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6" autoAdjust="0"/>
    <p:restoredTop sz="94660"/>
  </p:normalViewPr>
  <p:slideViewPr>
    <p:cSldViewPr snapToGrid="0">
      <p:cViewPr varScale="1">
        <p:scale>
          <a:sx n="69" d="100"/>
          <a:sy n="69" d="100"/>
        </p:scale>
        <p:origin x="567" y="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04E90E81-CBCD-49BA-BECF-6E69CE59A682}" type="datetimeFigureOut">
              <a:rPr lang="zh-CN" altLang="en-US" smtClean="0"/>
              <a:t>2020/4/24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C8AEBE8-C516-40BC-ACEC-3320FC7A2D19}" type="slidenum">
              <a:rPr lang="zh-CN" altLang="en-US" smtClean="0"/>
              <a:t>‹#›</a:t>
            </a:fld>
            <a:endParaRPr lang="zh-CN" altLang="en-US"/>
          </a:p>
        </p:txBody>
      </p:sp>
    </p:spTree>
    <p:extLst>
      <p:ext uri="{BB962C8B-B14F-4D97-AF65-F5344CB8AC3E}">
        <p14:creationId xmlns:p14="http://schemas.microsoft.com/office/powerpoint/2010/main" val="12505321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4E90E81-CBCD-49BA-BECF-6E69CE59A682}" type="datetimeFigureOut">
              <a:rPr lang="zh-CN" altLang="en-US" smtClean="0"/>
              <a:t>2020/4/24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C8AEBE8-C516-40BC-ACEC-3320FC7A2D19}" type="slidenum">
              <a:rPr lang="zh-CN" altLang="en-US" smtClean="0"/>
              <a:t>‹#›</a:t>
            </a:fld>
            <a:endParaRPr lang="zh-CN" altLang="en-US"/>
          </a:p>
        </p:txBody>
      </p:sp>
    </p:spTree>
    <p:extLst>
      <p:ext uri="{BB962C8B-B14F-4D97-AF65-F5344CB8AC3E}">
        <p14:creationId xmlns:p14="http://schemas.microsoft.com/office/powerpoint/2010/main" val="9125276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04E90E81-CBCD-49BA-BECF-6E69CE59A682}" type="datetimeFigureOut">
              <a:rPr lang="zh-CN" altLang="en-US" smtClean="0"/>
              <a:t>2020/4/24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C8AEBE8-C516-40BC-ACEC-3320FC7A2D19}" type="slidenum">
              <a:rPr lang="zh-CN" altLang="en-US" smtClean="0"/>
              <a:t>‹#›</a:t>
            </a:fld>
            <a:endParaRPr lang="zh-CN" altLang="en-US"/>
          </a:p>
        </p:txBody>
      </p:sp>
    </p:spTree>
    <p:extLst>
      <p:ext uri="{BB962C8B-B14F-4D97-AF65-F5344CB8AC3E}">
        <p14:creationId xmlns:p14="http://schemas.microsoft.com/office/powerpoint/2010/main" val="17089792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04E90E81-CBCD-49BA-BECF-6E69CE59A682}" type="datetimeFigureOut">
              <a:rPr lang="zh-CN" altLang="en-US" smtClean="0"/>
              <a:t>2020/4/24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C8AEBE8-C516-40BC-ACEC-3320FC7A2D19}" type="slidenum">
              <a:rPr lang="zh-CN" altLang="en-US" smtClean="0"/>
              <a:t>‹#›</a:t>
            </a:fld>
            <a:endParaRPr lang="zh-CN" altLang="en-US"/>
          </a:p>
        </p:txBody>
      </p:sp>
    </p:spTree>
    <p:extLst>
      <p:ext uri="{BB962C8B-B14F-4D97-AF65-F5344CB8AC3E}">
        <p14:creationId xmlns:p14="http://schemas.microsoft.com/office/powerpoint/2010/main" val="33178006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04E90E81-CBCD-49BA-BECF-6E69CE59A682}" type="datetimeFigureOut">
              <a:rPr lang="zh-CN" altLang="en-US" smtClean="0"/>
              <a:t>2020/4/24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1C8AEBE8-C516-40BC-ACEC-3320FC7A2D19}" type="slidenum">
              <a:rPr lang="zh-CN" altLang="en-US" smtClean="0"/>
              <a:t>‹#›</a:t>
            </a:fld>
            <a:endParaRPr lang="zh-CN" altLang="en-US"/>
          </a:p>
        </p:txBody>
      </p:sp>
    </p:spTree>
    <p:extLst>
      <p:ext uri="{BB962C8B-B14F-4D97-AF65-F5344CB8AC3E}">
        <p14:creationId xmlns:p14="http://schemas.microsoft.com/office/powerpoint/2010/main" val="7149332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04E90E81-CBCD-49BA-BECF-6E69CE59A682}" type="datetimeFigureOut">
              <a:rPr lang="zh-CN" altLang="en-US" smtClean="0"/>
              <a:t>2020/4/24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C8AEBE8-C516-40BC-ACEC-3320FC7A2D19}" type="slidenum">
              <a:rPr lang="zh-CN" altLang="en-US" smtClean="0"/>
              <a:t>‹#›</a:t>
            </a:fld>
            <a:endParaRPr lang="zh-CN" altLang="en-US"/>
          </a:p>
        </p:txBody>
      </p:sp>
    </p:spTree>
    <p:extLst>
      <p:ext uri="{BB962C8B-B14F-4D97-AF65-F5344CB8AC3E}">
        <p14:creationId xmlns:p14="http://schemas.microsoft.com/office/powerpoint/2010/main" val="24833824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4E90E81-CBCD-49BA-BECF-6E69CE59A682}" type="datetimeFigureOut">
              <a:rPr lang="zh-CN" altLang="en-US" smtClean="0"/>
              <a:t>2020/4/24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1C8AEBE8-C516-40BC-ACEC-3320FC7A2D19}" type="slidenum">
              <a:rPr lang="zh-CN" altLang="en-US" smtClean="0"/>
              <a:t>‹#›</a:t>
            </a:fld>
            <a:endParaRPr lang="zh-CN" altLang="en-US"/>
          </a:p>
        </p:txBody>
      </p:sp>
    </p:spTree>
    <p:extLst>
      <p:ext uri="{BB962C8B-B14F-4D97-AF65-F5344CB8AC3E}">
        <p14:creationId xmlns:p14="http://schemas.microsoft.com/office/powerpoint/2010/main" val="27167198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04E90E81-CBCD-49BA-BECF-6E69CE59A682}" type="datetimeFigureOut">
              <a:rPr lang="zh-CN" altLang="en-US" smtClean="0"/>
              <a:t>2020/4/24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C8AEBE8-C516-40BC-ACEC-3320FC7A2D19}" type="slidenum">
              <a:rPr lang="zh-CN" altLang="en-US" smtClean="0"/>
              <a:t>‹#›</a:t>
            </a:fld>
            <a:endParaRPr lang="zh-CN" altLang="en-US"/>
          </a:p>
        </p:txBody>
      </p:sp>
    </p:spTree>
    <p:extLst>
      <p:ext uri="{BB962C8B-B14F-4D97-AF65-F5344CB8AC3E}">
        <p14:creationId xmlns:p14="http://schemas.microsoft.com/office/powerpoint/2010/main" val="38084824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04E90E81-CBCD-49BA-BECF-6E69CE59A682}" type="datetimeFigureOut">
              <a:rPr lang="zh-CN" altLang="en-US" smtClean="0"/>
              <a:t>2020/4/24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C8AEBE8-C516-40BC-ACEC-3320FC7A2D19}" type="slidenum">
              <a:rPr lang="zh-CN" altLang="en-US" smtClean="0"/>
              <a:t>‹#›</a:t>
            </a:fld>
            <a:endParaRPr lang="zh-CN" altLang="en-US"/>
          </a:p>
        </p:txBody>
      </p:sp>
    </p:spTree>
    <p:extLst>
      <p:ext uri="{BB962C8B-B14F-4D97-AF65-F5344CB8AC3E}">
        <p14:creationId xmlns:p14="http://schemas.microsoft.com/office/powerpoint/2010/main" val="42747212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4E90E81-CBCD-49BA-BECF-6E69CE59A682}" type="datetimeFigureOut">
              <a:rPr lang="zh-CN" altLang="en-US" smtClean="0"/>
              <a:t>2020/4/24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C8AEBE8-C516-40BC-ACEC-3320FC7A2D19}" type="slidenum">
              <a:rPr lang="zh-CN" altLang="en-US" smtClean="0"/>
              <a:t>‹#›</a:t>
            </a:fld>
            <a:endParaRPr lang="zh-CN" altLang="en-US"/>
          </a:p>
        </p:txBody>
      </p:sp>
    </p:spTree>
    <p:extLst>
      <p:ext uri="{BB962C8B-B14F-4D97-AF65-F5344CB8AC3E}">
        <p14:creationId xmlns:p14="http://schemas.microsoft.com/office/powerpoint/2010/main" val="28229968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4E90E81-CBCD-49BA-BECF-6E69CE59A682}" type="datetimeFigureOut">
              <a:rPr lang="zh-CN" altLang="en-US" smtClean="0"/>
              <a:t>2020/4/24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C8AEBE8-C516-40BC-ACEC-3320FC7A2D19}" type="slidenum">
              <a:rPr lang="zh-CN" altLang="en-US" smtClean="0"/>
              <a:t>‹#›</a:t>
            </a:fld>
            <a:endParaRPr lang="zh-CN" altLang="en-US"/>
          </a:p>
        </p:txBody>
      </p:sp>
    </p:spTree>
    <p:extLst>
      <p:ext uri="{BB962C8B-B14F-4D97-AF65-F5344CB8AC3E}">
        <p14:creationId xmlns:p14="http://schemas.microsoft.com/office/powerpoint/2010/main" val="18084317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E90E81-CBCD-49BA-BECF-6E69CE59A682}" type="datetimeFigureOut">
              <a:rPr lang="zh-CN" altLang="en-US" smtClean="0"/>
              <a:t>2020/4/24</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C8AEBE8-C516-40BC-ACEC-3320FC7A2D19}" type="slidenum">
              <a:rPr lang="zh-CN" altLang="en-US" smtClean="0"/>
              <a:t>‹#›</a:t>
            </a:fld>
            <a:endParaRPr lang="zh-CN" altLang="en-US"/>
          </a:p>
        </p:txBody>
      </p:sp>
    </p:spTree>
    <p:extLst>
      <p:ext uri="{BB962C8B-B14F-4D97-AF65-F5344CB8AC3E}">
        <p14:creationId xmlns:p14="http://schemas.microsoft.com/office/powerpoint/2010/main" val="26235449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166255"/>
            <a:ext cx="12081164" cy="7109639"/>
          </a:xfrm>
          <a:prstGeom prst="rect">
            <a:avLst/>
          </a:prstGeom>
          <a:noFill/>
        </p:spPr>
        <p:txBody>
          <a:bodyPr wrap="square" rtlCol="0">
            <a:spAutoFit/>
          </a:bodyPr>
          <a:lstStyle/>
          <a:p>
            <a:r>
              <a:rPr lang="zh-CN" altLang="zh-CN" dirty="0"/>
              <a:t>阅读下面的文字，完成</a:t>
            </a:r>
            <a:r>
              <a:rPr lang="en-US" altLang="zh-CN" dirty="0"/>
              <a:t>1-3</a:t>
            </a:r>
            <a:r>
              <a:rPr lang="zh-CN" altLang="zh-CN" dirty="0"/>
              <a:t>题。</a:t>
            </a:r>
          </a:p>
          <a:p>
            <a:r>
              <a:rPr lang="en-US" altLang="zh-CN" b="1" dirty="0"/>
              <a:t> </a:t>
            </a:r>
            <a:r>
              <a:rPr lang="en-US" altLang="zh-CN" dirty="0" smtClean="0"/>
              <a:t>      </a:t>
            </a:r>
            <a:r>
              <a:rPr lang="zh-CN" altLang="zh-CN" sz="1600" b="1" dirty="0" smtClean="0"/>
              <a:t>近年来</a:t>
            </a:r>
            <a:r>
              <a:rPr lang="zh-CN" altLang="zh-CN" sz="1600" b="1" dirty="0"/>
              <a:t>，随着精准扶贫方略在全国范围内推行，乡村面貌发生了巨大而深刻的变化，脱贫攻坚取得决定性成就。</a:t>
            </a:r>
            <a:r>
              <a:rPr lang="zh-CN" altLang="zh-CN" sz="1600" b="1" dirty="0">
                <a:solidFill>
                  <a:srgbClr val="FF0000"/>
                </a:solidFill>
              </a:rPr>
              <a:t>新时代召唤作家聚焦于这一伟大的历史进程，一系列反映精准扶贫的作品脱颖而出，丰富了乡土文学的内涵和表达。</a:t>
            </a:r>
            <a:endParaRPr lang="zh-CN" altLang="zh-CN" sz="1600" dirty="0">
              <a:solidFill>
                <a:srgbClr val="FF0000"/>
              </a:solidFill>
            </a:endParaRPr>
          </a:p>
          <a:p>
            <a:r>
              <a:rPr lang="en-US" altLang="zh-CN" sz="1600" b="1" dirty="0"/>
              <a:t>    </a:t>
            </a:r>
            <a:r>
              <a:rPr lang="en-US" altLang="zh-CN" sz="1600" b="1" dirty="0" smtClean="0"/>
              <a:t>  </a:t>
            </a:r>
            <a:r>
              <a:rPr lang="zh-CN" altLang="zh-CN" sz="1600" b="1" dirty="0" smtClean="0"/>
              <a:t>书写</a:t>
            </a:r>
            <a:r>
              <a:rPr lang="zh-CN" altLang="zh-CN" sz="1600" b="1" dirty="0"/>
              <a:t>大时代，需要具备足够的思想穿透力，</a:t>
            </a:r>
            <a:r>
              <a:rPr lang="zh-CN" altLang="zh-CN" sz="1600" b="1" dirty="0">
                <a:solidFill>
                  <a:srgbClr val="0000FF"/>
                </a:solidFill>
              </a:rPr>
              <a:t>如何穿透繁杂的现实，在零碎的细节中把握时代的总体性特征、理解时代的精神内涵，对作家而言有相当的难度</a:t>
            </a:r>
            <a:r>
              <a:rPr lang="zh-CN" altLang="zh-CN" sz="1600" b="1" dirty="0"/>
              <a:t>。</a:t>
            </a:r>
            <a:r>
              <a:rPr lang="zh-CN" altLang="zh-CN" sz="1600" b="1" dirty="0">
                <a:solidFill>
                  <a:srgbClr val="FF0000"/>
                </a:solidFill>
              </a:rPr>
              <a:t>善于将精准扶贫给当下农村、农民和农业生产带来的变化置于丰厚的历史土壤中进行表达，是新时代扶贫文学的一个特征。</a:t>
            </a:r>
            <a:r>
              <a:rPr lang="zh-CN" altLang="zh-CN" sz="1600" b="1" dirty="0"/>
              <a:t>贺享雍的十卷本《乡村志》本着</a:t>
            </a:r>
            <a:r>
              <a:rPr lang="en-US" altLang="zh-CN" sz="1600" b="1" dirty="0"/>
              <a:t>“</a:t>
            </a:r>
            <a:r>
              <a:rPr lang="zh-CN" altLang="zh-CN" sz="1600" b="1" dirty="0"/>
              <a:t>为时代立传，为乡村写志，替农民发言</a:t>
            </a:r>
            <a:r>
              <a:rPr lang="en-US" altLang="zh-CN" sz="1600" b="1" dirty="0"/>
              <a:t>”</a:t>
            </a:r>
            <a:r>
              <a:rPr lang="zh-CN" altLang="zh-CN" sz="1600" b="1" dirty="0"/>
              <a:t>的宗旨，以贺家湾为中心，探讨半个多世纪以来农民与土地的关系，最后一卷《天大地大》尤其将重点放在精准扶贫上。当精准扶贫被置于阔大的历史背景下，贺家湾也成为当代中国乡村变迁的一个缩影。赵德发的《经山海》每一章开头都有一个小引“历史上的今天”，将当下置于更加悠远的历史时空，把乡村扶贫工作中的每一点变化都纳入正在进行的历史进程，在宽阔的历史视野中映照出新时代的生机与力量。这些创作将精准扶贫工作置于较为宏大的历史背景中，有利于在更深广的意义上理解新时代乡村的特征，建构乡村审美经验。</a:t>
            </a:r>
            <a:endParaRPr lang="zh-CN" altLang="zh-CN" sz="1600" dirty="0"/>
          </a:p>
          <a:p>
            <a:r>
              <a:rPr lang="en-US" altLang="zh-CN" sz="1600" b="1" dirty="0"/>
              <a:t>    </a:t>
            </a:r>
            <a:r>
              <a:rPr lang="en-US" altLang="zh-CN" sz="1600" b="1" dirty="0" smtClean="0"/>
              <a:t>   </a:t>
            </a:r>
            <a:r>
              <a:rPr lang="zh-CN" altLang="zh-CN" sz="1600" b="1" dirty="0" smtClean="0"/>
              <a:t>驻</a:t>
            </a:r>
            <a:r>
              <a:rPr lang="zh-CN" altLang="zh-CN" sz="1600" b="1" dirty="0"/>
              <a:t>村干部大都是从城市到农村开展扶贫工作的，</a:t>
            </a:r>
            <a:r>
              <a:rPr lang="en-US" altLang="zh-CN" sz="1600" b="1" dirty="0">
                <a:solidFill>
                  <a:srgbClr val="0000FF"/>
                </a:solidFill>
              </a:rPr>
              <a:t>“</a:t>
            </a:r>
            <a:r>
              <a:rPr lang="zh-CN" altLang="zh-CN" sz="1600" b="1" dirty="0">
                <a:solidFill>
                  <a:srgbClr val="0000FF"/>
                </a:solidFill>
              </a:rPr>
              <a:t>外来者</a:t>
            </a:r>
            <a:r>
              <a:rPr lang="en-US" altLang="zh-CN" sz="1600" b="1" dirty="0">
                <a:solidFill>
                  <a:srgbClr val="0000FF"/>
                </a:solidFill>
              </a:rPr>
              <a:t>”</a:t>
            </a:r>
            <a:r>
              <a:rPr lang="zh-CN" altLang="zh-CN" sz="1600" b="1" dirty="0">
                <a:solidFill>
                  <a:srgbClr val="0000FF"/>
                </a:solidFill>
              </a:rPr>
              <a:t>视角就成为当下扶贫文学的主导性叙事模式。</a:t>
            </a:r>
            <a:r>
              <a:rPr lang="zh-CN" altLang="zh-CN" sz="1600" b="1" dirty="0"/>
              <a:t>但是，外来者如何才能真正进入乡村内部，关涉到文学呈现出怎样的乡村经验，如果仅仅停留在无关痛痒的外来者视角或者机械的政策解读层面，就会影响写作的有效性。</a:t>
            </a:r>
            <a:r>
              <a:rPr lang="zh-CN" altLang="zh-CN" sz="1600" b="1" dirty="0">
                <a:solidFill>
                  <a:srgbClr val="FF0000"/>
                </a:solidFill>
              </a:rPr>
              <a:t>不少扶贫文学坚定人民性立场，采取平视视角，致力于表现扶贫干部的成长、帮扶对象物质生活和精神面貌的改善，成为新时代扶贫文学的一个特征。</a:t>
            </a:r>
            <a:r>
              <a:rPr lang="zh-CN" altLang="zh-CN" sz="1600" b="1" dirty="0"/>
              <a:t>譬如《经山海》《天大地大》《酒是个鬼》等小说在外来者视角中加入成长小说的元素，将基层驻村干部的成长与乡村面貌和村民命运的改变结合在一起，反映出扶贫工作既是帮扶他人的过程，也是自我成长的机遇，体现出为人民服务的时代内涵。同时，扶贫文学并未停留在对国家帮扶政策的解读上，而是试图表明，政策的外在力量与农民内生力量的结合才是实现脱贫的必由之路。</a:t>
            </a:r>
            <a:endParaRPr lang="zh-CN" altLang="zh-CN" sz="1600" dirty="0"/>
          </a:p>
          <a:p>
            <a:r>
              <a:rPr lang="en-US" altLang="zh-CN" sz="1600" b="1" dirty="0"/>
              <a:t>    </a:t>
            </a:r>
            <a:r>
              <a:rPr lang="en-US" altLang="zh-CN" sz="1600" b="1" dirty="0" smtClean="0"/>
              <a:t>   </a:t>
            </a:r>
            <a:r>
              <a:rPr lang="zh-CN" altLang="zh-CN" sz="1600" b="1" dirty="0" smtClean="0"/>
              <a:t>火热</a:t>
            </a:r>
            <a:r>
              <a:rPr lang="zh-CN" altLang="zh-CN" sz="1600" b="1" dirty="0"/>
              <a:t>的现实和身临其境的生活体验提供了大量崭新的文学素材，</a:t>
            </a:r>
            <a:r>
              <a:rPr lang="zh-CN" altLang="zh-CN" sz="1600" b="1" dirty="0">
                <a:solidFill>
                  <a:srgbClr val="0000FF"/>
                </a:solidFill>
              </a:rPr>
              <a:t>扶贫文学中不少故事都直接源于作者的扶贫日记或访谈等第一手资料，这是时代与生活的馈赠</a:t>
            </a:r>
            <a:r>
              <a:rPr lang="zh-CN" altLang="zh-CN" sz="1600" b="1" dirty="0"/>
              <a:t>。</a:t>
            </a:r>
            <a:r>
              <a:rPr lang="zh-CN" altLang="zh-CN" sz="1600" b="1" dirty="0">
                <a:solidFill>
                  <a:srgbClr val="FF0000"/>
                </a:solidFill>
              </a:rPr>
              <a:t>在充分把握时代精神的前提下坚持个性化表达是新时代扶贫文学的一个特征</a:t>
            </a:r>
            <a:r>
              <a:rPr lang="zh-CN" altLang="zh-CN" sz="1600" b="1" dirty="0"/>
              <a:t>。韩永明的《酒是个鬼》延续了他一向关注转型期普通人精神状况的写作特点。晓苏在《撒谎记》中以不无反讽的笔法续写他的油菜坡故事，陈应松在《火烧云》不无残酷但也不乏温情的故事中丰富着他的神农架系列。这些作品既具强烈的时代特征，又有作家鲜明的个人烙印。</a:t>
            </a:r>
            <a:endParaRPr lang="zh-CN" altLang="zh-CN" sz="1600" dirty="0"/>
          </a:p>
          <a:p>
            <a:r>
              <a:rPr lang="en-US" altLang="zh-CN" sz="1600" b="1" dirty="0"/>
              <a:t>   </a:t>
            </a:r>
            <a:r>
              <a:rPr lang="en-US" altLang="zh-CN" sz="1600" b="1" dirty="0" smtClean="0"/>
              <a:t>    </a:t>
            </a:r>
            <a:r>
              <a:rPr lang="zh-CN" altLang="zh-CN" sz="1600" b="1" dirty="0" smtClean="0">
                <a:solidFill>
                  <a:srgbClr val="0000FF"/>
                </a:solidFill>
              </a:rPr>
              <a:t>扶贫</a:t>
            </a:r>
            <a:r>
              <a:rPr lang="zh-CN" altLang="zh-CN" sz="1600" b="1" dirty="0">
                <a:solidFill>
                  <a:srgbClr val="0000FF"/>
                </a:solidFill>
              </a:rPr>
              <a:t>文学在艺术形式上的创新与探索也丰富了乡土文学的美学特质</a:t>
            </a:r>
            <a:r>
              <a:rPr lang="zh-CN" altLang="zh-CN" sz="1600" b="1" dirty="0"/>
              <a:t>。扶贫工作有严格的组织程序和工作流程，有明确的工作任务和考核目标，如果没有独特的艺术眼光和感悟力，很难讲出好故事。同时，减贫工作具有艰巨性、复杂性和长期性，应当注意的是，简单化的乐观想象也会远离乡村现实。当作家以在场的姿态进入乡村的精准扶贫现场时，如何跳出繁复庞杂的表象，冲破僵化的思维定势，在更阔大的时空里建构新时代乡村叙事的坐标，是每一个写作者需要进一步思考的问题。</a:t>
            </a:r>
            <a:endParaRPr lang="zh-CN" altLang="zh-CN" sz="1600" dirty="0"/>
          </a:p>
          <a:p>
            <a:r>
              <a:rPr lang="en-US" altLang="zh-CN" dirty="0"/>
              <a:t>                       </a:t>
            </a:r>
            <a:r>
              <a:rPr lang="en-US" altLang="zh-CN" dirty="0" smtClean="0"/>
              <a:t>                                                 </a:t>
            </a:r>
            <a:r>
              <a:rPr lang="zh-CN" altLang="zh-CN" dirty="0"/>
              <a:t>（摘编自李雪梅《扶贫文学：叙写新时代乡村传奇》）</a:t>
            </a:r>
          </a:p>
          <a:p>
            <a:endParaRPr lang="zh-CN" altLang="en-US" dirty="0"/>
          </a:p>
        </p:txBody>
      </p:sp>
    </p:spTree>
    <p:extLst>
      <p:ext uri="{BB962C8B-B14F-4D97-AF65-F5344CB8AC3E}">
        <p14:creationId xmlns:p14="http://schemas.microsoft.com/office/powerpoint/2010/main" val="16570624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62345" y="200891"/>
            <a:ext cx="12025746" cy="6247864"/>
          </a:xfrm>
          <a:prstGeom prst="rect">
            <a:avLst/>
          </a:prstGeom>
          <a:noFill/>
        </p:spPr>
        <p:txBody>
          <a:bodyPr wrap="square" rtlCol="0">
            <a:spAutoFit/>
          </a:bodyPr>
          <a:lstStyle/>
          <a:p>
            <a:pPr>
              <a:lnSpc>
                <a:spcPts val="3000"/>
              </a:lnSpc>
            </a:pPr>
            <a:r>
              <a:rPr lang="en-US" altLang="zh-CN" b="1" dirty="0"/>
              <a:t>1.</a:t>
            </a:r>
            <a:r>
              <a:rPr lang="zh-CN" altLang="zh-CN" b="1" dirty="0"/>
              <a:t>下列关于原文内容的理解和分析，</a:t>
            </a:r>
            <a:r>
              <a:rPr lang="zh-CN" altLang="zh-CN" b="1" dirty="0">
                <a:solidFill>
                  <a:srgbClr val="FF0000"/>
                </a:solidFill>
              </a:rPr>
              <a:t>正确</a:t>
            </a:r>
            <a:r>
              <a:rPr lang="zh-CN" altLang="zh-CN" b="1" dirty="0"/>
              <a:t>的一项是</a:t>
            </a:r>
            <a:r>
              <a:rPr lang="zh-CN" altLang="zh-CN" b="1" dirty="0" smtClean="0"/>
              <a:t>（</a:t>
            </a:r>
            <a:r>
              <a:rPr lang="en-US" altLang="zh-CN" b="1" dirty="0" smtClean="0"/>
              <a:t>              </a:t>
            </a:r>
            <a:r>
              <a:rPr lang="zh-CN" altLang="zh-CN" b="1" dirty="0" smtClean="0"/>
              <a:t> </a:t>
            </a:r>
            <a:r>
              <a:rPr lang="zh-CN" altLang="zh-CN" b="1" dirty="0"/>
              <a:t>） （</a:t>
            </a:r>
            <a:r>
              <a:rPr lang="en-US" altLang="zh-CN" b="1" dirty="0"/>
              <a:t>3</a:t>
            </a:r>
            <a:r>
              <a:rPr lang="zh-CN" altLang="zh-CN" b="1" dirty="0"/>
              <a:t>分</a:t>
            </a:r>
            <a:r>
              <a:rPr lang="zh-CN" altLang="zh-CN" b="1" dirty="0" smtClean="0"/>
              <a:t>）</a:t>
            </a:r>
            <a:endParaRPr lang="en-US" altLang="zh-CN" b="1" dirty="0" smtClean="0"/>
          </a:p>
          <a:p>
            <a:pPr>
              <a:lnSpc>
                <a:spcPts val="3000"/>
              </a:lnSpc>
            </a:pPr>
            <a:r>
              <a:rPr lang="en-US" altLang="zh-CN" dirty="0" smtClean="0"/>
              <a:t>8</a:t>
            </a:r>
            <a:r>
              <a:rPr lang="zh-CN" altLang="en-US" dirty="0" smtClean="0"/>
              <a:t>、</a:t>
            </a:r>
            <a:r>
              <a:rPr lang="en-US" altLang="zh-CN" dirty="0" smtClean="0"/>
              <a:t>3</a:t>
            </a:r>
            <a:r>
              <a:rPr lang="zh-CN" altLang="en-US" dirty="0" smtClean="0"/>
              <a:t>、</a:t>
            </a:r>
            <a:r>
              <a:rPr lang="en-US" altLang="zh-CN" dirty="0" smtClean="0"/>
              <a:t>4</a:t>
            </a:r>
            <a:r>
              <a:rPr lang="zh-CN" altLang="en-US" dirty="0" smtClean="0"/>
              <a:t>、</a:t>
            </a:r>
            <a:r>
              <a:rPr lang="en-US" altLang="zh-CN" dirty="0" smtClean="0"/>
              <a:t>0                 8</a:t>
            </a:r>
            <a:r>
              <a:rPr lang="zh-CN" altLang="en-US" dirty="0" smtClean="0"/>
              <a:t>、</a:t>
            </a:r>
            <a:r>
              <a:rPr lang="en-US" altLang="zh-CN" dirty="0" smtClean="0"/>
              <a:t>3</a:t>
            </a:r>
            <a:r>
              <a:rPr lang="zh-CN" altLang="en-US" dirty="0" smtClean="0"/>
              <a:t>、</a:t>
            </a:r>
            <a:r>
              <a:rPr lang="en-US" altLang="zh-CN" dirty="0" smtClean="0"/>
              <a:t>5</a:t>
            </a:r>
            <a:r>
              <a:rPr lang="zh-CN" altLang="en-US" dirty="0" smtClean="0"/>
              <a:t>、</a:t>
            </a:r>
            <a:r>
              <a:rPr lang="en-US" altLang="zh-CN" dirty="0" smtClean="0"/>
              <a:t>0</a:t>
            </a:r>
            <a:endParaRPr lang="zh-CN" altLang="zh-CN" dirty="0"/>
          </a:p>
          <a:p>
            <a:pPr>
              <a:lnSpc>
                <a:spcPts val="3000"/>
              </a:lnSpc>
            </a:pPr>
            <a:r>
              <a:rPr lang="en-US" altLang="zh-CN" dirty="0"/>
              <a:t>A.</a:t>
            </a:r>
            <a:r>
              <a:rPr lang="zh-CN" altLang="zh-CN" dirty="0"/>
              <a:t>作家将精准扶贫置于更广阔的时空之中，以此来反映新时代乡村的变化</a:t>
            </a:r>
            <a:r>
              <a:rPr lang="zh-CN" altLang="zh-CN" dirty="0" smtClean="0"/>
              <a:t>。</a:t>
            </a:r>
            <a:endParaRPr lang="en-US" altLang="zh-CN" dirty="0" smtClean="0"/>
          </a:p>
          <a:p>
            <a:pPr>
              <a:lnSpc>
                <a:spcPts val="3000"/>
              </a:lnSpc>
            </a:pPr>
            <a:r>
              <a:rPr lang="zh-CN" altLang="zh-CN" b="1" dirty="0"/>
              <a:t>将当下置于更加悠远的历史时空，把乡村扶贫工作中的每一点变化都纳入正在进行的历史进程，在宽阔的历史视野中映照出新时代的生机与力量。这些创作将精准扶贫工作置于较为宏大的历史背景中，有利于在更深广的意义上理解新时代乡村的特征，建构乡村审美经验</a:t>
            </a:r>
            <a:r>
              <a:rPr lang="zh-CN" altLang="zh-CN" b="1" dirty="0" smtClean="0"/>
              <a:t>。</a:t>
            </a:r>
            <a:endParaRPr lang="en-US" altLang="zh-CN" b="1" dirty="0" smtClean="0"/>
          </a:p>
          <a:p>
            <a:pPr>
              <a:lnSpc>
                <a:spcPts val="3000"/>
              </a:lnSpc>
            </a:pPr>
            <a:endParaRPr lang="en-US" altLang="zh-CN" dirty="0" smtClean="0"/>
          </a:p>
          <a:p>
            <a:pPr>
              <a:lnSpc>
                <a:spcPts val="3000"/>
              </a:lnSpc>
            </a:pPr>
            <a:r>
              <a:rPr lang="en-US" altLang="zh-CN" dirty="0" smtClean="0"/>
              <a:t>B</a:t>
            </a:r>
            <a:r>
              <a:rPr lang="en-US" altLang="zh-CN" dirty="0"/>
              <a:t>.</a:t>
            </a:r>
            <a:r>
              <a:rPr lang="zh-CN" altLang="zh-CN" dirty="0"/>
              <a:t>外来者视角和机械的政策解读都是影响扶贫文学写作有效性的重要因素</a:t>
            </a:r>
            <a:r>
              <a:rPr lang="zh-CN" altLang="zh-CN" dirty="0" smtClean="0"/>
              <a:t>。</a:t>
            </a:r>
            <a:endParaRPr lang="en-US" altLang="zh-CN" dirty="0" smtClean="0"/>
          </a:p>
          <a:p>
            <a:pPr>
              <a:lnSpc>
                <a:spcPts val="3000"/>
              </a:lnSpc>
            </a:pPr>
            <a:r>
              <a:rPr lang="zh-CN" altLang="zh-CN" b="1" dirty="0"/>
              <a:t>如果</a:t>
            </a:r>
            <a:r>
              <a:rPr lang="zh-CN" altLang="zh-CN" b="1" dirty="0">
                <a:solidFill>
                  <a:srgbClr val="FF0000"/>
                </a:solidFill>
              </a:rPr>
              <a:t>仅仅停留在</a:t>
            </a:r>
            <a:r>
              <a:rPr lang="zh-CN" altLang="zh-CN" b="1" dirty="0"/>
              <a:t>无关痛痒的外来者视角或者机械的政策解读层面，就会影响写作的有效性</a:t>
            </a:r>
            <a:r>
              <a:rPr lang="zh-CN" altLang="zh-CN" b="1" dirty="0" smtClean="0"/>
              <a:t>。</a:t>
            </a:r>
            <a:endParaRPr lang="en-US" altLang="zh-CN" b="1" dirty="0" smtClean="0"/>
          </a:p>
          <a:p>
            <a:pPr>
              <a:lnSpc>
                <a:spcPts val="3000"/>
              </a:lnSpc>
            </a:pPr>
            <a:endParaRPr lang="zh-CN" altLang="zh-CN" dirty="0"/>
          </a:p>
          <a:p>
            <a:pPr>
              <a:lnSpc>
                <a:spcPts val="3000"/>
              </a:lnSpc>
            </a:pPr>
            <a:r>
              <a:rPr lang="en-US" altLang="zh-CN" dirty="0"/>
              <a:t>C.</a:t>
            </a:r>
            <a:r>
              <a:rPr lang="zh-CN" altLang="zh-CN" dirty="0"/>
              <a:t>新时代扶贫文学的特征之一是创作者对</a:t>
            </a:r>
            <a:r>
              <a:rPr lang="zh-CN" altLang="zh-CN" dirty="0">
                <a:solidFill>
                  <a:srgbClr val="0000FF"/>
                </a:solidFill>
              </a:rPr>
              <a:t>自身乡村生活经验</a:t>
            </a:r>
            <a:r>
              <a:rPr lang="zh-CN" altLang="zh-CN" dirty="0"/>
              <a:t>的个性化表达</a:t>
            </a:r>
            <a:r>
              <a:rPr lang="zh-CN" altLang="zh-CN" dirty="0" smtClean="0"/>
              <a:t>。</a:t>
            </a:r>
            <a:endParaRPr lang="en-US" altLang="zh-CN" dirty="0" smtClean="0"/>
          </a:p>
          <a:p>
            <a:pPr>
              <a:lnSpc>
                <a:spcPts val="3000"/>
              </a:lnSpc>
            </a:pPr>
            <a:r>
              <a:rPr lang="zh-CN" altLang="zh-CN" b="1" dirty="0">
                <a:solidFill>
                  <a:srgbClr val="FF0000"/>
                </a:solidFill>
              </a:rPr>
              <a:t>在充分把握时代精神的前提下坚持个性化表达是新时代扶贫文学的一个特征</a:t>
            </a:r>
            <a:r>
              <a:rPr lang="zh-CN" altLang="zh-CN" b="1" dirty="0" smtClean="0"/>
              <a:t>。</a:t>
            </a:r>
            <a:endParaRPr lang="en-US" altLang="zh-CN" b="1" dirty="0" smtClean="0"/>
          </a:p>
          <a:p>
            <a:pPr>
              <a:lnSpc>
                <a:spcPts val="3000"/>
              </a:lnSpc>
            </a:pPr>
            <a:endParaRPr lang="zh-CN" altLang="zh-CN" dirty="0"/>
          </a:p>
          <a:p>
            <a:pPr>
              <a:lnSpc>
                <a:spcPts val="3000"/>
              </a:lnSpc>
            </a:pPr>
            <a:r>
              <a:rPr lang="en-US" altLang="zh-CN" dirty="0"/>
              <a:t>D.</a:t>
            </a:r>
            <a:r>
              <a:rPr lang="zh-CN" altLang="zh-CN" dirty="0"/>
              <a:t>随着脱贫攻坚战取得最终的全面胜利，扶贫文学创作也将退出历史舞台</a:t>
            </a:r>
            <a:r>
              <a:rPr lang="zh-CN" altLang="zh-CN" dirty="0" smtClean="0"/>
              <a:t>。</a:t>
            </a:r>
            <a:endParaRPr lang="en-US" altLang="zh-CN" dirty="0" smtClean="0"/>
          </a:p>
          <a:p>
            <a:pPr>
              <a:lnSpc>
                <a:spcPts val="3000"/>
              </a:lnSpc>
            </a:pPr>
            <a:endParaRPr lang="zh-CN" altLang="zh-CN" dirty="0"/>
          </a:p>
          <a:p>
            <a:pPr>
              <a:lnSpc>
                <a:spcPts val="3000"/>
              </a:lnSpc>
            </a:pPr>
            <a:endParaRPr lang="zh-CN" altLang="en-US" dirty="0"/>
          </a:p>
        </p:txBody>
      </p:sp>
    </p:spTree>
    <p:extLst>
      <p:ext uri="{BB962C8B-B14F-4D97-AF65-F5344CB8AC3E}">
        <p14:creationId xmlns:p14="http://schemas.microsoft.com/office/powerpoint/2010/main" val="37214678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03909" y="200891"/>
            <a:ext cx="11582400" cy="5670783"/>
          </a:xfrm>
          <a:prstGeom prst="rect">
            <a:avLst/>
          </a:prstGeom>
          <a:noFill/>
        </p:spPr>
        <p:txBody>
          <a:bodyPr wrap="square" rtlCol="0">
            <a:spAutoFit/>
          </a:bodyPr>
          <a:lstStyle/>
          <a:p>
            <a:pPr>
              <a:lnSpc>
                <a:spcPts val="2900"/>
              </a:lnSpc>
            </a:pPr>
            <a:r>
              <a:rPr lang="en-US" altLang="zh-CN" b="1" dirty="0"/>
              <a:t>2.</a:t>
            </a:r>
            <a:r>
              <a:rPr lang="zh-CN" altLang="zh-CN" b="1" dirty="0"/>
              <a:t>下列对原文论证的相关分析，</a:t>
            </a:r>
            <a:r>
              <a:rPr lang="zh-CN" altLang="zh-CN" b="1" dirty="0">
                <a:solidFill>
                  <a:srgbClr val="FF0000"/>
                </a:solidFill>
              </a:rPr>
              <a:t>不正确</a:t>
            </a:r>
            <a:r>
              <a:rPr lang="zh-CN" altLang="zh-CN" b="1" dirty="0"/>
              <a:t>的一项是（ </a:t>
            </a:r>
            <a:r>
              <a:rPr lang="en-US" altLang="zh-CN" b="1" dirty="0" smtClean="0"/>
              <a:t>             </a:t>
            </a:r>
            <a:r>
              <a:rPr lang="zh-CN" altLang="zh-CN" b="1" dirty="0" smtClean="0"/>
              <a:t>） </a:t>
            </a:r>
            <a:r>
              <a:rPr lang="zh-CN" altLang="zh-CN" b="1" dirty="0"/>
              <a:t>（</a:t>
            </a:r>
            <a:r>
              <a:rPr lang="en-US" altLang="zh-CN" b="1" dirty="0"/>
              <a:t>3 </a:t>
            </a:r>
            <a:r>
              <a:rPr lang="zh-CN" altLang="zh-CN" b="1" dirty="0"/>
              <a:t>分</a:t>
            </a:r>
            <a:r>
              <a:rPr lang="zh-CN" altLang="zh-CN" b="1" dirty="0" smtClean="0"/>
              <a:t>）</a:t>
            </a:r>
            <a:r>
              <a:rPr lang="en-US" altLang="zh-CN" b="1" dirty="0" smtClean="0"/>
              <a:t>0</a:t>
            </a:r>
            <a:r>
              <a:rPr lang="zh-CN" altLang="en-US" b="1" dirty="0" smtClean="0"/>
              <a:t>、</a:t>
            </a:r>
            <a:r>
              <a:rPr lang="en-US" altLang="zh-CN" b="1" dirty="0" smtClean="0"/>
              <a:t>2</a:t>
            </a:r>
            <a:r>
              <a:rPr lang="zh-CN" altLang="en-US" b="1" dirty="0" smtClean="0"/>
              <a:t>、</a:t>
            </a:r>
            <a:r>
              <a:rPr lang="en-US" altLang="zh-CN" b="1" dirty="0" smtClean="0"/>
              <a:t>10</a:t>
            </a:r>
            <a:r>
              <a:rPr lang="zh-CN" altLang="en-US" b="1" dirty="0" smtClean="0"/>
              <a:t>、</a:t>
            </a:r>
            <a:r>
              <a:rPr lang="en-US" altLang="zh-CN" b="1" dirty="0" smtClean="0"/>
              <a:t>3          3</a:t>
            </a:r>
            <a:r>
              <a:rPr lang="zh-CN" altLang="en-US" b="1" dirty="0" smtClean="0"/>
              <a:t>、</a:t>
            </a:r>
            <a:r>
              <a:rPr lang="en-US" altLang="zh-CN" b="1" dirty="0" smtClean="0"/>
              <a:t>1</a:t>
            </a:r>
            <a:r>
              <a:rPr lang="zh-CN" altLang="en-US" b="1" dirty="0" smtClean="0"/>
              <a:t>、</a:t>
            </a:r>
            <a:r>
              <a:rPr lang="en-US" altLang="zh-CN" b="1" dirty="0" smtClean="0"/>
              <a:t>11</a:t>
            </a:r>
            <a:r>
              <a:rPr lang="zh-CN" altLang="en-US" b="1" dirty="0" smtClean="0"/>
              <a:t>、</a:t>
            </a:r>
            <a:r>
              <a:rPr lang="en-US" altLang="zh-CN" b="1" dirty="0" smtClean="0"/>
              <a:t>1</a:t>
            </a:r>
          </a:p>
          <a:p>
            <a:pPr>
              <a:lnSpc>
                <a:spcPts val="2900"/>
              </a:lnSpc>
            </a:pPr>
            <a:r>
              <a:rPr lang="en-US" altLang="zh-CN" dirty="0" smtClean="0"/>
              <a:t>A</a:t>
            </a:r>
            <a:r>
              <a:rPr lang="en-US" altLang="zh-CN" dirty="0"/>
              <a:t>.</a:t>
            </a:r>
            <a:r>
              <a:rPr lang="zh-CN" altLang="zh-CN" dirty="0"/>
              <a:t>文章结合精准扶贫方略推行这一时代背景，揭示了当下扶贫文学产生的原因。</a:t>
            </a:r>
          </a:p>
          <a:p>
            <a:pPr>
              <a:lnSpc>
                <a:spcPts val="2900"/>
              </a:lnSpc>
            </a:pPr>
            <a:r>
              <a:rPr lang="en-US" altLang="zh-CN" dirty="0"/>
              <a:t>B.</a:t>
            </a:r>
            <a:r>
              <a:rPr lang="zh-CN" altLang="zh-CN" dirty="0"/>
              <a:t>文章分析了扶贫文学的内容特征，也涉及了其在艺术形式方面的创新与探索。</a:t>
            </a:r>
          </a:p>
          <a:p>
            <a:pPr>
              <a:lnSpc>
                <a:spcPts val="2900"/>
              </a:lnSpc>
            </a:pPr>
            <a:r>
              <a:rPr lang="en-US" altLang="zh-CN" dirty="0"/>
              <a:t>C.</a:t>
            </a:r>
            <a:r>
              <a:rPr lang="zh-CN" altLang="zh-CN" dirty="0"/>
              <a:t>文章分别论述扶贫文学的艺术成就与</a:t>
            </a:r>
            <a:r>
              <a:rPr lang="zh-CN" altLang="zh-CN" b="1" dirty="0" smtClean="0">
                <a:solidFill>
                  <a:srgbClr val="FF0000"/>
                </a:solidFill>
              </a:rPr>
              <a:t>创作上</a:t>
            </a:r>
            <a:r>
              <a:rPr lang="zh-CN" altLang="zh-CN" b="1" dirty="0">
                <a:solidFill>
                  <a:srgbClr val="FF0000"/>
                </a:solidFill>
              </a:rPr>
              <a:t>的不足</a:t>
            </a:r>
            <a:r>
              <a:rPr lang="zh-CN" altLang="zh-CN" dirty="0"/>
              <a:t>，体现了一定的辩证思维。</a:t>
            </a:r>
          </a:p>
          <a:p>
            <a:pPr>
              <a:lnSpc>
                <a:spcPts val="2900"/>
              </a:lnSpc>
            </a:pPr>
            <a:r>
              <a:rPr lang="en-US" altLang="zh-CN" dirty="0"/>
              <a:t>D.</a:t>
            </a:r>
            <a:r>
              <a:rPr lang="zh-CN" altLang="zh-CN" dirty="0"/>
              <a:t>文章举了大量扶贫文学作品实例，在对其评价中体现了作者的文学审美标准。</a:t>
            </a:r>
          </a:p>
          <a:p>
            <a:pPr>
              <a:lnSpc>
                <a:spcPts val="2900"/>
              </a:lnSpc>
            </a:pPr>
            <a:endParaRPr lang="en-US" altLang="zh-CN" dirty="0" smtClean="0"/>
          </a:p>
          <a:p>
            <a:pPr>
              <a:lnSpc>
                <a:spcPts val="2900"/>
              </a:lnSpc>
            </a:pPr>
            <a:r>
              <a:rPr lang="en-US" altLang="zh-CN" b="1" dirty="0"/>
              <a:t>3.</a:t>
            </a:r>
            <a:r>
              <a:rPr lang="zh-CN" altLang="zh-CN" b="1" dirty="0"/>
              <a:t>根据原文内容，</a:t>
            </a:r>
            <a:r>
              <a:rPr lang="zh-CN" altLang="zh-CN" b="1" dirty="0">
                <a:solidFill>
                  <a:srgbClr val="FF0000"/>
                </a:solidFill>
              </a:rPr>
              <a:t>不正确</a:t>
            </a:r>
            <a:r>
              <a:rPr lang="zh-CN" altLang="zh-CN" b="1" dirty="0"/>
              <a:t>的一项是</a:t>
            </a:r>
            <a:r>
              <a:rPr lang="zh-CN" altLang="zh-CN" b="1" dirty="0" smtClean="0"/>
              <a:t>（</a:t>
            </a:r>
            <a:r>
              <a:rPr lang="en-US" altLang="zh-CN" b="1" dirty="0" smtClean="0"/>
              <a:t>                </a:t>
            </a:r>
            <a:r>
              <a:rPr lang="zh-CN" altLang="zh-CN" b="1" dirty="0" smtClean="0"/>
              <a:t> </a:t>
            </a:r>
            <a:r>
              <a:rPr lang="zh-CN" altLang="zh-CN" b="1" dirty="0"/>
              <a:t>） （</a:t>
            </a:r>
            <a:r>
              <a:rPr lang="en-US" altLang="zh-CN" b="1" dirty="0"/>
              <a:t>3</a:t>
            </a:r>
            <a:r>
              <a:rPr lang="zh-CN" altLang="zh-CN" b="1" dirty="0"/>
              <a:t>分</a:t>
            </a:r>
            <a:r>
              <a:rPr lang="zh-CN" altLang="zh-CN" b="1" dirty="0" smtClean="0"/>
              <a:t>）</a:t>
            </a:r>
            <a:r>
              <a:rPr lang="en-US" altLang="zh-CN" b="1" dirty="0" smtClean="0"/>
              <a:t>0</a:t>
            </a:r>
            <a:r>
              <a:rPr lang="zh-CN" altLang="en-US" b="1" dirty="0" smtClean="0"/>
              <a:t>、</a:t>
            </a:r>
            <a:r>
              <a:rPr lang="en-US" altLang="zh-CN" b="1" dirty="0" smtClean="0"/>
              <a:t>13</a:t>
            </a:r>
            <a:r>
              <a:rPr lang="zh-CN" altLang="en-US" b="1" dirty="0" smtClean="0"/>
              <a:t>、</a:t>
            </a:r>
            <a:r>
              <a:rPr lang="en-US" altLang="zh-CN" b="1" dirty="0" smtClean="0"/>
              <a:t>2</a:t>
            </a:r>
            <a:r>
              <a:rPr lang="zh-CN" altLang="en-US" b="1" dirty="0" smtClean="0"/>
              <a:t>、</a:t>
            </a:r>
            <a:r>
              <a:rPr lang="en-US" altLang="zh-CN" b="1" dirty="0" smtClean="0"/>
              <a:t>0                          0</a:t>
            </a:r>
            <a:r>
              <a:rPr lang="zh-CN" altLang="en-US" b="1" dirty="0" smtClean="0"/>
              <a:t>、</a:t>
            </a:r>
            <a:r>
              <a:rPr lang="en-US" altLang="zh-CN" b="1" dirty="0" smtClean="0"/>
              <a:t>11</a:t>
            </a:r>
            <a:r>
              <a:rPr lang="zh-CN" altLang="en-US" b="1" dirty="0" smtClean="0"/>
              <a:t>、</a:t>
            </a:r>
            <a:r>
              <a:rPr lang="en-US" altLang="zh-CN" b="1" dirty="0" smtClean="0"/>
              <a:t>0</a:t>
            </a:r>
            <a:r>
              <a:rPr lang="zh-CN" altLang="en-US" b="1" dirty="0" smtClean="0"/>
              <a:t>、</a:t>
            </a:r>
            <a:r>
              <a:rPr lang="en-US" altLang="zh-CN" b="1" dirty="0" smtClean="0"/>
              <a:t>5</a:t>
            </a:r>
            <a:endParaRPr lang="zh-CN" altLang="zh-CN" dirty="0"/>
          </a:p>
          <a:p>
            <a:pPr>
              <a:lnSpc>
                <a:spcPts val="2900"/>
              </a:lnSpc>
            </a:pPr>
            <a:r>
              <a:rPr lang="en-US" altLang="zh-CN" dirty="0"/>
              <a:t>A.</a:t>
            </a:r>
            <a:r>
              <a:rPr lang="zh-CN" altLang="zh-CN" dirty="0"/>
              <a:t>扶贫文学产生于脱贫攻坚取得重大成就的历史背景下，对乡村新变化的书写丰富了乡土文学的内涵。</a:t>
            </a:r>
          </a:p>
          <a:p>
            <a:pPr>
              <a:lnSpc>
                <a:spcPts val="2900"/>
              </a:lnSpc>
            </a:pPr>
            <a:r>
              <a:rPr lang="en-US" altLang="zh-CN" dirty="0"/>
              <a:t>B.</a:t>
            </a:r>
            <a:r>
              <a:rPr lang="zh-CN" altLang="zh-CN" dirty="0"/>
              <a:t>扶贫文学的不少作者本身就置身于这场脱贫攻坚的战役中，</a:t>
            </a:r>
            <a:r>
              <a:rPr lang="zh-CN" altLang="zh-CN" dirty="0">
                <a:solidFill>
                  <a:srgbClr val="FF0000"/>
                </a:solidFill>
              </a:rPr>
              <a:t>这使得他们的作品成为优秀的纪实文学</a:t>
            </a:r>
            <a:r>
              <a:rPr lang="zh-CN" altLang="zh-CN" dirty="0" smtClean="0"/>
              <a:t>。</a:t>
            </a:r>
            <a:endParaRPr lang="en-US" altLang="zh-CN" dirty="0" smtClean="0"/>
          </a:p>
          <a:p>
            <a:pPr>
              <a:lnSpc>
                <a:spcPts val="2900"/>
              </a:lnSpc>
            </a:pPr>
            <a:r>
              <a:rPr lang="zh-CN" altLang="zh-CN" b="1" dirty="0"/>
              <a:t>火热的现实和身临其境的生活体验提供了大量崭新的文学素材，</a:t>
            </a:r>
            <a:r>
              <a:rPr lang="zh-CN" altLang="zh-CN" b="1" dirty="0">
                <a:solidFill>
                  <a:srgbClr val="0000FF"/>
                </a:solidFill>
              </a:rPr>
              <a:t>扶贫文学中不少故事都直接源于作者的扶贫日记或访谈等第一手资料，这是时代与生活的馈赠</a:t>
            </a:r>
            <a:r>
              <a:rPr lang="zh-CN" altLang="zh-CN" b="1" dirty="0"/>
              <a:t>。</a:t>
            </a:r>
            <a:r>
              <a:rPr lang="zh-CN" altLang="zh-CN" b="1" dirty="0">
                <a:solidFill>
                  <a:srgbClr val="FF0000"/>
                </a:solidFill>
              </a:rPr>
              <a:t>在充分把握时代精神的前提下坚持个性化表达是新时代扶贫文学的一个特征</a:t>
            </a:r>
            <a:r>
              <a:rPr lang="zh-CN" altLang="zh-CN" b="1" dirty="0"/>
              <a:t>。</a:t>
            </a:r>
            <a:endParaRPr lang="zh-CN" altLang="zh-CN" dirty="0"/>
          </a:p>
          <a:p>
            <a:pPr>
              <a:lnSpc>
                <a:spcPts val="2900"/>
              </a:lnSpc>
            </a:pPr>
            <a:r>
              <a:rPr lang="en-US" altLang="zh-CN" dirty="0"/>
              <a:t>C.</a:t>
            </a:r>
            <a:r>
              <a:rPr lang="zh-CN" altLang="zh-CN" dirty="0"/>
              <a:t>作家需在对时代脉搏的把握与对个性化的追求中达成某种平衡，否则很难创作出好的扶贫文学作品。</a:t>
            </a:r>
          </a:p>
          <a:p>
            <a:pPr>
              <a:lnSpc>
                <a:spcPts val="2900"/>
              </a:lnSpc>
            </a:pPr>
            <a:r>
              <a:rPr lang="en-US" altLang="zh-CN" dirty="0"/>
              <a:t>D.</a:t>
            </a:r>
            <a:r>
              <a:rPr lang="zh-CN" altLang="zh-CN" dirty="0"/>
              <a:t>如果扶贫文学作品过于理想化，忽略了扶贫工作作为一项系统工程的复杂性，则会影响其艺术成就。</a:t>
            </a:r>
          </a:p>
          <a:p>
            <a:pPr>
              <a:lnSpc>
                <a:spcPts val="2900"/>
              </a:lnSpc>
            </a:pPr>
            <a:endParaRPr lang="zh-CN" altLang="en-US" dirty="0"/>
          </a:p>
        </p:txBody>
      </p:sp>
    </p:spTree>
    <p:extLst>
      <p:ext uri="{BB962C8B-B14F-4D97-AF65-F5344CB8AC3E}">
        <p14:creationId xmlns:p14="http://schemas.microsoft.com/office/powerpoint/2010/main" val="1058372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263236"/>
            <a:ext cx="12039600" cy="7017306"/>
          </a:xfrm>
          <a:prstGeom prst="rect">
            <a:avLst/>
          </a:prstGeom>
          <a:noFill/>
        </p:spPr>
        <p:txBody>
          <a:bodyPr wrap="square" rtlCol="0">
            <a:spAutoFit/>
          </a:bodyPr>
          <a:lstStyle/>
          <a:p>
            <a:r>
              <a:rPr lang="zh-CN" altLang="zh-CN" dirty="0"/>
              <a:t>（一）文言文阅读（本题共</a:t>
            </a:r>
            <a:r>
              <a:rPr lang="en-US" altLang="zh-CN" dirty="0"/>
              <a:t>4</a:t>
            </a:r>
            <a:r>
              <a:rPr lang="zh-CN" altLang="zh-CN" dirty="0"/>
              <a:t>小题，</a:t>
            </a:r>
            <a:r>
              <a:rPr lang="en-US" altLang="zh-CN" dirty="0"/>
              <a:t>19</a:t>
            </a:r>
            <a:r>
              <a:rPr lang="zh-CN" altLang="zh-CN" dirty="0"/>
              <a:t>分）</a:t>
            </a:r>
          </a:p>
          <a:p>
            <a:r>
              <a:rPr lang="zh-CN" altLang="zh-CN" dirty="0"/>
              <a:t>阅读下面的文言文，完成</a:t>
            </a:r>
            <a:r>
              <a:rPr lang="en-US" altLang="zh-CN" dirty="0"/>
              <a:t>10-13</a:t>
            </a:r>
            <a:r>
              <a:rPr lang="zh-CN" altLang="zh-CN" dirty="0"/>
              <a:t>题</a:t>
            </a:r>
            <a:r>
              <a:rPr lang="zh-CN" altLang="zh-CN" dirty="0" smtClean="0"/>
              <a:t>。</a:t>
            </a:r>
            <a:endParaRPr lang="zh-CN" altLang="zh-CN" dirty="0"/>
          </a:p>
          <a:p>
            <a:r>
              <a:rPr lang="en-US" altLang="zh-CN" dirty="0"/>
              <a:t>  </a:t>
            </a:r>
            <a:r>
              <a:rPr lang="en-US" altLang="zh-CN" b="1" dirty="0"/>
              <a:t>  </a:t>
            </a:r>
            <a:r>
              <a:rPr lang="en-US" altLang="zh-CN" b="1" dirty="0" smtClean="0"/>
              <a:t>   </a:t>
            </a:r>
            <a:r>
              <a:rPr lang="zh-CN" altLang="zh-CN" b="1" dirty="0" smtClean="0"/>
              <a:t>王</a:t>
            </a:r>
            <a:r>
              <a:rPr lang="zh-CN" altLang="zh-CN" b="1" dirty="0"/>
              <a:t>睃，沧州景城人，徙家于洛阳。睃弱冠明经擢第，历迁殿中侍御史，加朝散大夫。时朔方军元帅魏元忠讨贼失利，归罪于副将韩思忠，奏请诛之。睃以思忠既是偏裨，制不由己，又有勇智可惜，不可独杀非辜，乃廷议争之。思忠竟得释，而睃亦由是出为渭南令。景龙末，累转为柱州都督。桂州旧有屯兵，常运衡、永等州粮以馈之。睃始改筑罗郭，奏罢屯兵及转运。又堰江水，开屯田数千顷，百姓赖之。寻上疏请归乡拜墓，州人诣阙请留睃，乃下敕曰：</a:t>
            </a:r>
            <a:r>
              <a:rPr lang="en-US" altLang="zh-CN" b="1" dirty="0"/>
              <a:t>“</a:t>
            </a:r>
            <a:r>
              <a:rPr lang="zh-CN" altLang="zh-CN" b="1" dirty="0"/>
              <a:t>彼州往缘寇盗，户口凋残，委任失材，乃令至此。卿处事强济，远迩宁静，筑城务农，利益已广，隐括绥缉，复业者多。宜须政成，安此黎庶，百姓又有表请，不须来也。”睃在州又一年，州人立碑以颂其政。开元二年，吐蕃精甲十万寇临洮军，睃率所部二千人卷甲倍程，与临洮两军合势以拒之。贼营于国大来谷口，吐蕃将坌达延又率兵继至。睃乃出奇兵七百人衣之蕃服夜袭之相去五里置鼓角令前者遇寇大呼后者击鼓以应之。贼众大惧，疑有伏兵，自相杀伤，死者万计。俄而摄右羽林将军薛讷率众邀击吐蕃，至武阶谷，去大来谷二十里，为贼所隔。睃率兵迎讷之军，贼置兵于两军之间，连亘数十里。睃夜出壮士衔枚击之，贼又大溃。乃与讷合军，掩其余众，追奔至洮水，杀获不可胜数，尽收所掠牧马而还。明年，突厥默啜为九姓所杀，其下酋长多款塞投降，置之河曲之内。睃上疏，疏奏未报，降虏果叛，救睃帅并州兵西济河以讨之。睃乃间行倍道，以夜继昼，卷甲舍幕而趋之。夜于山中忽遇风雪甚盛，睃恐失期，仰天誓曰：“睃若事君不忠， 不讨有罪，明灵所殛，固自当之，而士众何辜，令其劳苦！若诚心忠烈，天监孔明，当止雪回风，以济戎事。</a:t>
            </a:r>
            <a:r>
              <a:rPr lang="en-US" altLang="zh-CN" b="1" dirty="0"/>
              <a:t>”</a:t>
            </a:r>
            <a:r>
              <a:rPr lang="zh-CN" altLang="zh-CN" b="1" dirty="0"/>
              <a:t>言讫，风回而雪止。十四年，累迁户部尚书，复为朔方军节度使。二十年卒，年七十余，赠尚书左丞相，谥曰忠烈。</a:t>
            </a:r>
            <a:endParaRPr lang="zh-CN" altLang="zh-CN" dirty="0"/>
          </a:p>
          <a:p>
            <a:r>
              <a:rPr lang="en-US" altLang="zh-CN" dirty="0"/>
              <a:t>                            </a:t>
            </a:r>
            <a:r>
              <a:rPr lang="zh-CN" altLang="zh-CN" dirty="0"/>
              <a:t>（节选自《旧唐书</a:t>
            </a:r>
            <a:r>
              <a:rPr lang="en-US" altLang="zh-CN" dirty="0"/>
              <a:t>·</a:t>
            </a:r>
            <a:r>
              <a:rPr lang="zh-CN" altLang="zh-CN" dirty="0"/>
              <a:t>列传第四十三》，有删节）</a:t>
            </a:r>
          </a:p>
          <a:p>
            <a:r>
              <a:rPr lang="en-US" altLang="zh-CN" b="1" dirty="0"/>
              <a:t>1.</a:t>
            </a:r>
            <a:r>
              <a:rPr lang="zh-CN" altLang="zh-CN" b="1" dirty="0"/>
              <a:t>下列对文中画波浪线部分的断句，正确的一项是（ ） （</a:t>
            </a:r>
            <a:r>
              <a:rPr lang="en-US" altLang="zh-CN" b="1" dirty="0"/>
              <a:t>3 </a:t>
            </a:r>
            <a:r>
              <a:rPr lang="zh-CN" altLang="zh-CN" b="1" dirty="0"/>
              <a:t>分</a:t>
            </a:r>
            <a:r>
              <a:rPr lang="zh-CN" altLang="zh-CN" b="1" dirty="0" smtClean="0"/>
              <a:t>）</a:t>
            </a:r>
            <a:r>
              <a:rPr lang="en-US" altLang="zh-CN" b="1" dirty="0" smtClean="0"/>
              <a:t>   3</a:t>
            </a:r>
            <a:r>
              <a:rPr lang="zh-CN" altLang="en-US" b="1" dirty="0" smtClean="0"/>
              <a:t>、</a:t>
            </a:r>
            <a:r>
              <a:rPr lang="en-US" altLang="zh-CN" b="1" dirty="0" smtClean="0"/>
              <a:t>2</a:t>
            </a:r>
            <a:r>
              <a:rPr lang="zh-CN" altLang="en-US" b="1" dirty="0" smtClean="0"/>
              <a:t>、</a:t>
            </a:r>
            <a:r>
              <a:rPr lang="en-US" altLang="zh-CN" b="1" dirty="0" smtClean="0"/>
              <a:t>2</a:t>
            </a:r>
            <a:r>
              <a:rPr lang="zh-CN" altLang="en-US" b="1" dirty="0" smtClean="0"/>
              <a:t>、</a:t>
            </a:r>
            <a:r>
              <a:rPr lang="en-US" altLang="zh-CN" b="1" dirty="0" smtClean="0"/>
              <a:t>11              1</a:t>
            </a:r>
            <a:r>
              <a:rPr lang="zh-CN" altLang="en-US" b="1" dirty="0" smtClean="0"/>
              <a:t>、</a:t>
            </a:r>
            <a:r>
              <a:rPr lang="en-US" altLang="zh-CN" b="1" dirty="0" smtClean="0"/>
              <a:t>3</a:t>
            </a:r>
            <a:r>
              <a:rPr lang="zh-CN" altLang="en-US" b="1" dirty="0" smtClean="0"/>
              <a:t>、</a:t>
            </a:r>
            <a:r>
              <a:rPr lang="en-US" altLang="zh-CN" b="1" dirty="0" smtClean="0"/>
              <a:t>4</a:t>
            </a:r>
            <a:r>
              <a:rPr lang="zh-CN" altLang="en-US" b="1" dirty="0" smtClean="0"/>
              <a:t>、</a:t>
            </a:r>
            <a:r>
              <a:rPr lang="en-US" altLang="zh-CN" b="1" dirty="0" smtClean="0"/>
              <a:t>11</a:t>
            </a:r>
            <a:endParaRPr lang="zh-CN" altLang="zh-CN" dirty="0"/>
          </a:p>
          <a:p>
            <a:r>
              <a:rPr lang="en-US" altLang="zh-CN" dirty="0"/>
              <a:t>A.</a:t>
            </a:r>
            <a:r>
              <a:rPr lang="zh-CN" altLang="zh-CN" dirty="0"/>
              <a:t>睃乃出奇兵</a:t>
            </a:r>
            <a:r>
              <a:rPr lang="en-US" altLang="zh-CN" dirty="0"/>
              <a:t>/</a:t>
            </a:r>
            <a:r>
              <a:rPr lang="zh-CN" altLang="zh-CN" dirty="0"/>
              <a:t>七百人衣之蕃服</a:t>
            </a:r>
            <a:r>
              <a:rPr lang="en-US" altLang="zh-CN" dirty="0"/>
              <a:t>/</a:t>
            </a:r>
            <a:r>
              <a:rPr lang="zh-CN" altLang="zh-CN" dirty="0"/>
              <a:t>夜袭之</a:t>
            </a:r>
            <a:r>
              <a:rPr lang="en-US" altLang="zh-CN" dirty="0"/>
              <a:t>/</a:t>
            </a:r>
            <a:r>
              <a:rPr lang="zh-CN" altLang="zh-CN" dirty="0"/>
              <a:t>相去五里</a:t>
            </a:r>
            <a:r>
              <a:rPr lang="en-US" altLang="zh-CN" dirty="0"/>
              <a:t>/</a:t>
            </a:r>
            <a:r>
              <a:rPr lang="zh-CN" altLang="zh-CN" dirty="0"/>
              <a:t>置鼓角令</a:t>
            </a:r>
            <a:r>
              <a:rPr lang="en-US" altLang="zh-CN" dirty="0"/>
              <a:t>/</a:t>
            </a:r>
            <a:r>
              <a:rPr lang="zh-CN" altLang="zh-CN" dirty="0"/>
              <a:t>前者遇寇大呼</a:t>
            </a:r>
            <a:r>
              <a:rPr lang="en-US" altLang="zh-CN" dirty="0"/>
              <a:t>/</a:t>
            </a:r>
            <a:r>
              <a:rPr lang="zh-CN" altLang="zh-CN" dirty="0"/>
              <a:t>后者击鼓以应之</a:t>
            </a:r>
          </a:p>
          <a:p>
            <a:r>
              <a:rPr lang="en-US" altLang="zh-CN" dirty="0"/>
              <a:t>B.</a:t>
            </a:r>
            <a:r>
              <a:rPr lang="zh-CN" altLang="zh-CN" dirty="0"/>
              <a:t>睃乃出奇兵七百人</a:t>
            </a:r>
            <a:r>
              <a:rPr lang="en-US" altLang="zh-CN" dirty="0"/>
              <a:t>/</a:t>
            </a:r>
            <a:r>
              <a:rPr lang="zh-CN" altLang="zh-CN" dirty="0"/>
              <a:t>衣之蕃服夜袭之</a:t>
            </a:r>
            <a:r>
              <a:rPr lang="en-US" altLang="zh-CN" dirty="0"/>
              <a:t>/</a:t>
            </a:r>
            <a:r>
              <a:rPr lang="zh-CN" altLang="zh-CN" dirty="0"/>
              <a:t>相去五里</a:t>
            </a:r>
            <a:r>
              <a:rPr lang="en-US" altLang="zh-CN" dirty="0"/>
              <a:t>/</a:t>
            </a:r>
            <a:r>
              <a:rPr lang="zh-CN" altLang="zh-CN" dirty="0"/>
              <a:t>置鼓角令</a:t>
            </a:r>
            <a:r>
              <a:rPr lang="en-US" altLang="zh-CN" dirty="0"/>
              <a:t>/</a:t>
            </a:r>
            <a:r>
              <a:rPr lang="zh-CN" altLang="zh-CN" dirty="0"/>
              <a:t>前者遇寇大呼</a:t>
            </a:r>
            <a:r>
              <a:rPr lang="en-US" altLang="zh-CN" dirty="0"/>
              <a:t>/</a:t>
            </a:r>
            <a:r>
              <a:rPr lang="zh-CN" altLang="zh-CN" dirty="0"/>
              <a:t>后者击鼓以应之</a:t>
            </a:r>
          </a:p>
          <a:p>
            <a:r>
              <a:rPr lang="en-US" altLang="zh-CN" dirty="0"/>
              <a:t>C.</a:t>
            </a:r>
            <a:r>
              <a:rPr lang="zh-CN" altLang="zh-CN" dirty="0"/>
              <a:t>睃乃出奇兵</a:t>
            </a:r>
            <a:r>
              <a:rPr lang="en-US" altLang="zh-CN" dirty="0"/>
              <a:t>/</a:t>
            </a:r>
            <a:r>
              <a:rPr lang="zh-CN" altLang="zh-CN" dirty="0"/>
              <a:t>七百人衣之蕃服</a:t>
            </a:r>
            <a:r>
              <a:rPr lang="en-US" altLang="zh-CN" dirty="0"/>
              <a:t>/</a:t>
            </a:r>
            <a:r>
              <a:rPr lang="zh-CN" altLang="zh-CN" dirty="0"/>
              <a:t>夜袭之</a:t>
            </a:r>
            <a:r>
              <a:rPr lang="en-US" altLang="zh-CN" dirty="0"/>
              <a:t>/</a:t>
            </a:r>
            <a:r>
              <a:rPr lang="zh-CN" altLang="zh-CN" dirty="0"/>
              <a:t>相去五里</a:t>
            </a:r>
            <a:r>
              <a:rPr lang="en-US" altLang="zh-CN" dirty="0"/>
              <a:t>/</a:t>
            </a:r>
            <a:r>
              <a:rPr lang="zh-CN" altLang="zh-CN" dirty="0"/>
              <a:t>置鼓角</a:t>
            </a:r>
            <a:r>
              <a:rPr lang="en-US" altLang="zh-CN" dirty="0"/>
              <a:t>/</a:t>
            </a:r>
            <a:r>
              <a:rPr lang="zh-CN" altLang="zh-CN" dirty="0"/>
              <a:t>令前者遇寇大呼</a:t>
            </a:r>
            <a:r>
              <a:rPr lang="en-US" altLang="zh-CN" dirty="0"/>
              <a:t>/</a:t>
            </a:r>
            <a:r>
              <a:rPr lang="zh-CN" altLang="zh-CN" dirty="0"/>
              <a:t>后者击鼓以应之</a:t>
            </a:r>
          </a:p>
          <a:p>
            <a:r>
              <a:rPr lang="en-US" altLang="zh-CN" b="1" dirty="0">
                <a:solidFill>
                  <a:srgbClr val="FF0000"/>
                </a:solidFill>
              </a:rPr>
              <a:t>D.</a:t>
            </a:r>
            <a:r>
              <a:rPr lang="zh-CN" altLang="zh-CN" b="1" dirty="0">
                <a:solidFill>
                  <a:srgbClr val="FF0000"/>
                </a:solidFill>
              </a:rPr>
              <a:t>睃乃出奇兵七百人</a:t>
            </a:r>
            <a:r>
              <a:rPr lang="en-US" altLang="zh-CN" b="1" dirty="0">
                <a:solidFill>
                  <a:srgbClr val="FF0000"/>
                </a:solidFill>
              </a:rPr>
              <a:t>/</a:t>
            </a:r>
            <a:r>
              <a:rPr lang="zh-CN" altLang="zh-CN" b="1" dirty="0">
                <a:solidFill>
                  <a:srgbClr val="FF0000"/>
                </a:solidFill>
              </a:rPr>
              <a:t>衣之蕃服</a:t>
            </a:r>
            <a:r>
              <a:rPr lang="en-US" altLang="zh-CN" b="1" dirty="0">
                <a:solidFill>
                  <a:srgbClr val="FF0000"/>
                </a:solidFill>
              </a:rPr>
              <a:t>/</a:t>
            </a:r>
            <a:r>
              <a:rPr lang="zh-CN" altLang="zh-CN" b="1" dirty="0">
                <a:solidFill>
                  <a:srgbClr val="FF0000"/>
                </a:solidFill>
              </a:rPr>
              <a:t>夜袭之</a:t>
            </a:r>
            <a:r>
              <a:rPr lang="en-US" altLang="zh-CN" b="1" dirty="0">
                <a:solidFill>
                  <a:srgbClr val="FF0000"/>
                </a:solidFill>
              </a:rPr>
              <a:t>/</a:t>
            </a:r>
            <a:r>
              <a:rPr lang="zh-CN" altLang="zh-CN" b="1" dirty="0">
                <a:solidFill>
                  <a:srgbClr val="FF0000"/>
                </a:solidFill>
              </a:rPr>
              <a:t>相去五里</a:t>
            </a:r>
            <a:r>
              <a:rPr lang="en-US" altLang="zh-CN" b="1" dirty="0">
                <a:solidFill>
                  <a:srgbClr val="FF0000"/>
                </a:solidFill>
              </a:rPr>
              <a:t>/</a:t>
            </a:r>
            <a:r>
              <a:rPr lang="zh-CN" altLang="zh-CN" b="1" dirty="0">
                <a:solidFill>
                  <a:srgbClr val="FF0000"/>
                </a:solidFill>
              </a:rPr>
              <a:t>置鼓角</a:t>
            </a:r>
            <a:r>
              <a:rPr lang="en-US" altLang="zh-CN" b="1" dirty="0">
                <a:solidFill>
                  <a:srgbClr val="FF0000"/>
                </a:solidFill>
              </a:rPr>
              <a:t>/</a:t>
            </a:r>
            <a:r>
              <a:rPr lang="zh-CN" altLang="zh-CN" b="1" dirty="0">
                <a:solidFill>
                  <a:srgbClr val="FF0000"/>
                </a:solidFill>
              </a:rPr>
              <a:t>令前者遇寇大呼</a:t>
            </a:r>
            <a:r>
              <a:rPr lang="en-US" altLang="zh-CN" b="1" dirty="0">
                <a:solidFill>
                  <a:srgbClr val="FF0000"/>
                </a:solidFill>
              </a:rPr>
              <a:t>/</a:t>
            </a:r>
            <a:r>
              <a:rPr lang="zh-CN" altLang="zh-CN" b="1" dirty="0">
                <a:solidFill>
                  <a:srgbClr val="FF0000"/>
                </a:solidFill>
              </a:rPr>
              <a:t>后者击鼓以应之</a:t>
            </a:r>
            <a:endParaRPr lang="zh-CN" altLang="zh-CN" dirty="0">
              <a:solidFill>
                <a:srgbClr val="FF0000"/>
              </a:solidFill>
            </a:endParaRPr>
          </a:p>
          <a:p>
            <a:r>
              <a:rPr lang="en-US" altLang="zh-CN" dirty="0"/>
              <a:t> </a:t>
            </a:r>
            <a:endParaRPr lang="zh-CN" altLang="zh-CN" dirty="0"/>
          </a:p>
          <a:p>
            <a:endParaRPr lang="zh-CN" altLang="en-US" dirty="0"/>
          </a:p>
        </p:txBody>
      </p:sp>
    </p:spTree>
    <p:extLst>
      <p:ext uri="{BB962C8B-B14F-4D97-AF65-F5344CB8AC3E}">
        <p14:creationId xmlns:p14="http://schemas.microsoft.com/office/powerpoint/2010/main" val="39658866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193964"/>
            <a:ext cx="12192000" cy="5704126"/>
          </a:xfrm>
          <a:prstGeom prst="rect">
            <a:avLst/>
          </a:prstGeom>
          <a:noFill/>
        </p:spPr>
        <p:txBody>
          <a:bodyPr wrap="square" rtlCol="0">
            <a:spAutoFit/>
          </a:bodyPr>
          <a:lstStyle/>
          <a:p>
            <a:pPr>
              <a:lnSpc>
                <a:spcPts val="2600"/>
              </a:lnSpc>
            </a:pPr>
            <a:r>
              <a:rPr lang="en-US" altLang="zh-CN" b="1" dirty="0"/>
              <a:t>2.</a:t>
            </a:r>
            <a:r>
              <a:rPr lang="zh-CN" altLang="zh-CN" b="1" dirty="0"/>
              <a:t>下列对文中加点词语的相关内容的解说，不正确的一项是（ ） （</a:t>
            </a:r>
            <a:r>
              <a:rPr lang="en-US" altLang="zh-CN" b="1" dirty="0"/>
              <a:t>3 </a:t>
            </a:r>
            <a:r>
              <a:rPr lang="zh-CN" altLang="zh-CN" b="1" dirty="0"/>
              <a:t>分</a:t>
            </a:r>
            <a:r>
              <a:rPr lang="zh-CN" altLang="zh-CN" b="1" dirty="0" smtClean="0"/>
              <a:t>）</a:t>
            </a:r>
            <a:r>
              <a:rPr lang="en-US" altLang="zh-CN" b="1" dirty="0" smtClean="0"/>
              <a:t>0</a:t>
            </a:r>
            <a:r>
              <a:rPr lang="zh-CN" altLang="en-US" b="1" dirty="0" smtClean="0"/>
              <a:t>、</a:t>
            </a:r>
            <a:r>
              <a:rPr lang="en-US" altLang="zh-CN" b="1" dirty="0" smtClean="0"/>
              <a:t>1</a:t>
            </a:r>
            <a:r>
              <a:rPr lang="zh-CN" altLang="en-US" b="1" dirty="0" smtClean="0"/>
              <a:t>、</a:t>
            </a:r>
            <a:r>
              <a:rPr lang="en-US" altLang="zh-CN" b="1" dirty="0" smtClean="0"/>
              <a:t>3</a:t>
            </a:r>
            <a:r>
              <a:rPr lang="zh-CN" altLang="en-US" b="1" dirty="0" smtClean="0"/>
              <a:t>、</a:t>
            </a:r>
            <a:r>
              <a:rPr lang="en-US" altLang="zh-CN" b="1" dirty="0" smtClean="0"/>
              <a:t>14            0</a:t>
            </a:r>
            <a:r>
              <a:rPr lang="zh-CN" altLang="en-US" b="1" dirty="0" smtClean="0"/>
              <a:t>、</a:t>
            </a:r>
            <a:r>
              <a:rPr lang="en-US" altLang="zh-CN" b="1" dirty="0" smtClean="0"/>
              <a:t>4</a:t>
            </a:r>
            <a:r>
              <a:rPr lang="zh-CN" altLang="en-US" b="1" dirty="0" smtClean="0"/>
              <a:t>、</a:t>
            </a:r>
            <a:r>
              <a:rPr lang="en-US" altLang="zh-CN" b="1" dirty="0" smtClean="0"/>
              <a:t>1</a:t>
            </a:r>
            <a:r>
              <a:rPr lang="zh-CN" altLang="en-US" b="1" dirty="0" smtClean="0"/>
              <a:t>、</a:t>
            </a:r>
            <a:r>
              <a:rPr lang="en-US" altLang="zh-CN" b="1" dirty="0" smtClean="0"/>
              <a:t>14</a:t>
            </a:r>
            <a:endParaRPr lang="zh-CN" altLang="zh-CN" dirty="0"/>
          </a:p>
          <a:p>
            <a:pPr>
              <a:lnSpc>
                <a:spcPts val="2600"/>
              </a:lnSpc>
            </a:pPr>
            <a:r>
              <a:rPr lang="en-US" altLang="zh-CN" dirty="0"/>
              <a:t>A.</a:t>
            </a:r>
            <a:r>
              <a:rPr lang="zh-CN" altLang="zh-CN" dirty="0"/>
              <a:t>明经，汉武帝时期出现的选举官员的科目，被推举者须明习经学，故以</a:t>
            </a:r>
            <a:r>
              <a:rPr lang="en-US" altLang="zh-CN" dirty="0"/>
              <a:t>“</a:t>
            </a:r>
            <a:r>
              <a:rPr lang="zh-CN" altLang="zh-CN" dirty="0"/>
              <a:t>明经</a:t>
            </a:r>
            <a:r>
              <a:rPr lang="en-US" altLang="zh-CN" dirty="0"/>
              <a:t>”</a:t>
            </a:r>
            <a:r>
              <a:rPr lang="zh-CN" altLang="zh-CN" dirty="0"/>
              <a:t>为名。</a:t>
            </a:r>
          </a:p>
          <a:p>
            <a:pPr>
              <a:lnSpc>
                <a:spcPts val="2600"/>
              </a:lnSpc>
            </a:pPr>
            <a:r>
              <a:rPr lang="en-US" altLang="zh-CN" dirty="0"/>
              <a:t>B.</a:t>
            </a:r>
            <a:r>
              <a:rPr lang="zh-CN" altLang="zh-CN" dirty="0"/>
              <a:t>朔方军，唐朝西北地区的一支军队，</a:t>
            </a:r>
            <a:r>
              <a:rPr lang="en-US" altLang="zh-CN" dirty="0"/>
              <a:t>“</a:t>
            </a:r>
            <a:r>
              <a:rPr lang="zh-CN" altLang="zh-CN" dirty="0"/>
              <a:t>朔</a:t>
            </a:r>
            <a:r>
              <a:rPr lang="en-US" altLang="zh-CN" dirty="0"/>
              <a:t>” </a:t>
            </a:r>
            <a:r>
              <a:rPr lang="zh-CN" altLang="zh-CN" dirty="0"/>
              <a:t>在空间上指北方，在时间上指农历每月初一。</a:t>
            </a:r>
          </a:p>
          <a:p>
            <a:pPr>
              <a:lnSpc>
                <a:spcPts val="2600"/>
              </a:lnSpc>
            </a:pPr>
            <a:r>
              <a:rPr lang="en-US" altLang="zh-CN" dirty="0"/>
              <a:t>C.</a:t>
            </a:r>
            <a:r>
              <a:rPr lang="zh-CN" altLang="zh-CN" dirty="0"/>
              <a:t>屯田制，汉以后历代政府为取得军队给养或税粮，利用士兵和无地农民垦种荒地的制度。</a:t>
            </a:r>
          </a:p>
          <a:p>
            <a:pPr>
              <a:lnSpc>
                <a:spcPts val="2600"/>
              </a:lnSpc>
            </a:pPr>
            <a:r>
              <a:rPr lang="en-US" altLang="zh-CN" b="1" dirty="0">
                <a:solidFill>
                  <a:srgbClr val="FF0000"/>
                </a:solidFill>
              </a:rPr>
              <a:t>D.</a:t>
            </a:r>
            <a:r>
              <a:rPr lang="zh-CN" altLang="zh-CN" b="1" dirty="0">
                <a:solidFill>
                  <a:srgbClr val="FF0000"/>
                </a:solidFill>
              </a:rPr>
              <a:t>户部，六部之一，掌管全国的土地、户籍、货币、赋税、财政收支、官员考核等事务。</a:t>
            </a:r>
            <a:endParaRPr lang="zh-CN" altLang="zh-CN" dirty="0">
              <a:solidFill>
                <a:srgbClr val="FF0000"/>
              </a:solidFill>
            </a:endParaRPr>
          </a:p>
          <a:p>
            <a:pPr>
              <a:lnSpc>
                <a:spcPts val="2600"/>
              </a:lnSpc>
            </a:pPr>
            <a:r>
              <a:rPr lang="en-US" altLang="zh-CN" dirty="0">
                <a:solidFill>
                  <a:srgbClr val="FF0000"/>
                </a:solidFill>
              </a:rPr>
              <a:t> </a:t>
            </a:r>
            <a:endParaRPr lang="zh-CN" altLang="zh-CN" dirty="0">
              <a:solidFill>
                <a:srgbClr val="FF0000"/>
              </a:solidFill>
            </a:endParaRPr>
          </a:p>
          <a:p>
            <a:pPr>
              <a:lnSpc>
                <a:spcPts val="2600"/>
              </a:lnSpc>
            </a:pPr>
            <a:r>
              <a:rPr lang="en-US" altLang="zh-CN" b="1" dirty="0"/>
              <a:t>3.</a:t>
            </a:r>
            <a:r>
              <a:rPr lang="zh-CN" altLang="zh-CN" b="1" dirty="0"/>
              <a:t>下列对原文有关内容的概括和分析，不正确的一项是（）（</a:t>
            </a:r>
            <a:r>
              <a:rPr lang="en-US" altLang="zh-CN" b="1" dirty="0"/>
              <a:t>3</a:t>
            </a:r>
            <a:r>
              <a:rPr lang="zh-CN" altLang="zh-CN" b="1" dirty="0"/>
              <a:t>分</a:t>
            </a:r>
            <a:r>
              <a:rPr lang="zh-CN" altLang="zh-CN" b="1" dirty="0" smtClean="0"/>
              <a:t>）</a:t>
            </a:r>
            <a:r>
              <a:rPr lang="en-US" altLang="zh-CN" b="1" dirty="0" smtClean="0"/>
              <a:t>1</a:t>
            </a:r>
            <a:r>
              <a:rPr lang="zh-CN" altLang="en-US" b="1" dirty="0" smtClean="0"/>
              <a:t>、</a:t>
            </a:r>
            <a:r>
              <a:rPr lang="en-US" altLang="zh-CN" b="1" dirty="0" smtClean="0"/>
              <a:t>3</a:t>
            </a:r>
            <a:r>
              <a:rPr lang="zh-CN" altLang="en-US" b="1" dirty="0" smtClean="0"/>
              <a:t>、</a:t>
            </a:r>
            <a:r>
              <a:rPr lang="en-US" altLang="zh-CN" b="1" dirty="0" smtClean="0"/>
              <a:t>12</a:t>
            </a:r>
            <a:r>
              <a:rPr lang="zh-CN" altLang="en-US" b="1" dirty="0" smtClean="0"/>
              <a:t>、</a:t>
            </a:r>
            <a:r>
              <a:rPr lang="en-US" altLang="zh-CN" b="1" dirty="0" smtClean="0"/>
              <a:t>2                        2</a:t>
            </a:r>
            <a:r>
              <a:rPr lang="zh-CN" altLang="en-US" b="1" dirty="0" smtClean="0"/>
              <a:t>、</a:t>
            </a:r>
            <a:r>
              <a:rPr lang="en-US" altLang="zh-CN" b="1" dirty="0" smtClean="0"/>
              <a:t>1</a:t>
            </a:r>
            <a:r>
              <a:rPr lang="zh-CN" altLang="en-US" b="1" dirty="0" smtClean="0"/>
              <a:t>、</a:t>
            </a:r>
            <a:r>
              <a:rPr lang="en-US" altLang="zh-CN" b="1" dirty="0" smtClean="0"/>
              <a:t>16</a:t>
            </a:r>
            <a:r>
              <a:rPr lang="zh-CN" altLang="en-US" b="1" dirty="0" smtClean="0"/>
              <a:t>、</a:t>
            </a:r>
            <a:r>
              <a:rPr lang="en-US" altLang="zh-CN" b="1" dirty="0" smtClean="0"/>
              <a:t>0</a:t>
            </a:r>
            <a:endParaRPr lang="zh-CN" altLang="zh-CN" dirty="0"/>
          </a:p>
          <a:p>
            <a:pPr>
              <a:lnSpc>
                <a:spcPts val="2600"/>
              </a:lnSpc>
            </a:pPr>
            <a:r>
              <a:rPr lang="en-US" altLang="zh-CN" dirty="0"/>
              <a:t>A.</a:t>
            </a:r>
            <a:r>
              <a:rPr lang="zh-CN" altLang="zh-CN" dirty="0"/>
              <a:t>王睃爱惜人才，敢于坚持正义。王睃二十岁科举及第，又多次升迁，后因他替韩思忠据理力争，自己仕途也受到了影响。</a:t>
            </a:r>
          </a:p>
          <a:p>
            <a:pPr>
              <a:lnSpc>
                <a:spcPts val="2600"/>
              </a:lnSpc>
            </a:pPr>
            <a:r>
              <a:rPr lang="en-US" altLang="zh-CN" dirty="0"/>
              <a:t>B.</a:t>
            </a:r>
            <a:r>
              <a:rPr lang="zh-CN" altLang="zh-CN" dirty="0"/>
              <a:t>王睃为官尽责，深受百姓爱戴。在担任桂州都督期间，王睃修筑城墙，拦水开田，为百姓办实事，百姓拥戴，朝廷满意。</a:t>
            </a:r>
          </a:p>
          <a:p>
            <a:pPr>
              <a:lnSpc>
                <a:spcPts val="2600"/>
              </a:lnSpc>
            </a:pPr>
            <a:r>
              <a:rPr lang="en-US" altLang="zh-CN" b="1" dirty="0">
                <a:solidFill>
                  <a:srgbClr val="FF0000"/>
                </a:solidFill>
              </a:rPr>
              <a:t>C.</a:t>
            </a:r>
            <a:r>
              <a:rPr lang="zh-CN" altLang="zh-CN" b="1" dirty="0">
                <a:solidFill>
                  <a:srgbClr val="FF0000"/>
                </a:solidFill>
              </a:rPr>
              <a:t>王睃有勇有谋，能够出奇制胜。在吐蕃进犯临洮之时，王唆随即与薛讷联手出击，派出一支奇兵，以少胜多，取得胜利。</a:t>
            </a:r>
          </a:p>
          <a:p>
            <a:pPr>
              <a:lnSpc>
                <a:spcPts val="2600"/>
              </a:lnSpc>
            </a:pPr>
            <a:r>
              <a:rPr lang="en-US" altLang="zh-CN" dirty="0"/>
              <a:t>D.</a:t>
            </a:r>
            <a:r>
              <a:rPr lang="zh-CN" altLang="zh-CN" dirty="0"/>
              <a:t>王睃极尽忠诚，得到上天眷顾。在讨伐叛变的降军时，王睃大军忽遇暴风雪，他担心延误军机，对天起誓，结果风停雪止。</a:t>
            </a:r>
          </a:p>
          <a:p>
            <a:pPr>
              <a:lnSpc>
                <a:spcPts val="2600"/>
              </a:lnSpc>
            </a:pPr>
            <a:r>
              <a:rPr lang="en-US" altLang="zh-CN" dirty="0"/>
              <a:t> </a:t>
            </a:r>
            <a:endParaRPr lang="zh-CN" altLang="zh-CN" dirty="0"/>
          </a:p>
          <a:p>
            <a:endParaRPr lang="zh-CN" altLang="en-US" dirty="0"/>
          </a:p>
        </p:txBody>
      </p:sp>
    </p:spTree>
    <p:extLst>
      <p:ext uri="{BB962C8B-B14F-4D97-AF65-F5344CB8AC3E}">
        <p14:creationId xmlns:p14="http://schemas.microsoft.com/office/powerpoint/2010/main" val="12744817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55419" y="76200"/>
            <a:ext cx="12164291" cy="7627729"/>
          </a:xfrm>
          <a:prstGeom prst="rect">
            <a:avLst/>
          </a:prstGeom>
          <a:noFill/>
        </p:spPr>
        <p:txBody>
          <a:bodyPr wrap="square" rtlCol="0">
            <a:spAutoFit/>
          </a:bodyPr>
          <a:lstStyle/>
          <a:p>
            <a:pPr>
              <a:lnSpc>
                <a:spcPts val="3000"/>
              </a:lnSpc>
            </a:pPr>
            <a:r>
              <a:rPr lang="en-US" altLang="zh-CN" b="1" dirty="0"/>
              <a:t>4.</a:t>
            </a:r>
            <a:r>
              <a:rPr lang="zh-CN" altLang="zh-CN" b="1" dirty="0"/>
              <a:t>把文中画横线的句子翻译成现代汉语（</a:t>
            </a:r>
            <a:r>
              <a:rPr lang="en-US" altLang="zh-CN" b="1" dirty="0"/>
              <a:t>10 </a:t>
            </a:r>
            <a:r>
              <a:rPr lang="zh-CN" altLang="zh-CN" b="1" dirty="0"/>
              <a:t>分，每小题</a:t>
            </a:r>
            <a:r>
              <a:rPr lang="en-US" altLang="zh-CN" b="1" dirty="0"/>
              <a:t>5</a:t>
            </a:r>
            <a:r>
              <a:rPr lang="zh-CN" altLang="zh-CN" b="1" dirty="0"/>
              <a:t>分）。</a:t>
            </a:r>
          </a:p>
          <a:p>
            <a:pPr>
              <a:lnSpc>
                <a:spcPts val="3000"/>
              </a:lnSpc>
            </a:pPr>
            <a:r>
              <a:rPr lang="en-US" altLang="zh-CN" dirty="0"/>
              <a:t>①</a:t>
            </a:r>
            <a:r>
              <a:rPr lang="zh-CN" altLang="zh-CN" dirty="0"/>
              <a:t>睃以思忠既是</a:t>
            </a:r>
            <a:r>
              <a:rPr lang="zh-CN" altLang="zh-CN" b="1" dirty="0">
                <a:solidFill>
                  <a:srgbClr val="FF0000"/>
                </a:solidFill>
              </a:rPr>
              <a:t>偏裨</a:t>
            </a:r>
            <a:r>
              <a:rPr lang="zh-CN" altLang="zh-CN" b="1" dirty="0"/>
              <a:t>，</a:t>
            </a:r>
            <a:r>
              <a:rPr lang="zh-CN" altLang="zh-CN" dirty="0"/>
              <a:t>制不由己，又有勇智</a:t>
            </a:r>
            <a:r>
              <a:rPr lang="zh-CN" altLang="zh-CN" b="1" dirty="0">
                <a:solidFill>
                  <a:srgbClr val="FF0000"/>
                </a:solidFill>
              </a:rPr>
              <a:t>可惜</a:t>
            </a:r>
            <a:r>
              <a:rPr lang="zh-CN" altLang="zh-CN" dirty="0"/>
              <a:t>，不可独杀非辜，乃</a:t>
            </a:r>
            <a:r>
              <a:rPr lang="zh-CN" altLang="zh-CN" b="1" dirty="0">
                <a:solidFill>
                  <a:srgbClr val="FF0000"/>
                </a:solidFill>
              </a:rPr>
              <a:t>廷议</a:t>
            </a:r>
            <a:r>
              <a:rPr lang="zh-CN" altLang="zh-CN" dirty="0"/>
              <a:t>争之。</a:t>
            </a:r>
          </a:p>
          <a:p>
            <a:pPr>
              <a:lnSpc>
                <a:spcPts val="3000"/>
              </a:lnSpc>
            </a:pPr>
            <a:r>
              <a:rPr lang="en-US" altLang="zh-CN" dirty="0"/>
              <a:t> </a:t>
            </a:r>
            <a:r>
              <a:rPr lang="en-US" altLang="zh-CN" dirty="0" smtClean="0"/>
              <a:t>②</a:t>
            </a:r>
            <a:r>
              <a:rPr lang="zh-CN" altLang="zh-CN" dirty="0"/>
              <a:t>睃乃</a:t>
            </a:r>
            <a:r>
              <a:rPr lang="zh-CN" altLang="zh-CN" b="1" dirty="0">
                <a:solidFill>
                  <a:srgbClr val="FF0000"/>
                </a:solidFill>
              </a:rPr>
              <a:t>间行</a:t>
            </a:r>
            <a:r>
              <a:rPr lang="zh-CN" altLang="zh-CN" b="1" dirty="0">
                <a:solidFill>
                  <a:srgbClr val="0000FF"/>
                </a:solidFill>
              </a:rPr>
              <a:t>倍道</a:t>
            </a:r>
            <a:r>
              <a:rPr lang="zh-CN" altLang="zh-CN" dirty="0"/>
              <a:t>，以夜继昼，卷甲舍幕而</a:t>
            </a:r>
            <a:r>
              <a:rPr lang="zh-CN" altLang="zh-CN" b="1" dirty="0">
                <a:solidFill>
                  <a:srgbClr val="FF0000"/>
                </a:solidFill>
              </a:rPr>
              <a:t>趋</a:t>
            </a:r>
            <a:r>
              <a:rPr lang="zh-CN" altLang="zh-CN" dirty="0"/>
              <a:t>之</a:t>
            </a:r>
            <a:r>
              <a:rPr lang="zh-CN" altLang="zh-CN" dirty="0" smtClean="0"/>
              <a:t>。</a:t>
            </a:r>
            <a:endParaRPr lang="en-US" altLang="zh-CN" dirty="0" smtClean="0"/>
          </a:p>
          <a:p>
            <a:pPr>
              <a:lnSpc>
                <a:spcPts val="3000"/>
              </a:lnSpc>
            </a:pPr>
            <a:endParaRPr lang="en-US" altLang="zh-CN" dirty="0" smtClean="0"/>
          </a:p>
          <a:p>
            <a:pPr>
              <a:lnSpc>
                <a:spcPts val="2600"/>
              </a:lnSpc>
            </a:pPr>
            <a:r>
              <a:rPr lang="en-US" altLang="zh-CN" b="1" dirty="0"/>
              <a:t>13</a:t>
            </a:r>
            <a:r>
              <a:rPr lang="zh-CN" altLang="zh-CN" b="1" dirty="0"/>
              <a:t>．把文中画横线的句子翻译成现代汉语。（</a:t>
            </a:r>
            <a:r>
              <a:rPr lang="en-US" altLang="zh-CN" b="1" dirty="0"/>
              <a:t>10</a:t>
            </a:r>
            <a:r>
              <a:rPr lang="zh-CN" altLang="zh-CN" b="1" dirty="0"/>
              <a:t>分</a:t>
            </a:r>
            <a:r>
              <a:rPr lang="zh-CN" altLang="zh-CN" b="1" dirty="0" smtClean="0"/>
              <a:t>）</a:t>
            </a:r>
            <a:endParaRPr lang="zh-CN" altLang="zh-CN" dirty="0"/>
          </a:p>
          <a:p>
            <a:pPr>
              <a:lnSpc>
                <a:spcPts val="2600"/>
              </a:lnSpc>
            </a:pPr>
            <a:r>
              <a:rPr lang="zh-CN" altLang="zh-CN" b="1" dirty="0"/>
              <a:t>（</a:t>
            </a:r>
            <a:r>
              <a:rPr lang="en-US" altLang="zh-CN" b="1" dirty="0"/>
              <a:t>1</a:t>
            </a:r>
            <a:r>
              <a:rPr lang="zh-CN" altLang="zh-CN" b="1" dirty="0" smtClean="0"/>
              <a:t>）</a:t>
            </a:r>
            <a:r>
              <a:rPr lang="zh-CN" altLang="en-US" b="1" dirty="0" smtClean="0"/>
              <a:t>（赵）</a:t>
            </a:r>
            <a:r>
              <a:rPr lang="zh-CN" altLang="zh-CN" b="1" dirty="0" smtClean="0"/>
              <a:t>高</a:t>
            </a:r>
            <a:r>
              <a:rPr lang="zh-CN" altLang="zh-CN" b="1" dirty="0" smtClean="0">
                <a:solidFill>
                  <a:srgbClr val="FF0000"/>
                </a:solidFill>
              </a:rPr>
              <a:t>雅</a:t>
            </a:r>
            <a:r>
              <a:rPr lang="zh-CN" altLang="zh-CN" b="1" dirty="0"/>
              <a:t>得幸于胡亥，</a:t>
            </a:r>
            <a:r>
              <a:rPr lang="zh-CN" altLang="zh-CN" b="1" dirty="0">
                <a:solidFill>
                  <a:srgbClr val="0000FF"/>
                </a:solidFill>
              </a:rPr>
              <a:t>欲立</a:t>
            </a:r>
            <a:r>
              <a:rPr lang="zh-CN" altLang="zh-CN" b="1" dirty="0">
                <a:solidFill>
                  <a:srgbClr val="FF0000"/>
                </a:solidFill>
              </a:rPr>
              <a:t>之</a:t>
            </a:r>
            <a:r>
              <a:rPr lang="zh-CN" altLang="zh-CN" b="1" dirty="0"/>
              <a:t>，乃与李斯</a:t>
            </a:r>
            <a:r>
              <a:rPr lang="zh-CN" altLang="zh-CN" b="1" dirty="0">
                <a:solidFill>
                  <a:srgbClr val="FF0000"/>
                </a:solidFill>
              </a:rPr>
              <a:t>阴谋</a:t>
            </a:r>
            <a:r>
              <a:rPr lang="zh-CN" altLang="zh-CN" b="1" dirty="0"/>
              <a:t>立为太子，遣使以罪赐公子扶苏、蒙恬死</a:t>
            </a:r>
            <a:r>
              <a:rPr lang="zh-CN" altLang="zh-CN" b="1" dirty="0" smtClean="0"/>
              <a:t>。</a:t>
            </a:r>
            <a:endParaRPr lang="zh-CN" altLang="zh-CN" dirty="0"/>
          </a:p>
          <a:p>
            <a:pPr>
              <a:lnSpc>
                <a:spcPts val="2600"/>
              </a:lnSpc>
            </a:pPr>
            <a:r>
              <a:rPr lang="zh-CN" altLang="zh-CN" b="1" dirty="0"/>
              <a:t>（</a:t>
            </a:r>
            <a:r>
              <a:rPr lang="en-US" altLang="zh-CN" b="1" dirty="0"/>
              <a:t>2</a:t>
            </a:r>
            <a:r>
              <a:rPr lang="zh-CN" altLang="zh-CN" b="1" dirty="0" smtClean="0"/>
              <a:t>）</a:t>
            </a:r>
            <a:r>
              <a:rPr lang="zh-CN" altLang="en-US" b="1" dirty="0" smtClean="0"/>
              <a:t>（我）</a:t>
            </a:r>
            <a:r>
              <a:rPr lang="zh-CN" altLang="zh-CN" b="1" dirty="0" smtClean="0"/>
              <a:t>身</a:t>
            </a:r>
            <a:r>
              <a:rPr lang="zh-CN" altLang="zh-CN" b="1" dirty="0"/>
              <a:t>虽</a:t>
            </a:r>
            <a:r>
              <a:rPr lang="zh-CN" altLang="zh-CN" b="1" dirty="0">
                <a:solidFill>
                  <a:srgbClr val="0000FF"/>
                </a:solidFill>
              </a:rPr>
              <a:t>囚系</a:t>
            </a:r>
            <a:r>
              <a:rPr lang="zh-CN" altLang="zh-CN" b="1" dirty="0"/>
              <a:t>，其势足以</a:t>
            </a:r>
            <a:r>
              <a:rPr lang="zh-CN" altLang="zh-CN" b="1" dirty="0">
                <a:solidFill>
                  <a:srgbClr val="0000FF"/>
                </a:solidFill>
              </a:rPr>
              <a:t>倍畔</a:t>
            </a:r>
            <a:r>
              <a:rPr lang="zh-CN" altLang="zh-CN" b="1" dirty="0"/>
              <a:t>，</a:t>
            </a:r>
            <a:r>
              <a:rPr lang="zh-CN" altLang="zh-CN" b="1" dirty="0">
                <a:solidFill>
                  <a:srgbClr val="FF0000"/>
                </a:solidFill>
              </a:rPr>
              <a:t>然自知必死而守义者</a:t>
            </a:r>
            <a:r>
              <a:rPr lang="zh-CN" altLang="zh-CN" b="1" dirty="0"/>
              <a:t>，不敢辱先人之教，以不忘先主也。</a:t>
            </a:r>
            <a:endParaRPr lang="zh-CN" altLang="zh-CN" dirty="0"/>
          </a:p>
          <a:p>
            <a:pPr>
              <a:lnSpc>
                <a:spcPts val="3000"/>
              </a:lnSpc>
            </a:pPr>
            <a:endParaRPr lang="en-US" altLang="zh-CN" dirty="0"/>
          </a:p>
          <a:p>
            <a:pPr>
              <a:lnSpc>
                <a:spcPts val="2600"/>
              </a:lnSpc>
            </a:pPr>
            <a:r>
              <a:rPr lang="en-US" altLang="zh-CN" b="1" dirty="0"/>
              <a:t>10</a:t>
            </a:r>
            <a:r>
              <a:rPr lang="zh-CN" altLang="en-US" b="1" dirty="0"/>
              <a:t>．下列对文中画波浪线部分的断句，正确的一项是（</a:t>
            </a:r>
            <a:r>
              <a:rPr lang="en-US" altLang="zh-CN" b="1" dirty="0"/>
              <a:t>3</a:t>
            </a:r>
            <a:r>
              <a:rPr lang="zh-CN" altLang="en-US" b="1" dirty="0"/>
              <a:t>分）</a:t>
            </a:r>
            <a:endParaRPr lang="zh-CN" altLang="en-US" dirty="0"/>
          </a:p>
          <a:p>
            <a:pPr>
              <a:lnSpc>
                <a:spcPts val="2600"/>
              </a:lnSpc>
            </a:pPr>
            <a:r>
              <a:rPr lang="en-US" altLang="zh-CN" b="1" dirty="0"/>
              <a:t>A</a:t>
            </a:r>
            <a:r>
              <a:rPr lang="zh-CN" altLang="en-US" b="1" dirty="0"/>
              <a:t>．筑长城</a:t>
            </a:r>
            <a:r>
              <a:rPr lang="en-US" altLang="zh-CN" b="1" dirty="0"/>
              <a:t>/</a:t>
            </a:r>
            <a:r>
              <a:rPr lang="zh-CN" altLang="en-US" b="1" dirty="0"/>
              <a:t>因地形</a:t>
            </a:r>
            <a:r>
              <a:rPr lang="en-US" altLang="zh-CN" b="1" dirty="0"/>
              <a:t>/</a:t>
            </a:r>
            <a:r>
              <a:rPr lang="zh-CN" altLang="en-US" b="1" dirty="0"/>
              <a:t>用制险</a:t>
            </a:r>
            <a:r>
              <a:rPr lang="en-US" altLang="zh-CN" b="1" dirty="0"/>
              <a:t>/</a:t>
            </a:r>
            <a:r>
              <a:rPr lang="zh-CN" altLang="en-US" b="1" dirty="0"/>
              <a:t>塞起临洮</a:t>
            </a:r>
            <a:r>
              <a:rPr lang="en-US" altLang="zh-CN" b="1" dirty="0"/>
              <a:t>/</a:t>
            </a:r>
            <a:r>
              <a:rPr lang="zh-CN" altLang="en-US" b="1" dirty="0"/>
              <a:t>至辽东</a:t>
            </a:r>
            <a:r>
              <a:rPr lang="en-US" altLang="zh-CN" b="1" dirty="0"/>
              <a:t>/</a:t>
            </a:r>
            <a:r>
              <a:rPr lang="zh-CN" altLang="en-US" b="1" dirty="0"/>
              <a:t>延袤万馀里</a:t>
            </a:r>
            <a:r>
              <a:rPr lang="en-US" altLang="zh-CN" b="1" dirty="0"/>
              <a:t>/</a:t>
            </a:r>
            <a:r>
              <a:rPr lang="zh-CN" altLang="en-US" b="1" dirty="0"/>
              <a:t>于是渡河</a:t>
            </a:r>
            <a:r>
              <a:rPr lang="en-US" altLang="zh-CN" b="1" dirty="0"/>
              <a:t>/</a:t>
            </a:r>
            <a:r>
              <a:rPr lang="zh-CN" altLang="en-US" b="1" dirty="0"/>
              <a:t>据阳山</a:t>
            </a:r>
            <a:r>
              <a:rPr lang="en-US" altLang="zh-CN" b="1" dirty="0"/>
              <a:t>/</a:t>
            </a:r>
            <a:r>
              <a:rPr lang="zh-CN" altLang="en-US" b="1" dirty="0"/>
              <a:t>逶蛇而北</a:t>
            </a:r>
            <a:r>
              <a:rPr lang="en-US" altLang="zh-CN" b="1" dirty="0"/>
              <a:t>/</a:t>
            </a:r>
            <a:endParaRPr lang="zh-CN" altLang="en-US" dirty="0"/>
          </a:p>
          <a:p>
            <a:pPr>
              <a:lnSpc>
                <a:spcPts val="2600"/>
              </a:lnSpc>
            </a:pPr>
            <a:r>
              <a:rPr lang="en-US" altLang="zh-CN" b="1" dirty="0"/>
              <a:t>B</a:t>
            </a:r>
            <a:r>
              <a:rPr lang="zh-CN" altLang="en-US" b="1" dirty="0"/>
              <a:t>．筑长城</a:t>
            </a:r>
            <a:r>
              <a:rPr lang="en-US" altLang="zh-CN" b="1" dirty="0"/>
              <a:t>/</a:t>
            </a:r>
            <a:r>
              <a:rPr lang="zh-CN" altLang="en-US" b="1" dirty="0"/>
              <a:t>因地形</a:t>
            </a:r>
            <a:r>
              <a:rPr lang="en-US" altLang="zh-CN" b="1" dirty="0"/>
              <a:t>/</a:t>
            </a:r>
            <a:r>
              <a:rPr lang="zh-CN" altLang="en-US" b="1" dirty="0"/>
              <a:t>用制险塞</a:t>
            </a:r>
            <a:r>
              <a:rPr lang="en-US" altLang="zh-CN" b="1" dirty="0"/>
              <a:t>/</a:t>
            </a:r>
            <a:r>
              <a:rPr lang="zh-CN" altLang="en-US" b="1" dirty="0"/>
              <a:t>起临洮</a:t>
            </a:r>
            <a:r>
              <a:rPr lang="en-US" altLang="zh-CN" b="1" dirty="0"/>
              <a:t>/</a:t>
            </a:r>
            <a:r>
              <a:rPr lang="zh-CN" altLang="en-US" b="1" dirty="0"/>
              <a:t>至辽东</a:t>
            </a:r>
            <a:r>
              <a:rPr lang="en-US" altLang="zh-CN" b="1" dirty="0"/>
              <a:t>/</a:t>
            </a:r>
            <a:r>
              <a:rPr lang="zh-CN" altLang="en-US" b="1" dirty="0"/>
              <a:t>延袤万馀里</a:t>
            </a:r>
            <a:r>
              <a:rPr lang="en-US" altLang="zh-CN" b="1" dirty="0"/>
              <a:t>/</a:t>
            </a:r>
            <a:r>
              <a:rPr lang="zh-CN" altLang="en-US" b="1" dirty="0"/>
              <a:t>于是渡河</a:t>
            </a:r>
            <a:r>
              <a:rPr lang="en-US" altLang="zh-CN" b="1" dirty="0"/>
              <a:t>/</a:t>
            </a:r>
            <a:r>
              <a:rPr lang="zh-CN" altLang="en-US" b="1" dirty="0"/>
              <a:t>据阳山</a:t>
            </a:r>
            <a:r>
              <a:rPr lang="en-US" altLang="zh-CN" b="1" dirty="0"/>
              <a:t>/</a:t>
            </a:r>
            <a:r>
              <a:rPr lang="zh-CN" altLang="en-US" b="1" dirty="0"/>
              <a:t>逶蛇而北</a:t>
            </a:r>
            <a:r>
              <a:rPr lang="en-US" altLang="zh-CN" b="1" dirty="0"/>
              <a:t>/</a:t>
            </a:r>
            <a:endParaRPr lang="zh-CN" altLang="en-US" dirty="0"/>
          </a:p>
          <a:p>
            <a:pPr>
              <a:lnSpc>
                <a:spcPts val="2600"/>
              </a:lnSpc>
            </a:pPr>
            <a:r>
              <a:rPr lang="en-US" altLang="zh-CN" b="1" dirty="0"/>
              <a:t>C</a:t>
            </a:r>
            <a:r>
              <a:rPr lang="zh-CN" altLang="en-US" b="1" dirty="0"/>
              <a:t>．筑长城</a:t>
            </a:r>
            <a:r>
              <a:rPr lang="en-US" altLang="zh-CN" b="1" dirty="0"/>
              <a:t>/</a:t>
            </a:r>
            <a:r>
              <a:rPr lang="zh-CN" altLang="en-US" b="1" dirty="0"/>
              <a:t>因地形</a:t>
            </a:r>
            <a:r>
              <a:rPr lang="en-US" altLang="zh-CN" b="1" dirty="0"/>
              <a:t>/</a:t>
            </a:r>
            <a:r>
              <a:rPr lang="zh-CN" altLang="en-US" b="1" dirty="0"/>
              <a:t>用制险</a:t>
            </a:r>
            <a:r>
              <a:rPr lang="en-US" altLang="zh-CN" b="1" dirty="0"/>
              <a:t>/</a:t>
            </a:r>
            <a:r>
              <a:rPr lang="zh-CN" altLang="en-US" b="1" dirty="0"/>
              <a:t>塞起临洮</a:t>
            </a:r>
            <a:r>
              <a:rPr lang="en-US" altLang="zh-CN" b="1" dirty="0"/>
              <a:t>/</a:t>
            </a:r>
            <a:r>
              <a:rPr lang="zh-CN" altLang="en-US" b="1" dirty="0"/>
              <a:t>至辽东</a:t>
            </a:r>
            <a:r>
              <a:rPr lang="en-US" altLang="zh-CN" b="1" dirty="0"/>
              <a:t>/</a:t>
            </a:r>
            <a:r>
              <a:rPr lang="zh-CN" altLang="en-US" b="1" dirty="0"/>
              <a:t>延袤万馀里</a:t>
            </a:r>
            <a:r>
              <a:rPr lang="en-US" altLang="zh-CN" b="1" dirty="0"/>
              <a:t>/</a:t>
            </a:r>
            <a:r>
              <a:rPr lang="zh-CN" altLang="en-US" b="1" dirty="0"/>
              <a:t>于是渡河据阳</a:t>
            </a:r>
            <a:r>
              <a:rPr lang="en-US" altLang="zh-CN" b="1" dirty="0"/>
              <a:t>/</a:t>
            </a:r>
            <a:r>
              <a:rPr lang="zh-CN" altLang="en-US" b="1" dirty="0"/>
              <a:t>山逶蛇而北</a:t>
            </a:r>
            <a:r>
              <a:rPr lang="en-US" altLang="zh-CN" b="1" dirty="0"/>
              <a:t>/</a:t>
            </a:r>
            <a:endParaRPr lang="zh-CN" altLang="en-US" dirty="0"/>
          </a:p>
          <a:p>
            <a:pPr>
              <a:lnSpc>
                <a:spcPts val="2600"/>
              </a:lnSpc>
            </a:pPr>
            <a:r>
              <a:rPr lang="en-US" altLang="zh-CN" b="1" dirty="0"/>
              <a:t>D</a:t>
            </a:r>
            <a:r>
              <a:rPr lang="zh-CN" altLang="en-US" b="1" dirty="0"/>
              <a:t>．筑长城</a:t>
            </a:r>
            <a:r>
              <a:rPr lang="en-US" altLang="zh-CN" b="1" dirty="0"/>
              <a:t>/</a:t>
            </a:r>
            <a:r>
              <a:rPr lang="zh-CN" altLang="en-US" b="1" dirty="0"/>
              <a:t>因地形</a:t>
            </a:r>
            <a:r>
              <a:rPr lang="en-US" altLang="zh-CN" b="1" dirty="0"/>
              <a:t>/</a:t>
            </a:r>
            <a:r>
              <a:rPr lang="zh-CN" altLang="en-US" b="1" dirty="0"/>
              <a:t>用制险塞</a:t>
            </a:r>
            <a:r>
              <a:rPr lang="en-US" altLang="zh-CN" b="1" dirty="0"/>
              <a:t>/</a:t>
            </a:r>
            <a:r>
              <a:rPr lang="zh-CN" altLang="en-US" b="1" dirty="0"/>
              <a:t>起临洮</a:t>
            </a:r>
            <a:r>
              <a:rPr lang="en-US" altLang="zh-CN" b="1" dirty="0"/>
              <a:t>/</a:t>
            </a:r>
            <a:r>
              <a:rPr lang="zh-CN" altLang="en-US" b="1" dirty="0"/>
              <a:t>至辽东</a:t>
            </a:r>
            <a:r>
              <a:rPr lang="en-US" altLang="zh-CN" b="1" dirty="0"/>
              <a:t>/</a:t>
            </a:r>
            <a:r>
              <a:rPr lang="zh-CN" altLang="en-US" b="1" dirty="0"/>
              <a:t>延袤万馀里</a:t>
            </a:r>
            <a:r>
              <a:rPr lang="en-US" altLang="zh-CN" b="1" dirty="0"/>
              <a:t>/</a:t>
            </a:r>
            <a:r>
              <a:rPr lang="zh-CN" altLang="en-US" b="1" dirty="0"/>
              <a:t>于是渡河据阳</a:t>
            </a:r>
            <a:r>
              <a:rPr lang="en-US" altLang="zh-CN" b="1" dirty="0"/>
              <a:t>/</a:t>
            </a:r>
            <a:r>
              <a:rPr lang="zh-CN" altLang="en-US" b="1" dirty="0"/>
              <a:t>山逶蛇而北</a:t>
            </a:r>
            <a:r>
              <a:rPr lang="en-US" altLang="zh-CN" b="1" dirty="0" smtClean="0"/>
              <a:t>/</a:t>
            </a:r>
          </a:p>
          <a:p>
            <a:pPr>
              <a:lnSpc>
                <a:spcPts val="2600"/>
              </a:lnSpc>
            </a:pPr>
            <a:endParaRPr lang="en-US" altLang="zh-CN" b="1" dirty="0"/>
          </a:p>
          <a:p>
            <a:pPr>
              <a:lnSpc>
                <a:spcPts val="2600"/>
              </a:lnSpc>
            </a:pPr>
            <a:r>
              <a:rPr lang="en-US" altLang="zh-CN" b="1" dirty="0"/>
              <a:t>11</a:t>
            </a:r>
            <a:r>
              <a:rPr lang="zh-CN" altLang="zh-CN" b="1" dirty="0"/>
              <a:t>．下列对文中加点的词语相关内容的解说，不正确一项是（</a:t>
            </a:r>
            <a:r>
              <a:rPr lang="en-US" altLang="zh-CN" b="1" dirty="0"/>
              <a:t>3</a:t>
            </a:r>
            <a:r>
              <a:rPr lang="zh-CN" altLang="zh-CN" b="1" dirty="0"/>
              <a:t>分）</a:t>
            </a:r>
            <a:endParaRPr lang="zh-CN" altLang="zh-CN" dirty="0"/>
          </a:p>
          <a:p>
            <a:pPr>
              <a:lnSpc>
                <a:spcPts val="2600"/>
              </a:lnSpc>
            </a:pPr>
            <a:r>
              <a:rPr lang="en-US" altLang="zh-CN" b="1" dirty="0"/>
              <a:t>A</a:t>
            </a:r>
            <a:r>
              <a:rPr lang="zh-CN" altLang="zh-CN" b="1" dirty="0"/>
              <a:t>．始皇是秦王嬴政的尊号，他认为</a:t>
            </a:r>
            <a:r>
              <a:rPr lang="en-US" altLang="zh-CN" b="1" dirty="0"/>
              <a:t>“</a:t>
            </a:r>
            <a:r>
              <a:rPr lang="zh-CN" altLang="zh-CN" b="1" dirty="0"/>
              <a:t>子议父、臣议君</a:t>
            </a:r>
            <a:r>
              <a:rPr lang="en-US" altLang="zh-CN" b="1" dirty="0"/>
              <a:t>”</a:t>
            </a:r>
            <a:r>
              <a:rPr lang="zh-CN" altLang="zh-CN" b="1" dirty="0"/>
              <a:t>不可取，取消了</a:t>
            </a:r>
            <a:r>
              <a:rPr lang="en-US" altLang="zh-CN" b="1" dirty="0"/>
              <a:t>“</a:t>
            </a:r>
            <a:r>
              <a:rPr lang="zh-CN" altLang="zh-CN" b="1" dirty="0"/>
              <a:t>谥号</a:t>
            </a:r>
            <a:r>
              <a:rPr lang="en-US" altLang="zh-CN" b="1" dirty="0"/>
              <a:t>”</a:t>
            </a:r>
            <a:r>
              <a:rPr lang="zh-CN" altLang="zh-CN" b="1" dirty="0"/>
              <a:t>传统。</a:t>
            </a:r>
            <a:endParaRPr lang="zh-CN" altLang="zh-CN" dirty="0"/>
          </a:p>
          <a:p>
            <a:pPr>
              <a:lnSpc>
                <a:spcPts val="2600"/>
              </a:lnSpc>
            </a:pPr>
            <a:r>
              <a:rPr lang="en-US" altLang="zh-CN" b="1" dirty="0"/>
              <a:t>B</a:t>
            </a:r>
            <a:r>
              <a:rPr lang="zh-CN" altLang="zh-CN" b="1" dirty="0"/>
              <a:t>．拜指授予官职，类似的还有</a:t>
            </a:r>
            <a:r>
              <a:rPr lang="en-US" altLang="zh-CN" b="1" dirty="0"/>
              <a:t>“</a:t>
            </a:r>
            <a:r>
              <a:rPr lang="zh-CN" altLang="zh-CN" b="1" dirty="0"/>
              <a:t>除</a:t>
            </a:r>
            <a:r>
              <a:rPr lang="en-US" altLang="zh-CN" b="1" dirty="0"/>
              <a:t>”“</a:t>
            </a:r>
            <a:r>
              <a:rPr lang="zh-CN" altLang="zh-CN" b="1" dirty="0"/>
              <a:t>授</a:t>
            </a:r>
            <a:r>
              <a:rPr lang="en-US" altLang="zh-CN" b="1" dirty="0"/>
              <a:t>”,“</a:t>
            </a:r>
            <a:r>
              <a:rPr lang="zh-CN" altLang="zh-CN" b="1" dirty="0"/>
              <a:t>拔</a:t>
            </a:r>
            <a:r>
              <a:rPr lang="en-US" altLang="zh-CN" b="1" dirty="0"/>
              <a:t>”“</a:t>
            </a:r>
            <a:r>
              <a:rPr lang="zh-CN" altLang="zh-CN" b="1" dirty="0"/>
              <a:t>擢</a:t>
            </a:r>
            <a:r>
              <a:rPr lang="en-US" altLang="zh-CN" b="1" dirty="0"/>
              <a:t>”“</a:t>
            </a:r>
            <a:r>
              <a:rPr lang="zh-CN" altLang="zh-CN" b="1" dirty="0"/>
              <a:t>迁</a:t>
            </a:r>
            <a:r>
              <a:rPr lang="en-US" altLang="zh-CN" b="1" dirty="0"/>
              <a:t>”“</a:t>
            </a:r>
            <a:r>
              <a:rPr lang="zh-CN" altLang="zh-CN" b="1" dirty="0"/>
              <a:t>陟</a:t>
            </a:r>
            <a:r>
              <a:rPr lang="en-US" altLang="zh-CN" b="1" dirty="0"/>
              <a:t>”</a:t>
            </a:r>
            <a:r>
              <a:rPr lang="zh-CN" altLang="zh-CN" b="1" dirty="0"/>
              <a:t>则可表示升迁官职。</a:t>
            </a:r>
            <a:endParaRPr lang="zh-CN" altLang="zh-CN" dirty="0"/>
          </a:p>
          <a:p>
            <a:pPr>
              <a:lnSpc>
                <a:spcPts val="2600"/>
              </a:lnSpc>
            </a:pPr>
            <a:r>
              <a:rPr lang="en-US" altLang="zh-CN" b="1" dirty="0"/>
              <a:t>C</a:t>
            </a:r>
            <a:r>
              <a:rPr lang="zh-CN" altLang="zh-CN" b="1" dirty="0"/>
              <a:t>．戎狄是先秦时代华夏民族对西方和北方的非华夏部落的统称，即对北戎和西狄的合称。</a:t>
            </a:r>
            <a:endParaRPr lang="zh-CN" altLang="zh-CN" dirty="0"/>
          </a:p>
          <a:p>
            <a:pPr>
              <a:lnSpc>
                <a:spcPts val="2600"/>
              </a:lnSpc>
            </a:pPr>
            <a:r>
              <a:rPr lang="en-US" altLang="zh-CN" b="1" dirty="0"/>
              <a:t>D</a:t>
            </a:r>
            <a:r>
              <a:rPr lang="zh-CN" altLang="zh-CN" b="1" dirty="0"/>
              <a:t>．崩是对古代帝王之死的讳称，太后与王后之死也可称崩，诸侯或有爵位的大官之死可称薨。</a:t>
            </a:r>
            <a:endParaRPr lang="zh-CN" altLang="zh-CN" dirty="0"/>
          </a:p>
          <a:p>
            <a:pPr>
              <a:lnSpc>
                <a:spcPts val="2600"/>
              </a:lnSpc>
            </a:pPr>
            <a:endParaRPr lang="zh-CN" altLang="en-US" dirty="0"/>
          </a:p>
          <a:p>
            <a:pPr>
              <a:lnSpc>
                <a:spcPts val="2600"/>
              </a:lnSpc>
            </a:pPr>
            <a:r>
              <a:rPr lang="en-US" altLang="zh-CN" dirty="0"/>
              <a:t> </a:t>
            </a:r>
            <a:endParaRPr lang="zh-CN" altLang="zh-CN" dirty="0"/>
          </a:p>
          <a:p>
            <a:endParaRPr lang="zh-CN" altLang="en-US" dirty="0"/>
          </a:p>
        </p:txBody>
      </p:sp>
    </p:spTree>
    <p:extLst>
      <p:ext uri="{BB962C8B-B14F-4D97-AF65-F5344CB8AC3E}">
        <p14:creationId xmlns:p14="http://schemas.microsoft.com/office/powerpoint/2010/main" val="25752153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24691" y="214745"/>
            <a:ext cx="11894127" cy="6140142"/>
          </a:xfrm>
          <a:prstGeom prst="rect">
            <a:avLst/>
          </a:prstGeom>
          <a:noFill/>
        </p:spPr>
        <p:txBody>
          <a:bodyPr wrap="square" rtlCol="0">
            <a:spAutoFit/>
          </a:bodyPr>
          <a:lstStyle/>
          <a:p>
            <a:pPr>
              <a:lnSpc>
                <a:spcPts val="3000"/>
              </a:lnSpc>
            </a:pPr>
            <a:r>
              <a:rPr lang="zh-CN" altLang="zh-CN" dirty="0"/>
              <a:t>（二）古代诗歌阅读（本题共</a:t>
            </a:r>
            <a:r>
              <a:rPr lang="en-US" altLang="zh-CN" dirty="0"/>
              <a:t>2</a:t>
            </a:r>
            <a:r>
              <a:rPr lang="zh-CN" altLang="zh-CN" dirty="0"/>
              <a:t>小题，</a:t>
            </a:r>
            <a:r>
              <a:rPr lang="en-US" altLang="zh-CN" dirty="0"/>
              <a:t>9</a:t>
            </a:r>
            <a:r>
              <a:rPr lang="zh-CN" altLang="zh-CN" dirty="0"/>
              <a:t>分）</a:t>
            </a:r>
          </a:p>
          <a:p>
            <a:pPr>
              <a:lnSpc>
                <a:spcPts val="3000"/>
              </a:lnSpc>
            </a:pPr>
            <a:r>
              <a:rPr lang="zh-CN" altLang="zh-CN" dirty="0"/>
              <a:t>阅读下面这首诗歌，完成</a:t>
            </a:r>
            <a:r>
              <a:rPr lang="en-US" altLang="zh-CN" dirty="0"/>
              <a:t>14-15</a:t>
            </a:r>
            <a:r>
              <a:rPr lang="zh-CN" altLang="zh-CN" dirty="0"/>
              <a:t>题。</a:t>
            </a:r>
          </a:p>
          <a:p>
            <a:pPr>
              <a:lnSpc>
                <a:spcPts val="3000"/>
              </a:lnSpc>
            </a:pPr>
            <a:r>
              <a:rPr lang="en-US" altLang="zh-CN" dirty="0" smtClean="0"/>
              <a:t>                                                                     </a:t>
            </a:r>
            <a:r>
              <a:rPr lang="zh-CN" altLang="zh-CN" dirty="0" smtClean="0"/>
              <a:t>梅 </a:t>
            </a:r>
            <a:r>
              <a:rPr lang="en-US" altLang="zh-CN" dirty="0" smtClean="0"/>
              <a:t>      </a:t>
            </a:r>
            <a:r>
              <a:rPr lang="zh-CN" altLang="zh-CN" dirty="0"/>
              <a:t>花</a:t>
            </a:r>
          </a:p>
          <a:p>
            <a:pPr>
              <a:lnSpc>
                <a:spcPts val="3000"/>
              </a:lnSpc>
            </a:pPr>
            <a:r>
              <a:rPr lang="en-US" altLang="zh-CN" dirty="0" smtClean="0"/>
              <a:t>                                                                                 </a:t>
            </a:r>
            <a:r>
              <a:rPr lang="zh-CN" altLang="zh-CN" dirty="0" smtClean="0"/>
              <a:t>（</a:t>
            </a:r>
            <a:r>
              <a:rPr lang="zh-CN" altLang="zh-CN" dirty="0"/>
              <a:t>清）奇丰额</a:t>
            </a:r>
          </a:p>
          <a:p>
            <a:pPr>
              <a:lnSpc>
                <a:spcPts val="3000"/>
              </a:lnSpc>
            </a:pPr>
            <a:r>
              <a:rPr lang="en-US" altLang="zh-CN" b="1" dirty="0" smtClean="0"/>
              <a:t>                                                    </a:t>
            </a:r>
            <a:r>
              <a:rPr lang="zh-CN" altLang="zh-CN" b="1" dirty="0" smtClean="0">
                <a:solidFill>
                  <a:srgbClr val="0000FF"/>
                </a:solidFill>
              </a:rPr>
              <a:t>点</a:t>
            </a:r>
            <a:r>
              <a:rPr lang="zh-CN" altLang="zh-CN" b="1" dirty="0">
                <a:solidFill>
                  <a:srgbClr val="0000FF"/>
                </a:solidFill>
              </a:rPr>
              <a:t>额①谁教入汉宫，冻云合处路难通。</a:t>
            </a:r>
            <a:endParaRPr lang="zh-CN" altLang="zh-CN" dirty="0">
              <a:solidFill>
                <a:srgbClr val="0000FF"/>
              </a:solidFill>
            </a:endParaRPr>
          </a:p>
          <a:p>
            <a:pPr>
              <a:lnSpc>
                <a:spcPts val="3000"/>
              </a:lnSpc>
            </a:pPr>
            <a:r>
              <a:rPr lang="en-US" altLang="zh-CN" b="1" dirty="0" smtClean="0">
                <a:solidFill>
                  <a:srgbClr val="0000FF"/>
                </a:solidFill>
              </a:rPr>
              <a:t>                                                    </a:t>
            </a:r>
            <a:r>
              <a:rPr lang="zh-CN" altLang="zh-CN" b="1" dirty="0" smtClean="0">
                <a:solidFill>
                  <a:srgbClr val="0000FF"/>
                </a:solidFill>
              </a:rPr>
              <a:t>胧</a:t>
            </a:r>
            <a:r>
              <a:rPr lang="zh-CN" altLang="zh-CN" b="1" dirty="0">
                <a:solidFill>
                  <a:srgbClr val="0000FF"/>
                </a:solidFill>
              </a:rPr>
              <a:t>胧照去月疑落，瓣瓣擎来雪又空。</a:t>
            </a:r>
            <a:endParaRPr lang="zh-CN" altLang="zh-CN" dirty="0">
              <a:solidFill>
                <a:srgbClr val="0000FF"/>
              </a:solidFill>
            </a:endParaRPr>
          </a:p>
          <a:p>
            <a:pPr>
              <a:lnSpc>
                <a:spcPts val="3000"/>
              </a:lnSpc>
            </a:pPr>
            <a:r>
              <a:rPr lang="en-US" altLang="zh-CN" b="1" dirty="0" smtClean="0">
                <a:solidFill>
                  <a:srgbClr val="0000FF"/>
                </a:solidFill>
              </a:rPr>
              <a:t>                                                    </a:t>
            </a:r>
            <a:r>
              <a:rPr lang="zh-CN" altLang="zh-CN" b="1" dirty="0" smtClean="0">
                <a:solidFill>
                  <a:srgbClr val="0000FF"/>
                </a:solidFill>
              </a:rPr>
              <a:t>无</a:t>
            </a:r>
            <a:r>
              <a:rPr lang="zh-CN" altLang="zh-CN" b="1" dirty="0">
                <a:solidFill>
                  <a:srgbClr val="0000FF"/>
                </a:solidFill>
              </a:rPr>
              <a:t>梦不随流水去，有香只在此山中。</a:t>
            </a:r>
            <a:endParaRPr lang="zh-CN" altLang="zh-CN" dirty="0">
              <a:solidFill>
                <a:srgbClr val="0000FF"/>
              </a:solidFill>
            </a:endParaRPr>
          </a:p>
          <a:p>
            <a:pPr>
              <a:lnSpc>
                <a:spcPts val="3000"/>
              </a:lnSpc>
            </a:pPr>
            <a:r>
              <a:rPr lang="en-US" altLang="zh-CN" b="1" dirty="0" smtClean="0">
                <a:solidFill>
                  <a:srgbClr val="0000FF"/>
                </a:solidFill>
              </a:rPr>
              <a:t>                                                    </a:t>
            </a:r>
            <a:r>
              <a:rPr lang="zh-CN" altLang="zh-CN" b="1" dirty="0" smtClean="0">
                <a:solidFill>
                  <a:srgbClr val="0000FF"/>
                </a:solidFill>
              </a:rPr>
              <a:t>松</a:t>
            </a:r>
            <a:r>
              <a:rPr lang="zh-CN" altLang="zh-CN" b="1" dirty="0">
                <a:solidFill>
                  <a:srgbClr val="0000FF"/>
                </a:solidFill>
              </a:rPr>
              <a:t>间竹外谁知已，地老天荒玉一丛。</a:t>
            </a:r>
            <a:endParaRPr lang="zh-CN" altLang="zh-CN" dirty="0">
              <a:solidFill>
                <a:srgbClr val="0000FF"/>
              </a:solidFill>
            </a:endParaRPr>
          </a:p>
          <a:p>
            <a:pPr>
              <a:lnSpc>
                <a:spcPts val="3000"/>
              </a:lnSpc>
            </a:pPr>
            <a:r>
              <a:rPr lang="zh-CN" altLang="zh-CN" dirty="0"/>
              <a:t>【注】①点额：传说南朝宋武帝寿阳公主卧于含章殿檐下，梅花落在她的额头上，竞生成五朵花，擦不掉。后宫女们争相效仿，形成“梅花妆”。</a:t>
            </a:r>
          </a:p>
          <a:p>
            <a:pPr>
              <a:lnSpc>
                <a:spcPts val="3000"/>
              </a:lnSpc>
            </a:pPr>
            <a:r>
              <a:rPr lang="en-US" altLang="zh-CN" b="1" dirty="0"/>
              <a:t>5.</a:t>
            </a:r>
            <a:r>
              <a:rPr lang="zh-CN" altLang="zh-CN" b="1" dirty="0"/>
              <a:t>下列对这首诗的赏析，不正确的一项是（ ） （</a:t>
            </a:r>
            <a:r>
              <a:rPr lang="en-US" altLang="zh-CN" b="1" dirty="0"/>
              <a:t> 3</a:t>
            </a:r>
            <a:r>
              <a:rPr lang="zh-CN" altLang="zh-CN" b="1" dirty="0"/>
              <a:t>分</a:t>
            </a:r>
            <a:r>
              <a:rPr lang="zh-CN" altLang="zh-CN" b="1" dirty="0" smtClean="0"/>
              <a:t>）</a:t>
            </a:r>
            <a:r>
              <a:rPr lang="en-US" altLang="zh-CN" b="1" dirty="0" smtClean="0"/>
              <a:t>3</a:t>
            </a:r>
            <a:r>
              <a:rPr lang="zh-CN" altLang="en-US" b="1" dirty="0" smtClean="0"/>
              <a:t>、</a:t>
            </a:r>
            <a:r>
              <a:rPr lang="en-US" altLang="zh-CN" b="1" dirty="0" smtClean="0"/>
              <a:t>7</a:t>
            </a:r>
            <a:r>
              <a:rPr lang="zh-CN" altLang="en-US" b="1" dirty="0" smtClean="0"/>
              <a:t>、</a:t>
            </a:r>
            <a:r>
              <a:rPr lang="en-US" altLang="zh-CN" b="1" dirty="0" smtClean="0"/>
              <a:t>2</a:t>
            </a:r>
            <a:r>
              <a:rPr lang="zh-CN" altLang="en-US" b="1" dirty="0" smtClean="0"/>
              <a:t>、</a:t>
            </a:r>
            <a:r>
              <a:rPr lang="en-US" altLang="zh-CN" b="1" dirty="0" smtClean="0"/>
              <a:t>4                   6</a:t>
            </a:r>
            <a:r>
              <a:rPr lang="zh-CN" altLang="en-US" b="1" dirty="0" smtClean="0"/>
              <a:t>、</a:t>
            </a:r>
            <a:r>
              <a:rPr lang="en-US" altLang="zh-CN" b="1" dirty="0" smtClean="0"/>
              <a:t>6</a:t>
            </a:r>
            <a:r>
              <a:rPr lang="zh-CN" altLang="en-US" b="1" dirty="0" smtClean="0"/>
              <a:t>、</a:t>
            </a:r>
            <a:r>
              <a:rPr lang="en-US" altLang="zh-CN" b="1" dirty="0" smtClean="0"/>
              <a:t>5</a:t>
            </a:r>
            <a:r>
              <a:rPr lang="zh-CN" altLang="en-US" b="1" dirty="0" smtClean="0"/>
              <a:t>、</a:t>
            </a:r>
            <a:r>
              <a:rPr lang="en-US" altLang="zh-CN" b="1" smtClean="0"/>
              <a:t>2</a:t>
            </a:r>
            <a:endParaRPr lang="zh-CN" altLang="zh-CN" dirty="0"/>
          </a:p>
          <a:p>
            <a:pPr>
              <a:lnSpc>
                <a:spcPts val="3000"/>
              </a:lnSpc>
            </a:pPr>
            <a:r>
              <a:rPr lang="en-US" altLang="zh-CN" dirty="0"/>
              <a:t>A.</a:t>
            </a:r>
            <a:r>
              <a:rPr lang="zh-CN" altLang="zh-CN" dirty="0"/>
              <a:t>梅花妆典故将梅花比喻为美人，既点出了梅花之美，也丰富了物象的内涵。</a:t>
            </a:r>
          </a:p>
          <a:p>
            <a:pPr>
              <a:lnSpc>
                <a:spcPts val="3000"/>
              </a:lnSpc>
            </a:pPr>
            <a:r>
              <a:rPr lang="en-US" altLang="zh-CN" dirty="0"/>
              <a:t>B.</a:t>
            </a:r>
            <a:r>
              <a:rPr lang="zh-CN" altLang="zh-CN" dirty="0"/>
              <a:t>冻云四合，道路不通，梦想水一般流逝，都是诗人人生不得意的曲折写照。</a:t>
            </a:r>
          </a:p>
          <a:p>
            <a:pPr>
              <a:lnSpc>
                <a:spcPts val="3000"/>
              </a:lnSpc>
            </a:pPr>
            <a:r>
              <a:rPr lang="en-US" altLang="zh-CN" dirty="0"/>
              <a:t>C.</a:t>
            </a:r>
            <a:r>
              <a:rPr lang="zh-CN" altLang="zh-CN" dirty="0"/>
              <a:t>朦胧月光映照飘落的梅花，皎洁的白雪衬托着花瓣，诗歌善于以环境写物。</a:t>
            </a:r>
          </a:p>
          <a:p>
            <a:pPr>
              <a:lnSpc>
                <a:spcPts val="3000"/>
              </a:lnSpc>
            </a:pPr>
            <a:r>
              <a:rPr lang="en-US" altLang="zh-CN" dirty="0"/>
              <a:t>D.</a:t>
            </a:r>
            <a:r>
              <a:rPr lang="zh-CN" altLang="zh-CN" dirty="0"/>
              <a:t>诗歌咏物有画面的描写，也有感事抒怀，描写和抒情关照融合，含蓄蕴藉。</a:t>
            </a:r>
          </a:p>
          <a:p>
            <a:endParaRPr lang="zh-CN" altLang="en-US" dirty="0"/>
          </a:p>
        </p:txBody>
      </p:sp>
    </p:spTree>
    <p:extLst>
      <p:ext uri="{BB962C8B-B14F-4D97-AF65-F5344CB8AC3E}">
        <p14:creationId xmlns:p14="http://schemas.microsoft.com/office/powerpoint/2010/main" val="24342690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96982" y="353291"/>
            <a:ext cx="11956473" cy="5924699"/>
          </a:xfrm>
          <a:prstGeom prst="rect">
            <a:avLst/>
          </a:prstGeom>
          <a:noFill/>
        </p:spPr>
        <p:txBody>
          <a:bodyPr wrap="square" rtlCol="0">
            <a:spAutoFit/>
          </a:bodyPr>
          <a:lstStyle/>
          <a:p>
            <a:pPr>
              <a:lnSpc>
                <a:spcPts val="3000"/>
              </a:lnSpc>
            </a:pPr>
            <a:r>
              <a:rPr lang="zh-CN" altLang="zh-CN" dirty="0" smtClean="0"/>
              <a:t>（二）古代诗歌阅读（本题共</a:t>
            </a:r>
            <a:r>
              <a:rPr lang="en-US" altLang="zh-CN" dirty="0" smtClean="0"/>
              <a:t>2</a:t>
            </a:r>
            <a:r>
              <a:rPr lang="zh-CN" altLang="zh-CN" dirty="0" smtClean="0"/>
              <a:t>小题，</a:t>
            </a:r>
            <a:r>
              <a:rPr lang="en-US" altLang="zh-CN" dirty="0" smtClean="0"/>
              <a:t>9</a:t>
            </a:r>
            <a:r>
              <a:rPr lang="zh-CN" altLang="zh-CN" dirty="0" smtClean="0"/>
              <a:t>分）</a:t>
            </a:r>
          </a:p>
          <a:p>
            <a:pPr>
              <a:lnSpc>
                <a:spcPts val="3000"/>
              </a:lnSpc>
            </a:pPr>
            <a:r>
              <a:rPr lang="zh-CN" altLang="zh-CN" dirty="0" smtClean="0"/>
              <a:t>阅读下面这首诗歌，完成</a:t>
            </a:r>
            <a:r>
              <a:rPr lang="en-US" altLang="zh-CN" dirty="0" smtClean="0"/>
              <a:t>14-15</a:t>
            </a:r>
            <a:r>
              <a:rPr lang="zh-CN" altLang="zh-CN" dirty="0" smtClean="0"/>
              <a:t>题。</a:t>
            </a:r>
          </a:p>
          <a:p>
            <a:pPr>
              <a:lnSpc>
                <a:spcPts val="3000"/>
              </a:lnSpc>
            </a:pPr>
            <a:r>
              <a:rPr lang="en-US" altLang="zh-CN" dirty="0" smtClean="0"/>
              <a:t>                                                                     </a:t>
            </a:r>
            <a:r>
              <a:rPr lang="zh-CN" altLang="zh-CN" dirty="0" smtClean="0"/>
              <a:t>梅 </a:t>
            </a:r>
            <a:r>
              <a:rPr lang="en-US" altLang="zh-CN" dirty="0" smtClean="0"/>
              <a:t>      </a:t>
            </a:r>
            <a:r>
              <a:rPr lang="zh-CN" altLang="zh-CN" dirty="0" smtClean="0"/>
              <a:t>花</a:t>
            </a:r>
          </a:p>
          <a:p>
            <a:pPr>
              <a:lnSpc>
                <a:spcPts val="3000"/>
              </a:lnSpc>
            </a:pPr>
            <a:r>
              <a:rPr lang="en-US" altLang="zh-CN" dirty="0" smtClean="0"/>
              <a:t>                                                                                 </a:t>
            </a:r>
            <a:r>
              <a:rPr lang="zh-CN" altLang="zh-CN" dirty="0" smtClean="0"/>
              <a:t>（清）奇丰额</a:t>
            </a:r>
          </a:p>
          <a:p>
            <a:pPr>
              <a:lnSpc>
                <a:spcPts val="3000"/>
              </a:lnSpc>
            </a:pPr>
            <a:r>
              <a:rPr lang="en-US" altLang="zh-CN" b="1" dirty="0" smtClean="0"/>
              <a:t>                                                    </a:t>
            </a:r>
            <a:r>
              <a:rPr lang="zh-CN" altLang="zh-CN" b="1" dirty="0" smtClean="0">
                <a:solidFill>
                  <a:srgbClr val="0000FF"/>
                </a:solidFill>
              </a:rPr>
              <a:t>点额①谁教入汉宫，冻云合处路难通。</a:t>
            </a:r>
            <a:endParaRPr lang="zh-CN" altLang="zh-CN" dirty="0" smtClean="0">
              <a:solidFill>
                <a:srgbClr val="0000FF"/>
              </a:solidFill>
            </a:endParaRPr>
          </a:p>
          <a:p>
            <a:pPr>
              <a:lnSpc>
                <a:spcPts val="3000"/>
              </a:lnSpc>
            </a:pPr>
            <a:r>
              <a:rPr lang="en-US" altLang="zh-CN" b="1" dirty="0" smtClean="0">
                <a:solidFill>
                  <a:srgbClr val="0000FF"/>
                </a:solidFill>
              </a:rPr>
              <a:t>                                                    </a:t>
            </a:r>
            <a:r>
              <a:rPr lang="zh-CN" altLang="zh-CN" b="1" dirty="0" smtClean="0">
                <a:solidFill>
                  <a:srgbClr val="0000FF"/>
                </a:solidFill>
              </a:rPr>
              <a:t>胧胧照去月疑落，瓣瓣擎来雪又空。</a:t>
            </a:r>
            <a:endParaRPr lang="zh-CN" altLang="zh-CN" dirty="0" smtClean="0">
              <a:solidFill>
                <a:srgbClr val="0000FF"/>
              </a:solidFill>
            </a:endParaRPr>
          </a:p>
          <a:p>
            <a:pPr>
              <a:lnSpc>
                <a:spcPts val="3000"/>
              </a:lnSpc>
            </a:pPr>
            <a:r>
              <a:rPr lang="en-US" altLang="zh-CN" b="1" dirty="0" smtClean="0">
                <a:solidFill>
                  <a:srgbClr val="0000FF"/>
                </a:solidFill>
              </a:rPr>
              <a:t>                                                    </a:t>
            </a:r>
            <a:r>
              <a:rPr lang="zh-CN" altLang="zh-CN" b="1" dirty="0" smtClean="0">
                <a:solidFill>
                  <a:srgbClr val="0000FF"/>
                </a:solidFill>
              </a:rPr>
              <a:t>无梦不随流水去，有香只在此山中。</a:t>
            </a:r>
            <a:endParaRPr lang="zh-CN" altLang="zh-CN" dirty="0" smtClean="0">
              <a:solidFill>
                <a:srgbClr val="0000FF"/>
              </a:solidFill>
            </a:endParaRPr>
          </a:p>
          <a:p>
            <a:pPr>
              <a:lnSpc>
                <a:spcPts val="3000"/>
              </a:lnSpc>
            </a:pPr>
            <a:r>
              <a:rPr lang="en-US" altLang="zh-CN" b="1" dirty="0" smtClean="0">
                <a:solidFill>
                  <a:srgbClr val="0000FF"/>
                </a:solidFill>
              </a:rPr>
              <a:t>                                                    </a:t>
            </a:r>
            <a:r>
              <a:rPr lang="zh-CN" altLang="zh-CN" b="1" dirty="0" smtClean="0">
                <a:solidFill>
                  <a:srgbClr val="0000FF"/>
                </a:solidFill>
              </a:rPr>
              <a:t>松间竹外谁知已，地老天荒玉一丛。</a:t>
            </a:r>
            <a:endParaRPr lang="zh-CN" altLang="zh-CN" dirty="0" smtClean="0">
              <a:solidFill>
                <a:srgbClr val="0000FF"/>
              </a:solidFill>
            </a:endParaRPr>
          </a:p>
          <a:p>
            <a:pPr>
              <a:lnSpc>
                <a:spcPts val="3000"/>
              </a:lnSpc>
            </a:pPr>
            <a:r>
              <a:rPr lang="zh-CN" altLang="zh-CN" dirty="0" smtClean="0"/>
              <a:t>【注】①点额：传说南朝宋武帝寿阳公主卧于含章殿檐下，梅花落在她的额头上，竞生成五朵花，擦不掉。后宫女们争相效仿，形成“梅花妆”。</a:t>
            </a:r>
          </a:p>
          <a:p>
            <a:endParaRPr lang="en-US" altLang="zh-CN" dirty="0" smtClean="0"/>
          </a:p>
          <a:p>
            <a:endParaRPr lang="en-US" altLang="zh-CN" dirty="0"/>
          </a:p>
          <a:p>
            <a:pPr>
              <a:lnSpc>
                <a:spcPts val="3000"/>
              </a:lnSpc>
            </a:pPr>
            <a:r>
              <a:rPr lang="en-US" altLang="zh-CN" b="1" dirty="0"/>
              <a:t>6.</a:t>
            </a:r>
            <a:r>
              <a:rPr lang="zh-CN" altLang="zh-CN" b="1" dirty="0"/>
              <a:t>诗的最后两句有何含意？表达了诗人怎样的情感？ （</a:t>
            </a:r>
            <a:r>
              <a:rPr lang="en-US" altLang="zh-CN" b="1" dirty="0"/>
              <a:t>6 </a:t>
            </a:r>
            <a:r>
              <a:rPr lang="zh-CN" altLang="zh-CN" b="1" dirty="0"/>
              <a:t>分）</a:t>
            </a:r>
            <a:endParaRPr lang="zh-CN" altLang="zh-CN" dirty="0"/>
          </a:p>
          <a:p>
            <a:pPr>
              <a:lnSpc>
                <a:spcPts val="3000"/>
              </a:lnSpc>
            </a:pPr>
            <a:r>
              <a:rPr lang="zh-CN" altLang="zh-CN" b="1" dirty="0">
                <a:solidFill>
                  <a:srgbClr val="FF0000"/>
                </a:solidFill>
              </a:rPr>
              <a:t>松树林间竹丛之外谁是知己？只有地老天荒中那一丛像碧玉一样的梅花。</a:t>
            </a:r>
            <a:endParaRPr lang="zh-CN" altLang="zh-CN" dirty="0">
              <a:solidFill>
                <a:srgbClr val="FF0000"/>
              </a:solidFill>
            </a:endParaRPr>
          </a:p>
          <a:p>
            <a:pPr>
              <a:lnSpc>
                <a:spcPts val="3000"/>
              </a:lnSpc>
            </a:pPr>
            <a:r>
              <a:rPr lang="zh-CN" altLang="zh-CN" b="1" dirty="0">
                <a:solidFill>
                  <a:srgbClr val="FF0000"/>
                </a:solidFill>
              </a:rPr>
              <a:t>借梅花表达了作者知己难觅的孤独落寞的情怀，以及在荒漠人间坚守冰清玉洁的坚贞情操德意志。</a:t>
            </a:r>
            <a:endParaRPr lang="zh-CN" altLang="zh-CN" dirty="0">
              <a:solidFill>
                <a:srgbClr val="FF0000"/>
              </a:solidFill>
            </a:endParaRPr>
          </a:p>
          <a:p>
            <a:endParaRPr lang="zh-CN" altLang="en-US" dirty="0"/>
          </a:p>
        </p:txBody>
      </p:sp>
    </p:spTree>
    <p:extLst>
      <p:ext uri="{BB962C8B-B14F-4D97-AF65-F5344CB8AC3E}">
        <p14:creationId xmlns:p14="http://schemas.microsoft.com/office/powerpoint/2010/main" val="14560837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17764" y="214745"/>
            <a:ext cx="12074236" cy="6524863"/>
          </a:xfrm>
          <a:prstGeom prst="rect">
            <a:avLst/>
          </a:prstGeom>
          <a:noFill/>
        </p:spPr>
        <p:txBody>
          <a:bodyPr wrap="square" rtlCol="0">
            <a:spAutoFit/>
          </a:bodyPr>
          <a:lstStyle/>
          <a:p>
            <a:pPr>
              <a:lnSpc>
                <a:spcPts val="3000"/>
              </a:lnSpc>
            </a:pPr>
            <a:r>
              <a:rPr lang="zh-CN" altLang="zh-CN" dirty="0"/>
              <a:t>阅读下面的文字，完成</a:t>
            </a:r>
            <a:r>
              <a:rPr lang="en-US" altLang="zh-CN" dirty="0"/>
              <a:t>17-19</a:t>
            </a:r>
            <a:r>
              <a:rPr lang="zh-CN" altLang="zh-CN" dirty="0"/>
              <a:t>题。</a:t>
            </a:r>
          </a:p>
          <a:p>
            <a:pPr>
              <a:lnSpc>
                <a:spcPts val="3000"/>
              </a:lnSpc>
            </a:pPr>
            <a:r>
              <a:rPr lang="en-US" altLang="zh-CN" dirty="0"/>
              <a:t>  </a:t>
            </a:r>
            <a:r>
              <a:rPr lang="en-US" altLang="zh-CN" b="1" dirty="0"/>
              <a:t>  </a:t>
            </a:r>
            <a:r>
              <a:rPr lang="en-US" altLang="zh-CN" b="1" dirty="0" smtClean="0"/>
              <a:t>   </a:t>
            </a:r>
            <a:r>
              <a:rPr lang="zh-CN" altLang="zh-CN" b="1" dirty="0" smtClean="0"/>
              <a:t>我国</a:t>
            </a:r>
            <a:r>
              <a:rPr lang="zh-CN" altLang="zh-CN" b="1" dirty="0"/>
              <a:t>泥塑艺术历史悠久，分布地区广泛，在漫长的发展过程中创造了光辉灿烂的文明成果。从古丝绸之路上的敦煌莫高窟、麦积山石窟彩塑，到南北各地梵宇林立的寺观造像，传统泥塑艺术始终在兵燹祸乱与时代变换中</a:t>
            </a:r>
            <a:r>
              <a:rPr lang="en-US" altLang="zh-CN" b="1" u="sng" dirty="0"/>
              <a:t>       </a:t>
            </a:r>
            <a:r>
              <a:rPr lang="zh-CN" altLang="zh-CN" b="1" dirty="0"/>
              <a:t>，余脉不断。明清以来，伴随宗教造像的日渐</a:t>
            </a:r>
            <a:r>
              <a:rPr lang="en-US" altLang="zh-CN" b="1" u="sng" dirty="0"/>
              <a:t>          </a:t>
            </a:r>
            <a:r>
              <a:rPr lang="zh-CN" altLang="zh-CN" b="1" dirty="0"/>
              <a:t>，民间小型泥彩塑 </a:t>
            </a:r>
            <a:r>
              <a:rPr lang="en-US" altLang="zh-CN" b="1" u="sng" dirty="0"/>
              <a:t>  _      </a:t>
            </a:r>
            <a:r>
              <a:rPr lang="zh-CN" altLang="zh-CN" b="1" dirty="0"/>
              <a:t>，出现了许多著名的产区与独特的品类，如天津</a:t>
            </a:r>
            <a:r>
              <a:rPr lang="en-US" altLang="zh-CN" b="1" dirty="0"/>
              <a:t>“</a:t>
            </a:r>
            <a:r>
              <a:rPr lang="zh-CN" altLang="zh-CN" b="1" dirty="0"/>
              <a:t>泥人张</a:t>
            </a:r>
            <a:r>
              <a:rPr lang="en-US" altLang="zh-CN" b="1" dirty="0"/>
              <a:t>”</a:t>
            </a:r>
            <a:r>
              <a:rPr lang="zh-CN" altLang="zh-CN" b="1" dirty="0"/>
              <a:t>、无锡惠</a:t>
            </a:r>
            <a:r>
              <a:rPr lang="zh-CN" altLang="zh-CN" b="1" dirty="0" smtClean="0"/>
              <a:t>山泥人</a:t>
            </a:r>
            <a:r>
              <a:rPr lang="zh-CN" altLang="zh-CN" b="1" dirty="0"/>
              <a:t>、潮州大吴泥塑和山东高密泥人等等。不同地区存在不同的塑绘特点，地域性是传统泥塑个性的显现，（</a:t>
            </a:r>
            <a:r>
              <a:rPr lang="en-US" altLang="zh-CN" b="1" dirty="0"/>
              <a:t>           </a:t>
            </a:r>
            <a:r>
              <a:rPr lang="zh-CN" altLang="zh-CN" b="1" dirty="0"/>
              <a:t>）。</a:t>
            </a:r>
            <a:endParaRPr lang="zh-CN" altLang="zh-CN" dirty="0"/>
          </a:p>
          <a:p>
            <a:pPr>
              <a:lnSpc>
                <a:spcPts val="3000"/>
              </a:lnSpc>
            </a:pPr>
            <a:r>
              <a:rPr lang="en-US" altLang="zh-CN" b="1" dirty="0"/>
              <a:t>    </a:t>
            </a:r>
            <a:r>
              <a:rPr lang="en-US" altLang="zh-CN" b="1" dirty="0" smtClean="0"/>
              <a:t>   </a:t>
            </a:r>
            <a:r>
              <a:rPr lang="zh-CN" altLang="zh-CN" b="1" dirty="0" smtClean="0"/>
              <a:t>传统</a:t>
            </a:r>
            <a:r>
              <a:rPr lang="zh-CN" altLang="zh-CN" b="1" dirty="0"/>
              <a:t>泥塑艺术是形体与色彩的高度统一，是中华优秀传统造型体系的重要组成部分。民间泥塑以简朴的材料表现丰富的形象，体现民众对于生命与自然的理解，并逐渐形成了独有的、民族的美学观念与审美特征。这一民俗艺术在现代生活方式与消费观念的冲击之下</a:t>
            </a:r>
            <a:r>
              <a:rPr lang="zh-CN" altLang="zh-CN" b="1" dirty="0" smtClean="0"/>
              <a:t>，</a:t>
            </a:r>
            <a:r>
              <a:rPr lang="zh-CN" altLang="en-US" b="1" dirty="0" smtClean="0"/>
              <a:t>面</a:t>
            </a:r>
            <a:r>
              <a:rPr lang="zh-CN" altLang="zh-CN" b="1" dirty="0" smtClean="0"/>
              <a:t>对</a:t>
            </a:r>
            <a:r>
              <a:rPr lang="zh-CN" altLang="zh-CN" b="1" dirty="0"/>
              <a:t>农耕文明的转型，濒临消亡的发展困境。目前，民间泥塑</a:t>
            </a:r>
            <a:r>
              <a:rPr lang="en-US" altLang="zh-CN" b="1" dirty="0"/>
              <a:t>_________</a:t>
            </a:r>
            <a:r>
              <a:rPr lang="zh-CN" altLang="zh-CN" b="1" dirty="0"/>
              <a:t>的局面还在继续。除了人亡艺绝、产地消失等严重境况之外，还有后继乏人、规模缩小、种类锐减、品质下降等情况。</a:t>
            </a:r>
            <a:endParaRPr lang="zh-CN" altLang="zh-CN" dirty="0"/>
          </a:p>
          <a:p>
            <a:pPr>
              <a:lnSpc>
                <a:spcPts val="3000"/>
              </a:lnSpc>
            </a:pPr>
            <a:r>
              <a:rPr lang="en-US" altLang="zh-CN" dirty="0"/>
              <a:t> </a:t>
            </a:r>
            <a:endParaRPr lang="zh-CN" altLang="zh-CN" dirty="0"/>
          </a:p>
          <a:p>
            <a:pPr>
              <a:lnSpc>
                <a:spcPts val="3000"/>
              </a:lnSpc>
            </a:pPr>
            <a:r>
              <a:rPr lang="en-US" altLang="zh-CN" b="1" dirty="0"/>
              <a:t>4.</a:t>
            </a:r>
            <a:r>
              <a:rPr lang="zh-CN" altLang="zh-CN" b="1" dirty="0"/>
              <a:t>依次填入文中横线上的词语，全都恰当的一项是（ ） （</a:t>
            </a:r>
            <a:r>
              <a:rPr lang="en-US" altLang="zh-CN" b="1" dirty="0"/>
              <a:t>3 </a:t>
            </a:r>
            <a:r>
              <a:rPr lang="zh-CN" altLang="zh-CN" b="1" dirty="0"/>
              <a:t>分</a:t>
            </a:r>
            <a:r>
              <a:rPr lang="zh-CN" altLang="zh-CN" b="1" dirty="0" smtClean="0"/>
              <a:t>）</a:t>
            </a:r>
            <a:r>
              <a:rPr lang="en-US" altLang="zh-CN" b="1" dirty="0" smtClean="0"/>
              <a:t>2</a:t>
            </a:r>
            <a:r>
              <a:rPr lang="zh-CN" altLang="en-US" b="1" dirty="0" smtClean="0"/>
              <a:t>、</a:t>
            </a:r>
            <a:r>
              <a:rPr lang="en-US" altLang="zh-CN" b="1" dirty="0" smtClean="0"/>
              <a:t>7</a:t>
            </a:r>
            <a:r>
              <a:rPr lang="zh-CN" altLang="en-US" b="1" dirty="0" smtClean="0"/>
              <a:t>、</a:t>
            </a:r>
            <a:r>
              <a:rPr lang="en-US" altLang="zh-CN" b="1" dirty="0" smtClean="0"/>
              <a:t>4</a:t>
            </a:r>
            <a:r>
              <a:rPr lang="zh-CN" altLang="en-US" b="1" dirty="0" smtClean="0"/>
              <a:t>、</a:t>
            </a:r>
            <a:r>
              <a:rPr lang="en-US" altLang="zh-CN" b="1" dirty="0" smtClean="0"/>
              <a:t>2                   2</a:t>
            </a:r>
            <a:r>
              <a:rPr lang="zh-CN" altLang="en-US" b="1" dirty="0" smtClean="0"/>
              <a:t>、</a:t>
            </a:r>
            <a:r>
              <a:rPr lang="en-US" altLang="zh-CN" b="1" dirty="0" smtClean="0"/>
              <a:t>3</a:t>
            </a:r>
            <a:r>
              <a:rPr lang="zh-CN" altLang="en-US" b="1" dirty="0" smtClean="0"/>
              <a:t>、</a:t>
            </a:r>
            <a:r>
              <a:rPr lang="en-US" altLang="zh-CN" b="1" dirty="0" smtClean="0"/>
              <a:t>9</a:t>
            </a:r>
            <a:r>
              <a:rPr lang="zh-CN" altLang="en-US" b="1" dirty="0" smtClean="0"/>
              <a:t>、</a:t>
            </a:r>
            <a:r>
              <a:rPr lang="en-US" altLang="zh-CN" b="1" dirty="0" smtClean="0"/>
              <a:t>2</a:t>
            </a:r>
            <a:endParaRPr lang="en-US" altLang="zh-CN" b="1" dirty="0"/>
          </a:p>
          <a:p>
            <a:pPr>
              <a:lnSpc>
                <a:spcPts val="3000"/>
              </a:lnSpc>
            </a:pPr>
            <a:r>
              <a:rPr lang="en-US" altLang="zh-CN" dirty="0" smtClean="0"/>
              <a:t>A</a:t>
            </a:r>
            <a:r>
              <a:rPr lang="en-US" altLang="zh-CN" dirty="0"/>
              <a:t>.</a:t>
            </a:r>
            <a:r>
              <a:rPr lang="zh-CN" altLang="zh-CN" dirty="0"/>
              <a:t>一脉相承</a:t>
            </a:r>
            <a:r>
              <a:rPr lang="en-US" altLang="zh-CN" dirty="0"/>
              <a:t>     </a:t>
            </a:r>
            <a:r>
              <a:rPr lang="zh-CN" altLang="zh-CN" dirty="0"/>
              <a:t>衰微</a:t>
            </a:r>
            <a:r>
              <a:rPr lang="en-US" altLang="zh-CN" dirty="0"/>
              <a:t>     </a:t>
            </a:r>
            <a:r>
              <a:rPr lang="zh-CN" altLang="zh-CN" dirty="0"/>
              <a:t>独树一帜</a:t>
            </a:r>
            <a:r>
              <a:rPr lang="en-US" altLang="zh-CN" dirty="0"/>
              <a:t>     </a:t>
            </a:r>
            <a:r>
              <a:rPr lang="zh-CN" altLang="zh-CN" dirty="0"/>
              <a:t>每况愈下</a:t>
            </a:r>
          </a:p>
          <a:p>
            <a:pPr>
              <a:lnSpc>
                <a:spcPts val="3000"/>
              </a:lnSpc>
            </a:pPr>
            <a:r>
              <a:rPr lang="en-US" altLang="zh-CN" dirty="0"/>
              <a:t>B.</a:t>
            </a:r>
            <a:r>
              <a:rPr lang="zh-CN" altLang="zh-CN" dirty="0"/>
              <a:t>薪火相传</a:t>
            </a:r>
            <a:r>
              <a:rPr lang="en-US" altLang="zh-CN" dirty="0"/>
              <a:t>     </a:t>
            </a:r>
            <a:r>
              <a:rPr lang="zh-CN" altLang="zh-CN" dirty="0"/>
              <a:t>衰微</a:t>
            </a:r>
            <a:r>
              <a:rPr lang="en-US" altLang="zh-CN" dirty="0"/>
              <a:t>     </a:t>
            </a:r>
            <a:r>
              <a:rPr lang="zh-CN" altLang="zh-CN" dirty="0"/>
              <a:t>异军突起</a:t>
            </a:r>
            <a:r>
              <a:rPr lang="en-US" altLang="zh-CN" dirty="0"/>
              <a:t>     </a:t>
            </a:r>
            <a:r>
              <a:rPr lang="zh-CN" altLang="zh-CN" dirty="0"/>
              <a:t>每况愈下</a:t>
            </a:r>
          </a:p>
          <a:p>
            <a:pPr>
              <a:lnSpc>
                <a:spcPts val="3000"/>
              </a:lnSpc>
            </a:pPr>
            <a:r>
              <a:rPr lang="en-US" altLang="zh-CN" b="1" dirty="0">
                <a:solidFill>
                  <a:srgbClr val="FF0000"/>
                </a:solidFill>
              </a:rPr>
              <a:t>C.</a:t>
            </a:r>
            <a:r>
              <a:rPr lang="zh-CN" altLang="zh-CN" b="1" dirty="0">
                <a:solidFill>
                  <a:srgbClr val="FF0000"/>
                </a:solidFill>
              </a:rPr>
              <a:t>薪火相传</a:t>
            </a:r>
            <a:r>
              <a:rPr lang="en-US" altLang="zh-CN" b="1" dirty="0">
                <a:solidFill>
                  <a:srgbClr val="FF0000"/>
                </a:solidFill>
              </a:rPr>
              <a:t>     </a:t>
            </a:r>
            <a:r>
              <a:rPr lang="zh-CN" altLang="zh-CN" b="1" dirty="0">
                <a:solidFill>
                  <a:srgbClr val="FF0000"/>
                </a:solidFill>
              </a:rPr>
              <a:t>式微</a:t>
            </a:r>
            <a:r>
              <a:rPr lang="en-US" altLang="zh-CN" b="1" dirty="0">
                <a:solidFill>
                  <a:srgbClr val="FF0000"/>
                </a:solidFill>
              </a:rPr>
              <a:t>     </a:t>
            </a:r>
            <a:r>
              <a:rPr lang="zh-CN" altLang="zh-CN" b="1" dirty="0">
                <a:solidFill>
                  <a:srgbClr val="FF0000"/>
                </a:solidFill>
              </a:rPr>
              <a:t>异军突起</a:t>
            </a:r>
            <a:r>
              <a:rPr lang="en-US" altLang="zh-CN" b="1" dirty="0">
                <a:solidFill>
                  <a:srgbClr val="FF0000"/>
                </a:solidFill>
              </a:rPr>
              <a:t>     </a:t>
            </a:r>
            <a:r>
              <a:rPr lang="zh-CN" altLang="zh-CN" b="1" dirty="0">
                <a:solidFill>
                  <a:srgbClr val="FF0000"/>
                </a:solidFill>
              </a:rPr>
              <a:t>江河日下</a:t>
            </a:r>
          </a:p>
          <a:p>
            <a:pPr>
              <a:lnSpc>
                <a:spcPts val="3000"/>
              </a:lnSpc>
            </a:pPr>
            <a:r>
              <a:rPr lang="en-US" altLang="zh-CN" dirty="0"/>
              <a:t>D.</a:t>
            </a:r>
            <a:r>
              <a:rPr lang="zh-CN" altLang="zh-CN" dirty="0"/>
              <a:t>一脉相承</a:t>
            </a:r>
            <a:r>
              <a:rPr lang="en-US" altLang="zh-CN" dirty="0"/>
              <a:t>     </a:t>
            </a:r>
            <a:r>
              <a:rPr lang="zh-CN" altLang="zh-CN" dirty="0"/>
              <a:t>式微</a:t>
            </a:r>
            <a:r>
              <a:rPr lang="en-US" altLang="zh-CN" dirty="0"/>
              <a:t>     </a:t>
            </a:r>
            <a:r>
              <a:rPr lang="zh-CN" altLang="zh-CN" dirty="0"/>
              <a:t>独树一帜</a:t>
            </a:r>
            <a:r>
              <a:rPr lang="en-US" altLang="zh-CN" dirty="0"/>
              <a:t>     </a:t>
            </a:r>
            <a:r>
              <a:rPr lang="zh-CN" altLang="zh-CN" dirty="0"/>
              <a:t>江河日下</a:t>
            </a:r>
          </a:p>
          <a:p>
            <a:endParaRPr lang="zh-CN" altLang="en-US" dirty="0"/>
          </a:p>
        </p:txBody>
      </p:sp>
    </p:spTree>
    <p:extLst>
      <p:ext uri="{BB962C8B-B14F-4D97-AF65-F5344CB8AC3E}">
        <p14:creationId xmlns:p14="http://schemas.microsoft.com/office/powerpoint/2010/main" val="24322877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235527"/>
            <a:ext cx="12046527" cy="6417141"/>
          </a:xfrm>
          <a:prstGeom prst="rect">
            <a:avLst/>
          </a:prstGeom>
          <a:noFill/>
        </p:spPr>
        <p:txBody>
          <a:bodyPr wrap="square" rtlCol="0">
            <a:spAutoFit/>
          </a:bodyPr>
          <a:lstStyle/>
          <a:p>
            <a:pPr>
              <a:lnSpc>
                <a:spcPts val="3000"/>
              </a:lnSpc>
            </a:pPr>
            <a:r>
              <a:rPr lang="zh-CN" altLang="zh-CN" dirty="0" smtClean="0"/>
              <a:t>阅读下面的文字，完成</a:t>
            </a:r>
            <a:r>
              <a:rPr lang="en-US" altLang="zh-CN" dirty="0" smtClean="0"/>
              <a:t>17-19</a:t>
            </a:r>
            <a:r>
              <a:rPr lang="zh-CN" altLang="zh-CN" dirty="0" smtClean="0"/>
              <a:t>题。</a:t>
            </a:r>
          </a:p>
          <a:p>
            <a:pPr>
              <a:lnSpc>
                <a:spcPts val="3000"/>
              </a:lnSpc>
            </a:pPr>
            <a:r>
              <a:rPr lang="en-US" altLang="zh-CN" dirty="0" smtClean="0"/>
              <a:t>  </a:t>
            </a:r>
            <a:r>
              <a:rPr lang="en-US" altLang="zh-CN" b="1" dirty="0" smtClean="0"/>
              <a:t>     </a:t>
            </a:r>
            <a:r>
              <a:rPr lang="zh-CN" altLang="zh-CN" b="1" dirty="0" smtClean="0"/>
              <a:t>我国泥塑艺术历史悠久，分布地区广泛，在漫长的发展过程中创造了光辉灿烂的文明成果。从古丝绸之路上的敦煌莫高窟、麦积山石窟彩塑，到南北各地梵宇林立的寺观造像，传统泥塑艺术始终在兵燹祸乱与时代变换中</a:t>
            </a:r>
            <a:r>
              <a:rPr lang="en-US" altLang="zh-CN" b="1" u="sng" dirty="0" smtClean="0"/>
              <a:t>       </a:t>
            </a:r>
            <a:r>
              <a:rPr lang="zh-CN" altLang="zh-CN" b="1" dirty="0" smtClean="0"/>
              <a:t>，余脉不断。明清以来，伴随宗教造像的日渐</a:t>
            </a:r>
            <a:r>
              <a:rPr lang="en-US" altLang="zh-CN" b="1" u="sng" dirty="0" smtClean="0"/>
              <a:t>          </a:t>
            </a:r>
            <a:r>
              <a:rPr lang="zh-CN" altLang="zh-CN" b="1" dirty="0" smtClean="0"/>
              <a:t>，民间小型泥彩塑 </a:t>
            </a:r>
            <a:r>
              <a:rPr lang="en-US" altLang="zh-CN" b="1" u="sng" dirty="0" smtClean="0"/>
              <a:t>  _      </a:t>
            </a:r>
            <a:r>
              <a:rPr lang="zh-CN" altLang="zh-CN" b="1" dirty="0" smtClean="0"/>
              <a:t>，出现了许多著名的产区与独特的品类，如天津</a:t>
            </a:r>
            <a:r>
              <a:rPr lang="en-US" altLang="zh-CN" b="1" dirty="0" smtClean="0"/>
              <a:t>“</a:t>
            </a:r>
            <a:r>
              <a:rPr lang="zh-CN" altLang="zh-CN" b="1" dirty="0" smtClean="0"/>
              <a:t>泥人张</a:t>
            </a:r>
            <a:r>
              <a:rPr lang="en-US" altLang="zh-CN" b="1" dirty="0" smtClean="0"/>
              <a:t>”</a:t>
            </a:r>
            <a:r>
              <a:rPr lang="zh-CN" altLang="zh-CN" b="1" dirty="0" smtClean="0"/>
              <a:t>、无锡惠山泥人、潮州大吴泥塑和山东高密泥人等等。</a:t>
            </a:r>
            <a:r>
              <a:rPr lang="zh-CN" altLang="zh-CN" b="1" dirty="0" smtClean="0">
                <a:solidFill>
                  <a:srgbClr val="FF0000"/>
                </a:solidFill>
              </a:rPr>
              <a:t>不同地区存在不同的塑绘特点</a:t>
            </a:r>
            <a:r>
              <a:rPr lang="zh-CN" altLang="zh-CN" b="1" dirty="0" smtClean="0"/>
              <a:t>，地域性是传统泥塑个性的显现，（</a:t>
            </a:r>
            <a:r>
              <a:rPr lang="en-US" altLang="zh-CN" b="1" dirty="0" smtClean="0"/>
              <a:t>           </a:t>
            </a:r>
            <a:r>
              <a:rPr lang="zh-CN" altLang="zh-CN" b="1" dirty="0" smtClean="0"/>
              <a:t>）。</a:t>
            </a:r>
            <a:endParaRPr lang="zh-CN" altLang="zh-CN" dirty="0" smtClean="0"/>
          </a:p>
          <a:p>
            <a:pPr>
              <a:lnSpc>
                <a:spcPts val="3000"/>
              </a:lnSpc>
            </a:pPr>
            <a:r>
              <a:rPr lang="en-US" altLang="zh-CN" b="1" dirty="0" smtClean="0"/>
              <a:t>       </a:t>
            </a:r>
            <a:r>
              <a:rPr lang="zh-CN" altLang="zh-CN" b="1" dirty="0" smtClean="0"/>
              <a:t>传统泥塑艺术是形体与色彩的高度统一，是中华优秀传统造型体系的重要组成部分。民间泥塑以简朴的材料表现丰富的形象，体现民众对于生命与自然的理解，并逐渐形成了独有的、民族的美学观念与审美特征。这一民俗艺术在现代生活方式与消费观念的冲击之下，</a:t>
            </a:r>
            <a:r>
              <a:rPr lang="zh-CN" altLang="en-US" b="1" dirty="0" smtClean="0"/>
              <a:t>面</a:t>
            </a:r>
            <a:r>
              <a:rPr lang="zh-CN" altLang="zh-CN" b="1" dirty="0" smtClean="0"/>
              <a:t>对农耕文明的转型，濒临消亡的发展困境。目前，民间泥塑</a:t>
            </a:r>
            <a:r>
              <a:rPr lang="en-US" altLang="zh-CN" b="1" dirty="0" smtClean="0"/>
              <a:t>_________</a:t>
            </a:r>
            <a:r>
              <a:rPr lang="zh-CN" altLang="zh-CN" b="1" dirty="0" smtClean="0"/>
              <a:t>的局面还在继续。除了人亡艺绝、产地消失等严重境况之外，还有后继乏人、规模缩小、种类锐减、品质下降等情况。</a:t>
            </a:r>
            <a:endParaRPr lang="zh-CN" altLang="zh-CN" dirty="0" smtClean="0"/>
          </a:p>
          <a:p>
            <a:endParaRPr lang="en-US" altLang="zh-CN" dirty="0" smtClean="0"/>
          </a:p>
          <a:p>
            <a:pPr>
              <a:lnSpc>
                <a:spcPts val="3000"/>
              </a:lnSpc>
            </a:pPr>
            <a:r>
              <a:rPr lang="en-US" altLang="zh-CN" b="1" dirty="0"/>
              <a:t>5.</a:t>
            </a:r>
            <a:r>
              <a:rPr lang="zh-CN" altLang="zh-CN" b="1" dirty="0"/>
              <a:t>下列填入文中括号内的语句，衔接最恰当的一项是（ </a:t>
            </a:r>
            <a:r>
              <a:rPr lang="en-US" altLang="zh-CN" b="1" dirty="0" smtClean="0"/>
              <a:t>           </a:t>
            </a:r>
            <a:r>
              <a:rPr lang="zh-CN" altLang="zh-CN" b="1" dirty="0" smtClean="0"/>
              <a:t>） </a:t>
            </a:r>
            <a:r>
              <a:rPr lang="zh-CN" altLang="zh-CN" b="1" dirty="0"/>
              <a:t>（</a:t>
            </a:r>
            <a:r>
              <a:rPr lang="en-US" altLang="zh-CN" b="1" dirty="0"/>
              <a:t>3 </a:t>
            </a:r>
            <a:r>
              <a:rPr lang="zh-CN" altLang="zh-CN" b="1" dirty="0"/>
              <a:t>分</a:t>
            </a:r>
            <a:r>
              <a:rPr lang="zh-CN" altLang="zh-CN" b="1" dirty="0" smtClean="0"/>
              <a:t>）</a:t>
            </a:r>
            <a:r>
              <a:rPr lang="en-US" altLang="zh-CN" b="1" dirty="0" smtClean="0"/>
              <a:t>1</a:t>
            </a:r>
            <a:r>
              <a:rPr lang="zh-CN" altLang="en-US" b="1" dirty="0" smtClean="0"/>
              <a:t>、</a:t>
            </a:r>
            <a:r>
              <a:rPr lang="en-US" altLang="zh-CN" b="1" dirty="0" smtClean="0"/>
              <a:t>2</a:t>
            </a:r>
            <a:r>
              <a:rPr lang="zh-CN" altLang="en-US" b="1" dirty="0" smtClean="0"/>
              <a:t>、</a:t>
            </a:r>
            <a:r>
              <a:rPr lang="en-US" altLang="zh-CN" b="1" dirty="0" smtClean="0"/>
              <a:t>1</a:t>
            </a:r>
            <a:r>
              <a:rPr lang="zh-CN" altLang="en-US" b="1" dirty="0" smtClean="0"/>
              <a:t>、</a:t>
            </a:r>
            <a:r>
              <a:rPr lang="en-US" altLang="zh-CN" b="1" dirty="0" smtClean="0"/>
              <a:t>11          1</a:t>
            </a:r>
            <a:r>
              <a:rPr lang="zh-CN" altLang="en-US" b="1" dirty="0" smtClean="0"/>
              <a:t>、</a:t>
            </a:r>
            <a:r>
              <a:rPr lang="en-US" altLang="zh-CN" b="1" dirty="0" smtClean="0"/>
              <a:t>2</a:t>
            </a:r>
            <a:r>
              <a:rPr lang="zh-CN" altLang="en-US" b="1" dirty="0" smtClean="0"/>
              <a:t>、</a:t>
            </a:r>
            <a:r>
              <a:rPr lang="en-US" altLang="zh-CN" b="1" dirty="0" smtClean="0"/>
              <a:t>1</a:t>
            </a:r>
            <a:r>
              <a:rPr lang="zh-CN" altLang="en-US" b="1" dirty="0" smtClean="0"/>
              <a:t>、</a:t>
            </a:r>
            <a:r>
              <a:rPr lang="en-US" altLang="zh-CN" b="1" dirty="0" smtClean="0"/>
              <a:t>12</a:t>
            </a:r>
            <a:endParaRPr lang="zh-CN" altLang="zh-CN" dirty="0"/>
          </a:p>
          <a:p>
            <a:pPr>
              <a:lnSpc>
                <a:spcPts val="3000"/>
              </a:lnSpc>
            </a:pPr>
            <a:r>
              <a:rPr lang="en-US" altLang="zh-CN" dirty="0"/>
              <a:t>A.</a:t>
            </a:r>
            <a:r>
              <a:rPr lang="zh-CN" altLang="zh-CN" dirty="0"/>
              <a:t>正因为这种特点的差异，所以民间泥塑艺术的文化内涵无比丰富。</a:t>
            </a:r>
          </a:p>
          <a:p>
            <a:pPr>
              <a:lnSpc>
                <a:spcPts val="3000"/>
              </a:lnSpc>
            </a:pPr>
            <a:r>
              <a:rPr lang="en-US" altLang="zh-CN" dirty="0"/>
              <a:t>B.</a:t>
            </a:r>
            <a:r>
              <a:rPr lang="zh-CN" altLang="zh-CN" dirty="0">
                <a:solidFill>
                  <a:srgbClr val="FF0000"/>
                </a:solidFill>
              </a:rPr>
              <a:t>正是这种差异性的特点</a:t>
            </a:r>
            <a:r>
              <a:rPr lang="zh-CN" altLang="zh-CN" dirty="0"/>
              <a:t>使民间泥塑艺术</a:t>
            </a:r>
            <a:r>
              <a:rPr lang="zh-CN" altLang="zh-CN" dirty="0">
                <a:solidFill>
                  <a:srgbClr val="0000FF"/>
                </a:solidFill>
              </a:rPr>
              <a:t>的文化内涵</a:t>
            </a:r>
            <a:r>
              <a:rPr lang="zh-CN" altLang="zh-CN" dirty="0"/>
              <a:t>无比丰富。</a:t>
            </a:r>
          </a:p>
          <a:p>
            <a:pPr>
              <a:lnSpc>
                <a:spcPts val="3000"/>
              </a:lnSpc>
            </a:pPr>
            <a:r>
              <a:rPr lang="en-US" altLang="zh-CN" dirty="0"/>
              <a:t>C.</a:t>
            </a:r>
            <a:r>
              <a:rPr lang="zh-CN" altLang="zh-CN" dirty="0"/>
              <a:t>正因为这种特点的差异，所以民间泥塑艺术的文化内涵无比丰富。</a:t>
            </a:r>
          </a:p>
          <a:p>
            <a:pPr>
              <a:lnSpc>
                <a:spcPts val="3000"/>
              </a:lnSpc>
            </a:pPr>
            <a:r>
              <a:rPr lang="en-US" altLang="zh-CN" dirty="0"/>
              <a:t>D.</a:t>
            </a:r>
            <a:r>
              <a:rPr lang="zh-CN" altLang="zh-CN" dirty="0">
                <a:solidFill>
                  <a:srgbClr val="FF0000"/>
                </a:solidFill>
              </a:rPr>
              <a:t>正是这种差异性的特点</a:t>
            </a:r>
            <a:r>
              <a:rPr lang="zh-CN" altLang="zh-CN" dirty="0"/>
              <a:t>使民间泥塑艺术具有无比丰富的文化内涵。</a:t>
            </a:r>
          </a:p>
          <a:p>
            <a:endParaRPr lang="zh-CN" altLang="en-US" dirty="0"/>
          </a:p>
        </p:txBody>
      </p:sp>
    </p:spTree>
    <p:extLst>
      <p:ext uri="{BB962C8B-B14F-4D97-AF65-F5344CB8AC3E}">
        <p14:creationId xmlns:p14="http://schemas.microsoft.com/office/powerpoint/2010/main" val="7659085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76200" y="284018"/>
            <a:ext cx="12018818" cy="6801862"/>
          </a:xfrm>
          <a:prstGeom prst="rect">
            <a:avLst/>
          </a:prstGeom>
          <a:noFill/>
        </p:spPr>
        <p:txBody>
          <a:bodyPr wrap="square" rtlCol="0">
            <a:spAutoFit/>
          </a:bodyPr>
          <a:lstStyle/>
          <a:p>
            <a:pPr>
              <a:lnSpc>
                <a:spcPts val="3000"/>
              </a:lnSpc>
            </a:pPr>
            <a:r>
              <a:rPr lang="zh-CN" altLang="zh-CN" dirty="0" smtClean="0"/>
              <a:t>阅读下面的文字，完成</a:t>
            </a:r>
            <a:r>
              <a:rPr lang="en-US" altLang="zh-CN" dirty="0" smtClean="0"/>
              <a:t>17-19</a:t>
            </a:r>
            <a:r>
              <a:rPr lang="zh-CN" altLang="zh-CN" dirty="0" smtClean="0"/>
              <a:t>题。</a:t>
            </a:r>
          </a:p>
          <a:p>
            <a:pPr>
              <a:lnSpc>
                <a:spcPts val="3000"/>
              </a:lnSpc>
            </a:pPr>
            <a:r>
              <a:rPr lang="en-US" altLang="zh-CN" dirty="0" smtClean="0"/>
              <a:t>  </a:t>
            </a:r>
            <a:r>
              <a:rPr lang="en-US" altLang="zh-CN" b="1" dirty="0" smtClean="0"/>
              <a:t>     </a:t>
            </a:r>
            <a:r>
              <a:rPr lang="zh-CN" altLang="zh-CN" b="1" dirty="0" smtClean="0"/>
              <a:t>我国泥塑艺术历史悠久，分布地区广泛，在漫长的发展过程中创造了光辉灿烂的文明成果。从古丝绸之路上的敦煌莫高窟、麦积山石窟彩塑，到南北各地梵宇林立的寺观造像，传统泥塑艺术始终在兵燹祸乱与时代变换中</a:t>
            </a:r>
            <a:r>
              <a:rPr lang="en-US" altLang="zh-CN" b="1" u="sng" dirty="0" smtClean="0"/>
              <a:t>       </a:t>
            </a:r>
            <a:r>
              <a:rPr lang="zh-CN" altLang="zh-CN" b="1" dirty="0" smtClean="0"/>
              <a:t>，余脉不断。明清以来，伴随宗教造像的日渐</a:t>
            </a:r>
            <a:r>
              <a:rPr lang="en-US" altLang="zh-CN" b="1" u="sng" dirty="0" smtClean="0"/>
              <a:t>          </a:t>
            </a:r>
            <a:r>
              <a:rPr lang="zh-CN" altLang="zh-CN" b="1" dirty="0" smtClean="0"/>
              <a:t>，民间小型泥彩塑 </a:t>
            </a:r>
            <a:r>
              <a:rPr lang="en-US" altLang="zh-CN" b="1" u="sng" dirty="0" smtClean="0"/>
              <a:t>  _      </a:t>
            </a:r>
            <a:r>
              <a:rPr lang="zh-CN" altLang="zh-CN" b="1" dirty="0" smtClean="0"/>
              <a:t>，出现了许多著名的产区与独特的品类，如天津</a:t>
            </a:r>
            <a:r>
              <a:rPr lang="en-US" altLang="zh-CN" b="1" dirty="0" smtClean="0"/>
              <a:t>“</a:t>
            </a:r>
            <a:r>
              <a:rPr lang="zh-CN" altLang="zh-CN" b="1" dirty="0" smtClean="0"/>
              <a:t>泥人张</a:t>
            </a:r>
            <a:r>
              <a:rPr lang="en-US" altLang="zh-CN" b="1" dirty="0" smtClean="0"/>
              <a:t>”</a:t>
            </a:r>
            <a:r>
              <a:rPr lang="zh-CN" altLang="zh-CN" b="1" dirty="0" smtClean="0"/>
              <a:t>、无锡惠山泥人、潮州大吴泥塑和山东高密泥人等等。</a:t>
            </a:r>
            <a:r>
              <a:rPr lang="zh-CN" altLang="zh-CN" b="1" dirty="0" smtClean="0">
                <a:solidFill>
                  <a:srgbClr val="FF0000"/>
                </a:solidFill>
              </a:rPr>
              <a:t>不同地区存在不同的塑绘特点</a:t>
            </a:r>
            <a:r>
              <a:rPr lang="zh-CN" altLang="zh-CN" b="1" dirty="0" smtClean="0"/>
              <a:t>，地域性是传统泥塑个性的显现，（</a:t>
            </a:r>
            <a:r>
              <a:rPr lang="en-US" altLang="zh-CN" b="1" dirty="0" smtClean="0"/>
              <a:t>           </a:t>
            </a:r>
            <a:r>
              <a:rPr lang="zh-CN" altLang="zh-CN" b="1" dirty="0" smtClean="0"/>
              <a:t>）。</a:t>
            </a:r>
            <a:endParaRPr lang="zh-CN" altLang="zh-CN" dirty="0" smtClean="0"/>
          </a:p>
          <a:p>
            <a:pPr>
              <a:lnSpc>
                <a:spcPts val="3000"/>
              </a:lnSpc>
            </a:pPr>
            <a:r>
              <a:rPr lang="en-US" altLang="zh-CN" b="1" dirty="0" smtClean="0"/>
              <a:t>       </a:t>
            </a:r>
            <a:r>
              <a:rPr lang="zh-CN" altLang="zh-CN" b="1" dirty="0" smtClean="0"/>
              <a:t>传统泥塑艺术是形体与色彩的高度统一，是中华优秀传统造型体系的重要组成部分。民间泥塑以简朴的材料表现丰富的形象，体现民众对于生命与自然的理解，并逐渐形成了独有的、民族的美学观念与审美特征。</a:t>
            </a:r>
            <a:r>
              <a:rPr lang="zh-CN" altLang="zh-CN" b="1" u="sng" dirty="0" smtClean="0">
                <a:solidFill>
                  <a:srgbClr val="0000FF"/>
                </a:solidFill>
              </a:rPr>
              <a:t>这一民俗艺术在</a:t>
            </a:r>
            <a:r>
              <a:rPr lang="zh-CN" altLang="zh-CN" b="1" u="sng" dirty="0" smtClean="0">
                <a:solidFill>
                  <a:srgbClr val="FF0000"/>
                </a:solidFill>
              </a:rPr>
              <a:t>现代生活方式与消费观念的冲击之下</a:t>
            </a:r>
            <a:r>
              <a:rPr lang="zh-CN" altLang="zh-CN" b="1" u="sng" dirty="0" smtClean="0">
                <a:solidFill>
                  <a:srgbClr val="0000FF"/>
                </a:solidFill>
              </a:rPr>
              <a:t>，</a:t>
            </a:r>
            <a:r>
              <a:rPr lang="zh-CN" altLang="en-US" b="1" u="sng" dirty="0" smtClean="0">
                <a:solidFill>
                  <a:srgbClr val="0000FF"/>
                </a:solidFill>
              </a:rPr>
              <a:t>面</a:t>
            </a:r>
            <a:r>
              <a:rPr lang="zh-CN" altLang="zh-CN" b="1" u="sng" dirty="0" smtClean="0">
                <a:solidFill>
                  <a:srgbClr val="0000FF"/>
                </a:solidFill>
              </a:rPr>
              <a:t>对农耕文明的转型，</a:t>
            </a:r>
            <a:r>
              <a:rPr lang="zh-CN" altLang="zh-CN" b="1" u="sng" dirty="0" smtClean="0">
                <a:solidFill>
                  <a:srgbClr val="FF0000"/>
                </a:solidFill>
              </a:rPr>
              <a:t>濒临消亡的发展困境</a:t>
            </a:r>
            <a:r>
              <a:rPr lang="zh-CN" altLang="zh-CN" b="1" u="sng" dirty="0" smtClean="0">
                <a:solidFill>
                  <a:srgbClr val="0000FF"/>
                </a:solidFill>
              </a:rPr>
              <a:t>。</a:t>
            </a:r>
            <a:r>
              <a:rPr lang="zh-CN" altLang="zh-CN" b="1" dirty="0" smtClean="0"/>
              <a:t>目前，民间泥塑</a:t>
            </a:r>
            <a:r>
              <a:rPr lang="en-US" altLang="zh-CN" b="1" dirty="0" smtClean="0"/>
              <a:t>_________</a:t>
            </a:r>
            <a:r>
              <a:rPr lang="zh-CN" altLang="zh-CN" b="1" dirty="0" smtClean="0"/>
              <a:t>的局面还在继续。除了人亡艺绝、产地消失等严重境况之外，还有后继乏人、规模缩小、种类锐减、品质下降等情况。</a:t>
            </a:r>
            <a:endParaRPr lang="zh-CN" altLang="zh-CN" dirty="0" smtClean="0"/>
          </a:p>
          <a:p>
            <a:endParaRPr lang="en-US" altLang="zh-CN" dirty="0" smtClean="0"/>
          </a:p>
          <a:p>
            <a:pPr>
              <a:lnSpc>
                <a:spcPts val="3000"/>
              </a:lnSpc>
            </a:pPr>
            <a:r>
              <a:rPr lang="en-US" altLang="zh-CN" b="1" dirty="0"/>
              <a:t>6.</a:t>
            </a:r>
            <a:r>
              <a:rPr lang="zh-CN" altLang="zh-CN" b="1" dirty="0"/>
              <a:t>文中画横线的部分有语病，下列修改最恰当的一项是（ ） （</a:t>
            </a:r>
            <a:r>
              <a:rPr lang="en-US" altLang="zh-CN" b="1" dirty="0"/>
              <a:t>3 </a:t>
            </a:r>
            <a:r>
              <a:rPr lang="zh-CN" altLang="zh-CN" b="1" dirty="0"/>
              <a:t>分</a:t>
            </a:r>
            <a:r>
              <a:rPr lang="zh-CN" altLang="zh-CN" b="1" dirty="0" smtClean="0"/>
              <a:t>）</a:t>
            </a:r>
            <a:r>
              <a:rPr lang="en-US" altLang="zh-CN" b="1" dirty="0" smtClean="0"/>
              <a:t>2</a:t>
            </a:r>
            <a:r>
              <a:rPr lang="zh-CN" altLang="en-US" b="1" dirty="0" smtClean="0"/>
              <a:t>、</a:t>
            </a:r>
            <a:r>
              <a:rPr lang="en-US" altLang="zh-CN" b="1" dirty="0" smtClean="0"/>
              <a:t>9</a:t>
            </a:r>
            <a:r>
              <a:rPr lang="zh-CN" altLang="en-US" b="1" dirty="0" smtClean="0"/>
              <a:t>、</a:t>
            </a:r>
            <a:r>
              <a:rPr lang="en-US" altLang="zh-CN" b="1" dirty="0" smtClean="0"/>
              <a:t>3</a:t>
            </a:r>
            <a:r>
              <a:rPr lang="zh-CN" altLang="en-US" b="1" dirty="0" smtClean="0"/>
              <a:t>、</a:t>
            </a:r>
            <a:r>
              <a:rPr lang="en-US" altLang="zh-CN" b="1" dirty="0" smtClean="0"/>
              <a:t>1         1</a:t>
            </a:r>
            <a:r>
              <a:rPr lang="zh-CN" altLang="en-US" b="1" dirty="0" smtClean="0"/>
              <a:t>、</a:t>
            </a:r>
            <a:r>
              <a:rPr lang="en-US" altLang="zh-CN" b="1" dirty="0" smtClean="0"/>
              <a:t>6</a:t>
            </a:r>
            <a:r>
              <a:rPr lang="zh-CN" altLang="en-US" b="1" dirty="0" smtClean="0"/>
              <a:t>、</a:t>
            </a:r>
            <a:r>
              <a:rPr lang="en-US" altLang="zh-CN" b="1" dirty="0" smtClean="0"/>
              <a:t>5</a:t>
            </a:r>
            <a:r>
              <a:rPr lang="zh-CN" altLang="en-US" b="1" dirty="0" smtClean="0"/>
              <a:t>、</a:t>
            </a:r>
            <a:r>
              <a:rPr lang="en-US" altLang="zh-CN" b="1" dirty="0" smtClean="0"/>
              <a:t>4</a:t>
            </a:r>
            <a:endParaRPr lang="zh-CN" altLang="zh-CN" dirty="0"/>
          </a:p>
          <a:p>
            <a:pPr>
              <a:lnSpc>
                <a:spcPts val="3000"/>
              </a:lnSpc>
            </a:pPr>
            <a:r>
              <a:rPr lang="en-US" altLang="zh-CN" dirty="0"/>
              <a:t>A.</a:t>
            </a:r>
            <a:r>
              <a:rPr lang="zh-CN" altLang="zh-CN" dirty="0"/>
              <a:t>这一民俗艺术面对农耕文明的转型，在现代生活方式与消费观念的冲击之下，濒临消亡的发，展困境。</a:t>
            </a:r>
          </a:p>
          <a:p>
            <a:pPr>
              <a:lnSpc>
                <a:spcPts val="3000"/>
              </a:lnSpc>
            </a:pPr>
            <a:r>
              <a:rPr lang="en-US" altLang="zh-CN" dirty="0"/>
              <a:t>B.</a:t>
            </a:r>
            <a:r>
              <a:rPr lang="zh-CN" altLang="zh-CN" dirty="0"/>
              <a:t>面对农耕文明的转型，在现代生活方式与消费观念的冲击之下，这一民俗艺术遭遇了濒临消亡的发展困境。</a:t>
            </a:r>
          </a:p>
          <a:p>
            <a:pPr>
              <a:lnSpc>
                <a:spcPts val="3000"/>
              </a:lnSpc>
            </a:pPr>
            <a:r>
              <a:rPr lang="en-US" altLang="zh-CN" dirty="0"/>
              <a:t>C.</a:t>
            </a:r>
            <a:r>
              <a:rPr lang="zh-CN" altLang="zh-CN" dirty="0"/>
              <a:t>面对农耕文明的转型，这一民俗艺术在现代生活方式与消费观念的冲击之下，濒临消亡的发展困境。</a:t>
            </a:r>
          </a:p>
          <a:p>
            <a:pPr>
              <a:lnSpc>
                <a:spcPts val="3000"/>
              </a:lnSpc>
            </a:pPr>
            <a:r>
              <a:rPr lang="en-US" altLang="zh-CN" dirty="0"/>
              <a:t>D.</a:t>
            </a:r>
            <a:r>
              <a:rPr lang="zh-CN" altLang="zh-CN" dirty="0"/>
              <a:t>这一民俗艺术在现代生活方式与消费观念的冲击之下，面对农耕文明的转型，遭遇了濒临消亡的发展困境。</a:t>
            </a:r>
          </a:p>
          <a:p>
            <a:pPr>
              <a:lnSpc>
                <a:spcPts val="3000"/>
              </a:lnSpc>
            </a:pPr>
            <a:r>
              <a:rPr lang="en-US" altLang="zh-CN" dirty="0"/>
              <a:t> </a:t>
            </a:r>
            <a:endParaRPr lang="zh-CN" altLang="zh-CN" dirty="0"/>
          </a:p>
          <a:p>
            <a:endParaRPr lang="zh-CN" altLang="en-US" dirty="0"/>
          </a:p>
        </p:txBody>
      </p:sp>
    </p:spTree>
    <p:extLst>
      <p:ext uri="{BB962C8B-B14F-4D97-AF65-F5344CB8AC3E}">
        <p14:creationId xmlns:p14="http://schemas.microsoft.com/office/powerpoint/2010/main" val="24179200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346364"/>
            <a:ext cx="12115799" cy="4862870"/>
          </a:xfrm>
          <a:prstGeom prst="rect">
            <a:avLst/>
          </a:prstGeom>
          <a:noFill/>
        </p:spPr>
        <p:txBody>
          <a:bodyPr wrap="square" rtlCol="0">
            <a:spAutoFit/>
          </a:bodyPr>
          <a:lstStyle/>
          <a:p>
            <a:pPr>
              <a:lnSpc>
                <a:spcPts val="3100"/>
              </a:lnSpc>
            </a:pPr>
            <a:r>
              <a:rPr lang="en-US" altLang="zh-CN" b="1" dirty="0"/>
              <a:t>7.</a:t>
            </a:r>
            <a:r>
              <a:rPr lang="zh-CN" altLang="zh-CN" b="1" dirty="0"/>
              <a:t>在下面一段文字横线处补写恰当的语句，使整段文字语意完整连贯，内容贴切，逻辑严密，每处不超过</a:t>
            </a:r>
            <a:r>
              <a:rPr lang="en-US" altLang="zh-CN" b="1" dirty="0"/>
              <a:t>15</a:t>
            </a:r>
            <a:r>
              <a:rPr lang="zh-CN" altLang="zh-CN" b="1" dirty="0"/>
              <a:t>个字。（</a:t>
            </a:r>
            <a:r>
              <a:rPr lang="en-US" altLang="zh-CN" b="1" dirty="0"/>
              <a:t>6 </a:t>
            </a:r>
            <a:r>
              <a:rPr lang="zh-CN" altLang="zh-CN" b="1" dirty="0"/>
              <a:t>分）</a:t>
            </a:r>
            <a:endParaRPr lang="zh-CN" altLang="zh-CN" dirty="0"/>
          </a:p>
          <a:p>
            <a:pPr>
              <a:lnSpc>
                <a:spcPts val="3100"/>
              </a:lnSpc>
            </a:pPr>
            <a:r>
              <a:rPr lang="en-US" altLang="zh-CN" dirty="0"/>
              <a:t>   </a:t>
            </a:r>
            <a:r>
              <a:rPr lang="en-US" altLang="zh-CN" dirty="0" smtClean="0"/>
              <a:t>     </a:t>
            </a:r>
            <a:r>
              <a:rPr lang="zh-CN" altLang="zh-CN" b="1" dirty="0" smtClean="0"/>
              <a:t>穿越</a:t>
            </a:r>
            <a:r>
              <a:rPr lang="zh-CN" altLang="zh-CN" b="1" dirty="0"/>
              <a:t>时空是指从一个空间里通过某种途径，转移到另外一个不同的时空。科学家表示，时光之旅在理论上其实是可行的，但穿越并不是将人类带回过去，</a:t>
            </a:r>
            <a:r>
              <a:rPr lang="en-US" altLang="zh-CN" b="1" dirty="0"/>
              <a:t>____  ①__   </a:t>
            </a:r>
            <a:r>
              <a:rPr lang="zh-CN" altLang="zh-CN" b="1" dirty="0"/>
              <a:t>。根据爱因斯坦提出的狭义相对论，假如你乘坐飞船以接近光速的速度驶向某个地方，到达后你将会发现，这段行程你仅用了几个小时，然而目的地已处于几十年后的时空中。也就是说，你飞船上的时间相对于地球时间</a:t>
            </a:r>
            <a:r>
              <a:rPr lang="en-US" altLang="zh-CN" b="1" dirty="0"/>
              <a:t>___  ②_    </a:t>
            </a:r>
            <a:r>
              <a:rPr lang="zh-CN" altLang="zh-CN" b="1" dirty="0"/>
              <a:t>。 这一观点也已被证实。科学家利用大型强子对撞机的加速器，将质子运行到了</a:t>
            </a:r>
            <a:r>
              <a:rPr lang="en-US" altLang="zh-CN" b="1" dirty="0"/>
              <a:t>99.9999991%</a:t>
            </a:r>
            <a:r>
              <a:rPr lang="zh-CN" altLang="zh-CN" b="1" dirty="0"/>
              <a:t>光速。研究人员根据狭义相对论计算出，在这样的速度下，质子所经历的</a:t>
            </a:r>
            <a:r>
              <a:rPr lang="en-US" altLang="zh-CN" b="1" dirty="0"/>
              <a:t>1</a:t>
            </a:r>
            <a:r>
              <a:rPr lang="zh-CN" altLang="zh-CN" b="1" dirty="0"/>
              <a:t>秒，相当于地球上的</a:t>
            </a:r>
            <a:r>
              <a:rPr lang="en-US" altLang="zh-CN" b="1" dirty="0"/>
              <a:t>11</a:t>
            </a:r>
            <a:r>
              <a:rPr lang="zh-CN" altLang="zh-CN" b="1" dirty="0"/>
              <a:t>个月。所以当你的运行速度越接近光速，</a:t>
            </a:r>
            <a:r>
              <a:rPr lang="en-US" altLang="zh-CN" b="1" dirty="0"/>
              <a:t>____ ③___ </a:t>
            </a:r>
            <a:r>
              <a:rPr lang="en-US" altLang="zh-CN" dirty="0"/>
              <a:t> </a:t>
            </a:r>
            <a:r>
              <a:rPr lang="zh-CN" altLang="zh-CN" dirty="0"/>
              <a:t>。</a:t>
            </a:r>
          </a:p>
          <a:p>
            <a:pPr>
              <a:lnSpc>
                <a:spcPts val="3100"/>
              </a:lnSpc>
            </a:pPr>
            <a:endParaRPr lang="en-US" altLang="zh-CN" dirty="0" smtClean="0"/>
          </a:p>
          <a:p>
            <a:pPr>
              <a:lnSpc>
                <a:spcPts val="3100"/>
              </a:lnSpc>
            </a:pPr>
            <a:r>
              <a:rPr lang="zh-CN" altLang="en-US" b="1" dirty="0">
                <a:solidFill>
                  <a:srgbClr val="FF0000"/>
                </a:solidFill>
              </a:rPr>
              <a:t>而是将你带到</a:t>
            </a:r>
            <a:r>
              <a:rPr lang="zh-CN" altLang="en-US" b="1" dirty="0" smtClean="0">
                <a:solidFill>
                  <a:srgbClr val="FF0000"/>
                </a:solidFill>
              </a:rPr>
              <a:t>未来</a:t>
            </a:r>
            <a:endParaRPr lang="en-US" altLang="zh-CN" b="1" dirty="0" smtClean="0">
              <a:solidFill>
                <a:srgbClr val="FF0000"/>
              </a:solidFill>
            </a:endParaRPr>
          </a:p>
          <a:p>
            <a:pPr>
              <a:lnSpc>
                <a:spcPts val="3100"/>
              </a:lnSpc>
            </a:pPr>
            <a:r>
              <a:rPr lang="zh-CN" altLang="en-US" b="1" dirty="0">
                <a:solidFill>
                  <a:srgbClr val="FF0000"/>
                </a:solidFill>
              </a:rPr>
              <a:t>变慢</a:t>
            </a:r>
            <a:r>
              <a:rPr lang="zh-CN" altLang="en-US" b="1" dirty="0" smtClean="0">
                <a:solidFill>
                  <a:srgbClr val="FF0000"/>
                </a:solidFill>
              </a:rPr>
              <a:t>了</a:t>
            </a:r>
            <a:endParaRPr lang="en-US" altLang="zh-CN" b="1" dirty="0" smtClean="0">
              <a:solidFill>
                <a:srgbClr val="FF0000"/>
              </a:solidFill>
            </a:endParaRPr>
          </a:p>
          <a:p>
            <a:pPr>
              <a:lnSpc>
                <a:spcPts val="3100"/>
              </a:lnSpc>
            </a:pPr>
            <a:r>
              <a:rPr lang="zh-CN" altLang="en-US" b="1" dirty="0" smtClean="0">
                <a:solidFill>
                  <a:srgbClr val="FF0000"/>
                </a:solidFill>
              </a:rPr>
              <a:t>实现</a:t>
            </a:r>
            <a:r>
              <a:rPr lang="zh-CN" altLang="en-US" b="1" dirty="0">
                <a:solidFill>
                  <a:srgbClr val="FF0000"/>
                </a:solidFill>
              </a:rPr>
              <a:t>时空</a:t>
            </a:r>
            <a:r>
              <a:rPr lang="zh-CN" altLang="en-US" b="1" dirty="0" smtClean="0">
                <a:solidFill>
                  <a:srgbClr val="FF0000"/>
                </a:solidFill>
              </a:rPr>
              <a:t>穿越</a:t>
            </a:r>
            <a:r>
              <a:rPr lang="zh-CN" altLang="en-US" b="1" dirty="0">
                <a:solidFill>
                  <a:srgbClr val="FF0000"/>
                </a:solidFill>
              </a:rPr>
              <a:t>的概率越大</a:t>
            </a:r>
          </a:p>
        </p:txBody>
      </p:sp>
    </p:spTree>
    <p:extLst>
      <p:ext uri="{BB962C8B-B14F-4D97-AF65-F5344CB8AC3E}">
        <p14:creationId xmlns:p14="http://schemas.microsoft.com/office/powerpoint/2010/main" val="13129119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83127" y="235527"/>
            <a:ext cx="11907982" cy="2785378"/>
          </a:xfrm>
          <a:prstGeom prst="rect">
            <a:avLst/>
          </a:prstGeom>
          <a:noFill/>
        </p:spPr>
        <p:txBody>
          <a:bodyPr wrap="square" rtlCol="0">
            <a:spAutoFit/>
          </a:bodyPr>
          <a:lstStyle/>
          <a:p>
            <a:pPr>
              <a:lnSpc>
                <a:spcPts val="3000"/>
              </a:lnSpc>
            </a:pPr>
            <a:r>
              <a:rPr lang="en-US" altLang="zh-CN" b="1" dirty="0"/>
              <a:t>8.</a:t>
            </a:r>
            <a:r>
              <a:rPr lang="zh-CN" altLang="zh-CN" b="1" dirty="0"/>
              <a:t>请对下面这段新闻报道的文字进行压缩，要求保留关键信息，句子简洁流畅，不超过</a:t>
            </a:r>
            <a:r>
              <a:rPr lang="en-US" altLang="zh-CN" b="1" dirty="0"/>
              <a:t>60</a:t>
            </a:r>
            <a:r>
              <a:rPr lang="zh-CN" altLang="zh-CN" b="1" dirty="0"/>
              <a:t>个字。（</a:t>
            </a:r>
            <a:r>
              <a:rPr lang="en-US" altLang="zh-CN" b="1" dirty="0"/>
              <a:t>5</a:t>
            </a:r>
            <a:r>
              <a:rPr lang="zh-CN" altLang="zh-CN" b="1" dirty="0"/>
              <a:t>分）</a:t>
            </a:r>
            <a:endParaRPr lang="zh-CN" altLang="zh-CN" dirty="0"/>
          </a:p>
          <a:p>
            <a:pPr>
              <a:lnSpc>
                <a:spcPts val="3000"/>
              </a:lnSpc>
            </a:pPr>
            <a:r>
              <a:rPr lang="en-US" altLang="zh-CN" dirty="0"/>
              <a:t>   </a:t>
            </a:r>
            <a:r>
              <a:rPr lang="en-US" altLang="zh-CN" dirty="0" smtClean="0"/>
              <a:t>    </a:t>
            </a:r>
          </a:p>
          <a:p>
            <a:pPr>
              <a:lnSpc>
                <a:spcPts val="3000"/>
              </a:lnSpc>
            </a:pPr>
            <a:r>
              <a:rPr lang="en-US" altLang="zh-CN" b="1" dirty="0"/>
              <a:t> </a:t>
            </a:r>
            <a:r>
              <a:rPr lang="en-US" altLang="zh-CN" b="1" dirty="0" smtClean="0"/>
              <a:t>      </a:t>
            </a:r>
            <a:r>
              <a:rPr lang="en-US" altLang="zh-CN" b="1" dirty="0" smtClean="0">
                <a:solidFill>
                  <a:srgbClr val="FF0000"/>
                </a:solidFill>
              </a:rPr>
              <a:t>3</a:t>
            </a:r>
            <a:r>
              <a:rPr lang="zh-CN" altLang="zh-CN" b="1" dirty="0">
                <a:solidFill>
                  <a:srgbClr val="FF0000"/>
                </a:solidFill>
              </a:rPr>
              <a:t>月</a:t>
            </a:r>
            <a:r>
              <a:rPr lang="en-US" altLang="zh-CN" b="1" dirty="0">
                <a:solidFill>
                  <a:srgbClr val="FF0000"/>
                </a:solidFill>
              </a:rPr>
              <a:t>10</a:t>
            </a:r>
            <a:r>
              <a:rPr lang="zh-CN" altLang="zh-CN" b="1" dirty="0">
                <a:solidFill>
                  <a:srgbClr val="FF0000"/>
                </a:solidFill>
              </a:rPr>
              <a:t>日下午</a:t>
            </a:r>
            <a:r>
              <a:rPr lang="en-US" altLang="zh-CN" b="1" dirty="0">
                <a:solidFill>
                  <a:srgbClr val="FF0000"/>
                </a:solidFill>
              </a:rPr>
              <a:t>5</a:t>
            </a:r>
            <a:r>
              <a:rPr lang="zh-CN" altLang="zh-CN" b="1" dirty="0">
                <a:solidFill>
                  <a:srgbClr val="FF0000"/>
                </a:solidFill>
              </a:rPr>
              <a:t>点</a:t>
            </a:r>
            <a:r>
              <a:rPr lang="zh-CN" altLang="zh-CN" b="1" dirty="0"/>
              <a:t>，湖北省武汉市武昌方舱医院开始举办休舱仪式。随着最后一批</a:t>
            </a:r>
            <a:r>
              <a:rPr lang="en-US" altLang="zh-CN" b="1" dirty="0"/>
              <a:t>49</a:t>
            </a:r>
            <a:r>
              <a:rPr lang="zh-CN" altLang="zh-CN" b="1" dirty="0"/>
              <a:t>名患者从洪山体育馆走出，运行了</a:t>
            </a:r>
            <a:r>
              <a:rPr lang="en-US" altLang="zh-CN" b="1" dirty="0"/>
              <a:t>35</a:t>
            </a:r>
            <a:r>
              <a:rPr lang="zh-CN" altLang="zh-CN" b="1" dirty="0"/>
              <a:t>天的武汉市首个方舱医院</a:t>
            </a:r>
            <a:r>
              <a:rPr lang="en-US" altLang="zh-CN" b="1" dirty="0"/>
              <a:t>——</a:t>
            </a:r>
            <a:r>
              <a:rPr lang="zh-CN" altLang="zh-CN" b="1" dirty="0"/>
              <a:t>武昌方舱医院</a:t>
            </a:r>
            <a:r>
              <a:rPr lang="zh-CN" altLang="zh-CN" b="1" dirty="0">
                <a:solidFill>
                  <a:srgbClr val="FF0000"/>
                </a:solidFill>
              </a:rPr>
              <a:t>正式休舱</a:t>
            </a:r>
            <a:r>
              <a:rPr lang="zh-CN" altLang="zh-CN" b="1" dirty="0"/>
              <a:t>。至此，武汉方舱医院</a:t>
            </a:r>
            <a:r>
              <a:rPr lang="zh-CN" altLang="zh-CN" b="1" dirty="0">
                <a:solidFill>
                  <a:srgbClr val="FF0000"/>
                </a:solidFill>
              </a:rPr>
              <a:t>全部休舱了</a:t>
            </a:r>
            <a:r>
              <a:rPr lang="zh-CN" altLang="zh-CN" b="1" dirty="0"/>
              <a:t>！方舱医院，这一在武汉市新冠肺炎疫情防控关键时期，发挥了关键作用的特殊医院，圆满完成了历史使命。据了解，武昌方舱医院开设病床</a:t>
            </a:r>
            <a:r>
              <a:rPr lang="en-US" altLang="zh-CN" b="1" dirty="0"/>
              <a:t>784</a:t>
            </a:r>
            <a:r>
              <a:rPr lang="zh-CN" altLang="zh-CN" b="1" dirty="0"/>
              <a:t>张，累计收治患者</a:t>
            </a:r>
            <a:r>
              <a:rPr lang="en-US" altLang="zh-CN" b="1" dirty="0"/>
              <a:t>1124</a:t>
            </a:r>
            <a:r>
              <a:rPr lang="zh-CN" altLang="zh-CN" b="1" dirty="0"/>
              <a:t>人，出院</a:t>
            </a:r>
            <a:r>
              <a:rPr lang="en-US" altLang="zh-CN" b="1" dirty="0"/>
              <a:t>833</a:t>
            </a:r>
            <a:r>
              <a:rPr lang="zh-CN" altLang="zh-CN" b="1" dirty="0"/>
              <a:t>人，转院</a:t>
            </a:r>
            <a:r>
              <a:rPr lang="en-US" altLang="zh-CN" b="1" dirty="0"/>
              <a:t>291</a:t>
            </a:r>
            <a:r>
              <a:rPr lang="zh-CN" altLang="zh-CN" b="1" dirty="0"/>
              <a:t>人，</a:t>
            </a:r>
            <a:r>
              <a:rPr lang="zh-CN" altLang="zh-CN" b="1" dirty="0">
                <a:solidFill>
                  <a:srgbClr val="FF0000"/>
                </a:solidFill>
              </a:rPr>
              <a:t>实现了病人零病亡、零回头、医护零感染</a:t>
            </a:r>
            <a:r>
              <a:rPr lang="zh-CN" altLang="zh-CN" b="1" dirty="0"/>
              <a:t>。</a:t>
            </a:r>
            <a:endParaRPr lang="zh-CN" altLang="zh-CN" dirty="0"/>
          </a:p>
          <a:p>
            <a:pPr>
              <a:lnSpc>
                <a:spcPts val="3000"/>
              </a:lnSpc>
            </a:pPr>
            <a:endParaRPr lang="zh-CN" altLang="en-US" dirty="0"/>
          </a:p>
        </p:txBody>
      </p:sp>
    </p:spTree>
    <p:extLst>
      <p:ext uri="{BB962C8B-B14F-4D97-AF65-F5344CB8AC3E}">
        <p14:creationId xmlns:p14="http://schemas.microsoft.com/office/powerpoint/2010/main" val="737173043"/>
      </p:ext>
    </p:extLst>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TotalTime>
  <Words>5031</Words>
  <Application>Microsoft Office PowerPoint</Application>
  <PresentationFormat>宽屏</PresentationFormat>
  <Paragraphs>139</Paragraphs>
  <Slides>13</Slides>
  <Notes>0</Notes>
  <HiddenSlides>0</HiddenSlides>
  <MMClips>0</MMClips>
  <ScaleCrop>false</ScaleCrop>
  <HeadingPairs>
    <vt:vector size="6" baseType="variant">
      <vt:variant>
        <vt:lpstr>已用的字体</vt:lpstr>
      </vt:variant>
      <vt:variant>
        <vt:i4>3</vt:i4>
      </vt:variant>
      <vt:variant>
        <vt:lpstr>主题</vt:lpstr>
      </vt:variant>
      <vt:variant>
        <vt:i4>1</vt:i4>
      </vt:variant>
      <vt:variant>
        <vt:lpstr>幻灯片标题</vt:lpstr>
      </vt:variant>
      <vt:variant>
        <vt:i4>13</vt:i4>
      </vt:variant>
    </vt:vector>
  </HeadingPairs>
  <TitlesOfParts>
    <vt:vector size="17" baseType="lpstr">
      <vt:lpstr>等线</vt:lpstr>
      <vt:lpstr>等线 Light</vt:lpstr>
      <vt:lpstr>Arial</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Think</dc:creator>
  <cp:lastModifiedBy>Think</cp:lastModifiedBy>
  <cp:revision>7</cp:revision>
  <dcterms:created xsi:type="dcterms:W3CDTF">2020-04-24T00:57:21Z</dcterms:created>
  <dcterms:modified xsi:type="dcterms:W3CDTF">2020-04-24T06:26:30Z</dcterms:modified>
</cp:coreProperties>
</file>