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84" r:id="rId6"/>
    <p:sldId id="296" r:id="rId7"/>
    <p:sldId id="299" r:id="rId8"/>
    <p:sldId id="298" r:id="rId9"/>
    <p:sldId id="306" r:id="rId10"/>
    <p:sldId id="309" r:id="rId11"/>
    <p:sldId id="304" r:id="rId12"/>
    <p:sldId id="305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3366"/>
    <a:srgbClr val="FF3300"/>
    <a:srgbClr val="0000CC"/>
    <a:srgbClr val="339933"/>
    <a:srgbClr val="990033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49" d="100"/>
          <a:sy n="4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457200" y="274638"/>
            <a:ext cx="8229600" cy="1143000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27651" name="矩形 27650"/>
          <p:cNvSpPr/>
          <p:nvPr/>
        </p:nvSpPr>
        <p:spPr>
          <a:xfrm>
            <a:off x="457200" y="1600200"/>
            <a:ext cx="8229600" cy="4525963"/>
          </a:xfr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&#20065;&#24833;.mp3" TargetMode="Externa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../&#27969;&#28010;&#27468;&#20276;&#22863;-&#38472;&#26143;.mp3" TargetMode="Externa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4338" name="图片 14337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0637" y="0"/>
            <a:ext cx="927258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矩形 14338"/>
          <p:cNvSpPr/>
          <p:nvPr/>
        </p:nvSpPr>
        <p:spPr>
          <a:xfrm>
            <a:off x="2195513" y="1341438"/>
            <a:ext cx="4824412" cy="1668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19"/>
              </a:avLst>
            </a:prstTxWarp>
            <a:normAutofit/>
          </a:bodyPr>
          <a:p>
            <a:pPr algn="ctr"/>
            <a:r>
              <a:rPr lang="zh-CN" altLang="en-US" sz="3600">
                <a:ln w="762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乡愁</a:t>
            </a:r>
            <a:endParaRPr lang="zh-CN" altLang="en-US" sz="3600">
              <a:ln w="762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3348038" y="3500438"/>
            <a:ext cx="25923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effectLst>
                  <a:outerShdw blurRad="38100" dist="38100" dir="2700000">
                    <a:srgbClr val="FFFF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余 光 中</a:t>
            </a:r>
            <a:endParaRPr lang="zh-CN" altLang="en-US" sz="4800">
              <a:effectLst>
                <a:outerShdw blurRad="38100" dist="38100" dir="2700000">
                  <a:srgbClr val="FFFFFF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7" name="图片 16386" descr="whwqy1215-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76250"/>
            <a:ext cx="3275013" cy="508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6387" descr="作家身影四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263" y="5300663"/>
            <a:ext cx="1258887" cy="1341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550920" y="1282700"/>
            <a:ext cx="528828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余光中(1928.10.21-2017.12.14)，出生于南京，祖籍福建永春。因母亲原籍为江苏武进，故也自称"江南人"。</a:t>
            </a:r>
            <a:endParaRPr lang="zh-CN" altLang="en-US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图片 17409" descr="m24888"/>
          <p:cNvPicPr>
            <a:picLocks noChangeAspect="1"/>
          </p:cNvPicPr>
          <p:nvPr/>
        </p:nvPicPr>
        <p:blipFill>
          <a:blip r:embed="rId1">
            <a:lum contrast="-20000"/>
          </a:blip>
          <a:stretch>
            <a:fillRect/>
          </a:stretch>
        </p:blipFill>
        <p:spPr>
          <a:xfrm>
            <a:off x="827088" y="1773238"/>
            <a:ext cx="7561262" cy="3240087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70709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434" name="图片 18433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0"/>
            <a:ext cx="91313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18434"/>
          <p:cNvSpPr/>
          <p:nvPr/>
        </p:nvSpPr>
        <p:spPr>
          <a:xfrm>
            <a:off x="0" y="1447800"/>
            <a:ext cx="4800600" cy="4962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小时候</a:t>
            </a:r>
            <a:b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是一枚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小小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 i="1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邮票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 u="sng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母亲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长大后</a:t>
            </a:r>
            <a:b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是一张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窄窄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船票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新娘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endParaRPr lang="zh-CN" altLang="en-US" sz="320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8436" name="矩形 18435"/>
          <p:cNvSpPr/>
          <p:nvPr/>
        </p:nvSpPr>
        <p:spPr>
          <a:xfrm>
            <a:off x="4645025" y="1773238"/>
            <a:ext cx="5257800" cy="544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后来啊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是一方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矮矮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坟墓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外头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母亲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里头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而现在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乡愁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是一湾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浅浅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的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海峡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我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这头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大陆</a:t>
            </a:r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/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在</a:t>
            </a:r>
            <a:r>
              <a:rPr lang="zh-CN" altLang="en-US" sz="3200">
                <a:solidFill>
                  <a:srgbClr val="EFAD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那头</a:t>
            </a:r>
            <a:br>
              <a:rPr lang="zh-CN" altLang="en-US" sz="3200">
                <a:latin typeface="Arial" panose="020B0604020202020204" pitchFamily="34" charset="0"/>
                <a:ea typeface="楷体_GB2312" pitchFamily="49" charset="-122"/>
              </a:rPr>
            </a:br>
            <a:br>
              <a:rPr lang="zh-CN" altLang="en-US" sz="3200">
                <a:latin typeface="Arial" panose="020B0604020202020204" pitchFamily="34" charset="0"/>
                <a:ea typeface="隶书" panose="02010509060101010101" pitchFamily="49" charset="-122"/>
              </a:rPr>
            </a:br>
            <a:endParaRPr lang="zh-CN" altLang="en-US" sz="320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8437" name="矩形 18436"/>
          <p:cNvSpPr/>
          <p:nvPr/>
        </p:nvSpPr>
        <p:spPr>
          <a:xfrm>
            <a:off x="3810000" y="304800"/>
            <a:ext cx="1752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4724400" y="1066800"/>
            <a:ext cx="1828800" cy="1309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余光中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2124075" y="6092825"/>
            <a:ext cx="6397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dirty="0">
                <a:latin typeface="Arial" panose="020B0604020202020204" pitchFamily="34" charset="0"/>
                <a:hlinkClick r:id="rId2" action="ppaction://hlinkfile"/>
              </a:rPr>
              <a:t>朗读</a:t>
            </a:r>
            <a:endParaRPr 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9458" name="图片 19457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0637" y="0"/>
            <a:ext cx="91281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19458"/>
          <p:cNvSpPr txBox="1"/>
          <p:nvPr/>
        </p:nvSpPr>
        <p:spPr>
          <a:xfrm>
            <a:off x="468313" y="908050"/>
            <a:ext cx="876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latin typeface="Arial" panose="020B0604020202020204" pitchFamily="34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381000" y="2133600"/>
            <a:ext cx="876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latin typeface="Arial" panose="020B0604020202020204" pitchFamily="34" charset="0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1187450" y="1917700"/>
            <a:ext cx="8153400" cy="3776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小时侯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求学在外思念母亲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长大后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新婚离别思念娇妻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后来    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生死隔绝哀思难抑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现在   </a:t>
            </a:r>
            <a:r>
              <a:rPr lang="en-US" altLang="zh-CN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——-</a:t>
            </a:r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国土分裂忧思绵绵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323850" y="117475"/>
            <a:ext cx="8642350" cy="1552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4800" dirty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诗人写了几个人生阶段？又因什么而愁？ </a:t>
            </a:r>
            <a:endParaRPr lang="zh-CN" sz="4800" dirty="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4267200" y="1905000"/>
            <a:ext cx="44958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少年清愁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4267200" y="2895600"/>
            <a:ext cx="4481513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夫妻离愁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4284663" y="3862388"/>
            <a:ext cx="4464050" cy="100488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丧母哀愁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6" name="文本框 19465"/>
          <p:cNvSpPr txBox="1"/>
          <p:nvPr/>
        </p:nvSpPr>
        <p:spPr>
          <a:xfrm>
            <a:off x="4267200" y="4797425"/>
            <a:ext cx="44831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思归浓愁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914400" y="2438400"/>
            <a:ext cx="3368675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生离之愁</a:t>
            </a:r>
            <a:endParaRPr lang="zh-CN" altLang="en-US" sz="6000">
              <a:solidFill>
                <a:srgbClr val="0000FF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0" y="2205038"/>
            <a:ext cx="1098550" cy="251301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家    愁</a:t>
            </a:r>
            <a:endParaRPr lang="zh-CN" altLang="en-US" sz="600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69" name="文本框 19468"/>
          <p:cNvSpPr txBox="1"/>
          <p:nvPr/>
        </p:nvSpPr>
        <p:spPr>
          <a:xfrm>
            <a:off x="34925" y="4724400"/>
            <a:ext cx="1009650" cy="19208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    愁</a:t>
            </a:r>
            <a:endParaRPr lang="zh-CN" altLang="en-US" sz="600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914400" y="4038600"/>
            <a:ext cx="3352800" cy="10064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0000FF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死别之愁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  <p:bldP spid="19463" grpId="0" bldLvl="0" animBg="1"/>
      <p:bldP spid="19464" grpId="0" bldLvl="0" animBg="1"/>
      <p:bldP spid="19465" grpId="0" bldLvl="0" animBg="1"/>
      <p:bldP spid="19466" grpId="0" bldLvl="0" animBg="1"/>
      <p:bldP spid="19467" grpId="0" bldLvl="0" animBg="1"/>
      <p:bldP spid="19470" grpId="0" bldLvl="0" animBg="1"/>
      <p:bldP spid="19468" grpId="0" bldLvl="0" animBg="1"/>
      <p:bldP spid="1946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0482" name="图片 20481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" y="47625"/>
            <a:ext cx="907097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矩形 20482"/>
          <p:cNvSpPr/>
          <p:nvPr/>
        </p:nvSpPr>
        <p:spPr>
          <a:xfrm>
            <a:off x="0" y="477838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zh-CN" altLang="en-US" sz="440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诗人是怎样把抽象的乡愁形象化的？  </a:t>
            </a:r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0" hangingPunct="0"/>
            <a:endParaRPr lang="zh-CN" altLang="en-US" sz="4400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323850" y="1341438"/>
            <a:ext cx="8820150" cy="822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托物寄情</a:t>
            </a:r>
            <a:endParaRPr lang="zh-CN" altLang="en-US" sz="48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3781425" y="2349500"/>
            <a:ext cx="5362575" cy="37750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邮票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船票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坟墓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海峡</a:t>
            </a:r>
            <a:endParaRPr lang="zh-CN" altLang="en-US" sz="44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3276600" y="1412875"/>
            <a:ext cx="3514725" cy="822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FF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意象</a:t>
            </a:r>
            <a:endParaRPr lang="zh-CN" altLang="en-US" sz="4800">
              <a:solidFill>
                <a:srgbClr val="FFFF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  <p:bldP spid="20486" grpId="0" animBg="1"/>
      <p:bldP spid="2048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内容占位符 21505" descr="1182491436992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38100" y="47625"/>
            <a:ext cx="907097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标题 21506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ln/>
        </p:spPr>
        <p:txBody>
          <a:bodyPr anchor="ctr"/>
          <a:p>
            <a:r>
              <a:rPr lang="zh-CN" altLang="en-US" sz="4800" b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本文表现怎样的主题</a:t>
            </a:r>
            <a:r>
              <a:rPr lang="en-US" altLang="zh-CN" sz="4800" b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?</a:t>
            </a:r>
            <a:endParaRPr lang="en-US" altLang="zh-CN" sz="4800" b="1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1508" name="文本占位符 21507"/>
          <p:cNvSpPr>
            <a:spLocks noGrp="1"/>
          </p:cNvSpPr>
          <p:nvPr>
            <p:ph type="body" sz="half" idx="1"/>
          </p:nvPr>
        </p:nvSpPr>
        <p:spPr>
          <a:xfrm>
            <a:off x="687388" y="1917700"/>
            <a:ext cx="7847012" cy="4178300"/>
          </a:xfrm>
          <a:ln/>
        </p:spPr>
        <p:txBody>
          <a:bodyPr/>
          <a:p>
            <a:pPr>
              <a:buClrTx/>
              <a:buSzTx/>
              <a:buFontTx/>
              <a:buNone/>
            </a:pPr>
            <a:r>
              <a:rPr lang="zh-CN" altLang="en-US" sz="2800">
                <a:solidFill>
                  <a:srgbClr val="CC0099"/>
                </a:solidFill>
                <a:ea typeface="隶书" panose="02010509060101010101" pitchFamily="49" charset="-122"/>
              </a:rPr>
              <a:t>           </a:t>
            </a:r>
            <a:r>
              <a:rPr lang="zh-CN" altLang="en-US" sz="3600" b="1">
                <a:solidFill>
                  <a:srgbClr val="FFFF00"/>
                </a:solidFill>
                <a:ea typeface="隶书" panose="02010509060101010101" pitchFamily="49" charset="-122"/>
              </a:rPr>
              <a:t>这是一首抒情诗，借邮票、船票、坟墓、海峡把抽象的 乡愁具体化、实物化，变成具体可感 的 东西，表达了作者渴望与亲人团聚，渴望祖国早日统一结束分离之苦的 强烈愿望。</a:t>
            </a:r>
            <a:endParaRPr lang="zh-CN" altLang="en-US" sz="3600" b="1">
              <a:solidFill>
                <a:srgbClr val="FFFF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22529" descr="11824914369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8425" y="44450"/>
            <a:ext cx="9280525" cy="6765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3060700" y="3933825"/>
            <a:ext cx="3762375" cy="6397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28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寓变化于统一</a:t>
            </a:r>
            <a:endParaRPr lang="zh-CN" altLang="en-US" sz="28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468313" y="3429000"/>
            <a:ext cx="31750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FF00"/>
                </a:solidFill>
                <a:latin typeface="Arial" panose="020B0604020202020204" pitchFamily="34" charset="0"/>
                <a:ea typeface="华文琥珀" panose="02010800040101010101" pitchFamily="2" charset="-122"/>
              </a:rPr>
              <a:t>三、形式美</a:t>
            </a:r>
            <a:endParaRPr lang="zh-CN" altLang="en-US" sz="3600" b="1">
              <a:solidFill>
                <a:srgbClr val="FFFF00"/>
              </a:solidFill>
              <a:latin typeface="Arial" panose="020B060402020202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1042988" y="4076700"/>
            <a:ext cx="29718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①</a:t>
            </a:r>
            <a:r>
              <a:rPr lang="zh-CN" altLang="en-US" sz="32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结构美</a:t>
            </a:r>
            <a:endParaRPr lang="zh-CN" altLang="en-US" sz="32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1042988" y="4797425"/>
            <a:ext cx="21336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②</a:t>
            </a:r>
            <a:r>
              <a:rPr lang="zh-CN" altLang="en-US" sz="3600">
                <a:solidFill>
                  <a:schemeClr val="hlink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音乐美</a:t>
            </a:r>
            <a:endParaRPr lang="zh-CN" altLang="en-US" sz="3600">
              <a:solidFill>
                <a:schemeClr val="hlink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2916238" y="4797425"/>
            <a:ext cx="2209800" cy="577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重章叠句</a:t>
            </a:r>
            <a:endParaRPr lang="zh-CN" altLang="en-US" sz="3200">
              <a:solidFill>
                <a:schemeClr val="fol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1258888" y="5516563"/>
            <a:ext cx="38893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韵律优美  节奏感强</a:t>
            </a:r>
            <a:endParaRPr lang="zh-CN" altLang="en-US" sz="3200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4716463" y="4724400"/>
            <a:ext cx="4103687" cy="579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一唱三叹  反复吟咏</a:t>
            </a:r>
            <a:endParaRPr lang="zh-CN" altLang="en-US" sz="3200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469900" y="1196975"/>
            <a:ext cx="4751388" cy="6397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u="sng">
                <a:solidFill>
                  <a:srgbClr val="FFFF00"/>
                </a:solidFill>
                <a:latin typeface="Tahoma" panose="020B0604030504040204" pitchFamily="34" charset="0"/>
                <a:ea typeface="华文琥珀" panose="02010800040101010101" pitchFamily="2" charset="-122"/>
              </a:rPr>
              <a:t>一、主题的深刻性</a:t>
            </a:r>
            <a:endParaRPr lang="zh-CN" altLang="en-US" sz="3600" b="1" u="sng">
              <a:solidFill>
                <a:srgbClr val="FFFF00"/>
              </a:solidFill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900113" y="1773238"/>
            <a:ext cx="7777162" cy="5794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u="sng">
                <a:solidFill>
                  <a:schemeClr val="hlink"/>
                </a:solidFill>
                <a:latin typeface="Tahoma" panose="020B0604030504040204" pitchFamily="34" charset="0"/>
                <a:ea typeface="华文新魏" panose="02010800040101010101" pitchFamily="2" charset="-122"/>
              </a:rPr>
              <a:t>具有强烈的历史感、时代感、现实感</a:t>
            </a:r>
            <a:endParaRPr lang="zh-CN" altLang="en-US" sz="3200" u="sng">
              <a:solidFill>
                <a:schemeClr val="hlink"/>
              </a:solidFill>
              <a:latin typeface="Tahoma" panose="020B0604030504040204" pitchFamily="34" charset="0"/>
              <a:ea typeface="华文新魏" panose="02010800040101010101" pitchFamily="2" charset="-122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395288" y="2349500"/>
            <a:ext cx="437673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u="sng">
                <a:solidFill>
                  <a:srgbClr val="FFFF00"/>
                </a:solidFill>
                <a:latin typeface="Tahoma" panose="020B0604030504040204" pitchFamily="34" charset="0"/>
                <a:ea typeface="华文琥珀" panose="02010800040101010101" pitchFamily="2" charset="-122"/>
              </a:rPr>
              <a:t>二、意象的独创性</a:t>
            </a:r>
            <a:endParaRPr lang="zh-CN" altLang="en-US" sz="3600" b="1" u="sng">
              <a:solidFill>
                <a:srgbClr val="FFFF00"/>
              </a:solidFill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41" name="文本框 22540"/>
          <p:cNvSpPr txBox="1"/>
          <p:nvPr/>
        </p:nvSpPr>
        <p:spPr>
          <a:xfrm>
            <a:off x="900113" y="2924175"/>
            <a:ext cx="684212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u="sng">
                <a:solidFill>
                  <a:schemeClr val="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邮票   船票  坟墓   海峡</a:t>
            </a:r>
            <a:endParaRPr lang="zh-CN" altLang="en-US" sz="3600" u="sng">
              <a:solidFill>
                <a:schemeClr val="hlink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2542" name="文本框 22541"/>
          <p:cNvSpPr txBox="1"/>
          <p:nvPr/>
        </p:nvSpPr>
        <p:spPr>
          <a:xfrm>
            <a:off x="2627313" y="404813"/>
            <a:ext cx="453707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000" u="sng">
              <a:latin typeface="Tahoma" panose="020B0604030504040204" pitchFamily="34" charset="0"/>
              <a:ea typeface="华文琥珀" panose="02010800040101010101" pitchFamily="2" charset="-122"/>
            </a:endParaRPr>
          </a:p>
        </p:txBody>
      </p:sp>
      <p:sp>
        <p:nvSpPr>
          <p:cNvPr id="22543" name="文本框 22542"/>
          <p:cNvSpPr txBox="1"/>
          <p:nvPr/>
        </p:nvSpPr>
        <p:spPr>
          <a:xfrm>
            <a:off x="3708400" y="404813"/>
            <a:ext cx="367347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endParaRPr sz="4400" b="1" u="sng">
              <a:solidFill>
                <a:srgbClr val="FFFF00"/>
              </a:solidFill>
              <a:latin typeface="Tahoma" panose="020B060403050404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  <p:bldP spid="22536" grpId="0"/>
      <p:bldP spid="22537" grpId="0"/>
      <p:bldP spid="22538" grpId="0"/>
      <p:bldP spid="22539" grpId="1"/>
      <p:bldP spid="22540" grpId="0"/>
      <p:bldP spid="22541" grpId="0"/>
      <p:bldP spid="225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内容占位符 23553" descr="b949c7998d7e78286f068c6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0162" y="44450"/>
            <a:ext cx="9145587" cy="676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标题 23554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  <a:ln/>
        </p:spPr>
        <p:txBody>
          <a:bodyPr anchor="ctr"/>
          <a:p>
            <a:endParaRPr lang="zh-CN" altLang="en-US" dirty="0"/>
          </a:p>
        </p:txBody>
      </p:sp>
      <p:sp>
        <p:nvSpPr>
          <p:cNvPr id="23556" name="矩形 23555"/>
          <p:cNvSpPr/>
          <p:nvPr/>
        </p:nvSpPr>
        <p:spPr>
          <a:xfrm>
            <a:off x="2195513" y="1341438"/>
            <a:ext cx="4824412" cy="16684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819"/>
              </a:avLst>
            </a:prstTxWarp>
            <a:normAutofit/>
          </a:bodyPr>
          <a:p>
            <a:pPr algn="ctr"/>
            <a:r>
              <a:rPr lang="zh-CN" altLang="en-US" sz="3600">
                <a:ln w="762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>
                    <a:alpha val="100000"/>
                  </a:srgbClr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乡愁</a:t>
            </a:r>
            <a:endParaRPr lang="zh-CN" altLang="en-US" sz="3600">
              <a:ln w="762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>
                  <a:alpha val="100000"/>
                </a:srgbClr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6548438" y="5738813"/>
            <a:ext cx="2055812" cy="6397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dirty="0">
                <a:latin typeface="Arial" panose="020B0604020202020204" pitchFamily="34" charset="0"/>
              </a:rPr>
              <a:t>乡愁</a:t>
            </a:r>
            <a:r>
              <a:rPr lang="zh-CN" dirty="0">
                <a:latin typeface="Arial" panose="020B0604020202020204" pitchFamily="34" charset="0"/>
                <a:hlinkClick r:id="rId2" action="ppaction://hlinkfile"/>
              </a:rPr>
              <a:t>F:\流浪歌伴奏-陈星.mp3</a:t>
            </a:r>
            <a:endParaRPr 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图片 24577" descr="b949c7998d7e78286f068c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0162" y="44450"/>
            <a:ext cx="9145587" cy="676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文本框 24578"/>
          <p:cNvSpPr txBox="1"/>
          <p:nvPr/>
        </p:nvSpPr>
        <p:spPr>
          <a:xfrm>
            <a:off x="2967038" y="660400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endParaRPr sz="3200" b="1">
              <a:latin typeface="Arial" panose="020B0604020202020204" pitchFamily="34" charset="0"/>
            </a:endParaRPr>
          </a:p>
        </p:txBody>
      </p:sp>
      <p:sp>
        <p:nvSpPr>
          <p:cNvPr id="24580" name="椭圆 24579"/>
          <p:cNvSpPr/>
          <p:nvPr/>
        </p:nvSpPr>
        <p:spPr>
          <a:xfrm>
            <a:off x="442913" y="661988"/>
            <a:ext cx="2695575" cy="8509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Arial" panose="020B0604020202020204" pitchFamily="34" charset="0"/>
              </a:rPr>
              <a:t>仿写练习</a:t>
            </a:r>
            <a:endParaRPr lang="zh-CN" altLang="en-US" sz="36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1116013" y="1700213"/>
            <a:ext cx="7488237" cy="2649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仿照余光中的</a:t>
            </a:r>
            <a:r>
              <a:rPr lang="en-US" altLang="zh-CN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《</a:t>
            </a: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r>
              <a:rPr lang="en-US" altLang="zh-CN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》</a:t>
            </a: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试仿写一段诗</a:t>
            </a:r>
            <a:endParaRPr lang="zh-CN" altLang="en-US" sz="4800" b="1">
              <a:solidFill>
                <a:srgbClr val="0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800" b="1">
                <a:solidFill>
                  <a:srgbClr val="00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（以乡愁为主题）</a:t>
            </a:r>
            <a:endParaRPr lang="zh-CN" altLang="en-US" sz="4800" b="1">
              <a:solidFill>
                <a:srgbClr val="00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92100" y="-215900"/>
            <a:ext cx="9740900" cy="730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/>
        </p:nvSpPr>
        <p:spPr>
          <a:xfrm>
            <a:off x="2339975" y="-22225"/>
            <a:ext cx="4824413" cy="787558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>
                <a:solidFill>
                  <a:srgbClr val="660066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懵懂时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乡愁是一件温暖的毛衣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穿的人在这头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织的人在那头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上学后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乡愁是一湾浅浅的小溪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我站在尽头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母亲在源头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成长中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乡愁是一首悠远的笛乐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他在那头吹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我在这头听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而现在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乡愁是一轮圆圆的明月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看的人在这头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  <a:t>望的人在那头 </a:t>
            </a: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br>
              <a:rPr lang="zh-CN" altLang="en-US" sz="2400" b="1">
                <a:solidFill>
                  <a:srgbClr val="660066"/>
                </a:solidFill>
                <a:latin typeface="Arial" panose="020B0604020202020204" pitchFamily="34" charset="0"/>
              </a:rPr>
            </a:br>
            <a:endParaRPr lang="zh-CN" altLang="en-US" sz="2400" b="1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-85725" y="1955800"/>
            <a:ext cx="1550988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>
                <a:solidFill>
                  <a:srgbClr val="66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乡愁</a:t>
            </a:r>
            <a:endParaRPr lang="zh-CN" altLang="en-US" sz="5400" b="1">
              <a:solidFill>
                <a:srgbClr val="66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727</Words>
  <Application>WPS 演示</Application>
  <PresentationFormat>在屏幕上显示</PresentationFormat>
  <Paragraphs>91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35" baseType="lpstr">
      <vt:lpstr>Arial</vt:lpstr>
      <vt:lpstr>宋体</vt:lpstr>
      <vt:lpstr>Wingdings</vt:lpstr>
      <vt:lpstr>华文中宋</vt:lpstr>
      <vt:lpstr>Times New Roman</vt:lpstr>
      <vt:lpstr>楷体_GB2312</vt:lpstr>
      <vt:lpstr>新宋体</vt:lpstr>
      <vt:lpstr>隶书</vt:lpstr>
      <vt:lpstr>华文新魏</vt:lpstr>
      <vt:lpstr>Tahoma</vt:lpstr>
      <vt:lpstr>华文行楷</vt:lpstr>
      <vt:lpstr>华文隶书</vt:lpstr>
      <vt:lpstr>黑体</vt:lpstr>
      <vt:lpstr>Arial Black</vt:lpstr>
      <vt:lpstr>Comic Sans MS</vt:lpstr>
      <vt:lpstr>华文彩云</vt:lpstr>
      <vt:lpstr>华文琥珀</vt:lpstr>
      <vt:lpstr>华文仿宋</vt:lpstr>
      <vt:lpstr>华文宋体</vt:lpstr>
      <vt:lpstr>仿宋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corp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your name</dc:creator>
  <cp:lastModifiedBy>开&amp;啦</cp:lastModifiedBy>
  <cp:revision>24</cp:revision>
  <dcterms:created xsi:type="dcterms:W3CDTF">2004-11-12T23:59:15Z</dcterms:created>
  <dcterms:modified xsi:type="dcterms:W3CDTF">2019-09-25T01:28:36Z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