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0" r:id="rId4"/>
    <p:sldId id="261" r:id="rId5"/>
    <p:sldId id="262" r:id="rId6"/>
    <p:sldId id="265" r:id="rId7"/>
    <p:sldId id="263" r:id="rId8"/>
    <p:sldId id="264" r:id="rId9"/>
    <p:sldId id="266" r:id="rId10"/>
    <p:sldId id="268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72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C69182-07E2-4820-9C3A-AEF7539EDDDF}" type="datetimeFigureOut">
              <a:rPr lang="zh-CN" altLang="en-US" smtClean="0"/>
              <a:t>2018/5/2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FA4BBF-9248-496C-AFD1-B77C4FDD5B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1176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FA4BBF-9248-496C-AFD1-B77C4FDD5B3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91489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7DD846C-5C80-4B3A-A9F4-5C8655D4F7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10A5D1C4-F0CA-4D21-9C93-35965B78AE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628A1C8-F110-495D-8B51-41AEB6825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59437-3C10-462A-A8E0-B0F679ADA605}" type="datetimeFigureOut">
              <a:rPr lang="zh-CN" altLang="en-US" smtClean="0"/>
              <a:t>2018/5/2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B839DF6-0C03-4D36-B0D3-F18DAE948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86BAA5A-880D-4BBB-B58B-7B5ECD087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229C0-41F3-49AF-9E3D-F64147993A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3657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12BCB16-742F-4460-AE10-BAA58BB71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B0107A4-F9DB-4062-8A1D-E4A72F13AE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C3B06F7-CBC8-4202-88B8-5EC99CD5B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59437-3C10-462A-A8E0-B0F679ADA605}" type="datetimeFigureOut">
              <a:rPr lang="zh-CN" altLang="en-US" smtClean="0"/>
              <a:t>2018/5/2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8B8F662-95E2-40CD-8448-075783991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0648F23-36EB-41E8-A76E-9151FAACB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229C0-41F3-49AF-9E3D-F64147993A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836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D3D46D3-7DA1-4FDE-A043-49FFDA5173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E3E859B-B1E3-4614-AAE9-7646302EAA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5A2365B-FA96-4B98-9A8B-B83291B7AB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59437-3C10-462A-A8E0-B0F679ADA605}" type="datetimeFigureOut">
              <a:rPr lang="zh-CN" altLang="en-US" smtClean="0"/>
              <a:t>2018/5/2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A726467-3F48-421F-B6D1-A96EAEA51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EF741EB-A2CA-4ECB-873A-0DA36F7AD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229C0-41F3-49AF-9E3D-F64147993A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9395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211BDB1-3761-40CE-BD3A-D795FE9FD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DC0CA04-10E4-4F91-B458-249C1C4EF2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4EEA6451-E3CD-46DE-B5DC-316A8992F1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9842F26-4CC7-4A2F-BBB4-A6E64226B0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59437-3C10-462A-A8E0-B0F679ADA605}" type="datetimeFigureOut">
              <a:rPr lang="zh-CN" altLang="en-US" smtClean="0"/>
              <a:t>2018/5/2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324B0A8-501C-44C1-8AC8-0875761BCF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BE83A9B-2BF4-45AF-9810-F9CE5D9B7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229C0-41F3-49AF-9E3D-F64147993A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4521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0C5BA86-DB0B-4B6A-B20C-B489568E9D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F6B616B-70C9-48FC-923E-C39A5030AC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95B7EA7-8ADA-4A21-8908-D3044303F8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A2253B4-0F06-4255-8805-9D6C385979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B44E4253-A6A2-4C1F-8B6B-8DE66CA27A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96152858-39D3-4686-B6B7-86DF0AF78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59437-3C10-462A-A8E0-B0F679ADA605}" type="datetimeFigureOut">
              <a:rPr lang="zh-CN" altLang="en-US" smtClean="0"/>
              <a:t>2018/5/2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EF91E3AD-192D-48EB-91B9-0CA73052D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D2BEC736-F9B2-47B1-A696-6AEBA4B9C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229C0-41F3-49AF-9E3D-F64147993A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8722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1D1E44B-03FC-4427-A41C-509A08B4C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F3A906ED-2D0E-4100-8181-FF9ED58B6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59437-3C10-462A-A8E0-B0F679ADA605}" type="datetimeFigureOut">
              <a:rPr lang="zh-CN" altLang="en-US" smtClean="0"/>
              <a:t>2018/5/2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FD8A3F44-9898-4515-9315-D32A7718E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8524D1F9-AA5B-4A4F-85AD-1830F3506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229C0-41F3-49AF-9E3D-F64147993A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2002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17D7DEED-DAF0-4EC6-B473-30E6DED12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59437-3C10-462A-A8E0-B0F679ADA605}" type="datetimeFigureOut">
              <a:rPr lang="zh-CN" altLang="en-US" smtClean="0"/>
              <a:t>2018/5/2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7188BEEA-85BA-48D7-A4AE-91FA447F6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12A7EF2-3E1F-4679-A811-EC43CE296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229C0-41F3-49AF-9E3D-F64147993A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8290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E1CAD55-B8ED-4DBE-B498-4C6D09ED6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7568E89-8690-4071-A499-F6BCB3B697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58E86E1-6468-431A-B4B1-8E78E194C6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1684C42-78B1-4967-8CC0-0DEA8741D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59437-3C10-462A-A8E0-B0F679ADA605}" type="datetimeFigureOut">
              <a:rPr lang="zh-CN" altLang="en-US" smtClean="0"/>
              <a:t>2018/5/2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C860AF3-CB8F-4FAD-9386-A00527C48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1576EA0-0A39-4975-AF89-8C2B9C98D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229C0-41F3-49AF-9E3D-F64147993A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1939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17AB412-045E-43BD-9F6B-D45CF78E8B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5FBB8983-5F3B-4B32-B589-28E93831D2B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9FF80A2-0D11-4FB8-A940-4123A2671D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78E9A1B-2833-4A8C-904E-D21AF9112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59437-3C10-462A-A8E0-B0F679ADA605}" type="datetimeFigureOut">
              <a:rPr lang="zh-CN" altLang="en-US" smtClean="0"/>
              <a:t>2018/5/2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61C47C0-F00C-4A09-8B0A-72D143466F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CC3D93F-8C44-4EC3-ADEB-31C3FFCAB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229C0-41F3-49AF-9E3D-F64147993A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437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316ECC3-D238-488A-9939-DDF404904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0FC5BAC-6EEF-48A1-AED1-14CF5CB413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2F39060-D5F9-4AC3-96E0-4B4F1064A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59437-3C10-462A-A8E0-B0F679ADA605}" type="datetimeFigureOut">
              <a:rPr lang="zh-CN" altLang="en-US" smtClean="0"/>
              <a:t>2018/5/2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53F8E97-9DA2-41D5-B617-EE5F5114C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3A8B8B2-AAE7-403C-B9EB-F8E4E9A23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229C0-41F3-49AF-9E3D-F64147993A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9759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7A8C764B-A7AF-4228-95E5-3A8B64B473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02F1EDC8-0B23-4E9B-BC9A-7AA8E07065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8C08BFA-2E63-48DD-B621-13BC9B7BF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59437-3C10-462A-A8E0-B0F679ADA605}" type="datetimeFigureOut">
              <a:rPr lang="zh-CN" altLang="en-US" smtClean="0"/>
              <a:t>2018/5/2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9BBA8DD-F65F-4607-8910-3774BE7BC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829BCDE-D08E-4D4B-9A25-A94B88FCE6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229C0-41F3-49AF-9E3D-F64147993A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3282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3D65C6A3-5E18-4FEA-894B-76790C06A6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924B7A2-DE81-4FE8-A23E-A7F3EF55E8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AE0FDB1-B260-4BF7-8B3E-CCD52B2DFD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59437-3C10-462A-A8E0-B0F679ADA605}" type="datetimeFigureOut">
              <a:rPr lang="zh-CN" altLang="en-US" smtClean="0"/>
              <a:t>2018/5/2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C5B4DB6-C22B-4DB3-B9EF-7B806D157F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FEF5BE4-1EF3-4959-AA4A-064F86822C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4229C0-41F3-49AF-9E3D-F64147993A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0762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0E37614-947A-4137-9AE1-B420E3E8506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dirty="0"/>
              <a:t>《</a:t>
            </a:r>
            <a:r>
              <a:rPr lang="zh-CN" altLang="en-US" dirty="0"/>
              <a:t>小精灵</a:t>
            </a:r>
            <a:r>
              <a:rPr lang="en-US" altLang="zh-CN" dirty="0"/>
              <a:t>》</a:t>
            </a:r>
            <a:r>
              <a:rPr lang="zh-CN" altLang="en-US" dirty="0"/>
              <a:t>出题训练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71424D3-DD1E-48C1-8342-AC28A404D65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zh-CN" altLang="en-US" dirty="0"/>
              <a:t>小说阅读</a:t>
            </a:r>
            <a:r>
              <a:rPr lang="en-US" altLang="zh-CN" b="1" dirty="0">
                <a:solidFill>
                  <a:srgbClr val="FF0000"/>
                </a:solidFill>
              </a:rPr>
              <a:t>22</a:t>
            </a:r>
            <a:r>
              <a:rPr lang="zh-CN" altLang="en-US" b="1" dirty="0">
                <a:solidFill>
                  <a:srgbClr val="FF0000"/>
                </a:solidFill>
              </a:rPr>
              <a:t>分</a:t>
            </a:r>
          </a:p>
        </p:txBody>
      </p:sp>
    </p:spTree>
    <p:extLst>
      <p:ext uri="{BB962C8B-B14F-4D97-AF65-F5344CB8AC3E}">
        <p14:creationId xmlns:p14="http://schemas.microsoft.com/office/powerpoint/2010/main" val="27241174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9FE6055-9E06-43B6-AF99-16F37AF062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391" y="185668"/>
            <a:ext cx="5804452" cy="6440556"/>
          </a:xfrm>
          <a:ln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A</a:t>
            </a:r>
          </a:p>
          <a:p>
            <a:pPr marL="0" indent="0">
              <a:buNone/>
            </a:pPr>
            <a:r>
              <a:rPr lang="en-US" altLang="zh-CN" dirty="0"/>
              <a:t>1.</a:t>
            </a:r>
            <a:r>
              <a:rPr lang="zh-CN" altLang="en-US" dirty="0"/>
              <a:t>本文卡斯楚先生为强尼做了哪些事，请分点概括。（</a:t>
            </a:r>
            <a:r>
              <a:rPr lang="en-US" altLang="zh-CN" dirty="0"/>
              <a:t>4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2.</a:t>
            </a:r>
            <a:r>
              <a:rPr lang="zh-CN" altLang="en-US" dirty="0"/>
              <a:t>强尼是一个怎样的人？请结合文本具体分析。（</a:t>
            </a:r>
            <a:r>
              <a:rPr lang="en-US" altLang="zh-CN" dirty="0"/>
              <a:t>4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3.</a:t>
            </a:r>
            <a:r>
              <a:rPr lang="zh-CN" altLang="en-US" dirty="0"/>
              <a:t>下面语句运用了什么描写方法，请联系上下文加以赏析。（</a:t>
            </a:r>
            <a:r>
              <a:rPr lang="en-US" altLang="zh-CN" dirty="0"/>
              <a:t>4</a:t>
            </a:r>
            <a:r>
              <a:rPr lang="zh-CN" altLang="en-US" dirty="0"/>
              <a:t>分）</a:t>
            </a:r>
          </a:p>
          <a:p>
            <a:pPr marL="0" indent="0">
              <a:buNone/>
            </a:pPr>
            <a:r>
              <a:rPr lang="zh-CN" altLang="en-US" b="1" dirty="0">
                <a:solidFill>
                  <a:srgbClr val="0000FF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卡斯楚先生拎起鞋带，检查了一下带有金属片的一端，把它夹在手指中间，像夹铅笔那样。然后他把鞋带的那一端穿进钥匙孔里。他那看起来似乎毫无用处的手指轻轻挑动了三四下，锁头“啪”的一声就开了。（</a:t>
            </a:r>
            <a:r>
              <a:rPr lang="en-US" altLang="zh-CN" b="1" dirty="0">
                <a:solidFill>
                  <a:srgbClr val="0000FF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13</a:t>
            </a:r>
            <a:r>
              <a:rPr lang="zh-CN" altLang="en-US" b="1" dirty="0">
                <a:solidFill>
                  <a:srgbClr val="0000FF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段）</a:t>
            </a:r>
            <a:endParaRPr lang="en-US" altLang="zh-CN" b="1" dirty="0">
              <a:solidFill>
                <a:srgbClr val="0000FF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dirty="0"/>
              <a:t>4.</a:t>
            </a:r>
            <a:r>
              <a:rPr lang="zh-CN" altLang="en-US" dirty="0"/>
              <a:t>故事情节出人意料是本文的写作特点，请举例简要分析。（</a:t>
            </a:r>
            <a:r>
              <a:rPr lang="en-US" altLang="zh-CN" dirty="0"/>
              <a:t>4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5. </a:t>
            </a:r>
            <a:r>
              <a:rPr lang="zh-CN" altLang="en-US" dirty="0"/>
              <a:t>文章以“小精灵”为题有何好处，请联系全文谈谈你的理解。（</a:t>
            </a:r>
            <a:r>
              <a:rPr lang="en-US" altLang="zh-CN" dirty="0"/>
              <a:t>6</a:t>
            </a:r>
            <a:r>
              <a:rPr lang="zh-CN" altLang="en-US" dirty="0"/>
              <a:t>分）</a:t>
            </a:r>
          </a:p>
          <a:p>
            <a:pPr marL="0" indent="0">
              <a:buNone/>
            </a:pPr>
            <a:endParaRPr lang="zh-CN" altLang="en-US" dirty="0"/>
          </a:p>
          <a:p>
            <a:pPr marL="0" indent="0">
              <a:buNone/>
            </a:pPr>
            <a:endParaRPr lang="zh-CN" altLang="en-US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endParaRPr lang="zh-CN" altLang="en-US" dirty="0"/>
          </a:p>
        </p:txBody>
      </p:sp>
      <p:sp>
        <p:nvSpPr>
          <p:cNvPr id="4" name="内容占位符 2">
            <a:extLst>
              <a:ext uri="{FF2B5EF4-FFF2-40B4-BE49-F238E27FC236}">
                <a16:creationId xmlns:a16="http://schemas.microsoft.com/office/drawing/2014/main" id="{516A2AD1-54F7-4718-8E68-4947D5135914}"/>
              </a:ext>
            </a:extLst>
          </p:cNvPr>
          <p:cNvSpPr txBox="1">
            <a:spLocks/>
          </p:cNvSpPr>
          <p:nvPr/>
        </p:nvSpPr>
        <p:spPr>
          <a:xfrm>
            <a:off x="5996608" y="162614"/>
            <a:ext cx="5999922" cy="646361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B</a:t>
            </a:r>
          </a:p>
          <a:p>
            <a:pPr marL="0" lvl="0" indent="0">
              <a:buNone/>
            </a:pPr>
            <a:r>
              <a:rPr lang="en-US" altLang="zh-CN" sz="2600" dirty="0">
                <a:solidFill>
                  <a:prstClr val="black"/>
                </a:solidFill>
              </a:rPr>
              <a:t>1.</a:t>
            </a:r>
            <a:r>
              <a:rPr lang="zh-CN" altLang="en-US" sz="2600" dirty="0">
                <a:solidFill>
                  <a:prstClr val="black"/>
                </a:solidFill>
              </a:rPr>
              <a:t>请结合文本，概括出强尼被抓后的心理变化。（</a:t>
            </a:r>
            <a:r>
              <a:rPr lang="en-US" altLang="zh-CN" sz="2600" dirty="0">
                <a:solidFill>
                  <a:prstClr val="black"/>
                </a:solidFill>
              </a:rPr>
              <a:t>4</a:t>
            </a:r>
            <a:r>
              <a:rPr lang="zh-CN" altLang="en-US" sz="2600" dirty="0">
                <a:solidFill>
                  <a:prstClr val="black"/>
                </a:solidFill>
              </a:rPr>
              <a:t>分）</a:t>
            </a:r>
          </a:p>
          <a:p>
            <a:pPr marL="0" lvl="0" indent="0">
              <a:buNone/>
            </a:pPr>
            <a:r>
              <a:rPr lang="en-US" altLang="zh-CN" sz="2600" dirty="0">
                <a:solidFill>
                  <a:prstClr val="black"/>
                </a:solidFill>
              </a:rPr>
              <a:t>2.</a:t>
            </a:r>
            <a:r>
              <a:rPr lang="zh-CN" altLang="en-US" sz="2600" dirty="0">
                <a:solidFill>
                  <a:prstClr val="black"/>
                </a:solidFill>
              </a:rPr>
              <a:t>卡斯楚是一个怎样的人？请结合文本具体分析。（</a:t>
            </a:r>
            <a:r>
              <a:rPr lang="en-US" altLang="zh-CN" sz="2600" dirty="0">
                <a:solidFill>
                  <a:prstClr val="black"/>
                </a:solidFill>
              </a:rPr>
              <a:t>4</a:t>
            </a:r>
            <a:r>
              <a:rPr lang="zh-CN" altLang="en-US" sz="2600" dirty="0">
                <a:solidFill>
                  <a:prstClr val="black"/>
                </a:solidFill>
              </a:rPr>
              <a:t>分）</a:t>
            </a:r>
            <a:endParaRPr lang="en-US" altLang="zh-CN" sz="2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en-US" altLang="zh-CN" sz="2600" dirty="0">
                <a:solidFill>
                  <a:prstClr val="black"/>
                </a:solidFill>
              </a:rPr>
              <a:t>3.</a:t>
            </a:r>
            <a:r>
              <a:rPr lang="zh-CN" altLang="en-US" sz="2600" dirty="0">
                <a:solidFill>
                  <a:prstClr val="black"/>
                </a:solidFill>
              </a:rPr>
              <a:t>下面语句运用了什么描写方法，请联系上下文加以赏析。（</a:t>
            </a:r>
            <a:r>
              <a:rPr lang="en-US" altLang="zh-CN" sz="2600" dirty="0">
                <a:solidFill>
                  <a:prstClr val="black"/>
                </a:solidFill>
              </a:rPr>
              <a:t>4</a:t>
            </a:r>
            <a:r>
              <a:rPr lang="zh-CN" altLang="en-US" sz="2600" dirty="0">
                <a:solidFill>
                  <a:prstClr val="black"/>
                </a:solidFill>
              </a:rPr>
              <a:t>分）</a:t>
            </a:r>
          </a:p>
          <a:p>
            <a:pPr marL="0" lvl="0" indent="0">
              <a:buNone/>
            </a:pPr>
            <a:r>
              <a:rPr lang="zh-CN" altLang="zh-CN" sz="2600" b="1" dirty="0">
                <a:solidFill>
                  <a:srgbClr val="0000FF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他敏锐的眼睛盯着卡斯楚先生的脸，在他的眼中流露一种与过去完全不同的眼神——一种崇拜、尊敬的眼神。</a:t>
            </a:r>
            <a:r>
              <a:rPr lang="zh-CN" altLang="en-US" sz="2600" b="1" dirty="0">
                <a:solidFill>
                  <a:srgbClr val="0000FF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（</a:t>
            </a:r>
            <a:r>
              <a:rPr lang="en-US" altLang="zh-CN" sz="2600" b="1" dirty="0">
                <a:solidFill>
                  <a:srgbClr val="0000FF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50</a:t>
            </a:r>
            <a:r>
              <a:rPr lang="zh-CN" altLang="en-US" sz="2600" b="1" dirty="0">
                <a:solidFill>
                  <a:srgbClr val="0000FF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段）</a:t>
            </a:r>
            <a:endParaRPr lang="en-US" altLang="zh-CN" sz="2600" b="1" dirty="0">
              <a:solidFill>
                <a:srgbClr val="0000FF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0" lvl="0" indent="0">
              <a:buNone/>
            </a:pPr>
            <a:r>
              <a:rPr lang="en-US" altLang="zh-CN" sz="2600" dirty="0">
                <a:solidFill>
                  <a:prstClr val="black"/>
                </a:solidFill>
              </a:rPr>
              <a:t>4.</a:t>
            </a:r>
            <a:r>
              <a:rPr lang="zh-CN" altLang="en-US" sz="2600" dirty="0">
                <a:solidFill>
                  <a:prstClr val="black"/>
                </a:solidFill>
              </a:rPr>
              <a:t>文中多次对佛森的被捕多次埋下伏笔，请具体分析。（</a:t>
            </a:r>
            <a:r>
              <a:rPr lang="en-US" altLang="zh-CN" sz="2600" dirty="0">
                <a:solidFill>
                  <a:prstClr val="black"/>
                </a:solidFill>
              </a:rPr>
              <a:t>4</a:t>
            </a:r>
            <a:r>
              <a:rPr lang="zh-CN" altLang="en-US" sz="2600" dirty="0">
                <a:solidFill>
                  <a:prstClr val="black"/>
                </a:solidFill>
              </a:rPr>
              <a:t>分）</a:t>
            </a:r>
          </a:p>
          <a:p>
            <a:pPr marL="0" lvl="0" indent="0">
              <a:buNone/>
            </a:pPr>
            <a:r>
              <a:rPr lang="en-US" altLang="zh-CN" sz="2600" dirty="0">
                <a:solidFill>
                  <a:prstClr val="black"/>
                </a:solidFill>
              </a:rPr>
              <a:t>5.</a:t>
            </a:r>
            <a:r>
              <a:rPr lang="zh-CN" altLang="en-US" sz="2600" dirty="0">
                <a:solidFill>
                  <a:prstClr val="black"/>
                </a:solidFill>
              </a:rPr>
              <a:t>文中卡斯楚先说“你太聪明了”，后来又说“没有人是聪明绝顶的”，这是否矛盾？请联系全文谈谈你的理解。（</a:t>
            </a:r>
            <a:r>
              <a:rPr lang="en-US" altLang="zh-CN" sz="2600" dirty="0">
                <a:solidFill>
                  <a:prstClr val="black"/>
                </a:solidFill>
              </a:rPr>
              <a:t>6</a:t>
            </a:r>
            <a:r>
              <a:rPr lang="zh-CN" altLang="en-US" sz="2600" dirty="0">
                <a:solidFill>
                  <a:prstClr val="black"/>
                </a:solidFill>
              </a:rPr>
              <a:t>分）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50728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9FE6055-9E06-43B6-AF99-16F37AF062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843" y="197195"/>
            <a:ext cx="11814313" cy="6463610"/>
          </a:xfrm>
        </p:spPr>
        <p:txBody>
          <a:bodyPr>
            <a:normAutofit lnSpcReduction="10000"/>
          </a:bodyPr>
          <a:lstStyle/>
          <a:p>
            <a:r>
              <a:rPr lang="zh-CN" altLang="en-US" dirty="0"/>
              <a:t>参考答案</a:t>
            </a:r>
            <a:r>
              <a:rPr lang="en-US" altLang="zh-CN" dirty="0"/>
              <a:t>1</a:t>
            </a:r>
            <a:r>
              <a:rPr lang="zh-CN" altLang="en-US" dirty="0"/>
              <a:t>：</a:t>
            </a:r>
            <a:endParaRPr lang="en-US" altLang="zh-CN" dirty="0"/>
          </a:p>
          <a:p>
            <a:r>
              <a:rPr lang="en-US" altLang="zh-CN" dirty="0"/>
              <a:t>A</a:t>
            </a:r>
            <a:r>
              <a:rPr lang="zh-CN" altLang="en-US" dirty="0"/>
              <a:t>本文卡斯楚先生为强尼做了哪些事，请分点概括。（</a:t>
            </a:r>
            <a:r>
              <a:rPr lang="en-US" altLang="zh-CN" dirty="0"/>
              <a:t>4</a:t>
            </a:r>
            <a:r>
              <a:rPr lang="zh-CN" altLang="en-US" dirty="0"/>
              <a:t>分）</a:t>
            </a:r>
          </a:p>
          <a:p>
            <a:r>
              <a:rPr lang="en-US" altLang="zh-CN" dirty="0">
                <a:solidFill>
                  <a:srgbClr val="0000FF"/>
                </a:solidFill>
              </a:rPr>
              <a:t>①</a:t>
            </a:r>
            <a:r>
              <a:rPr lang="zh-CN" altLang="en-US" dirty="0">
                <a:solidFill>
                  <a:srgbClr val="0000FF"/>
                </a:solidFill>
              </a:rPr>
              <a:t>为强尼辩解（维护强尼、）</a:t>
            </a:r>
            <a:endParaRPr lang="en-US" altLang="zh-CN" dirty="0">
              <a:solidFill>
                <a:srgbClr val="0000FF"/>
              </a:solidFill>
            </a:endParaRPr>
          </a:p>
          <a:p>
            <a:r>
              <a:rPr lang="en-US" altLang="zh-CN" dirty="0">
                <a:solidFill>
                  <a:srgbClr val="0000FF"/>
                </a:solidFill>
              </a:rPr>
              <a:t>②</a:t>
            </a:r>
            <a:r>
              <a:rPr lang="zh-CN" altLang="en-US" dirty="0">
                <a:solidFill>
                  <a:srgbClr val="0000FF"/>
                </a:solidFill>
              </a:rPr>
              <a:t>给强尼演示开锁</a:t>
            </a:r>
            <a:endParaRPr lang="en-US" altLang="zh-CN" dirty="0">
              <a:solidFill>
                <a:srgbClr val="0000FF"/>
              </a:solidFill>
            </a:endParaRPr>
          </a:p>
          <a:p>
            <a:r>
              <a:rPr lang="en-US" altLang="zh-CN" dirty="0">
                <a:solidFill>
                  <a:srgbClr val="0000FF"/>
                </a:solidFill>
              </a:rPr>
              <a:t>③</a:t>
            </a:r>
            <a:r>
              <a:rPr lang="zh-CN" altLang="en-US" dirty="0">
                <a:solidFill>
                  <a:srgbClr val="0000FF"/>
                </a:solidFill>
              </a:rPr>
              <a:t>让强尼帮忙看店</a:t>
            </a:r>
            <a:endParaRPr lang="en-US" altLang="zh-CN" dirty="0">
              <a:solidFill>
                <a:srgbClr val="0000FF"/>
              </a:solidFill>
            </a:endParaRPr>
          </a:p>
          <a:p>
            <a:r>
              <a:rPr lang="en-US" altLang="zh-CN" dirty="0">
                <a:solidFill>
                  <a:srgbClr val="0000FF"/>
                </a:solidFill>
              </a:rPr>
              <a:t>④</a:t>
            </a:r>
            <a:r>
              <a:rPr lang="zh-CN" altLang="en-US" dirty="0">
                <a:solidFill>
                  <a:srgbClr val="0000FF"/>
                </a:solidFill>
              </a:rPr>
              <a:t>向强尼展示回忆录</a:t>
            </a:r>
            <a:endParaRPr lang="en-US" altLang="zh-CN" dirty="0">
              <a:solidFill>
                <a:srgbClr val="0000FF"/>
              </a:solidFill>
            </a:endParaRPr>
          </a:p>
          <a:p>
            <a:r>
              <a:rPr lang="zh-CN" altLang="en-US" dirty="0">
                <a:solidFill>
                  <a:srgbClr val="0000FF"/>
                </a:solidFill>
              </a:rPr>
              <a:t>⑤设计抓住佛森，成功规劝强尼改过自新</a:t>
            </a:r>
            <a:endParaRPr lang="en-US" altLang="zh-CN" dirty="0">
              <a:solidFill>
                <a:srgbClr val="0000FF"/>
              </a:solidFill>
            </a:endParaRPr>
          </a:p>
          <a:p>
            <a:endParaRPr lang="en-US" altLang="zh-CN" dirty="0"/>
          </a:p>
          <a:p>
            <a:r>
              <a:rPr lang="en-US" altLang="zh-CN" dirty="0"/>
              <a:t>B</a:t>
            </a:r>
            <a:r>
              <a:rPr lang="zh-CN" altLang="en-US" dirty="0"/>
              <a:t>请结合文本，概括出强尼被抓后的心理变化。（</a:t>
            </a:r>
            <a:r>
              <a:rPr lang="en-US" altLang="zh-CN" dirty="0"/>
              <a:t>4</a:t>
            </a:r>
            <a:r>
              <a:rPr lang="zh-CN" altLang="en-US" dirty="0"/>
              <a:t>分）</a:t>
            </a:r>
          </a:p>
          <a:p>
            <a:r>
              <a:rPr lang="en-US" altLang="zh-CN" dirty="0">
                <a:solidFill>
                  <a:srgbClr val="0000FF"/>
                </a:solidFill>
              </a:rPr>
              <a:t>①</a:t>
            </a:r>
            <a:r>
              <a:rPr lang="zh-CN" altLang="en-US" dirty="0">
                <a:solidFill>
                  <a:srgbClr val="0000FF"/>
                </a:solidFill>
              </a:rPr>
              <a:t>满不在乎</a:t>
            </a:r>
            <a:endParaRPr lang="en-US" altLang="zh-CN" dirty="0">
              <a:solidFill>
                <a:srgbClr val="0000FF"/>
              </a:solidFill>
            </a:endParaRPr>
          </a:p>
          <a:p>
            <a:r>
              <a:rPr lang="en-US" altLang="zh-CN" dirty="0">
                <a:solidFill>
                  <a:srgbClr val="0000FF"/>
                </a:solidFill>
              </a:rPr>
              <a:t>②</a:t>
            </a:r>
            <a:r>
              <a:rPr lang="zh-CN" altLang="en-US" dirty="0">
                <a:solidFill>
                  <a:srgbClr val="0000FF"/>
                </a:solidFill>
              </a:rPr>
              <a:t>惊异好奇</a:t>
            </a:r>
            <a:endParaRPr lang="en-US" altLang="zh-CN" dirty="0">
              <a:solidFill>
                <a:srgbClr val="0000FF"/>
              </a:solidFill>
            </a:endParaRPr>
          </a:p>
          <a:p>
            <a:r>
              <a:rPr lang="en-US" altLang="zh-CN" dirty="0">
                <a:solidFill>
                  <a:srgbClr val="0000FF"/>
                </a:solidFill>
              </a:rPr>
              <a:t>③</a:t>
            </a:r>
            <a:r>
              <a:rPr lang="zh-CN" altLang="en-US" dirty="0">
                <a:solidFill>
                  <a:srgbClr val="0000FF"/>
                </a:solidFill>
              </a:rPr>
              <a:t>固执己见</a:t>
            </a:r>
            <a:endParaRPr lang="en-US" altLang="zh-CN" dirty="0">
              <a:solidFill>
                <a:srgbClr val="0000FF"/>
              </a:solidFill>
            </a:endParaRPr>
          </a:p>
          <a:p>
            <a:r>
              <a:rPr lang="en-US" altLang="zh-CN" dirty="0">
                <a:solidFill>
                  <a:srgbClr val="0000FF"/>
                </a:solidFill>
              </a:rPr>
              <a:t>④</a:t>
            </a:r>
            <a:r>
              <a:rPr lang="zh-CN" altLang="en-US" dirty="0">
                <a:solidFill>
                  <a:srgbClr val="0000FF"/>
                </a:solidFill>
              </a:rPr>
              <a:t>充满敬意</a:t>
            </a:r>
            <a:endParaRPr lang="en-US" altLang="zh-CN" dirty="0">
              <a:solidFill>
                <a:srgbClr val="0000FF"/>
              </a:solidFill>
            </a:endParaRPr>
          </a:p>
          <a:p>
            <a:endParaRPr lang="en-US" altLang="zh-CN" dirty="0"/>
          </a:p>
          <a:p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2F859E29-4420-41DA-AC2A-6831D6D5390C}"/>
              </a:ext>
            </a:extLst>
          </p:cNvPr>
          <p:cNvSpPr txBox="1"/>
          <p:nvPr/>
        </p:nvSpPr>
        <p:spPr>
          <a:xfrm>
            <a:off x="7481956" y="2111325"/>
            <a:ext cx="3429884" cy="52322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任意答出</a:t>
            </a:r>
            <a:r>
              <a:rPr lang="en-US" altLang="zh-CN" sz="2800" dirty="0"/>
              <a:t>4</a:t>
            </a:r>
            <a:r>
              <a:rPr lang="zh-CN" altLang="en-US" sz="2800" dirty="0"/>
              <a:t>点给</a:t>
            </a:r>
            <a:r>
              <a:rPr lang="en-US" altLang="zh-CN" sz="2800" dirty="0"/>
              <a:t>4</a:t>
            </a:r>
            <a:r>
              <a:rPr lang="zh-CN" altLang="en-US" sz="2800" dirty="0"/>
              <a:t>分。</a:t>
            </a:r>
          </a:p>
        </p:txBody>
      </p:sp>
    </p:spTree>
    <p:extLst>
      <p:ext uri="{BB962C8B-B14F-4D97-AF65-F5344CB8AC3E}">
        <p14:creationId xmlns:p14="http://schemas.microsoft.com/office/powerpoint/2010/main" val="1756809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9FE6055-9E06-43B6-AF99-16F37AF062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843" y="197195"/>
            <a:ext cx="11814313" cy="6463610"/>
          </a:xfrm>
        </p:spPr>
        <p:txBody>
          <a:bodyPr>
            <a:normAutofit/>
          </a:bodyPr>
          <a:lstStyle/>
          <a:p>
            <a:r>
              <a:rPr lang="zh-CN" altLang="en-US" dirty="0"/>
              <a:t>参考答案</a:t>
            </a:r>
            <a:r>
              <a:rPr lang="en-US" altLang="zh-CN" dirty="0"/>
              <a:t>2</a:t>
            </a:r>
            <a:r>
              <a:rPr lang="zh-CN" altLang="en-US" dirty="0"/>
              <a:t>：</a:t>
            </a:r>
            <a:endParaRPr lang="en-US" altLang="zh-CN" dirty="0"/>
          </a:p>
          <a:p>
            <a:r>
              <a:rPr lang="en-US" altLang="zh-CN" dirty="0"/>
              <a:t>A</a:t>
            </a:r>
            <a:r>
              <a:rPr lang="zh-CN" altLang="en-US" dirty="0"/>
              <a:t>强尼是一个怎样的人？请结合文本具体分析。（</a:t>
            </a:r>
            <a:r>
              <a:rPr lang="en-US" altLang="zh-CN" dirty="0"/>
              <a:t>4</a:t>
            </a:r>
            <a:r>
              <a:rPr lang="zh-CN" altLang="en-US" dirty="0"/>
              <a:t>分）</a:t>
            </a:r>
          </a:p>
          <a:p>
            <a:r>
              <a:rPr lang="en-US" altLang="zh-CN" dirty="0">
                <a:solidFill>
                  <a:srgbClr val="0000FF"/>
                </a:solidFill>
              </a:rPr>
              <a:t>①</a:t>
            </a:r>
            <a:r>
              <a:rPr lang="zh-CN" altLang="en-US" dirty="0">
                <a:solidFill>
                  <a:srgbClr val="0000FF"/>
                </a:solidFill>
              </a:rPr>
              <a:t>自作聪明（骄矜自持）</a:t>
            </a:r>
            <a:r>
              <a:rPr lang="en-US" altLang="zh-CN" b="1" dirty="0">
                <a:solidFill>
                  <a:srgbClr val="FF0000"/>
                </a:solidFill>
              </a:rPr>
              <a:t>+</a:t>
            </a:r>
            <a:r>
              <a:rPr lang="zh-CN" altLang="en-US" b="1" dirty="0">
                <a:solidFill>
                  <a:srgbClr val="FF0000"/>
                </a:solidFill>
              </a:rPr>
              <a:t>例子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en-US" altLang="zh-CN" dirty="0">
                <a:solidFill>
                  <a:srgbClr val="0000FF"/>
                </a:solidFill>
              </a:rPr>
              <a:t>②</a:t>
            </a:r>
            <a:r>
              <a:rPr lang="zh-CN" altLang="en-US" dirty="0">
                <a:solidFill>
                  <a:srgbClr val="0000FF"/>
                </a:solidFill>
              </a:rPr>
              <a:t>固执己见（冥顽不灵、逆反调皮）</a:t>
            </a:r>
            <a:r>
              <a:rPr lang="en-US" altLang="zh-CN" b="1" dirty="0">
                <a:solidFill>
                  <a:srgbClr val="FF0000"/>
                </a:solidFill>
              </a:rPr>
              <a:t>+</a:t>
            </a:r>
            <a:r>
              <a:rPr lang="zh-CN" altLang="en-US" b="1" dirty="0">
                <a:solidFill>
                  <a:srgbClr val="FF0000"/>
                </a:solidFill>
              </a:rPr>
              <a:t>例子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en-US" altLang="zh-CN" dirty="0">
                <a:solidFill>
                  <a:srgbClr val="0000FF"/>
                </a:solidFill>
              </a:rPr>
              <a:t>③</a:t>
            </a:r>
            <a:r>
              <a:rPr lang="zh-CN" altLang="en-US" dirty="0">
                <a:solidFill>
                  <a:srgbClr val="0000FF"/>
                </a:solidFill>
              </a:rPr>
              <a:t>知错能改</a:t>
            </a:r>
            <a:r>
              <a:rPr lang="en-US" altLang="zh-CN" b="1" dirty="0">
                <a:solidFill>
                  <a:srgbClr val="FF0000"/>
                </a:solidFill>
              </a:rPr>
              <a:t>+</a:t>
            </a:r>
            <a:r>
              <a:rPr lang="zh-CN" altLang="en-US" b="1" dirty="0">
                <a:solidFill>
                  <a:srgbClr val="FF0000"/>
                </a:solidFill>
              </a:rPr>
              <a:t>例子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zh-CN" altLang="zh-CN" dirty="0">
                <a:solidFill>
                  <a:srgbClr val="0000FF"/>
                </a:solidFill>
              </a:rPr>
              <a:t>④</a:t>
            </a:r>
            <a:r>
              <a:rPr lang="zh-CN" altLang="en-US" dirty="0">
                <a:solidFill>
                  <a:srgbClr val="0000FF"/>
                </a:solidFill>
              </a:rPr>
              <a:t>贪慕金钱</a:t>
            </a:r>
            <a:r>
              <a:rPr lang="en-US" altLang="zh-CN" b="1" dirty="0">
                <a:solidFill>
                  <a:srgbClr val="FF0000"/>
                </a:solidFill>
              </a:rPr>
              <a:t>+</a:t>
            </a:r>
            <a:r>
              <a:rPr lang="zh-CN" altLang="en-US" b="1" dirty="0">
                <a:solidFill>
                  <a:srgbClr val="FF0000"/>
                </a:solidFill>
              </a:rPr>
              <a:t>例子</a:t>
            </a:r>
            <a:endParaRPr lang="en-US" altLang="zh-CN" b="1" dirty="0">
              <a:solidFill>
                <a:srgbClr val="FF0000"/>
              </a:solidFill>
            </a:endParaRPr>
          </a:p>
          <a:p>
            <a:endParaRPr lang="en-US" altLang="zh-CN" dirty="0"/>
          </a:p>
          <a:p>
            <a:r>
              <a:rPr lang="en-US" altLang="zh-CN" dirty="0"/>
              <a:t>B</a:t>
            </a:r>
            <a:r>
              <a:rPr lang="zh-CN" altLang="en-US" dirty="0"/>
              <a:t>卡斯楚是一个怎样的人？请结合文本具体分析。（</a:t>
            </a:r>
            <a:r>
              <a:rPr lang="en-US" altLang="zh-CN" dirty="0"/>
              <a:t>4</a:t>
            </a:r>
            <a:r>
              <a:rPr lang="zh-CN" altLang="en-US" dirty="0"/>
              <a:t>分）</a:t>
            </a:r>
            <a:endParaRPr lang="en-US" altLang="zh-CN" dirty="0"/>
          </a:p>
          <a:p>
            <a:pPr lvl="0"/>
            <a:r>
              <a:rPr lang="zh-CN" altLang="en-US" dirty="0">
                <a:solidFill>
                  <a:srgbClr val="0000FF"/>
                </a:solidFill>
              </a:rPr>
              <a:t>①知错能改（改过自新）</a:t>
            </a:r>
            <a:r>
              <a:rPr lang="en-US" altLang="zh-CN" b="1" dirty="0">
                <a:solidFill>
                  <a:srgbClr val="FF0000"/>
                </a:solidFill>
              </a:rPr>
              <a:t>+</a:t>
            </a:r>
            <a:r>
              <a:rPr lang="zh-CN" altLang="en-US" b="1" dirty="0">
                <a:solidFill>
                  <a:srgbClr val="FF0000"/>
                </a:solidFill>
              </a:rPr>
              <a:t>例子</a:t>
            </a:r>
            <a:endParaRPr lang="en-US" altLang="zh-CN" b="1" dirty="0">
              <a:solidFill>
                <a:srgbClr val="FF0000"/>
              </a:solidFill>
            </a:endParaRPr>
          </a:p>
          <a:p>
            <a:pPr lvl="0"/>
            <a:r>
              <a:rPr lang="zh-CN" altLang="en-US" dirty="0">
                <a:solidFill>
                  <a:srgbClr val="0000FF"/>
                </a:solidFill>
              </a:rPr>
              <a:t>②宽容善良（有正义感）</a:t>
            </a:r>
            <a:r>
              <a:rPr lang="en-US" altLang="zh-CN" b="1" dirty="0">
                <a:solidFill>
                  <a:srgbClr val="FF0000"/>
                </a:solidFill>
              </a:rPr>
              <a:t>+</a:t>
            </a:r>
            <a:r>
              <a:rPr lang="zh-CN" altLang="en-US" b="1" dirty="0">
                <a:solidFill>
                  <a:srgbClr val="FF0000"/>
                </a:solidFill>
              </a:rPr>
              <a:t>例子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zh-CN" altLang="en-US" dirty="0">
                <a:solidFill>
                  <a:srgbClr val="0000FF"/>
                </a:solidFill>
              </a:rPr>
              <a:t>③聪明睿智（循循善诱、懂得教育方法）</a:t>
            </a:r>
            <a:r>
              <a:rPr lang="en-US" altLang="zh-CN" b="1" dirty="0">
                <a:solidFill>
                  <a:srgbClr val="FF0000"/>
                </a:solidFill>
              </a:rPr>
              <a:t>+</a:t>
            </a:r>
            <a:r>
              <a:rPr lang="zh-CN" altLang="en-US" b="1" dirty="0">
                <a:solidFill>
                  <a:srgbClr val="FF0000"/>
                </a:solidFill>
              </a:rPr>
              <a:t>例子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zh-CN" altLang="en-US" dirty="0">
                <a:solidFill>
                  <a:srgbClr val="0000FF"/>
                </a:solidFill>
              </a:rPr>
              <a:t>乐于助人、</a:t>
            </a:r>
          </a:p>
          <a:p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9FC30B1-9D66-46DE-BB02-20FF9D7E4903}"/>
              </a:ext>
            </a:extLst>
          </p:cNvPr>
          <p:cNvSpPr txBox="1"/>
          <p:nvPr/>
        </p:nvSpPr>
        <p:spPr>
          <a:xfrm>
            <a:off x="7881349" y="5359022"/>
            <a:ext cx="3429884" cy="138499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性格和例子分析要吻合，写卡斯楚擅长开锁不给分</a:t>
            </a:r>
          </a:p>
        </p:txBody>
      </p:sp>
    </p:spTree>
    <p:extLst>
      <p:ext uri="{BB962C8B-B14F-4D97-AF65-F5344CB8AC3E}">
        <p14:creationId xmlns:p14="http://schemas.microsoft.com/office/powerpoint/2010/main" val="498126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9FE6055-9E06-43B6-AF99-16F37AF062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843" y="197195"/>
            <a:ext cx="11814313" cy="6463610"/>
          </a:xfrm>
        </p:spPr>
        <p:txBody>
          <a:bodyPr>
            <a:normAutofit/>
          </a:bodyPr>
          <a:lstStyle/>
          <a:p>
            <a:r>
              <a:rPr lang="zh-CN" altLang="en-US" dirty="0"/>
              <a:t>参考答案</a:t>
            </a:r>
            <a:r>
              <a:rPr lang="en-US" altLang="zh-CN" dirty="0"/>
              <a:t>3</a:t>
            </a:r>
            <a:r>
              <a:rPr lang="zh-CN" altLang="en-US" dirty="0"/>
              <a:t>：</a:t>
            </a:r>
            <a:endParaRPr lang="en-US" altLang="zh-CN" dirty="0"/>
          </a:p>
          <a:p>
            <a:pPr marL="0" lvl="0" indent="0">
              <a:buNone/>
            </a:pPr>
            <a:r>
              <a:rPr lang="en-US" altLang="zh-CN" dirty="0"/>
              <a:t>A</a:t>
            </a:r>
            <a:r>
              <a:rPr lang="zh-CN" altLang="en-US" sz="2600" dirty="0">
                <a:solidFill>
                  <a:prstClr val="black"/>
                </a:solidFill>
              </a:rPr>
              <a:t>下面语句运用了什么描写方法，请联系上下文加以赏析。（</a:t>
            </a:r>
            <a:r>
              <a:rPr lang="en-US" altLang="zh-CN" sz="2600" dirty="0">
                <a:solidFill>
                  <a:prstClr val="black"/>
                </a:solidFill>
              </a:rPr>
              <a:t>4</a:t>
            </a:r>
            <a:r>
              <a:rPr lang="zh-CN" altLang="en-US" sz="2600" dirty="0">
                <a:solidFill>
                  <a:prstClr val="black"/>
                </a:solidFill>
              </a:rPr>
              <a:t>分）</a:t>
            </a:r>
          </a:p>
          <a:p>
            <a:pPr marL="0" lvl="0" indent="0">
              <a:buNone/>
            </a:pPr>
            <a:r>
              <a:rPr lang="zh-CN" altLang="en-US" sz="2600" b="1" dirty="0">
                <a:solidFill>
                  <a:srgbClr val="0000FF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卡斯楚先生拎起鞋带，检查了一下带有金属片的一端，把它夹在手指中间，像夹铅笔那样。然后他把鞋带的那一端穿进钥匙孔里。他那看起来似乎毫无用处的手指轻轻挑动了三四下，锁头“啪”的一声就开了。（</a:t>
            </a:r>
            <a:r>
              <a:rPr lang="en-US" altLang="zh-CN" sz="2600" b="1" dirty="0">
                <a:solidFill>
                  <a:srgbClr val="0000FF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13</a:t>
            </a:r>
            <a:r>
              <a:rPr lang="zh-CN" altLang="en-US" sz="2600" b="1" dirty="0">
                <a:solidFill>
                  <a:srgbClr val="0000FF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段）</a:t>
            </a:r>
            <a:endParaRPr lang="en-US" altLang="zh-CN" sz="2600" b="1" dirty="0">
              <a:solidFill>
                <a:srgbClr val="0000FF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endParaRPr lang="en-US" altLang="zh-CN" dirty="0"/>
          </a:p>
          <a:p>
            <a:r>
              <a:rPr lang="en-US" altLang="zh-CN" dirty="0"/>
              <a:t>①</a:t>
            </a:r>
            <a:r>
              <a:rPr lang="zh-CN" altLang="en-US" dirty="0"/>
              <a:t>运用动作描写，</a:t>
            </a:r>
            <a:r>
              <a:rPr lang="zh-CN" altLang="en-US" b="1" dirty="0">
                <a:solidFill>
                  <a:srgbClr val="FF0000"/>
                </a:solidFill>
              </a:rPr>
              <a:t>（描写方法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  <a:endParaRPr lang="en-US" altLang="zh-CN" b="1" dirty="0">
              <a:solidFill>
                <a:srgbClr val="FF0000"/>
              </a:solidFill>
            </a:endParaRPr>
          </a:p>
          <a:p>
            <a:pPr lvl="0"/>
            <a:r>
              <a:rPr lang="en-US" altLang="zh-CN" dirty="0"/>
              <a:t>②</a:t>
            </a:r>
            <a:r>
              <a:rPr lang="zh-CN" altLang="en-US" dirty="0"/>
              <a:t>用了“拎起”、“检查”、“夹”、“穿进”、“挑动”等一系列的动词</a:t>
            </a:r>
            <a:r>
              <a:rPr lang="zh-CN" altLang="en-US" dirty="0">
                <a:solidFill>
                  <a:prstClr val="black"/>
                </a:solidFill>
              </a:rPr>
              <a:t>，</a:t>
            </a:r>
            <a:r>
              <a:rPr lang="zh-CN" altLang="en-US" b="1" dirty="0">
                <a:solidFill>
                  <a:srgbClr val="FF0000"/>
                </a:solidFill>
              </a:rPr>
              <a:t>（原文分析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en-US" altLang="zh-CN" dirty="0"/>
              <a:t>③</a:t>
            </a:r>
            <a:r>
              <a:rPr lang="zh-CN" altLang="en-US" b="1" dirty="0">
                <a:solidFill>
                  <a:srgbClr val="FF0000"/>
                </a:solidFill>
              </a:rPr>
              <a:t>生动形象</a:t>
            </a:r>
            <a:r>
              <a:rPr lang="zh-CN" altLang="en-US" dirty="0"/>
              <a:t>地写出了卡斯楚开锁动作的</a:t>
            </a:r>
            <a:r>
              <a:rPr lang="zh-CN" altLang="en-US" b="1" dirty="0">
                <a:solidFill>
                  <a:srgbClr val="FF0000"/>
                </a:solidFill>
              </a:rPr>
              <a:t>熟练</a:t>
            </a:r>
            <a:r>
              <a:rPr lang="zh-CN" altLang="en-US" dirty="0"/>
              <a:t>（娴熟、麻利、轻巧、高超）</a:t>
            </a:r>
            <a:r>
              <a:rPr lang="zh-CN" altLang="en-US" dirty="0">
                <a:solidFill>
                  <a:prstClr val="black"/>
                </a:solidFill>
              </a:rPr>
              <a:t> ，</a:t>
            </a:r>
            <a:r>
              <a:rPr lang="zh-CN" altLang="en-US" b="1" dirty="0">
                <a:solidFill>
                  <a:srgbClr val="FF0000"/>
                </a:solidFill>
              </a:rPr>
              <a:t>（表达效果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  <a:endParaRPr lang="zh-CN" altLang="en-US" dirty="0"/>
          </a:p>
          <a:p>
            <a:r>
              <a:rPr lang="en-US" altLang="zh-CN" dirty="0"/>
              <a:t>④</a:t>
            </a:r>
            <a:r>
              <a:rPr lang="zh-CN" altLang="en-US" b="1" dirty="0">
                <a:solidFill>
                  <a:srgbClr val="FF0000"/>
                </a:solidFill>
              </a:rPr>
              <a:t>暗示了</a:t>
            </a:r>
            <a:r>
              <a:rPr lang="zh-CN" altLang="en-US" dirty="0"/>
              <a:t>卡斯楚曾经是个保险箱</a:t>
            </a:r>
            <a:r>
              <a:rPr lang="zh-CN" altLang="en-US" b="1" dirty="0">
                <a:solidFill>
                  <a:srgbClr val="FF0000"/>
                </a:solidFill>
              </a:rPr>
              <a:t>大盗的身份</a:t>
            </a:r>
            <a:r>
              <a:rPr lang="zh-CN" altLang="en-US" dirty="0"/>
              <a:t>（为后文写卡斯楚是个大盗埋下伏笔）</a:t>
            </a:r>
            <a:r>
              <a:rPr lang="zh-CN" altLang="en-US" b="1" dirty="0">
                <a:solidFill>
                  <a:srgbClr val="FF0000"/>
                </a:solidFill>
              </a:rPr>
              <a:t>（表达效果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  <a:endParaRPr lang="zh-CN" altLang="en-US" dirty="0"/>
          </a:p>
          <a:p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62512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9FE6055-9E06-43B6-AF99-16F37AF062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843" y="197195"/>
            <a:ext cx="11814313" cy="6463610"/>
          </a:xfrm>
        </p:spPr>
        <p:txBody>
          <a:bodyPr>
            <a:normAutofit/>
          </a:bodyPr>
          <a:lstStyle/>
          <a:p>
            <a:r>
              <a:rPr lang="zh-CN" altLang="en-US" dirty="0"/>
              <a:t>参考答案</a:t>
            </a:r>
            <a:r>
              <a:rPr lang="en-US" altLang="zh-CN" dirty="0"/>
              <a:t>3</a:t>
            </a:r>
            <a:r>
              <a:rPr lang="zh-CN" altLang="en-US" dirty="0"/>
              <a:t>：</a:t>
            </a:r>
            <a:endParaRPr lang="en-US" altLang="zh-CN" dirty="0"/>
          </a:p>
          <a:p>
            <a:pPr marL="0" lvl="0" indent="0">
              <a:buNone/>
            </a:pPr>
            <a:r>
              <a:rPr lang="en-US" altLang="zh-CN" dirty="0"/>
              <a:t>B</a:t>
            </a:r>
            <a:r>
              <a:rPr lang="zh-CN" altLang="en-US" sz="2600" dirty="0">
                <a:solidFill>
                  <a:prstClr val="black"/>
                </a:solidFill>
              </a:rPr>
              <a:t>下面语句运用了什么描写方法，请联系上下文加以赏析。（</a:t>
            </a:r>
            <a:r>
              <a:rPr lang="en-US" altLang="zh-CN" sz="2600" dirty="0">
                <a:solidFill>
                  <a:prstClr val="black"/>
                </a:solidFill>
              </a:rPr>
              <a:t>4</a:t>
            </a:r>
            <a:r>
              <a:rPr lang="zh-CN" altLang="en-US" sz="2600" dirty="0">
                <a:solidFill>
                  <a:prstClr val="black"/>
                </a:solidFill>
              </a:rPr>
              <a:t>分）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zh-CN" sz="2600" b="1" dirty="0">
                <a:solidFill>
                  <a:srgbClr val="0000FF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他敏锐的眼睛盯着卡斯楚先生的脸，在他的眼中流露一种与过去完全不同的眼神——一种崇拜、尊敬的眼神。</a:t>
            </a:r>
            <a:r>
              <a:rPr lang="zh-CN" altLang="en-US" sz="2600" b="1" dirty="0">
                <a:solidFill>
                  <a:srgbClr val="0000FF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（</a:t>
            </a:r>
            <a:r>
              <a:rPr lang="en-US" altLang="zh-CN" sz="2600" b="1" dirty="0">
                <a:solidFill>
                  <a:srgbClr val="0000FF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50</a:t>
            </a:r>
            <a:r>
              <a:rPr lang="zh-CN" altLang="en-US" sz="2600" b="1" dirty="0">
                <a:solidFill>
                  <a:srgbClr val="0000FF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段）</a:t>
            </a:r>
            <a:endParaRPr lang="en-US" altLang="zh-CN" sz="2600" b="1" dirty="0">
              <a:solidFill>
                <a:srgbClr val="0000FF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0" indent="0">
              <a:buNone/>
            </a:pPr>
            <a:endParaRPr lang="en-US" altLang="zh-CN" dirty="0"/>
          </a:p>
          <a:p>
            <a:pPr lvl="0"/>
            <a:r>
              <a:rPr lang="en-US" altLang="zh-CN" dirty="0"/>
              <a:t>①</a:t>
            </a:r>
            <a:r>
              <a:rPr lang="zh-CN" altLang="en-US" dirty="0"/>
              <a:t>运用了神态描写的方法</a:t>
            </a:r>
            <a:r>
              <a:rPr lang="zh-CN" altLang="en-US" dirty="0">
                <a:solidFill>
                  <a:prstClr val="black"/>
                </a:solidFill>
              </a:rPr>
              <a:t>，</a:t>
            </a:r>
            <a:r>
              <a:rPr lang="zh-CN" altLang="en-US" b="1" dirty="0">
                <a:solidFill>
                  <a:srgbClr val="FF0000"/>
                </a:solidFill>
              </a:rPr>
              <a:t>（描写方法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  <a:endParaRPr lang="en-US" altLang="zh-CN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dirty="0"/>
              <a:t>  ②</a:t>
            </a:r>
            <a:r>
              <a:rPr lang="zh-CN" altLang="en-US" dirty="0"/>
              <a:t>强尼“敏锐的眼睛”、流露出崇拜尊敬的眼神，</a:t>
            </a:r>
            <a:r>
              <a:rPr lang="zh-CN" altLang="en-US" b="1" dirty="0">
                <a:solidFill>
                  <a:srgbClr val="FF0000"/>
                </a:solidFill>
              </a:rPr>
              <a:t>（原文分析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 ③</a:t>
            </a:r>
            <a:r>
              <a:rPr lang="zh-CN" altLang="en-US" dirty="0"/>
              <a:t>生动形象地写出了强尼被卡斯楚教化之后内心的对卡斯楚的</a:t>
            </a:r>
            <a:r>
              <a:rPr lang="zh-CN" altLang="en-US" b="1" dirty="0">
                <a:solidFill>
                  <a:srgbClr val="FF0000"/>
                </a:solidFill>
              </a:rPr>
              <a:t>敬佩崇拜，（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  <a:endParaRPr lang="en-US" altLang="zh-CN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dirty="0"/>
              <a:t>  ④</a:t>
            </a:r>
            <a:r>
              <a:rPr lang="zh-CN" altLang="en-US" dirty="0"/>
              <a:t>与前文强尼骄傲自持的表情形成鲜明对比</a:t>
            </a:r>
            <a:r>
              <a:rPr lang="zh-CN" altLang="en-US" b="1" dirty="0">
                <a:solidFill>
                  <a:srgbClr val="FF0000"/>
                </a:solidFill>
              </a:rPr>
              <a:t>（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  <a:endParaRPr lang="en-US" altLang="zh-CN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      </a:t>
            </a:r>
            <a:r>
              <a:rPr lang="zh-CN" altLang="en-US" u="sng"/>
              <a:t>或</a:t>
            </a:r>
            <a:r>
              <a:rPr lang="zh-CN" altLang="en-US" b="1" u="sng">
                <a:solidFill>
                  <a:srgbClr val="FF0000"/>
                </a:solidFill>
              </a:rPr>
              <a:t>衬</a:t>
            </a:r>
            <a:r>
              <a:rPr lang="zh-CN" altLang="en-US" u="sng"/>
              <a:t>托卡斯楚</a:t>
            </a:r>
            <a:r>
              <a:rPr lang="zh-CN" altLang="en-US" u="sng" dirty="0"/>
              <a:t>的</a:t>
            </a:r>
            <a:r>
              <a:rPr lang="zh-CN" altLang="en-US" b="1" u="sng" dirty="0">
                <a:solidFill>
                  <a:srgbClr val="FF0000"/>
                </a:solidFill>
              </a:rPr>
              <a:t>聪明睿智。</a:t>
            </a:r>
            <a:endParaRPr lang="en-US" altLang="zh-CN" b="1" u="sng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  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40659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9FE6055-9E06-43B6-AF99-16F37AF062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843" y="197195"/>
            <a:ext cx="11814313" cy="6463610"/>
          </a:xfrm>
        </p:spPr>
        <p:txBody>
          <a:bodyPr>
            <a:normAutofit lnSpcReduction="10000"/>
          </a:bodyPr>
          <a:lstStyle/>
          <a:p>
            <a:r>
              <a:rPr lang="zh-CN" altLang="en-US" dirty="0"/>
              <a:t>参考答案</a:t>
            </a:r>
            <a:r>
              <a:rPr lang="en-US" altLang="zh-CN" dirty="0"/>
              <a:t>4</a:t>
            </a:r>
            <a:r>
              <a:rPr lang="zh-CN" altLang="en-US" dirty="0"/>
              <a:t>：</a:t>
            </a:r>
            <a:endParaRPr lang="en-US" altLang="zh-CN" dirty="0"/>
          </a:p>
          <a:p>
            <a:r>
              <a:rPr lang="en-US" altLang="zh-CN" dirty="0"/>
              <a:t>A</a:t>
            </a:r>
            <a:r>
              <a:rPr lang="zh-CN" altLang="en-US" dirty="0"/>
              <a:t>故事情节出人意料是本文的写作特点，请举例简要分析。（</a:t>
            </a:r>
            <a:r>
              <a:rPr lang="en-US" altLang="zh-CN" dirty="0"/>
              <a:t>4</a:t>
            </a:r>
            <a:r>
              <a:rPr lang="zh-CN" altLang="en-US" dirty="0"/>
              <a:t>分）</a:t>
            </a:r>
          </a:p>
          <a:p>
            <a:pPr lvl="0"/>
            <a:r>
              <a:rPr lang="en-US" altLang="zh-CN" dirty="0"/>
              <a:t>①</a:t>
            </a:r>
            <a:r>
              <a:rPr lang="zh-CN" altLang="en-US" dirty="0"/>
              <a:t>强尼</a:t>
            </a:r>
            <a:r>
              <a:rPr lang="en-US" altLang="zh-CN" dirty="0"/>
              <a:t>·</a:t>
            </a:r>
            <a:r>
              <a:rPr lang="zh-CN" altLang="en-US" dirty="0"/>
              <a:t>达金偷了卡斯楚的锁，但是</a:t>
            </a:r>
            <a:r>
              <a:rPr lang="zh-CN" altLang="en-US" b="1" dirty="0">
                <a:solidFill>
                  <a:srgbClr val="0000FF"/>
                </a:solidFill>
              </a:rPr>
              <a:t>卡斯楚反而在警察面前为他开脱，</a:t>
            </a:r>
            <a:r>
              <a:rPr lang="zh-CN" altLang="en-US" dirty="0"/>
              <a:t>给读者设置悬念，引人入胜</a:t>
            </a:r>
            <a:r>
              <a:rPr lang="zh-CN" altLang="en-US" b="1" u="sng" dirty="0">
                <a:solidFill>
                  <a:srgbClr val="FF0000"/>
                </a:solidFill>
              </a:rPr>
              <a:t>，（原文例子</a:t>
            </a:r>
            <a:r>
              <a:rPr lang="en-US" altLang="zh-CN" b="1" u="sng" dirty="0">
                <a:solidFill>
                  <a:srgbClr val="FF0000"/>
                </a:solidFill>
              </a:rPr>
              <a:t>1</a:t>
            </a:r>
            <a:r>
              <a:rPr lang="zh-CN" altLang="en-US" b="1" u="sng" dirty="0">
                <a:solidFill>
                  <a:srgbClr val="FF0000"/>
                </a:solidFill>
              </a:rPr>
              <a:t>分</a:t>
            </a:r>
            <a:r>
              <a:rPr lang="en-US" altLang="zh-CN" b="1" u="sng" dirty="0">
                <a:solidFill>
                  <a:srgbClr val="FF0000"/>
                </a:solidFill>
              </a:rPr>
              <a:t>+</a:t>
            </a:r>
            <a:r>
              <a:rPr lang="zh-CN" altLang="en-US" b="1" u="sng" dirty="0">
                <a:solidFill>
                  <a:srgbClr val="FF0000"/>
                </a:solidFill>
              </a:rPr>
              <a:t>分析</a:t>
            </a:r>
            <a:r>
              <a:rPr lang="en-US" altLang="zh-CN" b="1" u="sng" dirty="0">
                <a:solidFill>
                  <a:srgbClr val="FF0000"/>
                </a:solidFill>
              </a:rPr>
              <a:t>1</a:t>
            </a:r>
            <a:r>
              <a:rPr lang="zh-CN" altLang="en-US" b="1" u="sng" dirty="0">
                <a:solidFill>
                  <a:srgbClr val="FF0000"/>
                </a:solidFill>
              </a:rPr>
              <a:t>分）</a:t>
            </a:r>
            <a:endParaRPr lang="en-US" altLang="zh-CN" b="1" u="sng" dirty="0">
              <a:solidFill>
                <a:srgbClr val="FF0000"/>
              </a:solidFill>
            </a:endParaRPr>
          </a:p>
          <a:p>
            <a:r>
              <a:rPr lang="en-US" altLang="zh-CN" dirty="0"/>
              <a:t>②</a:t>
            </a:r>
            <a:r>
              <a:rPr lang="zh-CN" altLang="en-US" dirty="0"/>
              <a:t>卡斯楚对强尼</a:t>
            </a:r>
            <a:r>
              <a:rPr lang="en-US" altLang="zh-CN" dirty="0"/>
              <a:t>·</a:t>
            </a:r>
            <a:r>
              <a:rPr lang="zh-CN" altLang="en-US" dirty="0"/>
              <a:t>达金说自己写了一本回忆录，佛森得知后来偷结果被警察抓走，而</a:t>
            </a:r>
            <a:r>
              <a:rPr lang="zh-CN" altLang="en-US" b="1" dirty="0">
                <a:solidFill>
                  <a:srgbClr val="0000FF"/>
                </a:solidFill>
              </a:rPr>
              <a:t>卡斯楚却告知强尼那只是一本记账本</a:t>
            </a:r>
            <a:r>
              <a:rPr lang="zh-CN" altLang="en-US" dirty="0"/>
              <a:t>。卡斯楚的聪明让人拍案叫绝，回味无穷。</a:t>
            </a:r>
            <a:endParaRPr lang="en-US" altLang="zh-CN" dirty="0"/>
          </a:p>
          <a:p>
            <a:r>
              <a:rPr lang="en-US" altLang="zh-CN" dirty="0"/>
              <a:t>③</a:t>
            </a:r>
            <a:r>
              <a:rPr lang="zh-CN" altLang="en-US" dirty="0"/>
              <a:t>被强尼</a:t>
            </a:r>
            <a:r>
              <a:rPr lang="zh-CN" altLang="en-US" b="1" dirty="0">
                <a:solidFill>
                  <a:srgbClr val="0000FF"/>
                </a:solidFill>
              </a:rPr>
              <a:t>奉为英雄的佛森最后被捕成为阶下囚</a:t>
            </a:r>
            <a:r>
              <a:rPr lang="zh-CN" altLang="en-US" dirty="0"/>
              <a:t>，情节反转，</a:t>
            </a:r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B</a:t>
            </a:r>
            <a:r>
              <a:rPr lang="zh-CN" altLang="en-US" dirty="0"/>
              <a:t>文中多次对佛森的被捕多次埋下伏笔，请具体分析。（</a:t>
            </a:r>
            <a:r>
              <a:rPr lang="en-US" altLang="zh-CN" dirty="0"/>
              <a:t>4</a:t>
            </a:r>
            <a:r>
              <a:rPr lang="zh-CN" altLang="en-US" dirty="0"/>
              <a:t>分）</a:t>
            </a:r>
          </a:p>
          <a:p>
            <a:r>
              <a:rPr lang="en-US" altLang="zh-CN" dirty="0"/>
              <a:t>①</a:t>
            </a:r>
            <a:r>
              <a:rPr lang="zh-CN" altLang="en-US" dirty="0"/>
              <a:t>开头警官提到</a:t>
            </a:r>
            <a:r>
              <a:rPr lang="zh-CN" altLang="en-US" b="1" dirty="0">
                <a:solidFill>
                  <a:srgbClr val="0000FF"/>
                </a:solidFill>
              </a:rPr>
              <a:t>佛森时卡斯楚笑容消失大半</a:t>
            </a:r>
            <a:r>
              <a:rPr lang="zh-CN" altLang="en-US" dirty="0"/>
              <a:t>，表明了他</a:t>
            </a:r>
            <a:r>
              <a:rPr lang="zh-CN" altLang="en-US" b="1" dirty="0">
                <a:solidFill>
                  <a:srgbClr val="0000FF"/>
                </a:solidFill>
              </a:rPr>
              <a:t>对佛森的厌恶</a:t>
            </a:r>
            <a:r>
              <a:rPr lang="zh-CN" altLang="en-US" b="1" u="sng" dirty="0">
                <a:solidFill>
                  <a:srgbClr val="FF0000"/>
                </a:solidFill>
              </a:rPr>
              <a:t>，（原文例子</a:t>
            </a:r>
            <a:r>
              <a:rPr lang="en-US" altLang="zh-CN" b="1" u="sng" dirty="0">
                <a:solidFill>
                  <a:srgbClr val="FF0000"/>
                </a:solidFill>
              </a:rPr>
              <a:t>1</a:t>
            </a:r>
            <a:r>
              <a:rPr lang="zh-CN" altLang="en-US" b="1" u="sng" dirty="0">
                <a:solidFill>
                  <a:srgbClr val="FF0000"/>
                </a:solidFill>
              </a:rPr>
              <a:t>分</a:t>
            </a:r>
            <a:r>
              <a:rPr lang="en-US" altLang="zh-CN" b="1" u="sng" dirty="0">
                <a:solidFill>
                  <a:srgbClr val="FF0000"/>
                </a:solidFill>
              </a:rPr>
              <a:t>+</a:t>
            </a:r>
            <a:r>
              <a:rPr lang="zh-CN" altLang="en-US" b="1" u="sng" dirty="0">
                <a:solidFill>
                  <a:srgbClr val="FF0000"/>
                </a:solidFill>
              </a:rPr>
              <a:t>分析</a:t>
            </a:r>
            <a:r>
              <a:rPr lang="en-US" altLang="zh-CN" b="1" u="sng" dirty="0">
                <a:solidFill>
                  <a:srgbClr val="FF0000"/>
                </a:solidFill>
              </a:rPr>
              <a:t>1</a:t>
            </a:r>
            <a:r>
              <a:rPr lang="zh-CN" altLang="en-US" b="1" u="sng" dirty="0">
                <a:solidFill>
                  <a:srgbClr val="FF0000"/>
                </a:solidFill>
              </a:rPr>
              <a:t>分）</a:t>
            </a:r>
            <a:endParaRPr lang="en-US" altLang="zh-CN" b="1" u="sng" dirty="0">
              <a:solidFill>
                <a:srgbClr val="FF0000"/>
              </a:solidFill>
            </a:endParaRPr>
          </a:p>
          <a:p>
            <a:r>
              <a:rPr lang="en-US" altLang="zh-CN" dirty="0"/>
              <a:t>②</a:t>
            </a:r>
            <a:r>
              <a:rPr lang="zh-CN" altLang="en-US" dirty="0"/>
              <a:t>卡斯楚</a:t>
            </a:r>
            <a:r>
              <a:rPr lang="zh-CN" altLang="en-US" b="1" dirty="0">
                <a:solidFill>
                  <a:srgbClr val="0000FF"/>
                </a:solidFill>
              </a:rPr>
              <a:t>拿出笔记簿给强尼看</a:t>
            </a:r>
            <a:r>
              <a:rPr lang="zh-CN" altLang="en-US" dirty="0"/>
              <a:t>，是为了设计</a:t>
            </a:r>
            <a:r>
              <a:rPr lang="zh-CN" altLang="en-US" b="1" dirty="0">
                <a:solidFill>
                  <a:srgbClr val="0000FF"/>
                </a:solidFill>
              </a:rPr>
              <a:t>引诱佛森去偷</a:t>
            </a:r>
            <a:r>
              <a:rPr lang="zh-CN" altLang="en-US" dirty="0"/>
              <a:t>，</a:t>
            </a:r>
            <a:endParaRPr lang="en-US" altLang="zh-CN" dirty="0"/>
          </a:p>
          <a:p>
            <a:r>
              <a:rPr lang="en-US" altLang="zh-CN" dirty="0"/>
              <a:t>③</a:t>
            </a:r>
            <a:r>
              <a:rPr lang="zh-CN" altLang="en-US" dirty="0"/>
              <a:t>卡斯楚曾经</a:t>
            </a:r>
            <a:r>
              <a:rPr lang="zh-CN" altLang="en-US" b="1" dirty="0">
                <a:solidFill>
                  <a:srgbClr val="0000FF"/>
                </a:solidFill>
              </a:rPr>
              <a:t>说过佛森迟早会被捕</a:t>
            </a:r>
            <a:r>
              <a:rPr lang="zh-CN" altLang="en-US" dirty="0"/>
              <a:t>，暗示卡斯楚</a:t>
            </a:r>
            <a:r>
              <a:rPr lang="zh-CN" altLang="en-US" b="1" dirty="0">
                <a:solidFill>
                  <a:srgbClr val="0000FF"/>
                </a:solidFill>
              </a:rPr>
              <a:t>已早有设计</a:t>
            </a:r>
            <a:r>
              <a:rPr lang="zh-CN" altLang="en-US" dirty="0"/>
              <a:t>，</a:t>
            </a:r>
            <a:endParaRPr lang="en-US" altLang="zh-CN" dirty="0"/>
          </a:p>
          <a:p>
            <a:endParaRPr lang="en-US" altLang="zh-CN" dirty="0">
              <a:solidFill>
                <a:srgbClr val="0000FF"/>
              </a:solidFill>
            </a:endParaRPr>
          </a:p>
          <a:p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31045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9FE6055-9E06-43B6-AF99-16F37AF062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843" y="197195"/>
            <a:ext cx="11814313" cy="6463610"/>
          </a:xfrm>
        </p:spPr>
        <p:txBody>
          <a:bodyPr>
            <a:normAutofit/>
          </a:bodyPr>
          <a:lstStyle/>
          <a:p>
            <a:r>
              <a:rPr lang="zh-CN" altLang="en-US" dirty="0"/>
              <a:t>参考答案</a:t>
            </a:r>
            <a:r>
              <a:rPr lang="en-US" altLang="zh-CN" dirty="0"/>
              <a:t>5</a:t>
            </a:r>
            <a:r>
              <a:rPr lang="zh-CN" altLang="en-US" dirty="0"/>
              <a:t>：</a:t>
            </a:r>
            <a:endParaRPr lang="en-US" altLang="zh-CN" dirty="0"/>
          </a:p>
          <a:p>
            <a:r>
              <a:rPr lang="en-US" altLang="zh-CN" dirty="0"/>
              <a:t>A</a:t>
            </a:r>
            <a:r>
              <a:rPr lang="zh-CN" altLang="en-US" dirty="0"/>
              <a:t>文章以“小精灵”为题有何好处，请联系全文谈谈你的理解。（</a:t>
            </a:r>
            <a:r>
              <a:rPr lang="en-US" altLang="zh-CN" dirty="0"/>
              <a:t>6</a:t>
            </a:r>
            <a:r>
              <a:rPr lang="zh-CN" altLang="en-US" dirty="0"/>
              <a:t>分）</a:t>
            </a:r>
          </a:p>
          <a:p>
            <a:r>
              <a:rPr lang="en-US" altLang="zh-CN" dirty="0"/>
              <a:t>①</a:t>
            </a:r>
            <a:r>
              <a:rPr lang="zh-CN" altLang="en-US" dirty="0"/>
              <a:t>“小精灵”的本义是指神话中可爱机灵的生物</a:t>
            </a:r>
            <a:r>
              <a:rPr lang="zh-CN" altLang="en-US" b="1" dirty="0">
                <a:solidFill>
                  <a:srgbClr val="FF0000"/>
                </a:solidFill>
              </a:rPr>
              <a:t>，（本义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en-US" altLang="zh-CN" dirty="0"/>
              <a:t>②</a:t>
            </a:r>
            <a:r>
              <a:rPr lang="zh-CN" altLang="en-US" dirty="0"/>
              <a:t>文中指</a:t>
            </a:r>
            <a:r>
              <a:rPr lang="zh-CN" altLang="en-US" b="1" dirty="0">
                <a:solidFill>
                  <a:srgbClr val="FF0000"/>
                </a:solidFill>
              </a:rPr>
              <a:t>一开始自作聪明偷盗成性</a:t>
            </a:r>
            <a:r>
              <a:rPr lang="zh-CN" altLang="en-US" dirty="0"/>
              <a:t>后经卡斯楚点化</a:t>
            </a:r>
            <a:r>
              <a:rPr lang="zh-CN" altLang="en-US" b="1" dirty="0">
                <a:solidFill>
                  <a:srgbClr val="FF0000"/>
                </a:solidFill>
              </a:rPr>
              <a:t>改邪归正变得聪明伶俐</a:t>
            </a:r>
            <a:r>
              <a:rPr lang="zh-CN" altLang="en-US" dirty="0"/>
              <a:t>的强尼，</a:t>
            </a:r>
            <a:r>
              <a:rPr lang="zh-CN" altLang="en-US" b="1" dirty="0">
                <a:solidFill>
                  <a:srgbClr val="FF0000"/>
                </a:solidFill>
              </a:rPr>
              <a:t>（语境义</a:t>
            </a:r>
            <a:r>
              <a:rPr lang="en-US" altLang="zh-CN" b="1" dirty="0">
                <a:solidFill>
                  <a:srgbClr val="FF0000"/>
                </a:solidFill>
              </a:rPr>
              <a:t>2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en-US" altLang="zh-CN" dirty="0"/>
              <a:t>③</a:t>
            </a:r>
            <a:r>
              <a:rPr lang="zh-CN" altLang="en-US" dirty="0"/>
              <a:t>新颖独特，吸引读者阅读兴趣，引人深思</a:t>
            </a:r>
            <a:r>
              <a:rPr lang="zh-CN" altLang="en-US" b="1" dirty="0">
                <a:solidFill>
                  <a:srgbClr val="FF0000"/>
                </a:solidFill>
              </a:rPr>
              <a:t>，（作用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  <a:endParaRPr lang="en-US" altLang="zh-CN" b="1" dirty="0">
              <a:solidFill>
                <a:srgbClr val="FF0000"/>
              </a:solidFill>
            </a:endParaRPr>
          </a:p>
          <a:p>
            <a:pPr lvl="0"/>
            <a:r>
              <a:rPr lang="en-US" altLang="zh-CN" dirty="0"/>
              <a:t>④</a:t>
            </a:r>
            <a:r>
              <a:rPr lang="zh-CN" altLang="en-US" dirty="0"/>
              <a:t>呼吁人们正确引导误入歧途的少年，表达对</a:t>
            </a:r>
            <a:r>
              <a:rPr lang="zh-CN" altLang="en-US" b="1" dirty="0">
                <a:solidFill>
                  <a:srgbClr val="FF0000"/>
                </a:solidFill>
              </a:rPr>
              <a:t>美好善良人性、社会的期许</a:t>
            </a:r>
            <a:r>
              <a:rPr lang="zh-CN" altLang="en-US" dirty="0">
                <a:solidFill>
                  <a:prstClr val="black"/>
                </a:solidFill>
              </a:rPr>
              <a:t>，</a:t>
            </a:r>
            <a:r>
              <a:rPr lang="zh-CN" altLang="en-US" b="1" dirty="0">
                <a:solidFill>
                  <a:srgbClr val="FF0000"/>
                </a:solidFill>
              </a:rPr>
              <a:t>（主旨，</a:t>
            </a:r>
            <a:r>
              <a:rPr lang="en-US" altLang="zh-CN" b="1" dirty="0">
                <a:solidFill>
                  <a:srgbClr val="FF0000"/>
                </a:solidFill>
              </a:rPr>
              <a:t>2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  <a:endParaRPr lang="en-US" altLang="zh-CN" b="1" dirty="0">
              <a:solidFill>
                <a:srgbClr val="FF0000"/>
              </a:solidFill>
            </a:endParaRPr>
          </a:p>
          <a:p>
            <a:endParaRPr lang="en-US" altLang="zh-CN" dirty="0"/>
          </a:p>
          <a:p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6661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9FE6055-9E06-43B6-AF99-16F37AF062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843" y="197195"/>
            <a:ext cx="11814313" cy="6463610"/>
          </a:xfrm>
        </p:spPr>
        <p:txBody>
          <a:bodyPr>
            <a:normAutofit/>
          </a:bodyPr>
          <a:lstStyle/>
          <a:p>
            <a:r>
              <a:rPr lang="zh-CN" altLang="en-US" dirty="0"/>
              <a:t>参考答案</a:t>
            </a:r>
            <a:r>
              <a:rPr lang="en-US" altLang="zh-CN" dirty="0"/>
              <a:t>5</a:t>
            </a:r>
            <a:r>
              <a:rPr lang="zh-CN" altLang="en-US" dirty="0"/>
              <a:t>：</a:t>
            </a:r>
            <a:endParaRPr lang="en-US" altLang="zh-CN" dirty="0"/>
          </a:p>
          <a:p>
            <a:pPr lvl="0"/>
            <a:r>
              <a:rPr lang="en-US" altLang="zh-CN" dirty="0">
                <a:solidFill>
                  <a:prstClr val="black"/>
                </a:solidFill>
              </a:rPr>
              <a:t>B</a:t>
            </a:r>
            <a:r>
              <a:rPr lang="zh-CN" altLang="en-US" dirty="0">
                <a:solidFill>
                  <a:prstClr val="black"/>
                </a:solidFill>
              </a:rPr>
              <a:t>文中卡斯楚先说“你太聪明了”，后来又说“没有人是聪明绝顶的”，这是否矛盾？请联系全文谈谈你的理解。（</a:t>
            </a:r>
            <a:r>
              <a:rPr lang="en-US" altLang="zh-CN" dirty="0">
                <a:solidFill>
                  <a:prstClr val="black"/>
                </a:solidFill>
              </a:rPr>
              <a:t>6</a:t>
            </a:r>
            <a:r>
              <a:rPr lang="zh-CN" altLang="en-US" dirty="0">
                <a:solidFill>
                  <a:prstClr val="black"/>
                </a:solidFill>
              </a:rPr>
              <a:t>分）</a:t>
            </a:r>
          </a:p>
          <a:p>
            <a:pPr lvl="0"/>
            <a:r>
              <a:rPr lang="en-US" altLang="zh-CN" dirty="0">
                <a:solidFill>
                  <a:prstClr val="black"/>
                </a:solidFill>
              </a:rPr>
              <a:t>①</a:t>
            </a:r>
            <a:r>
              <a:rPr lang="zh-CN" altLang="en-US" dirty="0">
                <a:solidFill>
                  <a:prstClr val="black"/>
                </a:solidFill>
              </a:rPr>
              <a:t>不矛盾</a:t>
            </a:r>
            <a:r>
              <a:rPr lang="zh-CN" altLang="en-US" b="1" dirty="0">
                <a:solidFill>
                  <a:srgbClr val="FF0000"/>
                </a:solidFill>
              </a:rPr>
              <a:t>，（表明观点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  <a:endParaRPr lang="en-US" altLang="zh-CN" b="1" dirty="0">
              <a:solidFill>
                <a:srgbClr val="FF0000"/>
              </a:solidFill>
            </a:endParaRPr>
          </a:p>
          <a:p>
            <a:pPr lvl="0"/>
            <a:r>
              <a:rPr lang="en-US" altLang="zh-CN" dirty="0">
                <a:solidFill>
                  <a:prstClr val="black"/>
                </a:solidFill>
              </a:rPr>
              <a:t>②</a:t>
            </a:r>
            <a:r>
              <a:rPr lang="zh-CN" altLang="en-US" dirty="0">
                <a:solidFill>
                  <a:prstClr val="black"/>
                </a:solidFill>
              </a:rPr>
              <a:t>卡斯楚先说聪明是</a:t>
            </a:r>
            <a:r>
              <a:rPr lang="zh-CN" altLang="en-US" b="1" dirty="0">
                <a:solidFill>
                  <a:srgbClr val="FF0000"/>
                </a:solidFill>
              </a:rPr>
              <a:t>反语</a:t>
            </a:r>
            <a:r>
              <a:rPr lang="zh-CN" altLang="en-US" dirty="0">
                <a:solidFill>
                  <a:prstClr val="black"/>
                </a:solidFill>
              </a:rPr>
              <a:t>，</a:t>
            </a:r>
            <a:r>
              <a:rPr lang="zh-CN" altLang="en-US" b="1" dirty="0">
                <a:solidFill>
                  <a:srgbClr val="FF0000"/>
                </a:solidFill>
              </a:rPr>
              <a:t>（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  <a:endParaRPr lang="en-US" altLang="zh-CN" b="1" dirty="0">
              <a:solidFill>
                <a:srgbClr val="FF0000"/>
              </a:solidFill>
            </a:endParaRPr>
          </a:p>
          <a:p>
            <a:pPr lvl="0"/>
            <a:r>
              <a:rPr lang="en-US" altLang="zh-CN" dirty="0">
                <a:solidFill>
                  <a:prstClr val="black"/>
                </a:solidFill>
              </a:rPr>
              <a:t>③</a:t>
            </a:r>
            <a:r>
              <a:rPr lang="zh-CN" altLang="en-US" b="1" dirty="0">
                <a:solidFill>
                  <a:srgbClr val="FF0000"/>
                </a:solidFill>
              </a:rPr>
              <a:t>讽刺了</a:t>
            </a:r>
            <a:r>
              <a:rPr lang="zh-CN" altLang="en-US" dirty="0">
                <a:solidFill>
                  <a:prstClr val="black"/>
                </a:solidFill>
              </a:rPr>
              <a:t>强尼表面上的小聪明，跟随佛森干尽了坏事，不走正道，</a:t>
            </a:r>
            <a:r>
              <a:rPr lang="zh-CN" altLang="en-US" b="1" dirty="0">
                <a:solidFill>
                  <a:srgbClr val="FF0000"/>
                </a:solidFill>
              </a:rPr>
              <a:t>（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  <a:endParaRPr lang="en-US" altLang="zh-CN" b="1" dirty="0">
              <a:solidFill>
                <a:srgbClr val="FF0000"/>
              </a:solidFill>
            </a:endParaRPr>
          </a:p>
          <a:p>
            <a:pPr lvl="0"/>
            <a:r>
              <a:rPr lang="en-US" altLang="zh-CN" dirty="0">
                <a:solidFill>
                  <a:prstClr val="black"/>
                </a:solidFill>
              </a:rPr>
              <a:t>④</a:t>
            </a:r>
            <a:r>
              <a:rPr lang="zh-CN" altLang="en-US" dirty="0">
                <a:solidFill>
                  <a:prstClr val="black"/>
                </a:solidFill>
              </a:rPr>
              <a:t>佛森最后</a:t>
            </a:r>
            <a:r>
              <a:rPr lang="zh-CN" altLang="en-US" b="1" dirty="0">
                <a:solidFill>
                  <a:srgbClr val="FF0000"/>
                </a:solidFill>
              </a:rPr>
              <a:t>被抓</a:t>
            </a:r>
            <a:r>
              <a:rPr lang="zh-CN" altLang="en-US" dirty="0">
                <a:solidFill>
                  <a:prstClr val="black"/>
                </a:solidFill>
              </a:rPr>
              <a:t> “聪明反被聪明误”作</a:t>
            </a:r>
            <a:r>
              <a:rPr lang="zh-CN" altLang="en-US" b="1" dirty="0">
                <a:solidFill>
                  <a:srgbClr val="FF0000"/>
                </a:solidFill>
              </a:rPr>
              <a:t>铺垫</a:t>
            </a:r>
            <a:r>
              <a:rPr lang="zh-CN" altLang="en-US" dirty="0">
                <a:solidFill>
                  <a:prstClr val="black"/>
                </a:solidFill>
              </a:rPr>
              <a:t>，</a:t>
            </a:r>
            <a:r>
              <a:rPr lang="zh-CN" altLang="en-US" b="1" dirty="0">
                <a:solidFill>
                  <a:srgbClr val="FF0000"/>
                </a:solidFill>
              </a:rPr>
              <a:t>（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  <a:endParaRPr lang="en-US" altLang="zh-CN" b="1" dirty="0">
              <a:solidFill>
                <a:srgbClr val="FF0000"/>
              </a:solidFill>
            </a:endParaRPr>
          </a:p>
          <a:p>
            <a:pPr lvl="0"/>
            <a:r>
              <a:rPr lang="en-US" altLang="zh-CN" dirty="0">
                <a:solidFill>
                  <a:prstClr val="black"/>
                </a:solidFill>
              </a:rPr>
              <a:t>⑤</a:t>
            </a:r>
            <a:r>
              <a:rPr lang="zh-CN" altLang="en-US" dirty="0">
                <a:solidFill>
                  <a:prstClr val="black"/>
                </a:solidFill>
              </a:rPr>
              <a:t>呼吁人们正确引导误入歧途的少年，表达对</a:t>
            </a:r>
            <a:r>
              <a:rPr lang="zh-CN" altLang="en-US" b="1" dirty="0">
                <a:solidFill>
                  <a:srgbClr val="FF0000"/>
                </a:solidFill>
              </a:rPr>
              <a:t>美好善良人性、社会的期许</a:t>
            </a:r>
            <a:r>
              <a:rPr lang="zh-CN" altLang="en-US" dirty="0">
                <a:solidFill>
                  <a:prstClr val="black"/>
                </a:solidFill>
              </a:rPr>
              <a:t>，</a:t>
            </a:r>
            <a:r>
              <a:rPr lang="zh-CN" altLang="en-US" b="1" dirty="0">
                <a:solidFill>
                  <a:srgbClr val="FF0000"/>
                </a:solidFill>
              </a:rPr>
              <a:t>（主旨，</a:t>
            </a:r>
            <a:r>
              <a:rPr lang="en-US" altLang="zh-CN" b="1" dirty="0">
                <a:solidFill>
                  <a:srgbClr val="FF0000"/>
                </a:solidFill>
              </a:rPr>
              <a:t>2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  <a:endParaRPr lang="en-US" altLang="zh-CN" b="1" dirty="0">
              <a:solidFill>
                <a:srgbClr val="FF0000"/>
              </a:solidFill>
            </a:endParaRPr>
          </a:p>
          <a:p>
            <a:pPr lvl="0"/>
            <a:r>
              <a:rPr lang="zh-CN" altLang="en-US" b="1" u="sng" dirty="0">
                <a:solidFill>
                  <a:srgbClr val="FF0000"/>
                </a:solidFill>
              </a:rPr>
              <a:t>委婉规劝了</a:t>
            </a:r>
            <a:r>
              <a:rPr lang="zh-CN" altLang="en-US" u="sng" dirty="0">
                <a:solidFill>
                  <a:prstClr val="black"/>
                </a:solidFill>
              </a:rPr>
              <a:t>误入歧途的少年改邪归正。</a:t>
            </a:r>
            <a:endParaRPr lang="en-US" altLang="zh-CN" u="sng" dirty="0">
              <a:solidFill>
                <a:prstClr val="black"/>
              </a:solidFill>
            </a:endParaRPr>
          </a:p>
          <a:p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76029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9FE6055-9E06-43B6-AF99-16F37AF062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843" y="197195"/>
            <a:ext cx="11814313" cy="6463610"/>
          </a:xfrm>
        </p:spPr>
        <p:txBody>
          <a:bodyPr>
            <a:normAutofit/>
          </a:bodyPr>
          <a:lstStyle/>
          <a:p>
            <a:r>
              <a:rPr lang="zh-CN" altLang="en-US" dirty="0"/>
              <a:t>我的总结：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69CF313-304E-4873-9B47-E6412025FCC1}"/>
              </a:ext>
            </a:extLst>
          </p:cNvPr>
          <p:cNvSpPr txBox="1"/>
          <p:nvPr/>
        </p:nvSpPr>
        <p:spPr>
          <a:xfrm>
            <a:off x="188843" y="787022"/>
            <a:ext cx="11814312" cy="569386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altLang="zh-CN" sz="2800" dirty="0"/>
          </a:p>
          <a:p>
            <a:endParaRPr lang="en-US" altLang="zh-CN" sz="2800" dirty="0"/>
          </a:p>
          <a:p>
            <a:endParaRPr lang="en-US" altLang="zh-CN" sz="2800" dirty="0"/>
          </a:p>
          <a:p>
            <a:endParaRPr lang="en-US" altLang="zh-CN" sz="2800" dirty="0"/>
          </a:p>
          <a:p>
            <a:endParaRPr lang="en-US" altLang="zh-CN" sz="2800" dirty="0"/>
          </a:p>
          <a:p>
            <a:endParaRPr lang="en-US" altLang="zh-CN" sz="2800" dirty="0"/>
          </a:p>
          <a:p>
            <a:endParaRPr lang="en-US" altLang="zh-CN" sz="2800" dirty="0"/>
          </a:p>
          <a:p>
            <a:endParaRPr lang="en-US" altLang="zh-CN" sz="2800" dirty="0"/>
          </a:p>
          <a:p>
            <a:endParaRPr lang="en-US" altLang="zh-CN" sz="2800" dirty="0"/>
          </a:p>
          <a:p>
            <a:endParaRPr lang="en-US" altLang="zh-CN" sz="2800" dirty="0"/>
          </a:p>
          <a:p>
            <a:endParaRPr lang="en-US" altLang="zh-CN" sz="2800" dirty="0"/>
          </a:p>
          <a:p>
            <a:endParaRPr lang="en-US" altLang="zh-CN" sz="2800" dirty="0"/>
          </a:p>
          <a:p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39472209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1323</Words>
  <Application>Microsoft Office PowerPoint</Application>
  <PresentationFormat>宽屏</PresentationFormat>
  <Paragraphs>105</Paragraphs>
  <Slides>10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5" baseType="lpstr">
      <vt:lpstr>KaiTi</vt:lpstr>
      <vt:lpstr>等线</vt:lpstr>
      <vt:lpstr>等线 Light</vt:lpstr>
      <vt:lpstr>Arial</vt:lpstr>
      <vt:lpstr>Office 主题​​</vt:lpstr>
      <vt:lpstr>《小精灵》出题训练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《小精灵》出题训练</dc:title>
  <dc:creator>胡优优</dc:creator>
  <cp:lastModifiedBy>胡优优</cp:lastModifiedBy>
  <cp:revision>105</cp:revision>
  <dcterms:created xsi:type="dcterms:W3CDTF">2018-04-28T06:33:05Z</dcterms:created>
  <dcterms:modified xsi:type="dcterms:W3CDTF">2018-05-02T04:04:44Z</dcterms:modified>
</cp:coreProperties>
</file>