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318" r:id="rId2"/>
    <p:sldId id="269" r:id="rId3"/>
    <p:sldId id="321" r:id="rId4"/>
    <p:sldId id="289" r:id="rId5"/>
    <p:sldId id="326" r:id="rId6"/>
    <p:sldId id="310" r:id="rId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95" userDrawn="1">
          <p15:clr>
            <a:srgbClr val="A4A3A4"/>
          </p15:clr>
        </p15:guide>
        <p15:guide id="5" pos="7061" userDrawn="1">
          <p15:clr>
            <a:srgbClr val="A4A3A4"/>
          </p15:clr>
        </p15:guide>
        <p15:guide id="6" pos="6176" userDrawn="1">
          <p15:clr>
            <a:srgbClr val="A4A3A4"/>
          </p15:clr>
        </p15:guide>
        <p15:guide id="8" orient="horz" pos="3181" userDrawn="1">
          <p15:clr>
            <a:srgbClr val="A4A3A4"/>
          </p15:clr>
        </p15:guide>
        <p15:guide id="9" pos="1118" userDrawn="1">
          <p15:clr>
            <a:srgbClr val="A4A3A4"/>
          </p15:clr>
        </p15:guide>
        <p15:guide id="10" pos="2706" userDrawn="1">
          <p15:clr>
            <a:srgbClr val="A4A3A4"/>
          </p15:clr>
        </p15:guide>
        <p15:guide id="11" pos="59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340D"/>
    <a:srgbClr val="D7AD9D"/>
    <a:srgbClr val="FF0000"/>
    <a:srgbClr val="A3A3A3"/>
    <a:srgbClr val="7F7F7F"/>
    <a:srgbClr val="F8F8F8"/>
    <a:srgbClr val="E8E8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43" autoAdjust="0"/>
    <p:restoredTop sz="94414" autoAdjust="0"/>
  </p:normalViewPr>
  <p:slideViewPr>
    <p:cSldViewPr snapToGrid="0" showGuides="1">
      <p:cViewPr varScale="1">
        <p:scale>
          <a:sx n="86" d="100"/>
          <a:sy n="86" d="100"/>
        </p:scale>
        <p:origin x="374" y="58"/>
      </p:cViewPr>
      <p:guideLst>
        <p:guide orient="horz" pos="595"/>
        <p:guide pos="7061"/>
        <p:guide pos="6176"/>
        <p:guide orient="horz" pos="3181"/>
        <p:guide pos="1118"/>
        <p:guide pos="2706"/>
        <p:guide pos="597"/>
      </p:guideLst>
    </p:cSldViewPr>
  </p:slideViewPr>
  <p:outlineViewPr>
    <p:cViewPr>
      <p:scale>
        <a:sx n="33" d="100"/>
        <a:sy n="33" d="100"/>
      </p:scale>
      <p:origin x="0" y="-12708"/>
    </p:cViewPr>
  </p:outlineViewPr>
  <p:notesTextViewPr>
    <p:cViewPr>
      <p:scale>
        <a:sx n="1" d="1"/>
        <a:sy n="1" d="1"/>
      </p:scale>
      <p:origin x="0" y="0"/>
    </p:cViewPr>
  </p:notesTextViewPr>
  <p:sorterViewPr>
    <p:cViewPr>
      <p:scale>
        <a:sx n="90" d="100"/>
        <a:sy n="9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E27C673-F5B2-445F-A6DD-36DAF299DC82}" type="datetimeFigureOut">
              <a:rPr lang="zh-CN" altLang="en-US" smtClean="0"/>
              <a:t>2019/10/14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A0C778-EDC3-499F-9035-FF517CE8DF62}" type="slidenum">
              <a:rPr lang="zh-CN" altLang="en-US" smtClean="0"/>
              <a:t>‹#›</a:t>
            </a:fld>
            <a:endParaRPr lang="zh-CN" altLang="en-US"/>
          </a:p>
        </p:txBody>
      </p:sp>
    </p:spTree>
    <p:extLst>
      <p:ext uri="{BB962C8B-B14F-4D97-AF65-F5344CB8AC3E}">
        <p14:creationId xmlns:p14="http://schemas.microsoft.com/office/powerpoint/2010/main" val="4686105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9E4A5E-21BE-4E0F-A2B0-206772D9FFFB}" type="slidenum">
              <a:rPr lang="zh-CN" altLang="en-US" smtClean="0"/>
              <a:t>1</a:t>
            </a:fld>
            <a:endParaRPr lang="zh-CN" altLang="en-US"/>
          </a:p>
        </p:txBody>
      </p:sp>
    </p:spTree>
    <p:extLst>
      <p:ext uri="{BB962C8B-B14F-4D97-AF65-F5344CB8AC3E}">
        <p14:creationId xmlns:p14="http://schemas.microsoft.com/office/powerpoint/2010/main" val="34646938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2"/>
          <p:cNvSpPr>
            <a:spLocks noGrp="1" noRot="1" noChangeAspect="1" noTextEdit="1"/>
          </p:cNvSpPr>
          <p:nvPr>
            <p:ph type="sldImg"/>
          </p:nvPr>
        </p:nvSpPr>
        <p:spPr bwMode="auto">
          <a:noFill/>
          <a:ln>
            <a:solidFill>
              <a:srgbClr val="000000"/>
            </a:solidFill>
            <a:miter lim="800000"/>
            <a:headEnd/>
            <a:tailEnd/>
          </a:ln>
        </p:spPr>
      </p:sp>
      <p:sp>
        <p:nvSpPr>
          <p:cNvPr id="14338" name="Rectangle 3"/>
          <p:cNvSpPr>
            <a:spLocks noGrp="1"/>
          </p:cNvSpPr>
          <p:nvPr>
            <p:ph type="body" idx="1"/>
          </p:nvPr>
        </p:nvSpPr>
        <p:spPr bwMode="auto">
          <a:noFill/>
        </p:spPr>
        <p:txBody>
          <a:bodyPr wrap="square"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28115823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B38933F9-86E0-4547-A34C-82E474ED5ED7}" type="datetimeFigureOut">
              <a:rPr lang="zh-CN" altLang="en-US" smtClean="0"/>
              <a:t>2019/10/14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244770272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38933F9-86E0-4547-A34C-82E474ED5ED7}" type="datetimeFigureOut">
              <a:rPr lang="zh-CN" altLang="en-US" smtClean="0"/>
              <a:t>2019/10/14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317265147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B38933F9-86E0-4547-A34C-82E474ED5ED7}" type="datetimeFigureOut">
              <a:rPr lang="zh-CN" altLang="en-US" smtClean="0"/>
              <a:t>2019/10/14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401015326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B38933F9-86E0-4547-A34C-82E474ED5ED7}" type="datetimeFigureOut">
              <a:rPr lang="zh-CN" altLang="en-US" smtClean="0"/>
              <a:t>2019/10/14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46422582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B38933F9-86E0-4547-A34C-82E474ED5ED7}" type="datetimeFigureOut">
              <a:rPr lang="zh-CN" altLang="en-US" smtClean="0"/>
              <a:t>2019/10/14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249765489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B38933F9-86E0-4547-A34C-82E474ED5ED7}" type="datetimeFigureOut">
              <a:rPr lang="zh-CN" altLang="en-US" smtClean="0"/>
              <a:t>2019/10/14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236666103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38933F9-86E0-4547-A34C-82E474ED5ED7}" type="datetimeFigureOut">
              <a:rPr lang="zh-CN" altLang="en-US" smtClean="0"/>
              <a:t>2019/10/14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370926110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38933F9-86E0-4547-A34C-82E474ED5ED7}" type="datetimeFigureOut">
              <a:rPr lang="zh-CN" altLang="en-US" smtClean="0"/>
              <a:t>2019/10/14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205624221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38933F9-86E0-4547-A34C-82E474ED5ED7}" type="datetimeFigureOut">
              <a:rPr lang="zh-CN" altLang="en-US" smtClean="0"/>
              <a:t>2019/10/14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178027483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38933F9-86E0-4547-A34C-82E474ED5ED7}" type="datetimeFigureOut">
              <a:rPr lang="zh-CN" altLang="en-US" smtClean="0"/>
              <a:t>2019/10/14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417912900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38933F9-86E0-4547-A34C-82E474ED5ED7}" type="datetimeFigureOut">
              <a:rPr lang="zh-CN" altLang="en-US" smtClean="0"/>
              <a:t>2019/10/14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267422002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标题和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文本占位符 2"/>
          <p:cNvSpPr>
            <a:spLocks noGrp="1"/>
          </p:cNvSpPr>
          <p:nvPr>
            <p:ph type="body"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38933F9-86E0-4547-A34C-82E474ED5ED7}" type="datetimeFigureOut">
              <a:rPr lang="zh-CN" altLang="en-US" smtClean="0"/>
              <a:t>2019/10/14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288526382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ea typeface="微软雅黑" panose="020B0503020204020204" pitchFamily="34" charset="-122"/>
              </a:defRPr>
            </a:lvl1pPr>
          </a:lstStyle>
          <a:p>
            <a:fld id="{B38933F9-86E0-4547-A34C-82E474ED5ED7}" type="datetimeFigureOut">
              <a:rPr lang="zh-CN" altLang="en-US" smtClean="0"/>
              <a:pPr/>
              <a:t>2019/10/14</a:t>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ea typeface="微软雅黑" panose="020B0503020204020204" pitchFamily="34" charset="-122"/>
              </a:defRPr>
            </a:lvl1pPr>
          </a:lstStyle>
          <a:p>
            <a:fld id="{C76BCDB6-3A31-4307-BEAB-2877B707A31E}" type="slidenum">
              <a:rPr lang="zh-CN" altLang="en-US" smtClean="0"/>
              <a:pPr/>
              <a:t>‹#›</a:t>
            </a:fld>
            <a:endParaRPr lang="zh-CN" altLang="en-US" dirty="0"/>
          </a:p>
        </p:txBody>
      </p:sp>
    </p:spTree>
    <p:extLst>
      <p:ext uri="{BB962C8B-B14F-4D97-AF65-F5344CB8AC3E}">
        <p14:creationId xmlns:p14="http://schemas.microsoft.com/office/powerpoint/2010/main" val="20356298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jpe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hyperlink" Target="https://p1.ssl.qhimg.com/t01573cd8de612732ea.jpg"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12.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3086" y="4134044"/>
            <a:ext cx="12238172" cy="2723956"/>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7" name="组合 46"/>
          <p:cNvGrpSpPr/>
          <p:nvPr/>
        </p:nvGrpSpPr>
        <p:grpSpPr>
          <a:xfrm>
            <a:off x="7914766" y="4582071"/>
            <a:ext cx="4300320" cy="2275929"/>
            <a:chOff x="5917425" y="3435846"/>
            <a:chExt cx="3226575" cy="1707654"/>
          </a:xfrm>
        </p:grpSpPr>
        <p:pic>
          <p:nvPicPr>
            <p:cNvPr id="48" name="Picture 2"/>
            <p:cNvPicPr>
              <a:picLocks noChangeAspect="1" noChangeArrowheads="1"/>
            </p:cNvPicPr>
            <p:nvPr/>
          </p:nvPicPr>
          <p:blipFill rotWithShape="1">
            <a:blip r:embed="rId3" cstate="screen">
              <a:duotone>
                <a:schemeClr val="bg2">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9" name="Picture 2"/>
            <p:cNvPicPr>
              <a:picLocks noChangeAspect="1" noChangeArrowheads="1"/>
            </p:cNvPicPr>
            <p:nvPr/>
          </p:nvPicPr>
          <p:blipFill rotWithShape="1">
            <a:blip r:embed="rId3" cstate="screen">
              <a:duotone>
                <a:schemeClr val="bg2">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44" name="组合 43"/>
          <p:cNvGrpSpPr/>
          <p:nvPr/>
        </p:nvGrpSpPr>
        <p:grpSpPr>
          <a:xfrm flipH="1">
            <a:off x="-23086" y="4521903"/>
            <a:ext cx="4031398" cy="2197901"/>
            <a:chOff x="5917425" y="3435846"/>
            <a:chExt cx="3226575" cy="1707654"/>
          </a:xfrm>
        </p:grpSpPr>
        <p:pic>
          <p:nvPicPr>
            <p:cNvPr id="45" name="Picture 2"/>
            <p:cNvPicPr>
              <a:picLocks noChangeAspect="1" noChangeArrowheads="1"/>
            </p:cNvPicPr>
            <p:nvPr/>
          </p:nvPicPr>
          <p:blipFill rotWithShape="1">
            <a:blip r:embed="rId3" cstate="screen">
              <a:duotone>
                <a:schemeClr val="bg2">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6" name="Picture 2"/>
            <p:cNvPicPr>
              <a:picLocks noChangeAspect="1" noChangeArrowheads="1"/>
            </p:cNvPicPr>
            <p:nvPr/>
          </p:nvPicPr>
          <p:blipFill rotWithShape="1">
            <a:blip r:embed="rId3" cstate="screen">
              <a:duotone>
                <a:schemeClr val="bg2">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52" name="TextBox 51"/>
          <p:cNvSpPr txBox="1"/>
          <p:nvPr/>
        </p:nvSpPr>
        <p:spPr>
          <a:xfrm>
            <a:off x="2100650" y="795676"/>
            <a:ext cx="8247139" cy="1446550"/>
          </a:xfrm>
          <a:prstGeom prst="rect">
            <a:avLst/>
          </a:prstGeom>
          <a:noFill/>
        </p:spPr>
        <p:txBody>
          <a:bodyPr wrap="square" rtlCol="0">
            <a:spAutoFit/>
          </a:bodyPr>
          <a:lstStyle/>
          <a:p>
            <a:pPr algn="ctr"/>
            <a:r>
              <a:rPr lang="zh-CN" altLang="en-US" sz="8800" b="1" dirty="0">
                <a:solidFill>
                  <a:srgbClr val="FF0000"/>
                </a:solidFill>
                <a:latin typeface="汉仪星球体简" panose="00020600040101010101" pitchFamily="18" charset="-122"/>
                <a:ea typeface="汉仪星球体简" panose="00020600040101010101" pitchFamily="18" charset="-122"/>
              </a:rPr>
              <a:t>吉祥物设计</a:t>
            </a:r>
          </a:p>
        </p:txBody>
      </p:sp>
      <p:grpSp>
        <p:nvGrpSpPr>
          <p:cNvPr id="53" name="组合 52"/>
          <p:cNvGrpSpPr/>
          <p:nvPr/>
        </p:nvGrpSpPr>
        <p:grpSpPr>
          <a:xfrm>
            <a:off x="-1287397" y="2202239"/>
            <a:ext cx="215969" cy="215969"/>
            <a:chOff x="304800" y="673100"/>
            <a:chExt cx="4000500" cy="4000500"/>
          </a:xfrm>
          <a:effectLst>
            <a:outerShdw blurRad="444500" dist="254000" dir="8100000" algn="tr" rotWithShape="0">
              <a:prstClr val="black">
                <a:alpha val="50000"/>
              </a:prstClr>
            </a:outerShdw>
          </a:effectLst>
        </p:grpSpPr>
        <p:sp>
          <p:nvSpPr>
            <p:cNvPr id="54" name="同心圆 5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chemeClr val="tx1"/>
                </a:solidFill>
              </a:endParaRPr>
            </a:p>
          </p:txBody>
        </p:sp>
        <p:sp>
          <p:nvSpPr>
            <p:cNvPr id="55" name="椭圆 5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chemeClr val="tx1"/>
                </a:solidFill>
              </a:endParaRPr>
            </a:p>
          </p:txBody>
        </p:sp>
      </p:grpSp>
      <p:sp>
        <p:nvSpPr>
          <p:cNvPr id="60" name="TextBox 59"/>
          <p:cNvSpPr txBox="1"/>
          <p:nvPr/>
        </p:nvSpPr>
        <p:spPr>
          <a:xfrm>
            <a:off x="13510893" y="7029355"/>
            <a:ext cx="876935" cy="369236"/>
          </a:xfrm>
          <a:prstGeom prst="rect">
            <a:avLst/>
          </a:prstGeom>
          <a:noFill/>
        </p:spPr>
        <p:txBody>
          <a:bodyPr wrap="none" rtlCol="0">
            <a:spAutoFit/>
          </a:bodyPr>
          <a:lstStyle/>
          <a:p>
            <a:r>
              <a:rPr lang="zh-CN" altLang="en-US" sz="1799" dirty="0"/>
              <a:t>延时符</a:t>
            </a:r>
          </a:p>
        </p:txBody>
      </p:sp>
      <p:pic>
        <p:nvPicPr>
          <p:cNvPr id="4" name="图片 3">
            <a:extLst>
              <a:ext uri="{FF2B5EF4-FFF2-40B4-BE49-F238E27FC236}">
                <a16:creationId xmlns:a16="http://schemas.microsoft.com/office/drawing/2014/main" id="{9F99EBB2-3A20-4505-A4AA-3708D202F89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42383" y="2413495"/>
            <a:ext cx="6518617" cy="3396199"/>
          </a:xfrm>
          <a:prstGeom prst="rect">
            <a:avLst/>
          </a:prstGeom>
        </p:spPr>
      </p:pic>
    </p:spTree>
    <p:extLst>
      <p:ext uri="{BB962C8B-B14F-4D97-AF65-F5344CB8AC3E}">
        <p14:creationId xmlns:p14="http://schemas.microsoft.com/office/powerpoint/2010/main" val="44793018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2"/>
                                        </p:tgtEl>
                                        <p:attrNameLst>
                                          <p:attrName>style.visibility</p:attrName>
                                        </p:attrNameLst>
                                      </p:cBhvr>
                                      <p:to>
                                        <p:strVal val="visible"/>
                                      </p:to>
                                    </p:set>
                                    <p:anim calcmode="lin" valueType="num">
                                      <p:cBhvr>
                                        <p:cTn id="7" dur="50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2"/>
                                        </p:tgtEl>
                                        <p:attrNameLst>
                                          <p:attrName>ppt_y</p:attrName>
                                        </p:attrNameLst>
                                      </p:cBhvr>
                                      <p:tavLst>
                                        <p:tav tm="0">
                                          <p:val>
                                            <p:strVal val="#ppt_y"/>
                                          </p:val>
                                        </p:tav>
                                        <p:tav tm="100000">
                                          <p:val>
                                            <p:strVal val="#ppt_y"/>
                                          </p:val>
                                        </p:tav>
                                      </p:tavLst>
                                    </p:anim>
                                    <p:anim calcmode="lin" valueType="num">
                                      <p:cBhvr>
                                        <p:cTn id="9" dur="50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2"/>
                                        </p:tgtEl>
                                      </p:cBhvr>
                                    </p:animEffect>
                                  </p:childTnLst>
                                </p:cTn>
                              </p:par>
                              <p:par>
                                <p:cTn id="12" presetID="53" presetClass="entr" presetSubtype="16" fill="hold" nodeType="withEffect">
                                  <p:stCondLst>
                                    <p:cond delay="500"/>
                                  </p:stCondLst>
                                  <p:childTnLst>
                                    <p:set>
                                      <p:cBhvr>
                                        <p:cTn id="13" dur="1" fill="hold">
                                          <p:stCondLst>
                                            <p:cond delay="0"/>
                                          </p:stCondLst>
                                        </p:cTn>
                                        <p:tgtEl>
                                          <p:spTgt spid="53"/>
                                        </p:tgtEl>
                                        <p:attrNameLst>
                                          <p:attrName>style.visibility</p:attrName>
                                        </p:attrNameLst>
                                      </p:cBhvr>
                                      <p:to>
                                        <p:strVal val="visible"/>
                                      </p:to>
                                    </p:set>
                                    <p:anim calcmode="lin" valueType="num">
                                      <p:cBhvr>
                                        <p:cTn id="14" dur="500" fill="hold"/>
                                        <p:tgtEl>
                                          <p:spTgt spid="53"/>
                                        </p:tgtEl>
                                        <p:attrNameLst>
                                          <p:attrName>ppt_w</p:attrName>
                                        </p:attrNameLst>
                                      </p:cBhvr>
                                      <p:tavLst>
                                        <p:tav tm="0">
                                          <p:val>
                                            <p:fltVal val="0"/>
                                          </p:val>
                                        </p:tav>
                                        <p:tav tm="100000">
                                          <p:val>
                                            <p:strVal val="#ppt_w"/>
                                          </p:val>
                                        </p:tav>
                                      </p:tavLst>
                                    </p:anim>
                                    <p:anim calcmode="lin" valueType="num">
                                      <p:cBhvr>
                                        <p:cTn id="15" dur="500" fill="hold"/>
                                        <p:tgtEl>
                                          <p:spTgt spid="53"/>
                                        </p:tgtEl>
                                        <p:attrNameLst>
                                          <p:attrName>ppt_h</p:attrName>
                                        </p:attrNameLst>
                                      </p:cBhvr>
                                      <p:tavLst>
                                        <p:tav tm="0">
                                          <p:val>
                                            <p:fltVal val="0"/>
                                          </p:val>
                                        </p:tav>
                                        <p:tav tm="100000">
                                          <p:val>
                                            <p:strVal val="#ppt_h"/>
                                          </p:val>
                                        </p:tav>
                                      </p:tavLst>
                                    </p:anim>
                                    <p:animEffect transition="in" filter="fade">
                                      <p:cBhvr>
                                        <p:cTn id="16" dur="500"/>
                                        <p:tgtEl>
                                          <p:spTgt spid="53"/>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Effect transition="in" filter="fade">
                                      <p:cBhvr>
                                        <p:cTn id="20" dur="125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6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312693" y="1718952"/>
            <a:ext cx="7879307" cy="2200896"/>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1"/>
          <p:cNvSpPr>
            <a:spLocks noChangeArrowheads="1"/>
          </p:cNvSpPr>
          <p:nvPr/>
        </p:nvSpPr>
        <p:spPr bwMode="auto">
          <a:xfrm>
            <a:off x="4939649" y="2354190"/>
            <a:ext cx="2262158"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defRPr/>
            </a:pPr>
            <a:r>
              <a:rPr lang="zh-CN" altLang="en-US" sz="54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吉祥物</a:t>
            </a:r>
            <a:endParaRPr lang="zh-CN" altLang="zh-CN" sz="54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 name="矩形 5"/>
          <p:cNvSpPr/>
          <p:nvPr/>
        </p:nvSpPr>
        <p:spPr>
          <a:xfrm>
            <a:off x="3777" y="1715407"/>
            <a:ext cx="1807561" cy="2200896"/>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a16="http://schemas.microsoft.com/office/drawing/2014/main" id="{1ABF33F9-A9D8-4E36-A5AA-2F1F019741D4}"/>
              </a:ext>
            </a:extLst>
          </p:cNvPr>
          <p:cNvPicPr>
            <a:picLocks noChangeAspect="1"/>
          </p:cNvPicPr>
          <p:nvPr/>
        </p:nvPicPr>
        <p:blipFill rotWithShape="1">
          <a:blip r:embed="rId2">
            <a:extLst>
              <a:ext uri="{28A0092B-C50C-407E-A947-70E740481C1C}">
                <a14:useLocalDpi xmlns:a14="http://schemas.microsoft.com/office/drawing/2010/main" val="0"/>
              </a:ext>
            </a:extLst>
          </a:blip>
          <a:srcRect l="21108" r="24550"/>
          <a:stretch/>
        </p:blipFill>
        <p:spPr>
          <a:xfrm>
            <a:off x="1811338" y="845018"/>
            <a:ext cx="2548023" cy="3516667"/>
          </a:xfrm>
          <a:prstGeom prst="rect">
            <a:avLst/>
          </a:prstGeom>
        </p:spPr>
      </p:pic>
      <p:sp>
        <p:nvSpPr>
          <p:cNvPr id="4" name="文本框 3">
            <a:extLst>
              <a:ext uri="{FF2B5EF4-FFF2-40B4-BE49-F238E27FC236}">
                <a16:creationId xmlns:a16="http://schemas.microsoft.com/office/drawing/2014/main" id="{EF303996-FF24-4D11-979C-A655FC58EFFB}"/>
              </a:ext>
            </a:extLst>
          </p:cNvPr>
          <p:cNvSpPr txBox="1"/>
          <p:nvPr/>
        </p:nvSpPr>
        <p:spPr>
          <a:xfrm>
            <a:off x="1704513" y="4129567"/>
            <a:ext cx="9827580" cy="2221762"/>
          </a:xfrm>
          <a:prstGeom prst="rect">
            <a:avLst/>
          </a:prstGeom>
          <a:noFill/>
        </p:spPr>
        <p:txBody>
          <a:bodyPr wrap="square" rtlCol="0">
            <a:spAutoFit/>
          </a:bodyPr>
          <a:lstStyle/>
          <a:p>
            <a:pPr algn="just">
              <a:lnSpc>
                <a:spcPct val="150000"/>
              </a:lnSpc>
            </a:pPr>
            <a:r>
              <a:rPr lang="zh-CN" altLang="en-US" sz="2400" b="1" dirty="0">
                <a:latin typeface="宋体" panose="02010600030101010101" pitchFamily="2" charset="-122"/>
                <a:ea typeface="宋体" panose="02010600030101010101" pitchFamily="2" charset="-122"/>
              </a:rPr>
              <a:t>吉祥物是人类原始文化的产物，是原始的人类在和大自然的斗争中形成的人类原始的文化。在这种和大自然的斗争中，人类首先以生存需要为中心，而在发展过程中自然就形成趋吉避邪的本能的观念。</a:t>
            </a:r>
            <a:endParaRPr lang="zh-CN" altLang="en-US" sz="3600" b="1" kern="1400" dirty="0">
              <a:latin typeface="宋体" panose="02010600030101010101" pitchFamily="2" charset="-122"/>
              <a:ea typeface="宋体" panose="02010600030101010101" pitchFamily="2" charset="-122"/>
            </a:endParaRPr>
          </a:p>
          <a:p>
            <a:pPr algn="just">
              <a:lnSpc>
                <a:spcPct val="150000"/>
              </a:lnSpc>
            </a:pPr>
            <a:endParaRPr lang="zh-CN" altLang="en-US" sz="2400" b="1" dirty="0">
              <a:latin typeface="宋体" panose="02010600030101010101" pitchFamily="2" charset="-122"/>
              <a:ea typeface="宋体" panose="02010600030101010101" pitchFamily="2" charset="-122"/>
            </a:endParaRPr>
          </a:p>
        </p:txBody>
      </p:sp>
    </p:spTree>
    <p:extLst>
      <p:ext uri="{BB962C8B-B14F-4D97-AF65-F5344CB8AC3E}">
        <p14:creationId xmlns:p14="http://schemas.microsoft.com/office/powerpoint/2010/main" val="100635339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right)">
                                      <p:cBhvr>
                                        <p:cTn id="10" dur="500"/>
                                        <p:tgtEl>
                                          <p:spTgt spid="5"/>
                                        </p:tgtEl>
                                      </p:cBhvr>
                                    </p:animEffect>
                                  </p:childTnLst>
                                </p:cTn>
                              </p:par>
                            </p:childTnLst>
                          </p:cTn>
                        </p:par>
                        <p:par>
                          <p:cTn id="11" fill="hold">
                            <p:stCondLst>
                              <p:cond delay="500"/>
                            </p:stCondLst>
                            <p:childTnLst>
                              <p:par>
                                <p:cTn id="12" presetID="53" presetClass="entr" presetSubtype="16" fill="hold" grpId="0" nodeType="afterEffect">
                                  <p:stCondLst>
                                    <p:cond delay="0"/>
                                  </p:stCondLst>
                                  <p:iterate type="lt">
                                    <p:tmPct val="10000"/>
                                  </p:iterate>
                                  <p:childTnLst>
                                    <p:set>
                                      <p:cBhvr>
                                        <p:cTn id="13" dur="1" fill="hold">
                                          <p:stCondLst>
                                            <p:cond delay="0"/>
                                          </p:stCondLst>
                                        </p:cTn>
                                        <p:tgtEl>
                                          <p:spTgt spid="32"/>
                                        </p:tgtEl>
                                        <p:attrNameLst>
                                          <p:attrName>style.visibility</p:attrName>
                                        </p:attrNameLst>
                                      </p:cBhvr>
                                      <p:to>
                                        <p:strVal val="visible"/>
                                      </p:to>
                                    </p:set>
                                    <p:anim calcmode="lin" valueType="num">
                                      <p:cBhvr>
                                        <p:cTn id="14" dur="500" fill="hold"/>
                                        <p:tgtEl>
                                          <p:spTgt spid="32"/>
                                        </p:tgtEl>
                                        <p:attrNameLst>
                                          <p:attrName>ppt_w</p:attrName>
                                        </p:attrNameLst>
                                      </p:cBhvr>
                                      <p:tavLst>
                                        <p:tav tm="0">
                                          <p:val>
                                            <p:fltVal val="0"/>
                                          </p:val>
                                        </p:tav>
                                        <p:tav tm="100000">
                                          <p:val>
                                            <p:strVal val="#ppt_w"/>
                                          </p:val>
                                        </p:tav>
                                      </p:tavLst>
                                    </p:anim>
                                    <p:anim calcmode="lin" valueType="num">
                                      <p:cBhvr>
                                        <p:cTn id="15" dur="500" fill="hold"/>
                                        <p:tgtEl>
                                          <p:spTgt spid="32"/>
                                        </p:tgtEl>
                                        <p:attrNameLst>
                                          <p:attrName>ppt_h</p:attrName>
                                        </p:attrNameLst>
                                      </p:cBhvr>
                                      <p:tavLst>
                                        <p:tav tm="0">
                                          <p:val>
                                            <p:fltVal val="0"/>
                                          </p:val>
                                        </p:tav>
                                        <p:tav tm="100000">
                                          <p:val>
                                            <p:strVal val="#ppt_h"/>
                                          </p:val>
                                        </p:tav>
                                      </p:tavLst>
                                    </p:anim>
                                    <p:animEffect transition="in" filter="fade">
                                      <p:cBhvr>
                                        <p:cTn id="1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2" grpId="0"/>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矩形 51"/>
          <p:cNvSpPr/>
          <p:nvPr/>
        </p:nvSpPr>
        <p:spPr>
          <a:xfrm>
            <a:off x="1405718" y="590464"/>
            <a:ext cx="68239" cy="411734"/>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3" name="矩形 52"/>
          <p:cNvSpPr/>
          <p:nvPr/>
        </p:nvSpPr>
        <p:spPr>
          <a:xfrm>
            <a:off x="0" y="590464"/>
            <a:ext cx="1276066" cy="411734"/>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4" name="矩形 53"/>
          <p:cNvSpPr/>
          <p:nvPr/>
        </p:nvSpPr>
        <p:spPr>
          <a:xfrm>
            <a:off x="1933757" y="478978"/>
            <a:ext cx="2698175" cy="523220"/>
          </a:xfrm>
          <a:prstGeom prst="rect">
            <a:avLst/>
          </a:prstGeom>
        </p:spPr>
        <p:txBody>
          <a:bodyPr wrap="none">
            <a:spAutoFit/>
          </a:bodyPr>
          <a:lstStyle/>
          <a:p>
            <a:r>
              <a:rPr lang="zh-CN" altLang="en-US" sz="2800" b="1" dirty="0">
                <a:latin typeface="微软雅黑" panose="020B0503020204020204" pitchFamily="34" charset="-122"/>
                <a:ea typeface="微软雅黑" panose="020B0503020204020204" pitchFamily="34" charset="-122"/>
              </a:rPr>
              <a:t>中国传统吉祥物</a:t>
            </a:r>
            <a:endParaRPr lang="en-US" altLang="zh-CN" sz="2800" b="1" dirty="0">
              <a:latin typeface="微软雅黑" panose="020B0503020204020204" pitchFamily="34" charset="-122"/>
              <a:ea typeface="微软雅黑" panose="020B0503020204020204" pitchFamily="34" charset="-122"/>
            </a:endParaRPr>
          </a:p>
        </p:txBody>
      </p:sp>
      <p:cxnSp>
        <p:nvCxnSpPr>
          <p:cNvPr id="55" name="直接连接符 54"/>
          <p:cNvCxnSpPr/>
          <p:nvPr/>
        </p:nvCxnSpPr>
        <p:spPr>
          <a:xfrm>
            <a:off x="1647913" y="1002198"/>
            <a:ext cx="3628937" cy="0"/>
          </a:xfrm>
          <a:prstGeom prst="line">
            <a:avLst/>
          </a:prstGeom>
          <a:ln>
            <a:solidFill>
              <a:srgbClr val="EB340D"/>
            </a:solidFill>
          </a:ln>
        </p:spPr>
        <p:style>
          <a:lnRef idx="1">
            <a:schemeClr val="accent1"/>
          </a:lnRef>
          <a:fillRef idx="0">
            <a:schemeClr val="accent1"/>
          </a:fillRef>
          <a:effectRef idx="0">
            <a:schemeClr val="accent1"/>
          </a:effectRef>
          <a:fontRef idx="minor">
            <a:schemeClr val="tx1"/>
          </a:fontRef>
        </p:style>
      </p:cxnSp>
      <p:sp>
        <p:nvSpPr>
          <p:cNvPr id="4" name="AutoShape 2">
            <a:hlinkClick r:id="rId3"/>
            <a:extLst>
              <a:ext uri="{FF2B5EF4-FFF2-40B4-BE49-F238E27FC236}">
                <a16:creationId xmlns:a16="http://schemas.microsoft.com/office/drawing/2014/main" id="{155C511D-8C2B-49E6-A3A2-252A75B15C06}"/>
              </a:ext>
            </a:extLst>
          </p:cNvPr>
          <p:cNvSpPr>
            <a:spLocks noChangeAspect="1" noChangeArrowheads="1"/>
          </p:cNvSpPr>
          <p:nvPr/>
        </p:nvSpPr>
        <p:spPr bwMode="auto">
          <a:xfrm>
            <a:off x="-80963" y="-68263"/>
            <a:ext cx="304801"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文本框 4">
            <a:extLst>
              <a:ext uri="{FF2B5EF4-FFF2-40B4-BE49-F238E27FC236}">
                <a16:creationId xmlns:a16="http://schemas.microsoft.com/office/drawing/2014/main" id="{72B4A4EC-4E60-49D0-A74F-BFCD907C83D1}"/>
              </a:ext>
            </a:extLst>
          </p:cNvPr>
          <p:cNvSpPr txBox="1"/>
          <p:nvPr/>
        </p:nvSpPr>
        <p:spPr>
          <a:xfrm>
            <a:off x="1473958" y="1358283"/>
            <a:ext cx="7128504" cy="4182363"/>
          </a:xfrm>
          <a:prstGeom prst="rect">
            <a:avLst/>
          </a:prstGeom>
          <a:noFill/>
        </p:spPr>
        <p:txBody>
          <a:bodyPr wrap="square" rtlCol="0">
            <a:spAutoFit/>
          </a:bodyPr>
          <a:lstStyle/>
          <a:p>
            <a:pPr algn="just">
              <a:lnSpc>
                <a:spcPct val="150000"/>
              </a:lnSpc>
            </a:pPr>
            <a:r>
              <a:rPr lang="zh-CN" altLang="en-US" b="1" dirty="0">
                <a:latin typeface="宋体" panose="02010600030101010101" pitchFamily="2" charset="-122"/>
                <a:ea typeface="宋体" panose="02010600030101010101" pitchFamily="2" charset="-122"/>
              </a:rPr>
              <a:t>   中国的祖先创造了龙、凤、麒麟等等吉禽瑞兽，而且赋予这些东西一种象征的内容及意义，去满足人们内心祈福的心理需求，民间流传的吉祥物形形色色，不胜枚举。</a:t>
            </a:r>
            <a:endParaRPr lang="en-US" altLang="zh-CN" b="1" dirty="0">
              <a:latin typeface="宋体" panose="02010600030101010101" pitchFamily="2" charset="-122"/>
              <a:ea typeface="宋体" panose="02010600030101010101" pitchFamily="2" charset="-122"/>
            </a:endParaRPr>
          </a:p>
          <a:p>
            <a:pPr algn="just">
              <a:lnSpc>
                <a:spcPct val="150000"/>
              </a:lnSpc>
            </a:pPr>
            <a:r>
              <a:rPr lang="zh-CN" altLang="en-US" b="1" dirty="0">
                <a:latin typeface="宋体" panose="02010600030101010101" pitchFamily="2" charset="-122"/>
                <a:ea typeface="宋体" panose="02010600030101010101" pitchFamily="2" charset="-122"/>
              </a:rPr>
              <a:t>   人们都希望自己的生活可以过得平安而且快乐，但是在现实的生活中，我们难免会遇到一些困难和挫折；俗语说：</a:t>
            </a:r>
            <a:r>
              <a:rPr lang="en-US" altLang="zh-CN" b="1" dirty="0">
                <a:latin typeface="宋体" panose="02010600030101010101" pitchFamily="2" charset="-122"/>
                <a:ea typeface="宋体" panose="02010600030101010101" pitchFamily="2" charset="-122"/>
              </a:rPr>
              <a:t>[</a:t>
            </a:r>
            <a:r>
              <a:rPr lang="zh-CN" altLang="en-US" b="1" dirty="0">
                <a:latin typeface="宋体" panose="02010600030101010101" pitchFamily="2" charset="-122"/>
                <a:ea typeface="宋体" panose="02010600030101010101" pitchFamily="2" charset="-122"/>
              </a:rPr>
              <a:t>人生不如意之事，十有八九</a:t>
            </a:r>
            <a:r>
              <a:rPr lang="en-US" altLang="zh-CN" b="1" dirty="0">
                <a:latin typeface="宋体" panose="02010600030101010101" pitchFamily="2" charset="-122"/>
                <a:ea typeface="宋体" panose="02010600030101010101" pitchFamily="2" charset="-122"/>
              </a:rPr>
              <a:t>]</a:t>
            </a:r>
            <a:r>
              <a:rPr lang="zh-CN" altLang="en-US" b="1" dirty="0">
                <a:latin typeface="宋体" panose="02010600030101010101" pitchFamily="2" charset="-122"/>
                <a:ea typeface="宋体" panose="02010600030101010101" pitchFamily="2" charset="-122"/>
              </a:rPr>
              <a:t>因此面对不可预知的未来，我们的祖先创造了许多用以祈求万事顺利的象征物，而这些向往和追求幸福美好的事物，我们便称他为</a:t>
            </a:r>
            <a:r>
              <a:rPr lang="en-US" altLang="zh-CN" b="1" dirty="0">
                <a:latin typeface="宋体" panose="02010600030101010101" pitchFamily="2" charset="-122"/>
                <a:ea typeface="宋体" panose="02010600030101010101" pitchFamily="2" charset="-122"/>
              </a:rPr>
              <a:t>[</a:t>
            </a:r>
            <a:r>
              <a:rPr lang="zh-CN" altLang="en-US" b="1" dirty="0">
                <a:latin typeface="宋体" panose="02010600030101010101" pitchFamily="2" charset="-122"/>
                <a:ea typeface="宋体" panose="02010600030101010101" pitchFamily="2" charset="-122"/>
              </a:rPr>
              <a:t>吉祥物</a:t>
            </a:r>
            <a:r>
              <a:rPr lang="en-US" altLang="zh-CN" b="1" dirty="0">
                <a:latin typeface="宋体" panose="02010600030101010101" pitchFamily="2" charset="-122"/>
                <a:ea typeface="宋体" panose="02010600030101010101" pitchFamily="2" charset="-122"/>
              </a:rPr>
              <a:t>]</a:t>
            </a:r>
            <a:r>
              <a:rPr lang="zh-CN" altLang="en-US" b="1" dirty="0">
                <a:latin typeface="宋体" panose="02010600030101010101" pitchFamily="2" charset="-122"/>
                <a:ea typeface="宋体" panose="02010600030101010101" pitchFamily="2" charset="-122"/>
              </a:rPr>
              <a:t>。这也就是中国最早代表人类精神文化的吉祥事物“吉祥物”，而且至今在中国仍然是吉祥物设计应用的主要图像，因为它们更能代表五千年的历史文化。</a:t>
            </a:r>
          </a:p>
        </p:txBody>
      </p:sp>
      <p:pic>
        <p:nvPicPr>
          <p:cNvPr id="7" name="图片 6">
            <a:extLst>
              <a:ext uri="{FF2B5EF4-FFF2-40B4-BE49-F238E27FC236}">
                <a16:creationId xmlns:a16="http://schemas.microsoft.com/office/drawing/2014/main" id="{000AEF91-26C4-49F7-9E0A-6409389525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02462" y="4094374"/>
            <a:ext cx="3240350" cy="2009017"/>
          </a:xfrm>
          <a:prstGeom prst="rect">
            <a:avLst/>
          </a:prstGeom>
        </p:spPr>
      </p:pic>
      <p:pic>
        <p:nvPicPr>
          <p:cNvPr id="9" name="图片 8">
            <a:extLst>
              <a:ext uri="{FF2B5EF4-FFF2-40B4-BE49-F238E27FC236}">
                <a16:creationId xmlns:a16="http://schemas.microsoft.com/office/drawing/2014/main" id="{39097454-42C7-47A6-BD09-FA77F10AF44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41621" y="525464"/>
            <a:ext cx="3201191" cy="3318568"/>
          </a:xfrm>
          <a:prstGeom prst="rect">
            <a:avLst/>
          </a:prstGeom>
        </p:spPr>
      </p:pic>
    </p:spTree>
    <p:extLst>
      <p:ext uri="{BB962C8B-B14F-4D97-AF65-F5344CB8AC3E}">
        <p14:creationId xmlns:p14="http://schemas.microsoft.com/office/powerpoint/2010/main" val="276137309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405718" y="590464"/>
            <a:ext cx="68239" cy="411734"/>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0" y="590464"/>
            <a:ext cx="1276066" cy="411734"/>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矩形 5"/>
          <p:cNvSpPr/>
          <p:nvPr/>
        </p:nvSpPr>
        <p:spPr>
          <a:xfrm>
            <a:off x="1933757" y="478978"/>
            <a:ext cx="2339102" cy="523220"/>
          </a:xfrm>
          <a:prstGeom prst="rect">
            <a:avLst/>
          </a:prstGeom>
        </p:spPr>
        <p:txBody>
          <a:bodyPr wrap="none">
            <a:spAutoFit/>
          </a:bodyPr>
          <a:lstStyle/>
          <a:p>
            <a:r>
              <a:rPr lang="zh-CN" altLang="en-US" sz="2800" b="1" dirty="0">
                <a:latin typeface="微软雅黑" panose="020B0503020204020204" pitchFamily="34" charset="-122"/>
                <a:ea typeface="微软雅黑" panose="020B0503020204020204" pitchFamily="34" charset="-122"/>
              </a:rPr>
              <a:t>运动会吉祥物</a:t>
            </a:r>
            <a:endParaRPr lang="en-US" altLang="zh-CN" sz="2800" b="1" dirty="0">
              <a:latin typeface="微软雅黑" panose="020B0503020204020204" pitchFamily="34" charset="-122"/>
              <a:ea typeface="微软雅黑" panose="020B0503020204020204" pitchFamily="34" charset="-122"/>
            </a:endParaRPr>
          </a:p>
        </p:txBody>
      </p:sp>
      <p:cxnSp>
        <p:nvCxnSpPr>
          <p:cNvPr id="7" name="直接连接符 6"/>
          <p:cNvCxnSpPr/>
          <p:nvPr/>
        </p:nvCxnSpPr>
        <p:spPr>
          <a:xfrm>
            <a:off x="1647913" y="1002198"/>
            <a:ext cx="3628937" cy="0"/>
          </a:xfrm>
          <a:prstGeom prst="line">
            <a:avLst/>
          </a:prstGeom>
          <a:ln>
            <a:solidFill>
              <a:srgbClr val="EB340D"/>
            </a:solidFill>
          </a:ln>
        </p:spPr>
        <p:style>
          <a:lnRef idx="1">
            <a:schemeClr val="accent1"/>
          </a:lnRef>
          <a:fillRef idx="0">
            <a:schemeClr val="accent1"/>
          </a:fillRef>
          <a:effectRef idx="0">
            <a:schemeClr val="accent1"/>
          </a:effectRef>
          <a:fontRef idx="minor">
            <a:schemeClr val="tx1"/>
          </a:fontRef>
        </p:style>
      </p:cxnSp>
      <p:pic>
        <p:nvPicPr>
          <p:cNvPr id="3" name="图片 2">
            <a:extLst>
              <a:ext uri="{FF2B5EF4-FFF2-40B4-BE49-F238E27FC236}">
                <a16:creationId xmlns:a16="http://schemas.microsoft.com/office/drawing/2014/main" id="{2FBC4095-5A61-4838-990D-3DFA51F47E22}"/>
              </a:ext>
            </a:extLst>
          </p:cNvPr>
          <p:cNvPicPr>
            <a:picLocks noChangeAspect="1"/>
          </p:cNvPicPr>
          <p:nvPr/>
        </p:nvPicPr>
        <p:blipFill rotWithShape="1">
          <a:blip r:embed="rId2">
            <a:extLst>
              <a:ext uri="{28A0092B-C50C-407E-A947-70E740481C1C}">
                <a14:useLocalDpi xmlns:a14="http://schemas.microsoft.com/office/drawing/2010/main" val="0"/>
              </a:ext>
            </a:extLst>
          </a:blip>
          <a:srcRect b="39306"/>
          <a:stretch/>
        </p:blipFill>
        <p:spPr>
          <a:xfrm>
            <a:off x="6580631" y="47991"/>
            <a:ext cx="5501056" cy="2504079"/>
          </a:xfrm>
          <a:prstGeom prst="rect">
            <a:avLst/>
          </a:prstGeom>
        </p:spPr>
      </p:pic>
      <p:pic>
        <p:nvPicPr>
          <p:cNvPr id="34" name="图片 33">
            <a:extLst>
              <a:ext uri="{FF2B5EF4-FFF2-40B4-BE49-F238E27FC236}">
                <a16:creationId xmlns:a16="http://schemas.microsoft.com/office/drawing/2014/main" id="{E489AFB4-F571-463F-AD97-0244D94FC5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6238" y="1588816"/>
            <a:ext cx="2757070" cy="3262805"/>
          </a:xfrm>
          <a:prstGeom prst="rect">
            <a:avLst/>
          </a:prstGeom>
        </p:spPr>
      </p:pic>
      <p:pic>
        <p:nvPicPr>
          <p:cNvPr id="36" name="图片 35">
            <a:extLst>
              <a:ext uri="{FF2B5EF4-FFF2-40B4-BE49-F238E27FC236}">
                <a16:creationId xmlns:a16="http://schemas.microsoft.com/office/drawing/2014/main" id="{6AD7F4BF-8D44-4AB0-AC07-B3147B5712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71657" y="1588815"/>
            <a:ext cx="3262803" cy="3262803"/>
          </a:xfrm>
          <a:prstGeom prst="rect">
            <a:avLst/>
          </a:prstGeom>
        </p:spPr>
      </p:pic>
      <p:pic>
        <p:nvPicPr>
          <p:cNvPr id="38" name="图片 37">
            <a:extLst>
              <a:ext uri="{FF2B5EF4-FFF2-40B4-BE49-F238E27FC236}">
                <a16:creationId xmlns:a16="http://schemas.microsoft.com/office/drawing/2014/main" id="{E6D389E7-F261-435E-8C6E-53941F1F68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80631" y="2829599"/>
            <a:ext cx="4225771" cy="3812585"/>
          </a:xfrm>
          <a:prstGeom prst="rect">
            <a:avLst/>
          </a:prstGeom>
        </p:spPr>
      </p:pic>
      <p:pic>
        <p:nvPicPr>
          <p:cNvPr id="39" name="图片 38">
            <a:extLst>
              <a:ext uri="{FF2B5EF4-FFF2-40B4-BE49-F238E27FC236}">
                <a16:creationId xmlns:a16="http://schemas.microsoft.com/office/drawing/2014/main" id="{DDA92855-2F47-4359-8F66-E09B35E9DD8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4908" y="4376690"/>
            <a:ext cx="4225771" cy="2641107"/>
          </a:xfrm>
          <a:prstGeom prst="rect">
            <a:avLst/>
          </a:prstGeom>
        </p:spPr>
      </p:pic>
    </p:spTree>
    <p:extLst>
      <p:ext uri="{BB962C8B-B14F-4D97-AF65-F5344CB8AC3E}">
        <p14:creationId xmlns:p14="http://schemas.microsoft.com/office/powerpoint/2010/main" val="246617976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405718" y="590464"/>
            <a:ext cx="68239" cy="411734"/>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0" y="590464"/>
            <a:ext cx="1276066" cy="411734"/>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矩形 5"/>
          <p:cNvSpPr/>
          <p:nvPr/>
        </p:nvSpPr>
        <p:spPr>
          <a:xfrm>
            <a:off x="1933757" y="478978"/>
            <a:ext cx="2339102" cy="523220"/>
          </a:xfrm>
          <a:prstGeom prst="rect">
            <a:avLst/>
          </a:prstGeom>
        </p:spPr>
        <p:txBody>
          <a:bodyPr wrap="none">
            <a:spAutoFit/>
          </a:bodyPr>
          <a:lstStyle/>
          <a:p>
            <a:r>
              <a:rPr lang="zh-CN" altLang="en-US" sz="2800" b="1" dirty="0">
                <a:latin typeface="微软雅黑" panose="020B0503020204020204" pitchFamily="34" charset="-122"/>
                <a:ea typeface="微软雅黑" panose="020B0503020204020204" pitchFamily="34" charset="-122"/>
              </a:rPr>
              <a:t>运动会吉祥物</a:t>
            </a:r>
            <a:endParaRPr lang="en-US" altLang="zh-CN" sz="2800" b="1" dirty="0">
              <a:latin typeface="微软雅黑" panose="020B0503020204020204" pitchFamily="34" charset="-122"/>
              <a:ea typeface="微软雅黑" panose="020B0503020204020204" pitchFamily="34" charset="-122"/>
            </a:endParaRPr>
          </a:p>
        </p:txBody>
      </p:sp>
      <p:cxnSp>
        <p:nvCxnSpPr>
          <p:cNvPr id="7" name="直接连接符 6"/>
          <p:cNvCxnSpPr/>
          <p:nvPr/>
        </p:nvCxnSpPr>
        <p:spPr>
          <a:xfrm>
            <a:off x="1647913" y="1002198"/>
            <a:ext cx="3628937" cy="0"/>
          </a:xfrm>
          <a:prstGeom prst="line">
            <a:avLst/>
          </a:prstGeom>
          <a:ln>
            <a:solidFill>
              <a:srgbClr val="EB340D"/>
            </a:solidFill>
          </a:ln>
        </p:spPr>
        <p:style>
          <a:lnRef idx="1">
            <a:schemeClr val="accent1"/>
          </a:lnRef>
          <a:fillRef idx="0">
            <a:schemeClr val="accent1"/>
          </a:fillRef>
          <a:effectRef idx="0">
            <a:schemeClr val="accent1"/>
          </a:effectRef>
          <a:fontRef idx="minor">
            <a:schemeClr val="tx1"/>
          </a:fontRef>
        </p:style>
      </p:cxnSp>
      <p:pic>
        <p:nvPicPr>
          <p:cNvPr id="39" name="图片 38">
            <a:extLst>
              <a:ext uri="{FF2B5EF4-FFF2-40B4-BE49-F238E27FC236}">
                <a16:creationId xmlns:a16="http://schemas.microsoft.com/office/drawing/2014/main" id="{DDA92855-2F47-4359-8F66-E09B35E9DD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95815" y="1525420"/>
            <a:ext cx="6928611" cy="4330382"/>
          </a:xfrm>
          <a:prstGeom prst="rect">
            <a:avLst/>
          </a:prstGeom>
        </p:spPr>
      </p:pic>
      <p:sp>
        <p:nvSpPr>
          <p:cNvPr id="2" name="文本框 1">
            <a:extLst>
              <a:ext uri="{FF2B5EF4-FFF2-40B4-BE49-F238E27FC236}">
                <a16:creationId xmlns:a16="http://schemas.microsoft.com/office/drawing/2014/main" id="{DE9F75C2-F588-451C-AD7A-A2A052D5676A}"/>
              </a:ext>
            </a:extLst>
          </p:cNvPr>
          <p:cNvSpPr txBox="1"/>
          <p:nvPr/>
        </p:nvSpPr>
        <p:spPr>
          <a:xfrm>
            <a:off x="366684" y="1356743"/>
            <a:ext cx="3926630" cy="5266185"/>
          </a:xfrm>
          <a:prstGeom prst="rect">
            <a:avLst/>
          </a:prstGeom>
          <a:noFill/>
        </p:spPr>
        <p:txBody>
          <a:bodyPr wrap="square" rtlCol="0">
            <a:spAutoFit/>
          </a:bodyPr>
          <a:lstStyle/>
          <a:p>
            <a:pPr algn="just">
              <a:lnSpc>
                <a:spcPct val="150000"/>
              </a:lnSpc>
            </a:pPr>
            <a:r>
              <a:rPr lang="zh-CN" altLang="en-US" sz="1600" b="1" dirty="0">
                <a:latin typeface="宋体" panose="02010600030101010101" pitchFamily="2" charset="-122"/>
                <a:ea typeface="宋体" panose="02010600030101010101" pitchFamily="2" charset="-122"/>
              </a:rPr>
              <a:t>“冰墩墩”</a:t>
            </a:r>
            <a:r>
              <a:rPr lang="en-US" altLang="zh-CN" sz="1600" b="1" dirty="0">
                <a:latin typeface="宋体" panose="02010600030101010101" pitchFamily="2" charset="-122"/>
                <a:ea typeface="宋体" panose="02010600030101010101" pitchFamily="2" charset="-122"/>
              </a:rPr>
              <a:t>(</a:t>
            </a:r>
            <a:r>
              <a:rPr lang="zh-CN" altLang="en-US" sz="1600" b="1" dirty="0">
                <a:latin typeface="宋体" panose="02010600030101010101" pitchFamily="2" charset="-122"/>
                <a:ea typeface="宋体" panose="02010600030101010101" pitchFamily="2" charset="-122"/>
              </a:rPr>
              <a:t>左</a:t>
            </a:r>
            <a:r>
              <a:rPr lang="en-US" altLang="zh-CN" sz="1600" b="1" dirty="0">
                <a:latin typeface="宋体" panose="02010600030101010101" pitchFamily="2" charset="-122"/>
                <a:ea typeface="宋体" panose="02010600030101010101" pitchFamily="2" charset="-122"/>
              </a:rPr>
              <a:t>)</a:t>
            </a:r>
            <a:r>
              <a:rPr lang="zh-CN" altLang="en-US" sz="1600" b="1" dirty="0">
                <a:latin typeface="宋体" panose="02010600030101010101" pitchFamily="2" charset="-122"/>
                <a:ea typeface="宋体" panose="02010600030101010101" pitchFamily="2" charset="-122"/>
              </a:rPr>
              <a:t>以熊猫为原型设计创作。冰，象征纯洁、坚强，是冬奥会的特点</a:t>
            </a:r>
            <a:r>
              <a:rPr lang="en-US" altLang="zh-CN" sz="1600" b="1" dirty="0">
                <a:latin typeface="宋体" panose="02010600030101010101" pitchFamily="2" charset="-122"/>
                <a:ea typeface="宋体" panose="02010600030101010101" pitchFamily="2" charset="-122"/>
              </a:rPr>
              <a:t>;</a:t>
            </a:r>
            <a:r>
              <a:rPr lang="zh-CN" altLang="en-US" sz="1600" b="1" dirty="0">
                <a:latin typeface="宋体" panose="02010600030101010101" pitchFamily="2" charset="-122"/>
                <a:ea typeface="宋体" panose="02010600030101010101" pitchFamily="2" charset="-122"/>
              </a:rPr>
              <a:t>墩墩，意喻健康、活泼、可爱，契合熊猫的整体形象，象征着冬奥会运动员强壮的身体、坚韧的意志和鼓舞人心的奥林匹克精神。</a:t>
            </a:r>
          </a:p>
          <a:p>
            <a:pPr algn="just">
              <a:lnSpc>
                <a:spcPct val="150000"/>
              </a:lnSpc>
            </a:pPr>
            <a:r>
              <a:rPr lang="zh-CN" altLang="en-US" sz="1600" b="1" dirty="0">
                <a:latin typeface="宋体" panose="02010600030101010101" pitchFamily="2" charset="-122"/>
                <a:ea typeface="宋体" panose="02010600030101010101" pitchFamily="2" charset="-122"/>
              </a:rPr>
              <a:t>“雪容融”</a:t>
            </a:r>
            <a:r>
              <a:rPr lang="en-US" altLang="zh-CN" sz="1600" b="1" dirty="0">
                <a:latin typeface="宋体" panose="02010600030101010101" pitchFamily="2" charset="-122"/>
                <a:ea typeface="宋体" panose="02010600030101010101" pitchFamily="2" charset="-122"/>
              </a:rPr>
              <a:t>(</a:t>
            </a:r>
            <a:r>
              <a:rPr lang="zh-CN" altLang="en-US" sz="1600" b="1" dirty="0">
                <a:latin typeface="宋体" panose="02010600030101010101" pitchFamily="2" charset="-122"/>
                <a:ea typeface="宋体" panose="02010600030101010101" pitchFamily="2" charset="-122"/>
              </a:rPr>
              <a:t>右</a:t>
            </a:r>
            <a:r>
              <a:rPr lang="en-US" altLang="zh-CN" sz="1600" b="1" dirty="0">
                <a:latin typeface="宋体" panose="02010600030101010101" pitchFamily="2" charset="-122"/>
                <a:ea typeface="宋体" panose="02010600030101010101" pitchFamily="2" charset="-122"/>
              </a:rPr>
              <a:t>)</a:t>
            </a:r>
            <a:r>
              <a:rPr lang="zh-CN" altLang="en-US" sz="1600" b="1" dirty="0">
                <a:latin typeface="宋体" panose="02010600030101010101" pitchFamily="2" charset="-122"/>
                <a:ea typeface="宋体" panose="02010600030101010101" pitchFamily="2" charset="-122"/>
              </a:rPr>
              <a:t>则以灯笼为原型设计创作。雪，象征洁白、美丽，是冰雪运动的特点</a:t>
            </a:r>
            <a:r>
              <a:rPr lang="en-US" altLang="zh-CN" sz="1600" b="1" dirty="0">
                <a:latin typeface="宋体" panose="02010600030101010101" pitchFamily="2" charset="-122"/>
                <a:ea typeface="宋体" panose="02010600030101010101" pitchFamily="2" charset="-122"/>
              </a:rPr>
              <a:t>;</a:t>
            </a:r>
            <a:r>
              <a:rPr lang="zh-CN" altLang="en-US" sz="1600" b="1" dirty="0">
                <a:latin typeface="宋体" panose="02010600030101010101" pitchFamily="2" charset="-122"/>
                <a:ea typeface="宋体" panose="02010600030101010101" pitchFamily="2" charset="-122"/>
              </a:rPr>
              <a:t>容，意喻包容、宽容，交流互鉴</a:t>
            </a:r>
            <a:r>
              <a:rPr lang="en-US" altLang="zh-CN" sz="1600" b="1" dirty="0">
                <a:latin typeface="宋体" panose="02010600030101010101" pitchFamily="2" charset="-122"/>
                <a:ea typeface="宋体" panose="02010600030101010101" pitchFamily="2" charset="-122"/>
              </a:rPr>
              <a:t>;</a:t>
            </a:r>
            <a:r>
              <a:rPr lang="zh-CN" altLang="en-US" sz="1600" b="1" dirty="0">
                <a:latin typeface="宋体" panose="02010600030101010101" pitchFamily="2" charset="-122"/>
                <a:ea typeface="宋体" panose="02010600030101010101" pitchFamily="2" charset="-122"/>
              </a:rPr>
              <a:t>融，意喻融合、温暖，相知相融。容融，表达了世界文明交流互鉴、和谐发展的理念，体现了通过残奥运动创造一个更加包容的世界和构建人类命运共同体的美好愿景。</a:t>
            </a:r>
          </a:p>
          <a:p>
            <a:pPr algn="just">
              <a:lnSpc>
                <a:spcPct val="150000"/>
              </a:lnSpc>
            </a:pPr>
            <a:endParaRPr lang="zh-CN" altLang="en-US" sz="1600" b="1" dirty="0">
              <a:latin typeface="宋体" panose="02010600030101010101" pitchFamily="2" charset="-122"/>
              <a:ea typeface="宋体" panose="02010600030101010101" pitchFamily="2" charset="-122"/>
            </a:endParaRPr>
          </a:p>
        </p:txBody>
      </p:sp>
    </p:spTree>
    <p:extLst>
      <p:ext uri="{BB962C8B-B14F-4D97-AF65-F5344CB8AC3E}">
        <p14:creationId xmlns:p14="http://schemas.microsoft.com/office/powerpoint/2010/main" val="236481095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405718" y="590464"/>
            <a:ext cx="68239" cy="411734"/>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0" y="590464"/>
            <a:ext cx="1276066" cy="411734"/>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矩形 5"/>
          <p:cNvSpPr/>
          <p:nvPr/>
        </p:nvSpPr>
        <p:spPr>
          <a:xfrm>
            <a:off x="1933757" y="478978"/>
            <a:ext cx="8084264" cy="523220"/>
          </a:xfrm>
          <a:prstGeom prst="rect">
            <a:avLst/>
          </a:prstGeom>
        </p:spPr>
        <p:txBody>
          <a:bodyPr wrap="none">
            <a:spAutoFit/>
          </a:bodyPr>
          <a:lstStyle/>
          <a:p>
            <a:r>
              <a:rPr lang="zh-CN" altLang="en-US" sz="2800" b="1" dirty="0">
                <a:latin typeface="微软雅黑" panose="020B0503020204020204" pitchFamily="34" charset="-122"/>
                <a:ea typeface="微软雅黑" panose="020B0503020204020204" pitchFamily="34" charset="-122"/>
              </a:rPr>
              <a:t>作业：为中大附中第十三届艺术节设计一个吉祥物</a:t>
            </a:r>
            <a:endParaRPr lang="en-US" altLang="zh-CN" sz="2800" b="1" dirty="0">
              <a:latin typeface="微软雅黑" panose="020B0503020204020204" pitchFamily="34" charset="-122"/>
              <a:ea typeface="微软雅黑" panose="020B0503020204020204" pitchFamily="34" charset="-122"/>
            </a:endParaRPr>
          </a:p>
        </p:txBody>
      </p:sp>
      <p:cxnSp>
        <p:nvCxnSpPr>
          <p:cNvPr id="7" name="直接连接符 6"/>
          <p:cNvCxnSpPr/>
          <p:nvPr/>
        </p:nvCxnSpPr>
        <p:spPr>
          <a:xfrm>
            <a:off x="1647913" y="1002198"/>
            <a:ext cx="3628937" cy="0"/>
          </a:xfrm>
          <a:prstGeom prst="line">
            <a:avLst/>
          </a:prstGeom>
          <a:ln>
            <a:solidFill>
              <a:srgbClr val="EB340D"/>
            </a:solidFill>
          </a:ln>
        </p:spPr>
        <p:style>
          <a:lnRef idx="1">
            <a:schemeClr val="accent1"/>
          </a:lnRef>
          <a:fillRef idx="0">
            <a:schemeClr val="accent1"/>
          </a:fillRef>
          <a:effectRef idx="0">
            <a:schemeClr val="accent1"/>
          </a:effectRef>
          <a:fontRef idx="minor">
            <a:schemeClr val="tx1"/>
          </a:fontRef>
        </p:style>
      </p:cxnSp>
      <p:pic>
        <p:nvPicPr>
          <p:cNvPr id="3" name="图片 2">
            <a:extLst>
              <a:ext uri="{FF2B5EF4-FFF2-40B4-BE49-F238E27FC236}">
                <a16:creationId xmlns:a16="http://schemas.microsoft.com/office/drawing/2014/main" id="{D35AB02D-1495-4C3A-B851-33A8CD3FA49C}"/>
              </a:ext>
            </a:extLst>
          </p:cNvPr>
          <p:cNvPicPr>
            <a:picLocks noChangeAspect="1"/>
          </p:cNvPicPr>
          <p:nvPr/>
        </p:nvPicPr>
        <p:blipFill rotWithShape="1">
          <a:blip r:embed="rId2">
            <a:extLst>
              <a:ext uri="{28A0092B-C50C-407E-A947-70E740481C1C}">
                <a14:useLocalDpi xmlns:a14="http://schemas.microsoft.com/office/drawing/2010/main" val="0"/>
              </a:ext>
            </a:extLst>
          </a:blip>
          <a:srcRect l="4888" t="1946" r="8175" b="7708"/>
          <a:stretch/>
        </p:blipFill>
        <p:spPr>
          <a:xfrm>
            <a:off x="904401" y="1525418"/>
            <a:ext cx="4416409" cy="4256840"/>
          </a:xfrm>
          <a:prstGeom prst="rect">
            <a:avLst/>
          </a:prstGeom>
        </p:spPr>
      </p:pic>
      <p:pic>
        <p:nvPicPr>
          <p:cNvPr id="41" name="图片 40">
            <a:extLst>
              <a:ext uri="{FF2B5EF4-FFF2-40B4-BE49-F238E27FC236}">
                <a16:creationId xmlns:a16="http://schemas.microsoft.com/office/drawing/2014/main" id="{650040DE-99C0-492F-9B1D-FFAD902206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46612" y="1509783"/>
            <a:ext cx="5082791" cy="4256838"/>
          </a:xfrm>
          <a:prstGeom prst="rect">
            <a:avLst/>
          </a:prstGeom>
        </p:spPr>
      </p:pic>
    </p:spTree>
    <p:extLst>
      <p:ext uri="{BB962C8B-B14F-4D97-AF65-F5344CB8AC3E}">
        <p14:creationId xmlns:p14="http://schemas.microsoft.com/office/powerpoint/2010/main" val="274537720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theme/theme1.xml><?xml version="1.0" encoding="utf-8"?>
<a:theme xmlns:a="http://schemas.openxmlformats.org/drawingml/2006/main" name="第一PPT，www.1ppt.com">
  <a:themeElements>
    <a:clrScheme name="蓝色">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自定义 1">
      <a:majorFont>
        <a:latin typeface="Calibri Light"/>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B340D"/>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Template>
  <TotalTime>1327</TotalTime>
  <Words>392</Words>
  <Application>Microsoft Office PowerPoint</Application>
  <PresentationFormat>宽屏</PresentationFormat>
  <Paragraphs>13</Paragraphs>
  <Slides>6</Slides>
  <Notes>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6</vt:i4>
      </vt:variant>
    </vt:vector>
  </HeadingPairs>
  <TitlesOfParts>
    <vt:vector size="13" baseType="lpstr">
      <vt:lpstr>汉仪星球体简</vt:lpstr>
      <vt:lpstr>宋体</vt:lpstr>
      <vt:lpstr>微软雅黑</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工作总结计划</dc:title>
  <dc:creator>第一PPT模板网-WWW.1PPT.COM</dc:creator>
  <cp:keywords>第一PPT模板网-WWW.1PPT.COM</cp:keywords>
  <cp:lastModifiedBy>john_Tian</cp:lastModifiedBy>
  <cp:revision>94</cp:revision>
  <dcterms:created xsi:type="dcterms:W3CDTF">2014-01-10T10:22:08Z</dcterms:created>
  <dcterms:modified xsi:type="dcterms:W3CDTF">2019-10-14T02:02:13Z</dcterms:modified>
</cp:coreProperties>
</file>