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3"/>
    <p:sldId id="262" r:id="rId4"/>
    <p:sldId id="257" r:id="rId5"/>
    <p:sldId id="263" r:id="rId6"/>
    <p:sldId id="264" r:id="rId7"/>
    <p:sldId id="265" r:id="rId8"/>
    <p:sldId id="266" r:id="rId9"/>
    <p:sldId id="267" r:id="rId10"/>
    <p:sldId id="268" r:id="rId11"/>
    <p:sldId id="269" r:id="rId12"/>
    <p:sldId id="280" r:id="rId13"/>
    <p:sldId id="258" r:id="rId14"/>
    <p:sldId id="259" r:id="rId15"/>
    <p:sldId id="260" r:id="rId16"/>
    <p:sldId id="261" r:id="rId17"/>
    <p:sldId id="271" r:id="rId18"/>
    <p:sldId id="272" r:id="rId19"/>
    <p:sldId id="273" r:id="rId20"/>
    <p:sldId id="274" r:id="rId21"/>
    <p:sldId id="282" r:id="rId22"/>
    <p:sldId id="283" r:id="rId23"/>
    <p:sldId id="285" r:id="rId24"/>
    <p:sldId id="281" r:id="rId25"/>
    <p:sldId id="284" r:id="rId26"/>
    <p:sldId id="286" r:id="rId2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jpeg"/><Relationship Id="rId1" Type="http://schemas.openxmlformats.org/officeDocument/2006/relationships/image" Target="../media/image5.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png"/><Relationship Id="rId1"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p:txBody>
          <a:bodyPr/>
          <a:p>
            <a:r>
              <a:rPr lang="zh-CN" altLang="en-US" sz="7200" b="1">
                <a:latin typeface="华文行楷" charset="0"/>
                <a:ea typeface="华文行楷" charset="0"/>
              </a:rPr>
              <a:t>图文、图表转换</a:t>
            </a:r>
            <a:endParaRPr lang="zh-CN" altLang="en-US" sz="7200" b="1">
              <a:latin typeface="华文行楷" charset="0"/>
              <a:ea typeface="华文行楷" charset="0"/>
            </a:endParaRPr>
          </a:p>
        </p:txBody>
      </p:sp>
      <p:sp>
        <p:nvSpPr>
          <p:cNvPr id="3" name="副标题 2"/>
          <p:cNvSpPr>
            <a:spLocks noGrp="1"/>
          </p:cNvSpPr>
          <p:nvPr>
            <p:ph type="subTitle" idx="1"/>
          </p:nvPr>
        </p:nvSpPr>
        <p:spPr/>
        <p:txBody>
          <a:bodyPr/>
          <a:p>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70510" y="169545"/>
            <a:ext cx="11767185" cy="6399530"/>
          </a:xfrm>
        </p:spPr>
        <p:txBody>
          <a:bodyPr/>
          <a:p>
            <a:r>
              <a:rPr lang="zh-CN" altLang="en-US"/>
              <a:t>17．下面是某教师给高三学生列出的学习流程图，请把这个学习过程写成一段话，要求内容完整，表述准确，语言连贯，不超过80个字。（5分）</a:t>
            </a:r>
            <a:endParaRPr lang="zh-CN" altLang="en-US"/>
          </a:p>
        </p:txBody>
      </p:sp>
      <p:pic>
        <p:nvPicPr>
          <p:cNvPr id="4" name="图片 3"/>
          <p:cNvPicPr>
            <a:picLocks noChangeAspect="1"/>
          </p:cNvPicPr>
          <p:nvPr/>
        </p:nvPicPr>
        <p:blipFill>
          <a:blip r:embed="rId1"/>
          <a:stretch>
            <a:fillRect/>
          </a:stretch>
        </p:blipFill>
        <p:spPr>
          <a:xfrm>
            <a:off x="380365" y="1125855"/>
            <a:ext cx="6466840" cy="5074920"/>
          </a:xfrm>
          <a:prstGeom prst="rect">
            <a:avLst/>
          </a:prstGeom>
        </p:spPr>
      </p:pic>
      <p:sp>
        <p:nvSpPr>
          <p:cNvPr id="2" name="内容占位符 2"/>
          <p:cNvSpPr>
            <a:spLocks noGrp="1"/>
          </p:cNvSpPr>
          <p:nvPr/>
        </p:nvSpPr>
        <p:spPr>
          <a:xfrm>
            <a:off x="6118225" y="1286510"/>
            <a:ext cx="5711825" cy="459105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r>
              <a:rPr lang="zh-CN" altLang="en-US" sz="3200" b="1">
                <a:solidFill>
                  <a:srgbClr val="FF0000"/>
                </a:solidFill>
                <a:latin typeface="黑体" charset="0"/>
                <a:ea typeface="黑体" charset="0"/>
              </a:rPr>
              <a:t>高三的学习过程，首先应通过</a:t>
            </a:r>
            <a:r>
              <a:rPr lang="zh-CN" altLang="en-US" sz="3600" b="1">
                <a:solidFill>
                  <a:srgbClr val="FF0000"/>
                </a:solidFill>
                <a:latin typeface="黑体" charset="0"/>
                <a:ea typeface="黑体" charset="0"/>
              </a:rPr>
              <a:t>自学发现问题；</a:t>
            </a:r>
            <a:endParaRPr lang="zh-CN" altLang="en-US" sz="3600" b="1">
              <a:solidFill>
                <a:srgbClr val="FF0000"/>
              </a:solidFill>
              <a:latin typeface="黑体" charset="0"/>
              <a:ea typeface="黑体" charset="0"/>
            </a:endParaRPr>
          </a:p>
          <a:p>
            <a:r>
              <a:rPr lang="zh-CN" altLang="en-US" sz="3200" b="1">
                <a:solidFill>
                  <a:srgbClr val="FF0000"/>
                </a:solidFill>
                <a:latin typeface="黑体" charset="0"/>
                <a:ea typeface="黑体" charset="0"/>
              </a:rPr>
              <a:t>以问题为引导，展开讨论或听课学习；</a:t>
            </a:r>
            <a:endParaRPr lang="zh-CN" altLang="en-US" sz="3200" b="1">
              <a:solidFill>
                <a:srgbClr val="FF0000"/>
              </a:solidFill>
              <a:latin typeface="黑体" charset="0"/>
              <a:ea typeface="黑体" charset="0"/>
              <a:sym typeface="+mn-ea"/>
            </a:endParaRPr>
          </a:p>
          <a:p>
            <a:r>
              <a:rPr lang="zh-CN" altLang="en-US" sz="3200" b="1">
                <a:solidFill>
                  <a:srgbClr val="FF0000"/>
                </a:solidFill>
                <a:latin typeface="黑体" charset="0"/>
                <a:ea typeface="黑体" charset="0"/>
              </a:rPr>
              <a:t>由此发现规律；</a:t>
            </a:r>
            <a:endParaRPr lang="zh-CN" altLang="en-US" sz="3200" b="1">
              <a:solidFill>
                <a:srgbClr val="FF0000"/>
              </a:solidFill>
              <a:latin typeface="黑体" charset="0"/>
              <a:ea typeface="黑体" charset="0"/>
              <a:sym typeface="+mn-ea"/>
            </a:endParaRPr>
          </a:p>
          <a:p>
            <a:r>
              <a:rPr lang="zh-CN" altLang="en-US" sz="3200" b="1">
                <a:solidFill>
                  <a:srgbClr val="FF0000"/>
                </a:solidFill>
                <a:latin typeface="黑体" charset="0"/>
                <a:ea typeface="黑体" charset="0"/>
              </a:rPr>
              <a:t>并在练习中加以运用；</a:t>
            </a:r>
            <a:endParaRPr lang="zh-CN" altLang="en-US" sz="3200" b="1">
              <a:solidFill>
                <a:srgbClr val="FF0000"/>
              </a:solidFill>
              <a:latin typeface="黑体" charset="0"/>
              <a:ea typeface="黑体" charset="0"/>
              <a:sym typeface="+mn-ea"/>
            </a:endParaRPr>
          </a:p>
          <a:p>
            <a:r>
              <a:rPr lang="zh-CN" altLang="en-US" sz="3200" b="1">
                <a:solidFill>
                  <a:srgbClr val="FF0000"/>
                </a:solidFill>
                <a:latin typeface="黑体" charset="0"/>
                <a:ea typeface="黑体" charset="0"/>
              </a:rPr>
              <a:t>然后再次发现问题，巩固对规律的掌握。</a:t>
            </a:r>
            <a:endParaRPr lang="zh-CN" altLang="en-US" sz="3200" b="1">
              <a:solidFill>
                <a:srgbClr val="FF0000"/>
              </a:solidFill>
              <a:latin typeface="黑体" charset="0"/>
              <a:ea typeface="黑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additive="base">
                                        <p:cTn id="1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 calcmode="lin" valueType="num">
                                      <p:cBhvr additive="base">
                                        <p:cTn id="2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78130" y="154305"/>
            <a:ext cx="11670665" cy="6376670"/>
          </a:xfrm>
          <a:ln>
            <a:solidFill>
              <a:srgbClr val="FFFF00"/>
            </a:solidFill>
          </a:ln>
        </p:spPr>
        <p:txBody>
          <a:bodyPr>
            <a:normAutofit lnSpcReduction="10000"/>
          </a:bodyPr>
          <a:p>
            <a:r>
              <a:rPr lang="zh-CN" altLang="en-US" sz="3200" b="1">
                <a:solidFill>
                  <a:srgbClr val="FF0000"/>
                </a:solidFill>
                <a:latin typeface="黑体" charset="0"/>
                <a:ea typeface="黑体" charset="0"/>
              </a:rPr>
              <a:t>构图要素：</a:t>
            </a:r>
            <a:r>
              <a:rPr lang="zh-CN" altLang="en-US" sz="3200" b="1">
                <a:solidFill>
                  <a:srgbClr val="0000CC"/>
                </a:solidFill>
                <a:latin typeface="黑体" charset="0"/>
                <a:ea typeface="黑体" charset="0"/>
              </a:rPr>
              <a:t>整体构图是艺术化的</a:t>
            </a:r>
            <a:r>
              <a:rPr lang="en-US" altLang="zh-CN" sz="3200" b="1">
                <a:solidFill>
                  <a:srgbClr val="0000CC"/>
                </a:solidFill>
                <a:latin typeface="黑体" charset="0"/>
                <a:ea typeface="黑体" charset="0"/>
              </a:rPr>
              <a:t>“</a:t>
            </a:r>
            <a:r>
              <a:rPr lang="zh-CN" altLang="en-US" sz="3200" b="1">
                <a:solidFill>
                  <a:srgbClr val="0000CC"/>
                </a:solidFill>
                <a:latin typeface="黑体" charset="0"/>
                <a:ea typeface="黑体" charset="0"/>
              </a:rPr>
              <a:t>互</a:t>
            </a:r>
            <a:r>
              <a:rPr lang="en-US" altLang="zh-CN" sz="3200" b="1">
                <a:solidFill>
                  <a:srgbClr val="0000CC"/>
                </a:solidFill>
                <a:latin typeface="黑体" charset="0"/>
                <a:ea typeface="黑体" charset="0"/>
              </a:rPr>
              <a:t>”</a:t>
            </a:r>
            <a:r>
              <a:rPr lang="zh-CN" altLang="en-US" sz="3200" b="1">
                <a:solidFill>
                  <a:srgbClr val="0000CC"/>
                </a:solidFill>
                <a:latin typeface="黑体" charset="0"/>
                <a:ea typeface="黑体" charset="0"/>
              </a:rPr>
              <a:t>字。</a:t>
            </a:r>
            <a:endParaRPr lang="zh-CN" altLang="en-US" sz="3200" b="1">
              <a:solidFill>
                <a:srgbClr val="0000CC"/>
              </a:solidFill>
              <a:latin typeface="黑体" charset="0"/>
              <a:ea typeface="黑体" charset="0"/>
            </a:endParaRPr>
          </a:p>
          <a:p>
            <a:r>
              <a:rPr lang="zh-CN" altLang="en-US" sz="3200" b="1">
                <a:solidFill>
                  <a:srgbClr val="0000CC"/>
                </a:solidFill>
                <a:latin typeface="黑体" charset="0"/>
                <a:ea typeface="黑体" charset="0"/>
              </a:rPr>
              <a:t> </a:t>
            </a:r>
            <a:r>
              <a:rPr lang="en-US" altLang="zh-CN" sz="3200" b="1">
                <a:solidFill>
                  <a:srgbClr val="0000CC"/>
                </a:solidFill>
                <a:latin typeface="黑体" charset="0"/>
                <a:ea typeface="黑体" charset="0"/>
                <a:sym typeface="+mn-ea"/>
              </a:rPr>
              <a:t>“</a:t>
            </a:r>
            <a:r>
              <a:rPr lang="zh-CN" altLang="en-US" sz="3200" b="1">
                <a:solidFill>
                  <a:srgbClr val="0000CC"/>
                </a:solidFill>
                <a:latin typeface="黑体" charset="0"/>
                <a:ea typeface="黑体" charset="0"/>
                <a:sym typeface="+mn-ea"/>
              </a:rPr>
              <a:t>互</a:t>
            </a:r>
            <a:r>
              <a:rPr lang="en-US" altLang="zh-CN" sz="3200" b="1">
                <a:solidFill>
                  <a:srgbClr val="0000CC"/>
                </a:solidFill>
                <a:latin typeface="黑体" charset="0"/>
                <a:ea typeface="黑体" charset="0"/>
                <a:sym typeface="+mn-ea"/>
              </a:rPr>
              <a:t>”</a:t>
            </a:r>
            <a:r>
              <a:rPr lang="zh-CN" altLang="en-US" sz="3200" b="1">
                <a:solidFill>
                  <a:srgbClr val="0000CC"/>
                </a:solidFill>
                <a:latin typeface="黑体" charset="0"/>
                <a:ea typeface="黑体" charset="0"/>
                <a:sym typeface="+mn-ea"/>
              </a:rPr>
              <a:t>字</a:t>
            </a:r>
            <a:r>
              <a:rPr lang="zh-CN" altLang="en-US" sz="3200" b="1">
                <a:solidFill>
                  <a:srgbClr val="0000CC"/>
                </a:solidFill>
                <a:latin typeface="黑体" charset="0"/>
                <a:ea typeface="黑体" charset="0"/>
              </a:rPr>
              <a:t>中心是一个由许多线条交织而成的</a:t>
            </a:r>
            <a:endParaRPr lang="zh-CN" altLang="en-US" sz="3200" b="1">
              <a:solidFill>
                <a:srgbClr val="0000CC"/>
              </a:solidFill>
              <a:latin typeface="黑体" charset="0"/>
              <a:ea typeface="黑体" charset="0"/>
            </a:endParaRPr>
          </a:p>
          <a:p>
            <a:r>
              <a:rPr lang="zh-CN" altLang="en-US" sz="3200" b="1">
                <a:solidFill>
                  <a:srgbClr val="0000CC"/>
                </a:solidFill>
                <a:latin typeface="黑体" charset="0"/>
                <a:ea typeface="黑体" charset="0"/>
              </a:rPr>
              <a:t>  </a:t>
            </a:r>
            <a:r>
              <a:rPr lang="zh-CN" altLang="en-US" sz="3200" b="1" u="sng">
                <a:solidFill>
                  <a:srgbClr val="00B050"/>
                </a:solidFill>
                <a:latin typeface="黑体" charset="0"/>
                <a:ea typeface="黑体" charset="0"/>
              </a:rPr>
              <a:t>圆形</a:t>
            </a:r>
            <a:r>
              <a:rPr lang="en-US" altLang="zh-CN" sz="3200" b="1" u="sng">
                <a:solidFill>
                  <a:srgbClr val="FF0000"/>
                </a:solidFill>
                <a:latin typeface="黑体" charset="0"/>
                <a:ea typeface="黑体" charset="0"/>
              </a:rPr>
              <a:t>1</a:t>
            </a:r>
            <a:r>
              <a:rPr lang="zh-CN" altLang="en-US" sz="3200" b="1" u="sng">
                <a:solidFill>
                  <a:srgbClr val="FF0000"/>
                </a:solidFill>
                <a:latin typeface="黑体" charset="0"/>
                <a:ea typeface="黑体" charset="0"/>
              </a:rPr>
              <a:t>分</a:t>
            </a:r>
            <a:r>
              <a:rPr lang="zh-CN" altLang="en-US" sz="3200" b="1">
                <a:solidFill>
                  <a:srgbClr val="0000CC"/>
                </a:solidFill>
                <a:latin typeface="黑体" charset="0"/>
                <a:ea typeface="黑体" charset="0"/>
              </a:rPr>
              <a:t>，</a:t>
            </a:r>
            <a:r>
              <a:rPr lang="en-US" altLang="zh-CN" sz="3200" b="1">
                <a:solidFill>
                  <a:srgbClr val="0000CC"/>
                </a:solidFill>
                <a:latin typeface="黑体" charset="0"/>
                <a:ea typeface="黑体" charset="0"/>
                <a:sym typeface="+mn-ea"/>
              </a:rPr>
              <a:t>“</a:t>
            </a:r>
            <a:r>
              <a:rPr lang="zh-CN" altLang="en-US" sz="3200" b="1">
                <a:solidFill>
                  <a:srgbClr val="0000CC"/>
                </a:solidFill>
                <a:latin typeface="黑体" charset="0"/>
                <a:ea typeface="黑体" charset="0"/>
                <a:sym typeface="+mn-ea"/>
              </a:rPr>
              <a:t>互</a:t>
            </a:r>
            <a:r>
              <a:rPr lang="en-US" altLang="zh-CN" sz="3200" b="1">
                <a:solidFill>
                  <a:srgbClr val="0000CC"/>
                </a:solidFill>
                <a:latin typeface="黑体" charset="0"/>
                <a:ea typeface="黑体" charset="0"/>
                <a:sym typeface="+mn-ea"/>
              </a:rPr>
              <a:t>”</a:t>
            </a:r>
            <a:r>
              <a:rPr lang="zh-CN" altLang="en-US" sz="3200" b="1">
                <a:solidFill>
                  <a:srgbClr val="0000CC"/>
                </a:solidFill>
                <a:latin typeface="黑体" charset="0"/>
                <a:ea typeface="黑体" charset="0"/>
                <a:sym typeface="+mn-ea"/>
              </a:rPr>
              <a:t>字整体形似</a:t>
            </a:r>
            <a:r>
              <a:rPr lang="zh-CN" altLang="en-US" sz="3200" b="1" u="sng">
                <a:solidFill>
                  <a:srgbClr val="00B050"/>
                </a:solidFill>
                <a:latin typeface="黑体" charset="0"/>
                <a:ea typeface="黑体" charset="0"/>
                <a:sym typeface="+mn-ea"/>
              </a:rPr>
              <a:t>眼睛</a:t>
            </a:r>
            <a:r>
              <a:rPr lang="en-US" altLang="zh-CN" sz="3200" b="1" u="sng">
                <a:solidFill>
                  <a:srgbClr val="FF0000"/>
                </a:solidFill>
                <a:latin typeface="黑体" charset="0"/>
                <a:ea typeface="黑体" charset="0"/>
                <a:sym typeface="+mn-ea"/>
              </a:rPr>
              <a:t>1</a:t>
            </a:r>
            <a:r>
              <a:rPr lang="zh-CN" altLang="en-US" sz="3200" b="1" u="sng">
                <a:solidFill>
                  <a:srgbClr val="FF0000"/>
                </a:solidFill>
                <a:latin typeface="黑体" charset="0"/>
                <a:ea typeface="黑体" charset="0"/>
                <a:sym typeface="+mn-ea"/>
              </a:rPr>
              <a:t>分</a:t>
            </a:r>
            <a:r>
              <a:rPr lang="zh-CN" altLang="en-US" sz="3200" b="1">
                <a:solidFill>
                  <a:srgbClr val="0000CC"/>
                </a:solidFill>
                <a:latin typeface="黑体" charset="0"/>
                <a:ea typeface="黑体" charset="0"/>
                <a:sym typeface="+mn-ea"/>
              </a:rPr>
              <a:t>。</a:t>
            </a:r>
            <a:endParaRPr lang="zh-CN" altLang="en-US" sz="3200" b="1">
              <a:solidFill>
                <a:srgbClr val="0000CC"/>
              </a:solidFill>
              <a:latin typeface="黑体" charset="0"/>
              <a:ea typeface="黑体" charset="0"/>
              <a:sym typeface="+mn-ea"/>
            </a:endParaRPr>
          </a:p>
          <a:p>
            <a:r>
              <a:rPr lang="zh-CN" altLang="en-US" sz="3200" b="1">
                <a:solidFill>
                  <a:srgbClr val="FF0000"/>
                </a:solidFill>
                <a:latin typeface="黑体" charset="0"/>
                <a:ea typeface="黑体" charset="0"/>
              </a:rPr>
              <a:t>寓意：</a:t>
            </a:r>
            <a:r>
              <a:rPr lang="zh-CN" altLang="en-US" sz="3200" b="1">
                <a:solidFill>
                  <a:srgbClr val="0000CC"/>
                </a:solidFill>
                <a:latin typeface="黑体" charset="0"/>
                <a:ea typeface="黑体" charset="0"/>
              </a:rPr>
              <a:t>既寓意互联网</a:t>
            </a:r>
            <a:r>
              <a:rPr lang="zh-CN" altLang="en-US" sz="3200" b="1" u="sng">
                <a:solidFill>
                  <a:srgbClr val="00B050"/>
                </a:solidFill>
                <a:latin typeface="黑体" charset="0"/>
                <a:ea typeface="黑体" charset="0"/>
              </a:rPr>
              <a:t>信息的纵横交错</a:t>
            </a:r>
            <a:r>
              <a:rPr lang="en-US" altLang="zh-CN" sz="3200" b="1" u="sng">
                <a:solidFill>
                  <a:srgbClr val="FF0000"/>
                </a:solidFill>
                <a:latin typeface="黑体" charset="0"/>
                <a:ea typeface="黑体" charset="0"/>
                <a:sym typeface="+mn-ea"/>
              </a:rPr>
              <a:t>1</a:t>
            </a:r>
            <a:r>
              <a:rPr lang="zh-CN" altLang="en-US" sz="3200" b="1" u="sng">
                <a:solidFill>
                  <a:srgbClr val="FF0000"/>
                </a:solidFill>
                <a:latin typeface="黑体" charset="0"/>
                <a:ea typeface="黑体" charset="0"/>
                <a:sym typeface="+mn-ea"/>
              </a:rPr>
              <a:t>分</a:t>
            </a:r>
            <a:r>
              <a:rPr lang="zh-CN" altLang="en-US" sz="3200" b="1">
                <a:solidFill>
                  <a:srgbClr val="0000CC"/>
                </a:solidFill>
                <a:latin typeface="黑体" charset="0"/>
                <a:ea typeface="黑体" charset="0"/>
              </a:rPr>
              <a:t>，互</a:t>
            </a:r>
            <a:endParaRPr lang="zh-CN" altLang="en-US" sz="3200" b="1">
              <a:solidFill>
                <a:srgbClr val="0000CC"/>
              </a:solidFill>
              <a:latin typeface="黑体" charset="0"/>
              <a:ea typeface="黑体" charset="0"/>
            </a:endParaRPr>
          </a:p>
          <a:p>
            <a:r>
              <a:rPr lang="zh-CN" altLang="en-US" sz="3200" b="1">
                <a:solidFill>
                  <a:srgbClr val="0000CC"/>
                </a:solidFill>
                <a:latin typeface="黑体" charset="0"/>
                <a:ea typeface="黑体" charset="0"/>
              </a:rPr>
              <a:t>  联互通，把地球连成</a:t>
            </a:r>
            <a:r>
              <a:rPr lang="zh-CN" altLang="en-US" sz="3200" b="1" u="sng">
                <a:solidFill>
                  <a:srgbClr val="00B050"/>
                </a:solidFill>
                <a:latin typeface="黑体" charset="0"/>
                <a:ea typeface="黑体" charset="0"/>
              </a:rPr>
              <a:t>一个整体</a:t>
            </a:r>
            <a:r>
              <a:rPr lang="en-US" altLang="zh-CN" sz="3200" b="1" u="sng">
                <a:solidFill>
                  <a:srgbClr val="FF0000"/>
                </a:solidFill>
                <a:latin typeface="黑体" charset="0"/>
                <a:ea typeface="黑体" charset="0"/>
                <a:sym typeface="+mn-ea"/>
              </a:rPr>
              <a:t>1</a:t>
            </a:r>
            <a:r>
              <a:rPr lang="zh-CN" altLang="en-US" sz="3200" b="1" u="sng">
                <a:solidFill>
                  <a:srgbClr val="FF0000"/>
                </a:solidFill>
                <a:latin typeface="黑体" charset="0"/>
                <a:ea typeface="黑体" charset="0"/>
                <a:sym typeface="+mn-ea"/>
              </a:rPr>
              <a:t>分</a:t>
            </a:r>
            <a:r>
              <a:rPr lang="zh-CN" altLang="en-US" sz="3200" b="1">
                <a:solidFill>
                  <a:srgbClr val="0000CC"/>
                </a:solidFill>
                <a:latin typeface="黑体" charset="0"/>
                <a:ea typeface="黑体" charset="0"/>
              </a:rPr>
              <a:t>；同时还</a:t>
            </a:r>
            <a:endParaRPr lang="zh-CN" altLang="en-US" sz="3200" b="1">
              <a:solidFill>
                <a:srgbClr val="0000CC"/>
              </a:solidFill>
              <a:latin typeface="黑体" charset="0"/>
              <a:ea typeface="黑体" charset="0"/>
            </a:endParaRPr>
          </a:p>
          <a:p>
            <a:r>
              <a:rPr lang="zh-CN" altLang="en-US" sz="3200" b="1">
                <a:solidFill>
                  <a:srgbClr val="0000CC"/>
                </a:solidFill>
                <a:latin typeface="黑体" charset="0"/>
                <a:ea typeface="黑体" charset="0"/>
              </a:rPr>
              <a:t>  寓意</a:t>
            </a:r>
            <a:r>
              <a:rPr lang="zh-CN" altLang="en-US" sz="3200" b="1" u="sng">
                <a:solidFill>
                  <a:srgbClr val="00B050"/>
                </a:solidFill>
                <a:latin typeface="黑体" charset="0"/>
                <a:ea typeface="黑体" charset="0"/>
              </a:rPr>
              <a:t>开阔视野，拓展知识</a:t>
            </a:r>
            <a:r>
              <a:rPr lang="en-US" altLang="zh-CN" sz="3200" b="1" u="sng">
                <a:solidFill>
                  <a:srgbClr val="FF0000"/>
                </a:solidFill>
                <a:latin typeface="黑体" charset="0"/>
                <a:ea typeface="黑体" charset="0"/>
                <a:sym typeface="+mn-ea"/>
              </a:rPr>
              <a:t>1</a:t>
            </a:r>
            <a:r>
              <a:rPr lang="zh-CN" altLang="en-US" sz="3200" b="1" u="sng">
                <a:solidFill>
                  <a:srgbClr val="FF0000"/>
                </a:solidFill>
                <a:latin typeface="黑体" charset="0"/>
                <a:ea typeface="黑体" charset="0"/>
                <a:sym typeface="+mn-ea"/>
              </a:rPr>
              <a:t>分</a:t>
            </a:r>
            <a:r>
              <a:rPr lang="zh-CN" altLang="en-US" sz="3200" b="1">
                <a:solidFill>
                  <a:srgbClr val="0000CC"/>
                </a:solidFill>
                <a:latin typeface="黑体" charset="0"/>
                <a:ea typeface="黑体" charset="0"/>
              </a:rPr>
              <a:t>。（句意通顺</a:t>
            </a:r>
            <a:endParaRPr lang="zh-CN" altLang="en-US" sz="3200" b="1">
              <a:solidFill>
                <a:srgbClr val="0000CC"/>
              </a:solidFill>
              <a:latin typeface="黑体" charset="0"/>
              <a:ea typeface="黑体" charset="0"/>
            </a:endParaRPr>
          </a:p>
          <a:p>
            <a:r>
              <a:rPr lang="zh-CN" altLang="en-US" sz="3200" b="1">
                <a:solidFill>
                  <a:srgbClr val="0000CC"/>
                </a:solidFill>
                <a:latin typeface="黑体" charset="0"/>
                <a:ea typeface="黑体" charset="0"/>
              </a:rPr>
              <a:t>  加</a:t>
            </a:r>
            <a:r>
              <a:rPr lang="en-US" altLang="zh-CN" sz="3200" b="1">
                <a:solidFill>
                  <a:srgbClr val="FF0000"/>
                </a:solidFill>
                <a:latin typeface="黑体" charset="0"/>
                <a:ea typeface="黑体" charset="0"/>
              </a:rPr>
              <a:t>1</a:t>
            </a:r>
            <a:r>
              <a:rPr lang="zh-CN" altLang="en-US" sz="3200" b="1">
                <a:solidFill>
                  <a:srgbClr val="FF0000"/>
                </a:solidFill>
                <a:latin typeface="黑体" charset="0"/>
                <a:ea typeface="黑体" charset="0"/>
              </a:rPr>
              <a:t>分</a:t>
            </a:r>
            <a:r>
              <a:rPr lang="zh-CN" altLang="en-US" sz="3200" b="1">
                <a:solidFill>
                  <a:srgbClr val="0000CC"/>
                </a:solidFill>
                <a:latin typeface="黑体" charset="0"/>
                <a:ea typeface="黑体" charset="0"/>
              </a:rPr>
              <a:t>）</a:t>
            </a:r>
            <a:endParaRPr lang="zh-CN" altLang="en-US" sz="3200" b="1">
              <a:solidFill>
                <a:srgbClr val="0000CC"/>
              </a:solidFill>
              <a:latin typeface="黑体" charset="0"/>
              <a:ea typeface="黑体" charset="0"/>
            </a:endParaRPr>
          </a:p>
          <a:p>
            <a:endParaRPr lang="zh-CN" altLang="en-US" sz="3200" b="1">
              <a:solidFill>
                <a:srgbClr val="0000CC"/>
              </a:solidFill>
              <a:latin typeface="黑体" charset="0"/>
              <a:ea typeface="黑体" charset="0"/>
            </a:endParaRPr>
          </a:p>
          <a:p>
            <a:r>
              <a:rPr lang="zh-CN" altLang="en-US" sz="3200" b="1">
                <a:solidFill>
                  <a:srgbClr val="FF0000"/>
                </a:solidFill>
                <a:latin typeface="黑体" charset="0"/>
                <a:ea typeface="黑体" charset="0"/>
              </a:rPr>
              <a:t>【我的心得】</a:t>
            </a:r>
            <a:endParaRPr lang="zh-CN" altLang="en-US" sz="3200" b="1">
              <a:solidFill>
                <a:srgbClr val="FF0000"/>
              </a:solidFill>
              <a:latin typeface="黑体" charset="0"/>
              <a:ea typeface="黑体" charset="0"/>
            </a:endParaRPr>
          </a:p>
          <a:p>
            <a:r>
              <a:rPr lang="en-US" altLang="zh-CN" sz="3200" b="1">
                <a:solidFill>
                  <a:srgbClr val="0000CC"/>
                </a:solidFill>
                <a:latin typeface="黑体" charset="0"/>
                <a:ea typeface="黑体" charset="0"/>
              </a:rPr>
              <a:t>——</a:t>
            </a:r>
            <a:r>
              <a:rPr lang="zh-CN" altLang="en-US" sz="3200" b="1">
                <a:solidFill>
                  <a:srgbClr val="0000CC"/>
                </a:solidFill>
                <a:latin typeface="黑体" charset="0"/>
                <a:ea typeface="黑体" charset="0"/>
                <a:sym typeface="+mn-ea"/>
              </a:rPr>
              <a:t>互联网</a:t>
            </a:r>
            <a:r>
              <a:rPr lang="zh-CN" altLang="en-US" sz="3200" b="1">
                <a:solidFill>
                  <a:srgbClr val="0000CC"/>
                </a:solidFill>
                <a:latin typeface="黑体" charset="0"/>
                <a:ea typeface="黑体" charset="0"/>
              </a:rPr>
              <a:t>信息丰富、借之瞭望世界、全球一体化。</a:t>
            </a:r>
            <a:endParaRPr lang="zh-CN" altLang="en-US" sz="3200" b="1">
              <a:solidFill>
                <a:srgbClr val="0000CC"/>
              </a:solidFill>
              <a:latin typeface="黑体" charset="0"/>
              <a:ea typeface="黑体" charset="0"/>
            </a:endParaRPr>
          </a:p>
          <a:p>
            <a:r>
              <a:rPr lang="en-US" altLang="zh-CN" sz="3200" b="1">
                <a:solidFill>
                  <a:srgbClr val="990099"/>
                </a:solidFill>
                <a:latin typeface="黑体" charset="0"/>
                <a:ea typeface="黑体" charset="0"/>
              </a:rPr>
              <a:t>——</a:t>
            </a:r>
            <a:r>
              <a:rPr lang="zh-CN" altLang="en-US" sz="3200" b="1">
                <a:solidFill>
                  <a:srgbClr val="990099"/>
                </a:solidFill>
                <a:latin typeface="黑体" charset="0"/>
                <a:ea typeface="黑体" charset="0"/>
              </a:rPr>
              <a:t>即基础、依托、效果。</a:t>
            </a:r>
            <a:endParaRPr lang="zh-CN" altLang="en-US" sz="3200" b="1">
              <a:solidFill>
                <a:srgbClr val="990099"/>
              </a:solidFill>
              <a:latin typeface="黑体" charset="0"/>
              <a:ea typeface="黑体" charset="0"/>
            </a:endParaRPr>
          </a:p>
          <a:p>
            <a:endParaRPr lang="zh-CN" altLang="en-US" sz="3200" b="1">
              <a:solidFill>
                <a:srgbClr val="990099"/>
              </a:solidFill>
              <a:latin typeface="黑体" charset="0"/>
              <a:ea typeface="黑体" charset="0"/>
            </a:endParaRPr>
          </a:p>
        </p:txBody>
      </p:sp>
      <p:pic>
        <p:nvPicPr>
          <p:cNvPr id="2" name="图片 1" descr="高考模拟试题：2016年广东适应性测试（语文）"/>
          <p:cNvPicPr>
            <a:picLocks noChangeAspect="1"/>
          </p:cNvPicPr>
          <p:nvPr/>
        </p:nvPicPr>
        <p:blipFill>
          <a:blip r:embed="rId1"/>
          <a:srcRect/>
          <a:stretch>
            <a:fillRect/>
          </a:stretch>
        </p:blipFill>
        <p:spPr>
          <a:xfrm>
            <a:off x="8968105" y="166370"/>
            <a:ext cx="3000375" cy="3959225"/>
          </a:xfrm>
          <a:prstGeom prst="rect">
            <a:avLst/>
          </a:prstGeom>
          <a:noFill/>
          <a:ln w="9525">
            <a:noFill/>
            <a:miter/>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62" name="文本框 92161"/>
          <p:cNvSpPr txBox="1"/>
          <p:nvPr/>
        </p:nvSpPr>
        <p:spPr>
          <a:xfrm>
            <a:off x="78105" y="126365"/>
            <a:ext cx="11927205" cy="1577340"/>
          </a:xfrm>
          <a:prstGeom prst="rect">
            <a:avLst/>
          </a:prstGeom>
          <a:solidFill>
            <a:schemeClr val="bg1"/>
          </a:solidFill>
          <a:ln w="9525" cap="flat" cmpd="sng">
            <a:solidFill>
              <a:schemeClr val="tx1"/>
            </a:solidFill>
            <a:prstDash val="solid"/>
            <a:miter/>
            <a:headEnd type="none" w="med" len="med"/>
            <a:tailEnd type="none" w="med" len="med"/>
          </a:ln>
        </p:spPr>
        <p:txBody>
          <a:bodyPr wrap="square" anchor="t">
            <a:spAutoFit/>
          </a:bodyPr>
          <a:p>
            <a:pPr lvl="0" algn="dist">
              <a:lnSpc>
                <a:spcPct val="150000"/>
              </a:lnSpc>
            </a:pPr>
            <a:r>
              <a:rPr lang="en-US" altLang="zh-CN" sz="2800" b="1">
                <a:solidFill>
                  <a:srgbClr val="FF0000"/>
                </a:solidFill>
                <a:latin typeface="黑体" charset="0"/>
                <a:ea typeface="黑体" charset="0"/>
              </a:rPr>
              <a:t>[2013</a:t>
            </a:r>
            <a:r>
              <a:rPr lang="zh-CN" altLang="en-US" sz="2800" b="1">
                <a:solidFill>
                  <a:srgbClr val="FF0000"/>
                </a:solidFill>
                <a:latin typeface="黑体" charset="0"/>
                <a:ea typeface="黑体" charset="0"/>
              </a:rPr>
              <a:t>年全国二卷</a:t>
            </a:r>
            <a:r>
              <a:rPr lang="en-US" altLang="zh-CN" sz="2800" b="1">
                <a:solidFill>
                  <a:srgbClr val="FF0000"/>
                </a:solidFill>
                <a:latin typeface="黑体" charset="0"/>
                <a:ea typeface="黑体" charset="0"/>
              </a:rPr>
              <a:t>]</a:t>
            </a:r>
            <a:r>
              <a:rPr lang="zh-CN" altLang="en-US" sz="2800" b="1">
                <a:latin typeface="黑体" charset="0"/>
                <a:ea typeface="黑体" charset="0"/>
              </a:rPr>
              <a:t>下面是我国的“国家节水标志”，请写出该标志的构图要素及其寓意，要求语意简明，句子通顺，不超过</a:t>
            </a:r>
            <a:r>
              <a:rPr lang="en-US" altLang="zh-CN" sz="2800" b="1">
                <a:latin typeface="黑体" charset="0"/>
                <a:ea typeface="黑体" charset="0"/>
              </a:rPr>
              <a:t>70</a:t>
            </a:r>
            <a:r>
              <a:rPr lang="zh-CN" altLang="en-US" sz="2800" b="1">
                <a:latin typeface="黑体" charset="0"/>
                <a:ea typeface="黑体" charset="0"/>
              </a:rPr>
              <a:t>个字。 </a:t>
            </a:r>
            <a:r>
              <a:rPr lang="zh-CN" altLang="en-US" sz="2800">
                <a:latin typeface="宋体" charset="-122"/>
                <a:ea typeface="宋体" charset="-122"/>
              </a:rPr>
              <a:t>                   </a:t>
            </a:r>
            <a:endParaRPr lang="en-US" altLang="zh-CN" sz="2800">
              <a:latin typeface="宋体" charset="-122"/>
              <a:ea typeface="宋体" charset="-122"/>
            </a:endParaRPr>
          </a:p>
          <a:p>
            <a:pPr lvl="0" algn="dist">
              <a:lnSpc>
                <a:spcPct val="150000"/>
              </a:lnSpc>
            </a:pPr>
            <a:endParaRPr lang="en-US" altLang="zh-CN" sz="900">
              <a:latin typeface="宋体" charset="-122"/>
              <a:ea typeface="宋体" charset="-122"/>
            </a:endParaRPr>
          </a:p>
        </p:txBody>
      </p:sp>
      <p:sp>
        <p:nvSpPr>
          <p:cNvPr id="91138"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grpSp>
        <p:nvGrpSpPr>
          <p:cNvPr id="93186" name="组合 93185"/>
          <p:cNvGrpSpPr/>
          <p:nvPr/>
        </p:nvGrpSpPr>
        <p:grpSpPr>
          <a:xfrm>
            <a:off x="537845" y="1566545"/>
            <a:ext cx="10266045" cy="4866005"/>
            <a:chOff x="0" y="0"/>
            <a:chExt cx="5715" cy="2802"/>
          </a:xfrm>
        </p:grpSpPr>
        <p:sp>
          <p:nvSpPr>
            <p:cNvPr id="2" name="文本框 93186"/>
            <p:cNvSpPr txBox="1"/>
            <p:nvPr/>
          </p:nvSpPr>
          <p:spPr>
            <a:xfrm>
              <a:off x="0" y="0"/>
              <a:ext cx="5715" cy="2699"/>
            </a:xfrm>
            <a:prstGeom prst="rect">
              <a:avLst/>
            </a:prstGeom>
            <a:solidFill>
              <a:schemeClr val="bg1"/>
            </a:solidFill>
            <a:ln w="9525" cap="flat" cmpd="sng">
              <a:solidFill>
                <a:schemeClr val="tx1"/>
              </a:solidFill>
              <a:prstDash val="solid"/>
              <a:miter/>
              <a:headEnd type="none" w="med" len="med"/>
              <a:tailEnd type="none" w="med" len="med"/>
            </a:ln>
          </p:spPr>
          <p:txBody>
            <a:bodyPr anchor="t">
              <a:spAutoFit/>
            </a:bodyPr>
            <a:p>
              <a:pPr lvl="0" algn="dist">
                <a:lnSpc>
                  <a:spcPct val="150000"/>
                </a:lnSpc>
              </a:pPr>
              <a:endParaRPr lang="en-US" altLang="zh-CN" sz="3200">
                <a:solidFill>
                  <a:schemeClr val="bg1"/>
                </a:solidFill>
                <a:latin typeface="楷体_GB2312" pitchFamily="1" charset="-122"/>
                <a:ea typeface="楷体_GB2312" pitchFamily="1" charset="-122"/>
              </a:endParaRPr>
            </a:p>
            <a:p>
              <a:pPr lvl="0" algn="dist">
                <a:lnSpc>
                  <a:spcPct val="150000"/>
                </a:lnSpc>
              </a:pPr>
              <a:endParaRPr lang="en-US" altLang="zh-CN" sz="3200">
                <a:solidFill>
                  <a:schemeClr val="bg1"/>
                </a:solidFill>
                <a:latin typeface="楷体_GB2312" pitchFamily="1" charset="-122"/>
                <a:ea typeface="楷体_GB2312" pitchFamily="1" charset="-122"/>
              </a:endParaRPr>
            </a:p>
            <a:p>
              <a:pPr lvl="0" algn="dist">
                <a:lnSpc>
                  <a:spcPct val="150000"/>
                </a:lnSpc>
              </a:pPr>
              <a:endParaRPr lang="en-US" altLang="zh-CN" sz="3200">
                <a:solidFill>
                  <a:schemeClr val="bg1"/>
                </a:solidFill>
                <a:latin typeface="楷体_GB2312" pitchFamily="1" charset="-122"/>
                <a:ea typeface="楷体_GB2312" pitchFamily="1" charset="-122"/>
              </a:endParaRPr>
            </a:p>
            <a:p>
              <a:pPr lvl="0" algn="dist">
                <a:lnSpc>
                  <a:spcPct val="150000"/>
                </a:lnSpc>
              </a:pPr>
              <a:endParaRPr lang="en-US" altLang="zh-CN" sz="3200">
                <a:solidFill>
                  <a:schemeClr val="bg1"/>
                </a:solidFill>
                <a:latin typeface="楷体_GB2312" pitchFamily="1" charset="-122"/>
                <a:ea typeface="楷体_GB2312" pitchFamily="1" charset="-122"/>
              </a:endParaRPr>
            </a:p>
            <a:p>
              <a:pPr lvl="0" algn="dist">
                <a:lnSpc>
                  <a:spcPct val="150000"/>
                </a:lnSpc>
              </a:pPr>
              <a:endParaRPr lang="en-US" altLang="zh-CN" sz="3200">
                <a:solidFill>
                  <a:schemeClr val="bg1"/>
                </a:solidFill>
                <a:latin typeface="楷体_GB2312" pitchFamily="1" charset="-122"/>
                <a:ea typeface="楷体_GB2312" pitchFamily="1" charset="-122"/>
              </a:endParaRPr>
            </a:p>
            <a:p>
              <a:pPr lvl="0" algn="dist">
                <a:lnSpc>
                  <a:spcPct val="150000"/>
                </a:lnSpc>
              </a:pPr>
              <a:r>
                <a:rPr lang="en-US" altLang="zh-CN" sz="3200">
                  <a:latin typeface="楷体_GB2312" pitchFamily="1" charset="-122"/>
                  <a:ea typeface="楷体_GB2312" pitchFamily="1" charset="-122"/>
                </a:rPr>
                <a:t> </a:t>
              </a:r>
              <a:endParaRPr lang="en-US" altLang="zh-CN" sz="3200">
                <a:latin typeface="楷体_GB2312" pitchFamily="1" charset="-122"/>
                <a:ea typeface="楷体_GB2312" pitchFamily="1" charset="-122"/>
              </a:endParaRPr>
            </a:p>
            <a:p>
              <a:pPr lvl="0" algn="dist">
                <a:lnSpc>
                  <a:spcPct val="150000"/>
                </a:lnSpc>
              </a:pPr>
              <a:endParaRPr lang="en-US" altLang="zh-CN" sz="900">
                <a:latin typeface="楷体_GB2312" pitchFamily="1" charset="-122"/>
                <a:ea typeface="楷体_GB2312" pitchFamily="1" charset="-122"/>
              </a:endParaRPr>
            </a:p>
          </p:txBody>
        </p:sp>
        <p:pic>
          <p:nvPicPr>
            <p:cNvPr id="92163" name="图片 1" descr="6ec8aac122bd4f6e"/>
            <p:cNvPicPr>
              <a:picLocks noChangeAspect="1"/>
            </p:cNvPicPr>
            <p:nvPr/>
          </p:nvPicPr>
          <p:blipFill>
            <a:blip r:embed="rId1"/>
            <a:stretch>
              <a:fillRect/>
            </a:stretch>
          </p:blipFill>
          <p:spPr>
            <a:xfrm>
              <a:off x="1595" y="205"/>
              <a:ext cx="2755" cy="2597"/>
            </a:xfrm>
            <a:prstGeom prst="rect">
              <a:avLst/>
            </a:prstGeom>
            <a:noFill/>
            <a:ln w="9525">
              <a:noFill/>
              <a:miter/>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2162"/>
                                        </p:tgtEl>
                                        <p:attrNameLst>
                                          <p:attrName>style.visibility</p:attrName>
                                        </p:attrNameLst>
                                      </p:cBhvr>
                                      <p:to>
                                        <p:strVal val="visible"/>
                                      </p:to>
                                    </p:set>
                                    <p:animEffect transition="in" filter="wipe(left)">
                                      <p:cBhvr>
                                        <p:cTn id="7" dur="1000"/>
                                        <p:tgtEl>
                                          <p:spTgt spid="92162"/>
                                        </p:tgtEl>
                                      </p:cBhvr>
                                    </p:animEffect>
                                  </p:childTnLst>
                                </p:cTn>
                              </p:par>
                              <p:par>
                                <p:cTn id="8" presetID="22" presetClass="entr" presetSubtype="8" fill="hold" nodeType="withEffect">
                                  <p:stCondLst>
                                    <p:cond delay="0"/>
                                  </p:stCondLst>
                                  <p:childTnLst>
                                    <p:set>
                                      <p:cBhvr>
                                        <p:cTn id="9" dur="1" fill="hold">
                                          <p:stCondLst>
                                            <p:cond delay="0"/>
                                          </p:stCondLst>
                                        </p:cTn>
                                        <p:tgtEl>
                                          <p:spTgt spid="93186"/>
                                        </p:tgtEl>
                                        <p:attrNameLst>
                                          <p:attrName>style.visibility</p:attrName>
                                        </p:attrNameLst>
                                      </p:cBhvr>
                                      <p:to>
                                        <p:strVal val="visible"/>
                                      </p:to>
                                    </p:set>
                                    <p:animEffect transition="in" filter="wipe(left)">
                                      <p:cBhvr>
                                        <p:cTn id="10" dur="1000"/>
                                        <p:tgtEl>
                                          <p:spTgt spid="93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4210" name="文本框 94209"/>
          <p:cNvSpPr txBox="1"/>
          <p:nvPr/>
        </p:nvSpPr>
        <p:spPr>
          <a:xfrm>
            <a:off x="137795" y="301625"/>
            <a:ext cx="11808460" cy="2491740"/>
          </a:xfrm>
          <a:prstGeom prst="rect">
            <a:avLst/>
          </a:prstGeom>
          <a:noFill/>
          <a:ln w="9525" cap="sq" cmpd="sng">
            <a:solidFill>
              <a:schemeClr val="tx1"/>
            </a:solidFill>
            <a:prstDash val="solid"/>
            <a:miter/>
            <a:headEnd type="none" w="med" len="med"/>
            <a:tailEnd type="none" w="med" len="med"/>
          </a:ln>
        </p:spPr>
        <p:txBody>
          <a:bodyPr wrap="square" anchor="t">
            <a:spAutoFit/>
          </a:bodyPr>
          <a:p>
            <a:pPr marL="342900" lvl="0" indent="-342900" algn="l">
              <a:lnSpc>
                <a:spcPct val="150000"/>
              </a:lnSpc>
            </a:pPr>
            <a:r>
              <a:rPr lang="en-US" altLang="zh-CN" sz="3200">
                <a:solidFill>
                  <a:srgbClr val="FF0000"/>
                </a:solidFill>
                <a:latin typeface="黑体" charset="0"/>
                <a:ea typeface="黑体" charset="0"/>
              </a:rPr>
              <a:t>[</a:t>
            </a:r>
            <a:r>
              <a:rPr lang="zh-CN" altLang="en-US" sz="3200">
                <a:solidFill>
                  <a:srgbClr val="FF0000"/>
                </a:solidFill>
                <a:latin typeface="黑体" charset="0"/>
                <a:ea typeface="黑体" charset="0"/>
              </a:rPr>
              <a:t>参考答案</a:t>
            </a:r>
            <a:r>
              <a:rPr lang="en-US" altLang="zh-CN" sz="3200">
                <a:solidFill>
                  <a:srgbClr val="FF0000"/>
                </a:solidFill>
                <a:latin typeface="黑体" charset="0"/>
                <a:ea typeface="黑体" charset="0"/>
              </a:rPr>
              <a:t>]</a:t>
            </a:r>
            <a:r>
              <a:rPr lang="zh-CN" altLang="en-US" sz="3200" b="1">
                <a:latin typeface="黑体" charset="0"/>
                <a:ea typeface="黑体" charset="0"/>
              </a:rPr>
              <a:t>图标由水滴、手掌和圆形组成。圆形代表地球，象征节水能保护地球生态；手掌托着水滴，象征人人动手节约每一滴水；手掌又象一条河流，象征着滴水成河。</a:t>
            </a:r>
            <a:r>
              <a:rPr lang="en-US" altLang="zh-CN" sz="2800">
                <a:solidFill>
                  <a:schemeClr val="bg1"/>
                </a:solidFill>
                <a:latin typeface="宋体" charset="-122"/>
                <a:ea typeface="宋体" charset="-122"/>
              </a:rPr>
              <a:t>*</a:t>
            </a:r>
            <a:endParaRPr lang="en-US" altLang="zh-CN" sz="2800">
              <a:solidFill>
                <a:schemeClr val="bg1"/>
              </a:solidFill>
              <a:latin typeface="宋体" charset="-122"/>
              <a:ea typeface="宋体" charset="-122"/>
            </a:endParaRPr>
          </a:p>
          <a:p>
            <a:pPr marL="342900" lvl="0" indent="-342900">
              <a:lnSpc>
                <a:spcPct val="150000"/>
              </a:lnSpc>
            </a:pPr>
            <a:r>
              <a:rPr lang="en-US" altLang="zh-CN" sz="900">
                <a:latin typeface="宋体" charset="-122"/>
                <a:ea typeface="宋体" charset="-122"/>
              </a:rPr>
              <a:t> </a:t>
            </a:r>
            <a:r>
              <a:rPr lang="en-US" altLang="zh-CN" sz="900">
                <a:solidFill>
                  <a:srgbClr val="FF0000"/>
                </a:solidFill>
                <a:latin typeface="宋体" charset="-122"/>
                <a:ea typeface="宋体" charset="-122"/>
              </a:rPr>
              <a:t> </a:t>
            </a:r>
            <a:endParaRPr lang="en-US" altLang="zh-CN" sz="900">
              <a:solidFill>
                <a:srgbClr val="FF0000"/>
              </a:solidFill>
              <a:latin typeface="宋体" charset="-122"/>
              <a:ea typeface="宋体" charset="-122"/>
            </a:endParaRPr>
          </a:p>
        </p:txBody>
      </p:sp>
      <p:sp>
        <p:nvSpPr>
          <p:cNvPr id="94211" name="文本框 94210"/>
          <p:cNvSpPr txBox="1"/>
          <p:nvPr/>
        </p:nvSpPr>
        <p:spPr>
          <a:xfrm>
            <a:off x="1536383" y="2961005"/>
            <a:ext cx="8996362" cy="2857500"/>
          </a:xfrm>
          <a:prstGeom prst="rect">
            <a:avLst/>
          </a:prstGeom>
          <a:noFill/>
          <a:ln w="9525" cap="sq" cmpd="sng">
            <a:solidFill>
              <a:schemeClr val="tx1"/>
            </a:solidFill>
            <a:prstDash val="solid"/>
            <a:miter/>
            <a:headEnd type="none" w="med" len="med"/>
            <a:tailEnd type="none" w="med" len="med"/>
          </a:ln>
        </p:spPr>
        <p:txBody>
          <a:bodyPr anchor="t">
            <a:spAutoFit/>
          </a:bodyPr>
          <a:p>
            <a:pPr marL="342900" lvl="0" indent="-342900" algn="ctr">
              <a:lnSpc>
                <a:spcPct val="150000"/>
              </a:lnSpc>
            </a:pPr>
            <a:r>
              <a:rPr lang="en-US" altLang="zh-CN" sz="2800">
                <a:solidFill>
                  <a:srgbClr val="FF0000"/>
                </a:solidFill>
                <a:latin typeface="宋体" charset="-122"/>
                <a:ea typeface="宋体" charset="-122"/>
              </a:rPr>
              <a:t>[</a:t>
            </a:r>
            <a:r>
              <a:rPr lang="zh-CN" altLang="en-US" sz="2800">
                <a:solidFill>
                  <a:srgbClr val="FF0000"/>
                </a:solidFill>
                <a:latin typeface="宋体" charset="-122"/>
                <a:ea typeface="宋体" charset="-122"/>
              </a:rPr>
              <a:t>备考答案</a:t>
            </a:r>
            <a:r>
              <a:rPr lang="en-US" altLang="zh-CN" sz="2800">
                <a:solidFill>
                  <a:srgbClr val="FF0000"/>
                </a:solidFill>
                <a:latin typeface="宋体" charset="-122"/>
                <a:ea typeface="宋体" charset="-122"/>
              </a:rPr>
              <a:t>]</a:t>
            </a:r>
            <a:endParaRPr lang="en-US" altLang="zh-CN" sz="2800">
              <a:solidFill>
                <a:srgbClr val="FF0000"/>
              </a:solidFill>
              <a:latin typeface="宋体" charset="-122"/>
              <a:ea typeface="宋体" charset="-122"/>
            </a:endParaRPr>
          </a:p>
          <a:p>
            <a:pPr marL="342900" lvl="0" indent="-342900" algn="dist">
              <a:lnSpc>
                <a:spcPct val="150000"/>
              </a:lnSpc>
            </a:pPr>
            <a:r>
              <a:rPr lang="en-US" altLang="zh-CN" sz="2800">
                <a:latin typeface="宋体" charset="-122"/>
                <a:ea typeface="宋体" charset="-122"/>
              </a:rPr>
              <a:t>    </a:t>
            </a:r>
            <a:r>
              <a:rPr lang="zh-CN" altLang="en-US" sz="2800">
                <a:latin typeface="宋体" charset="-122"/>
                <a:ea typeface="宋体" charset="-122"/>
              </a:rPr>
              <a:t>标志为圆形，象征地球。地球内，手掌伸展承托一</a:t>
            </a:r>
            <a:endParaRPr lang="zh-CN" altLang="en-US" sz="2800">
              <a:latin typeface="宋体" charset="-122"/>
              <a:ea typeface="宋体" charset="-122"/>
            </a:endParaRPr>
          </a:p>
          <a:p>
            <a:pPr marL="342900" lvl="0" indent="-342900" algn="dist">
              <a:lnSpc>
                <a:spcPct val="150000"/>
              </a:lnSpc>
            </a:pPr>
            <a:r>
              <a:rPr lang="zh-CN" altLang="en-US" sz="2800">
                <a:latin typeface="宋体" charset="-122"/>
                <a:ea typeface="宋体" charset="-122"/>
              </a:rPr>
              <a:t>颗水滴，呈“</a:t>
            </a:r>
            <a:r>
              <a:rPr lang="en-US" altLang="zh-CN" sz="2800">
                <a:latin typeface="宋体" charset="-122"/>
                <a:ea typeface="宋体" charset="-122"/>
              </a:rPr>
              <a:t>JS(</a:t>
            </a:r>
            <a:r>
              <a:rPr lang="zh-CN" altLang="en-US" sz="2800">
                <a:latin typeface="宋体" charset="-122"/>
                <a:ea typeface="宋体" charset="-122"/>
              </a:rPr>
              <a:t>节水</a:t>
            </a:r>
            <a:r>
              <a:rPr lang="en-US" altLang="zh-CN" sz="2800">
                <a:latin typeface="宋体" charset="-122"/>
                <a:ea typeface="宋体" charset="-122"/>
              </a:rPr>
              <a:t>)”</a:t>
            </a:r>
            <a:r>
              <a:rPr lang="zh-CN" altLang="en-US" sz="2800">
                <a:latin typeface="宋体" charset="-122"/>
                <a:ea typeface="宋体" charset="-122"/>
              </a:rPr>
              <a:t>和“心”字变形，象征人人用</a:t>
            </a:r>
            <a:endParaRPr lang="zh-CN" altLang="en-US" sz="2800">
              <a:latin typeface="宋体" charset="-122"/>
              <a:ea typeface="宋体" charset="-122"/>
            </a:endParaRPr>
          </a:p>
          <a:p>
            <a:pPr marL="342900" lvl="0" indent="-342900" algn="dist">
              <a:lnSpc>
                <a:spcPct val="150000"/>
              </a:lnSpc>
            </a:pPr>
            <a:r>
              <a:rPr lang="zh-CN" altLang="en-US" sz="2800">
                <a:latin typeface="宋体" charset="-122"/>
                <a:ea typeface="宋体" charset="-122"/>
              </a:rPr>
              <a:t>心节水呵护地球。手掌又如蜿蜒河流，象征滴水成河。</a:t>
            </a:r>
            <a:r>
              <a:rPr lang="en-US" altLang="zh-CN" sz="2800">
                <a:solidFill>
                  <a:schemeClr val="bg1"/>
                </a:solidFill>
                <a:latin typeface="宋体" charset="-122"/>
                <a:ea typeface="宋体" charset="-122"/>
              </a:rPr>
              <a:t>*</a:t>
            </a:r>
            <a:endParaRPr lang="en-US" altLang="zh-CN" sz="2800">
              <a:solidFill>
                <a:schemeClr val="bg1"/>
              </a:solidFill>
              <a:latin typeface="宋体" charset="-122"/>
              <a:ea typeface="宋体" charset="-122"/>
            </a:endParaRPr>
          </a:p>
          <a:p>
            <a:pPr marL="342900" lvl="0" indent="-342900" algn="dist">
              <a:lnSpc>
                <a:spcPct val="150000"/>
              </a:lnSpc>
            </a:pPr>
            <a:endParaRPr lang="en-US" altLang="zh-CN" sz="900">
              <a:solidFill>
                <a:schemeClr val="bg1"/>
              </a:solidFill>
              <a:latin typeface="宋体" charset="-122"/>
              <a:ea typeface="宋体" charset="-122"/>
            </a:endParaRPr>
          </a:p>
        </p:txBody>
      </p:sp>
      <p:sp>
        <p:nvSpPr>
          <p:cNvPr id="93187"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4210"/>
                                        </p:tgtEl>
                                        <p:attrNameLst>
                                          <p:attrName>style.visibility</p:attrName>
                                        </p:attrNameLst>
                                      </p:cBhvr>
                                      <p:to>
                                        <p:strVal val="visible"/>
                                      </p:to>
                                    </p:set>
                                    <p:animEffect transition="in" filter="wipe(left)">
                                      <p:cBhvr>
                                        <p:cTn id="7" dur="1000"/>
                                        <p:tgtEl>
                                          <p:spTgt spid="942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4211"/>
                                        </p:tgtEl>
                                        <p:attrNameLst>
                                          <p:attrName>style.visibility</p:attrName>
                                        </p:attrNameLst>
                                      </p:cBhvr>
                                      <p:to>
                                        <p:strVal val="visible"/>
                                      </p:to>
                                    </p:set>
                                    <p:animEffect transition="in" filter="wipe(left)">
                                      <p:cBhvr>
                                        <p:cTn id="12" dur="1000"/>
                                        <p:tgtEl>
                                          <p:spTgt spid="94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0" grpId="0" bldLvl="0" animBg="1"/>
      <p:bldP spid="94211"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5234" name="文本框 95233"/>
          <p:cNvSpPr txBox="1"/>
          <p:nvPr/>
        </p:nvSpPr>
        <p:spPr>
          <a:xfrm>
            <a:off x="152400" y="76835"/>
            <a:ext cx="4912995" cy="6149340"/>
          </a:xfrm>
          <a:prstGeom prst="rect">
            <a:avLst/>
          </a:prstGeom>
          <a:solidFill>
            <a:schemeClr val="bg1"/>
          </a:solidFill>
          <a:ln w="9525" cap="flat" cmpd="sng">
            <a:solidFill>
              <a:schemeClr val="tx1"/>
            </a:solidFill>
            <a:prstDash val="solid"/>
            <a:miter/>
            <a:headEnd type="none" w="med" len="med"/>
            <a:tailEnd type="none" w="med" len="med"/>
          </a:ln>
        </p:spPr>
        <p:txBody>
          <a:bodyPr wrap="square" anchor="t">
            <a:spAutoFit/>
          </a:bodyPr>
          <a:p>
            <a:pPr lvl="0" algn="dist">
              <a:lnSpc>
                <a:spcPct val="150000"/>
              </a:lnSpc>
            </a:pPr>
            <a:r>
              <a:rPr lang="en-US" altLang="zh-CN" sz="3200" b="1">
                <a:solidFill>
                  <a:srgbClr val="FF0000"/>
                </a:solidFill>
                <a:latin typeface="黑体" charset="0"/>
                <a:ea typeface="黑体" charset="0"/>
              </a:rPr>
              <a:t>[2014</a:t>
            </a:r>
            <a:r>
              <a:rPr lang="zh-CN" altLang="en-US" sz="3200" b="1">
                <a:solidFill>
                  <a:srgbClr val="FF0000"/>
                </a:solidFill>
                <a:latin typeface="黑体" charset="0"/>
                <a:ea typeface="黑体" charset="0"/>
              </a:rPr>
              <a:t>年山东卷</a:t>
            </a:r>
            <a:r>
              <a:rPr lang="en-US" altLang="zh-CN" sz="3200" b="1">
                <a:solidFill>
                  <a:srgbClr val="FF0000"/>
                </a:solidFill>
                <a:latin typeface="黑体" charset="0"/>
                <a:ea typeface="黑体" charset="0"/>
              </a:rPr>
              <a:t>]</a:t>
            </a:r>
            <a:r>
              <a:rPr lang="zh-CN" altLang="en-US" sz="3200" b="1">
                <a:latin typeface="黑体" charset="0"/>
                <a:ea typeface="黑体" charset="0"/>
              </a:rPr>
              <a:t>下图是俄罗斯女摄影师艾琳娜舒米洛娃拍摄的儿子与小兔子在一起的画面。请仔细观察，对画面进行准确、生动的描写。要求：使用比喻或比拟的修辞手法，不超过</a:t>
            </a:r>
            <a:r>
              <a:rPr lang="en-US" altLang="zh-CN" sz="3200" b="1">
                <a:latin typeface="黑体" charset="0"/>
                <a:ea typeface="黑体" charset="0"/>
              </a:rPr>
              <a:t>80</a:t>
            </a:r>
            <a:r>
              <a:rPr lang="zh-CN" altLang="en-US" sz="3200" b="1">
                <a:latin typeface="黑体" charset="0"/>
                <a:ea typeface="黑体" charset="0"/>
              </a:rPr>
              <a:t>字。</a:t>
            </a:r>
            <a:r>
              <a:rPr lang="zh-CN" altLang="en-US" sz="2800">
                <a:latin typeface="宋体" charset="-122"/>
                <a:ea typeface="宋体" charset="-122"/>
              </a:rPr>
              <a:t>              </a:t>
            </a:r>
            <a:r>
              <a:rPr lang="en-US" altLang="zh-CN" sz="2800">
                <a:solidFill>
                  <a:schemeClr val="bg1"/>
                </a:solidFill>
                <a:latin typeface="宋体" charset="-122"/>
                <a:ea typeface="宋体" charset="-122"/>
              </a:rPr>
              <a:t>*</a:t>
            </a:r>
            <a:endParaRPr lang="en-US" altLang="zh-CN" sz="2800">
              <a:solidFill>
                <a:schemeClr val="bg1"/>
              </a:solidFill>
              <a:latin typeface="宋体" charset="-122"/>
              <a:ea typeface="宋体" charset="-122"/>
            </a:endParaRPr>
          </a:p>
          <a:p>
            <a:pPr lvl="0" algn="dist">
              <a:lnSpc>
                <a:spcPct val="150000"/>
              </a:lnSpc>
            </a:pPr>
            <a:endParaRPr lang="en-US" altLang="zh-CN" sz="900">
              <a:latin typeface="宋体" charset="-122"/>
              <a:ea typeface="宋体" charset="-122"/>
            </a:endParaRPr>
          </a:p>
        </p:txBody>
      </p:sp>
      <p:sp>
        <p:nvSpPr>
          <p:cNvPr id="94210" name="日期占位符 1"/>
          <p:cNvSpPr/>
          <p:nvPr>
            <p:ph type="dt" sz="half" idx="10"/>
          </p:nvPr>
        </p:nvSpPr>
        <p:spPr>
          <a:xfrm>
            <a:off x="2428875" y="5485765"/>
            <a:ext cx="2133600" cy="476250"/>
          </a:xfrm>
          <a:prstGeom prst="rect">
            <a:avLst/>
          </a:prstGeom>
          <a:noFill/>
          <a:ln w="9525">
            <a:noFill/>
            <a:miter/>
          </a:ln>
        </p:spPr>
        <p:txBody>
          <a:bodyPr anchor="t"/>
          <a:p>
            <a:endParaRPr lang="zh-CN" altLang="en-US"/>
          </a:p>
        </p:txBody>
      </p:sp>
      <p:grpSp>
        <p:nvGrpSpPr>
          <p:cNvPr id="96258" name="组合 96257"/>
          <p:cNvGrpSpPr/>
          <p:nvPr/>
        </p:nvGrpSpPr>
        <p:grpSpPr>
          <a:xfrm>
            <a:off x="5092065" y="97790"/>
            <a:ext cx="7014210" cy="6328410"/>
            <a:chOff x="0" y="0"/>
            <a:chExt cx="5799" cy="3348"/>
          </a:xfrm>
        </p:grpSpPr>
        <p:sp>
          <p:nvSpPr>
            <p:cNvPr id="2" name="文本框 96258"/>
            <p:cNvSpPr txBox="1"/>
            <p:nvPr/>
          </p:nvSpPr>
          <p:spPr>
            <a:xfrm>
              <a:off x="0" y="0"/>
              <a:ext cx="5799" cy="2866"/>
            </a:xfrm>
            <a:prstGeom prst="rect">
              <a:avLst/>
            </a:prstGeom>
            <a:solidFill>
              <a:schemeClr val="bg1"/>
            </a:solidFill>
            <a:ln w="9525" cap="flat" cmpd="sng">
              <a:solidFill>
                <a:schemeClr val="tx1"/>
              </a:solidFill>
              <a:prstDash val="solid"/>
              <a:miter/>
              <a:headEnd type="none" w="med" len="med"/>
              <a:tailEnd type="none" w="med" len="med"/>
            </a:ln>
          </p:spPr>
          <p:txBody>
            <a:bodyPr wrap="square" anchor="t">
              <a:spAutoFit/>
            </a:bodyPr>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900">
                <a:latin typeface="宋体" charset="-122"/>
                <a:ea typeface="宋体" charset="-122"/>
              </a:endParaRPr>
            </a:p>
          </p:txBody>
        </p:sp>
        <p:pic>
          <p:nvPicPr>
            <p:cNvPr id="95235" name="图片 5"/>
            <p:cNvPicPr>
              <a:picLocks noChangeAspect="1"/>
            </p:cNvPicPr>
            <p:nvPr/>
          </p:nvPicPr>
          <p:blipFill>
            <a:blip r:embed="rId1"/>
            <a:stretch>
              <a:fillRect/>
            </a:stretch>
          </p:blipFill>
          <p:spPr>
            <a:xfrm>
              <a:off x="479" y="70"/>
              <a:ext cx="4590" cy="3278"/>
            </a:xfrm>
            <a:prstGeom prst="rect">
              <a:avLst/>
            </a:prstGeom>
            <a:noFill/>
            <a:ln w="9525">
              <a:noFill/>
              <a:miter/>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5234"/>
                                        </p:tgtEl>
                                        <p:attrNameLst>
                                          <p:attrName>style.visibility</p:attrName>
                                        </p:attrNameLst>
                                      </p:cBhvr>
                                      <p:to>
                                        <p:strVal val="visible"/>
                                      </p:to>
                                    </p:set>
                                    <p:animEffect transition="in" filter="wipe(left)">
                                      <p:cBhvr>
                                        <p:cTn id="7" dur="1000"/>
                                        <p:tgtEl>
                                          <p:spTgt spid="95234"/>
                                        </p:tgtEl>
                                      </p:cBhvr>
                                    </p:animEffect>
                                  </p:childTnLst>
                                </p:cTn>
                              </p:par>
                              <p:par>
                                <p:cTn id="8" presetID="22" presetClass="entr" presetSubtype="8" fill="hold" nodeType="withEffect">
                                  <p:stCondLst>
                                    <p:cond delay="0"/>
                                  </p:stCondLst>
                                  <p:childTnLst>
                                    <p:set>
                                      <p:cBhvr>
                                        <p:cTn id="9" dur="1" fill="hold">
                                          <p:stCondLst>
                                            <p:cond delay="0"/>
                                          </p:stCondLst>
                                        </p:cTn>
                                        <p:tgtEl>
                                          <p:spTgt spid="96258"/>
                                        </p:tgtEl>
                                        <p:attrNameLst>
                                          <p:attrName>style.visibility</p:attrName>
                                        </p:attrNameLst>
                                      </p:cBhvr>
                                      <p:to>
                                        <p:strVal val="visible"/>
                                      </p:to>
                                    </p:set>
                                    <p:animEffect transition="in" filter="wipe(left)">
                                      <p:cBhvr>
                                        <p:cTn id="10" dur="1000"/>
                                        <p:tgtEl>
                                          <p:spTgt spid="962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4"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7282" name="文本框 97281"/>
          <p:cNvSpPr txBox="1"/>
          <p:nvPr/>
        </p:nvSpPr>
        <p:spPr>
          <a:xfrm>
            <a:off x="125730" y="621030"/>
            <a:ext cx="11906250" cy="3863340"/>
          </a:xfrm>
          <a:prstGeom prst="rect">
            <a:avLst/>
          </a:prstGeom>
          <a:noFill/>
          <a:ln w="9525" cap="sq" cmpd="sng">
            <a:solidFill>
              <a:schemeClr val="tx1"/>
            </a:solidFill>
            <a:prstDash val="solid"/>
            <a:miter/>
            <a:headEnd type="none" w="med" len="med"/>
            <a:tailEnd type="none" w="med" len="med"/>
          </a:ln>
        </p:spPr>
        <p:txBody>
          <a:bodyPr wrap="square" anchor="t">
            <a:spAutoFit/>
          </a:bodyPr>
          <a:p>
            <a:pPr marL="342900" lvl="0" indent="-342900" algn="l">
              <a:lnSpc>
                <a:spcPct val="150000"/>
              </a:lnSpc>
            </a:pPr>
            <a:r>
              <a:rPr lang="en-US" altLang="zh-CN" sz="3200" b="1">
                <a:solidFill>
                  <a:srgbClr val="FF0000"/>
                </a:solidFill>
                <a:latin typeface="黑体" charset="0"/>
                <a:ea typeface="黑体" charset="0"/>
              </a:rPr>
              <a:t>[</a:t>
            </a:r>
            <a:r>
              <a:rPr lang="zh-CN" altLang="en-US" sz="3200" b="1">
                <a:solidFill>
                  <a:srgbClr val="FF0000"/>
                </a:solidFill>
                <a:latin typeface="黑体" charset="0"/>
                <a:ea typeface="黑体" charset="0"/>
              </a:rPr>
              <a:t>备考示例</a:t>
            </a:r>
            <a:r>
              <a:rPr lang="en-US" altLang="zh-CN" sz="3200" b="1">
                <a:solidFill>
                  <a:srgbClr val="FF0000"/>
                </a:solidFill>
                <a:latin typeface="黑体" charset="0"/>
                <a:ea typeface="黑体" charset="0"/>
              </a:rPr>
              <a:t>]</a:t>
            </a:r>
            <a:endParaRPr lang="en-US" altLang="zh-CN" sz="3200" b="1">
              <a:solidFill>
                <a:srgbClr val="FF0000"/>
              </a:solidFill>
              <a:latin typeface="黑体" charset="0"/>
              <a:ea typeface="黑体" charset="0"/>
            </a:endParaRPr>
          </a:p>
          <a:p>
            <a:pPr marL="342900" lvl="0" indent="-342900" algn="l">
              <a:lnSpc>
                <a:spcPct val="150000"/>
              </a:lnSpc>
            </a:pPr>
            <a:r>
              <a:rPr lang="en-US" altLang="zh-CN" sz="3200" b="1">
                <a:latin typeface="黑体" charset="0"/>
                <a:ea typeface="黑体" charset="0"/>
              </a:rPr>
              <a:t>   </a:t>
            </a:r>
            <a:r>
              <a:rPr lang="zh-CN" altLang="en-US" sz="3200" b="1">
                <a:latin typeface="黑体" charset="0"/>
                <a:ea typeface="黑体" charset="0"/>
              </a:rPr>
              <a:t>男孩双手托举起浅灰色的小兔子。他眯着眼睛，轻声呼唤，脸上写满笑意；小兔子像乖乖小弟，目光炯炯，兔须轻蹭哥哥的鼻尖，享受纯真的爱。阳光普照，连茸茸绿树都陶醉了</a:t>
            </a:r>
            <a:r>
              <a:rPr lang="en-US" altLang="zh-CN" sz="3200" b="1">
                <a:latin typeface="黑体" charset="0"/>
                <a:ea typeface="黑体" charset="0"/>
              </a:rPr>
              <a:t>……  </a:t>
            </a:r>
            <a:r>
              <a:rPr lang="en-US" altLang="zh-CN" sz="2800">
                <a:latin typeface="宋体" charset="-122"/>
                <a:ea typeface="宋体" charset="-122"/>
              </a:rPr>
              <a:t>                      </a:t>
            </a:r>
            <a:r>
              <a:rPr lang="en-US" altLang="zh-CN" sz="2800">
                <a:solidFill>
                  <a:schemeClr val="bg1"/>
                </a:solidFill>
                <a:latin typeface="宋体" charset="-122"/>
                <a:ea typeface="宋体" charset="-122"/>
              </a:rPr>
              <a:t>*</a:t>
            </a:r>
            <a:endParaRPr lang="en-US" altLang="zh-CN" sz="2800">
              <a:solidFill>
                <a:schemeClr val="bg1"/>
              </a:solidFill>
              <a:latin typeface="宋体" charset="-122"/>
              <a:ea typeface="宋体" charset="-122"/>
            </a:endParaRPr>
          </a:p>
          <a:p>
            <a:pPr marL="342900" lvl="0" indent="-342900">
              <a:lnSpc>
                <a:spcPct val="150000"/>
              </a:lnSpc>
            </a:pPr>
            <a:r>
              <a:rPr lang="en-US" altLang="zh-CN" sz="900">
                <a:latin typeface="Arial" charset="0"/>
                <a:ea typeface="宋体" charset="-122"/>
              </a:rPr>
              <a:t> </a:t>
            </a:r>
            <a:r>
              <a:rPr lang="en-US" altLang="zh-CN" sz="900">
                <a:solidFill>
                  <a:srgbClr val="FF0000"/>
                </a:solidFill>
                <a:latin typeface="楷体_GB2312" pitchFamily="1" charset="-122"/>
                <a:ea typeface="楷体_GB2312" pitchFamily="1" charset="-122"/>
              </a:rPr>
              <a:t> </a:t>
            </a:r>
            <a:endParaRPr lang="en-US" altLang="zh-CN" sz="900">
              <a:solidFill>
                <a:srgbClr val="FF0000"/>
              </a:solidFill>
              <a:latin typeface="楷体_GB2312" pitchFamily="1" charset="-122"/>
              <a:ea typeface="楷体_GB2312" pitchFamily="1" charset="-122"/>
            </a:endParaRPr>
          </a:p>
        </p:txBody>
      </p:sp>
      <p:sp>
        <p:nvSpPr>
          <p:cNvPr id="96258"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7282"/>
                                        </p:tgtEl>
                                        <p:attrNameLst>
                                          <p:attrName>style.visibility</p:attrName>
                                        </p:attrNameLst>
                                      </p:cBhvr>
                                      <p:to>
                                        <p:strVal val="visible"/>
                                      </p:to>
                                    </p:set>
                                    <p:animEffect transition="in" filter="wipe(left)">
                                      <p:cBhvr>
                                        <p:cTn id="7" dur="1000"/>
                                        <p:tgtEl>
                                          <p:spTgt spid="972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2"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8306" name="文本框 98305"/>
          <p:cNvSpPr txBox="1"/>
          <p:nvPr/>
        </p:nvSpPr>
        <p:spPr>
          <a:xfrm>
            <a:off x="40005" y="89535"/>
            <a:ext cx="4128135" cy="6057900"/>
          </a:xfrm>
          <a:prstGeom prst="rect">
            <a:avLst/>
          </a:prstGeom>
          <a:solidFill>
            <a:schemeClr val="bg1"/>
          </a:solidFill>
          <a:ln w="9525" cap="flat" cmpd="sng">
            <a:solidFill>
              <a:schemeClr val="tx1"/>
            </a:solidFill>
            <a:prstDash val="solid"/>
            <a:miter/>
            <a:headEnd type="none" w="med" len="med"/>
            <a:tailEnd type="none" w="med" len="med"/>
          </a:ln>
        </p:spPr>
        <p:txBody>
          <a:bodyPr wrap="square" anchor="t">
            <a:spAutoFit/>
          </a:bodyPr>
          <a:p>
            <a:pPr lvl="0" algn="dist">
              <a:lnSpc>
                <a:spcPct val="150000"/>
              </a:lnSpc>
            </a:pPr>
            <a:r>
              <a:rPr lang="en-US" altLang="zh-CN" sz="2800" b="1">
                <a:solidFill>
                  <a:srgbClr val="FF0000"/>
                </a:solidFill>
                <a:latin typeface="黑体" charset="0"/>
                <a:ea typeface="黑体" charset="0"/>
              </a:rPr>
              <a:t>[2014</a:t>
            </a:r>
            <a:r>
              <a:rPr lang="zh-CN" altLang="en-US" sz="2800" b="1">
                <a:solidFill>
                  <a:srgbClr val="FF0000"/>
                </a:solidFill>
                <a:latin typeface="黑体" charset="0"/>
                <a:ea typeface="黑体" charset="0"/>
              </a:rPr>
              <a:t>年湖北卷</a:t>
            </a:r>
            <a:r>
              <a:rPr lang="en-US" altLang="zh-CN" sz="2800" b="1">
                <a:solidFill>
                  <a:srgbClr val="FF0000"/>
                </a:solidFill>
                <a:latin typeface="黑体" charset="0"/>
                <a:ea typeface="黑体" charset="0"/>
              </a:rPr>
              <a:t>]</a:t>
            </a:r>
            <a:r>
              <a:rPr lang="zh-CN" altLang="en-US" sz="2800" b="1">
                <a:latin typeface="黑体" charset="0"/>
                <a:ea typeface="黑体" charset="0"/>
              </a:rPr>
              <a:t>右边的绘画和书法作品，展现了画家和书法家心中的奔马的神韵。请用诗或文的形式描绘你心中的奔马。要求：</a:t>
            </a:r>
            <a:r>
              <a:rPr lang="en-US" altLang="zh-CN" sz="2800" b="1">
                <a:latin typeface="黑体" charset="0"/>
                <a:ea typeface="黑体" charset="0"/>
              </a:rPr>
              <a:t>①</a:t>
            </a:r>
            <a:r>
              <a:rPr lang="zh-CN" altLang="en-US" sz="2800" b="1">
                <a:latin typeface="黑体" charset="0"/>
                <a:ea typeface="黑体" charset="0"/>
              </a:rPr>
              <a:t>必须原创；</a:t>
            </a:r>
            <a:r>
              <a:rPr lang="en-US" altLang="zh-CN" sz="2800" b="1">
                <a:latin typeface="黑体" charset="0"/>
                <a:ea typeface="黑体" charset="0"/>
              </a:rPr>
              <a:t>②</a:t>
            </a:r>
            <a:r>
              <a:rPr lang="zh-CN" altLang="en-US" sz="2800" b="1">
                <a:latin typeface="黑体" charset="0"/>
                <a:ea typeface="黑体" charset="0"/>
              </a:rPr>
              <a:t>运用比喻、比拟两种修辞手法；</a:t>
            </a:r>
            <a:r>
              <a:rPr lang="en-US" altLang="zh-CN" sz="2800" b="1">
                <a:latin typeface="黑体" charset="0"/>
                <a:ea typeface="黑体" charset="0"/>
              </a:rPr>
              <a:t>③</a:t>
            </a:r>
            <a:r>
              <a:rPr lang="zh-CN" altLang="en-US" sz="2800" b="1">
                <a:latin typeface="黑体" charset="0"/>
                <a:ea typeface="黑体" charset="0"/>
              </a:rPr>
              <a:t>不超过</a:t>
            </a:r>
            <a:r>
              <a:rPr lang="en-US" altLang="zh-CN" sz="2800" b="1">
                <a:latin typeface="黑体" charset="0"/>
                <a:ea typeface="黑体" charset="0"/>
              </a:rPr>
              <a:t>60</a:t>
            </a:r>
            <a:r>
              <a:rPr lang="zh-CN" altLang="en-US" sz="2800" b="1">
                <a:latin typeface="黑体" charset="0"/>
                <a:ea typeface="黑体" charset="0"/>
              </a:rPr>
              <a:t>字。 </a:t>
            </a:r>
            <a:r>
              <a:rPr lang="zh-CN" altLang="en-US" sz="2800">
                <a:latin typeface="宋体" charset="-122"/>
                <a:ea typeface="宋体" charset="-122"/>
              </a:rPr>
              <a:t>             </a:t>
            </a:r>
            <a:r>
              <a:rPr lang="zh-CN" altLang="en-US">
                <a:latin typeface="Arial" charset="0"/>
                <a:ea typeface="宋体" charset="-122"/>
              </a:rPr>
              <a:t> </a:t>
            </a:r>
            <a:r>
              <a:rPr lang="en-US" altLang="zh-CN" sz="2800">
                <a:solidFill>
                  <a:schemeClr val="bg1"/>
                </a:solidFill>
                <a:latin typeface="宋体" charset="-122"/>
                <a:ea typeface="宋体" charset="-122"/>
              </a:rPr>
              <a:t>*</a:t>
            </a:r>
            <a:endParaRPr lang="en-US" altLang="zh-CN" sz="2800">
              <a:solidFill>
                <a:schemeClr val="bg1"/>
              </a:solidFill>
              <a:latin typeface="宋体" charset="-122"/>
              <a:ea typeface="宋体" charset="-122"/>
            </a:endParaRPr>
          </a:p>
          <a:p>
            <a:pPr lvl="0" algn="dist">
              <a:lnSpc>
                <a:spcPct val="150000"/>
              </a:lnSpc>
            </a:pPr>
            <a:endParaRPr lang="en-US" altLang="zh-CN" sz="900">
              <a:latin typeface="宋体" charset="-122"/>
              <a:ea typeface="宋体" charset="-122"/>
            </a:endParaRPr>
          </a:p>
        </p:txBody>
      </p:sp>
      <p:sp>
        <p:nvSpPr>
          <p:cNvPr id="97282"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grpSp>
        <p:nvGrpSpPr>
          <p:cNvPr id="99330" name="组合 99329"/>
          <p:cNvGrpSpPr/>
          <p:nvPr/>
        </p:nvGrpSpPr>
        <p:grpSpPr>
          <a:xfrm>
            <a:off x="4197350" y="146050"/>
            <a:ext cx="7844790" cy="6058557"/>
            <a:chOff x="0" y="0"/>
            <a:chExt cx="5544" cy="3778"/>
          </a:xfrm>
        </p:grpSpPr>
        <p:sp>
          <p:nvSpPr>
            <p:cNvPr id="2" name="文本框 99330"/>
            <p:cNvSpPr txBox="1"/>
            <p:nvPr/>
          </p:nvSpPr>
          <p:spPr>
            <a:xfrm>
              <a:off x="0" y="0"/>
              <a:ext cx="5544" cy="3778"/>
            </a:xfrm>
            <a:prstGeom prst="rect">
              <a:avLst/>
            </a:prstGeom>
            <a:solidFill>
              <a:schemeClr val="bg1"/>
            </a:solidFill>
            <a:ln w="9525" cap="flat" cmpd="sng">
              <a:solidFill>
                <a:schemeClr val="tx1"/>
              </a:solidFill>
              <a:prstDash val="solid"/>
              <a:miter/>
              <a:headEnd type="none" w="med" len="med"/>
              <a:tailEnd type="none" w="med" len="med"/>
            </a:ln>
          </p:spPr>
          <p:txBody>
            <a:bodyPr wrap="square" anchor="t">
              <a:spAutoFit/>
            </a:bodyPr>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endParaRPr lang="en-US" altLang="zh-CN" sz="2800">
                <a:solidFill>
                  <a:schemeClr val="bg1"/>
                </a:solidFill>
                <a:latin typeface="宋体" charset="-122"/>
                <a:ea typeface="宋体" charset="-122"/>
              </a:endParaRPr>
            </a:p>
            <a:p>
              <a:pPr lvl="0" algn="dist">
                <a:lnSpc>
                  <a:spcPct val="150000"/>
                </a:lnSpc>
              </a:pPr>
              <a:r>
                <a:rPr lang="en-US" altLang="zh-CN" sz="2800">
                  <a:solidFill>
                    <a:schemeClr val="bg1"/>
                  </a:solidFill>
                  <a:latin typeface="宋体" charset="-122"/>
                  <a:ea typeface="宋体" charset="-122"/>
                </a:rPr>
                <a:t>*</a:t>
              </a:r>
              <a:endParaRPr lang="en-US" altLang="zh-CN" sz="2800">
                <a:solidFill>
                  <a:schemeClr val="bg1"/>
                </a:solidFill>
                <a:latin typeface="宋体" charset="-122"/>
                <a:ea typeface="宋体" charset="-122"/>
              </a:endParaRPr>
            </a:p>
            <a:p>
              <a:pPr lvl="0" algn="dist">
                <a:lnSpc>
                  <a:spcPct val="150000"/>
                </a:lnSpc>
              </a:pPr>
              <a:endParaRPr lang="en-US" altLang="zh-CN" sz="900">
                <a:latin typeface="宋体" charset="-122"/>
                <a:ea typeface="宋体" charset="-122"/>
              </a:endParaRPr>
            </a:p>
          </p:txBody>
        </p:sp>
        <p:pic>
          <p:nvPicPr>
            <p:cNvPr id="98307" name="图片 99331" descr="马"/>
            <p:cNvPicPr>
              <a:picLocks noChangeAspect="1"/>
            </p:cNvPicPr>
            <p:nvPr/>
          </p:nvPicPr>
          <p:blipFill>
            <a:blip r:embed="rId1"/>
            <a:stretch>
              <a:fillRect/>
            </a:stretch>
          </p:blipFill>
          <p:spPr>
            <a:xfrm>
              <a:off x="355" y="243"/>
              <a:ext cx="1893" cy="3178"/>
            </a:xfrm>
            <a:prstGeom prst="rect">
              <a:avLst/>
            </a:prstGeom>
            <a:noFill/>
            <a:ln w="9525">
              <a:noFill/>
              <a:miter/>
            </a:ln>
          </p:spPr>
        </p:pic>
        <p:pic>
          <p:nvPicPr>
            <p:cNvPr id="98308" name="图片 99332" descr="马字"/>
            <p:cNvPicPr>
              <a:picLocks noChangeAspect="1"/>
            </p:cNvPicPr>
            <p:nvPr/>
          </p:nvPicPr>
          <p:blipFill>
            <a:blip r:embed="rId2"/>
            <a:stretch>
              <a:fillRect/>
            </a:stretch>
          </p:blipFill>
          <p:spPr>
            <a:xfrm>
              <a:off x="2788" y="169"/>
              <a:ext cx="2318" cy="3305"/>
            </a:xfrm>
            <a:prstGeom prst="rect">
              <a:avLst/>
            </a:prstGeom>
            <a:noFill/>
            <a:ln w="9525">
              <a:noFill/>
              <a:miter/>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8306"/>
                                        </p:tgtEl>
                                        <p:attrNameLst>
                                          <p:attrName>style.visibility</p:attrName>
                                        </p:attrNameLst>
                                      </p:cBhvr>
                                      <p:to>
                                        <p:strVal val="visible"/>
                                      </p:to>
                                    </p:set>
                                    <p:animEffect transition="in" filter="wipe(left)">
                                      <p:cBhvr>
                                        <p:cTn id="7" dur="1000"/>
                                        <p:tgtEl>
                                          <p:spTgt spid="98306"/>
                                        </p:tgtEl>
                                      </p:cBhvr>
                                    </p:animEffect>
                                  </p:childTnLst>
                                </p:cTn>
                              </p:par>
                              <p:par>
                                <p:cTn id="8" presetID="22" presetClass="entr" presetSubtype="8" fill="hold" nodeType="withEffect">
                                  <p:stCondLst>
                                    <p:cond delay="0"/>
                                  </p:stCondLst>
                                  <p:childTnLst>
                                    <p:set>
                                      <p:cBhvr>
                                        <p:cTn id="9" dur="1" fill="hold">
                                          <p:stCondLst>
                                            <p:cond delay="0"/>
                                          </p:stCondLst>
                                        </p:cTn>
                                        <p:tgtEl>
                                          <p:spTgt spid="99330"/>
                                        </p:tgtEl>
                                        <p:attrNameLst>
                                          <p:attrName>style.visibility</p:attrName>
                                        </p:attrNameLst>
                                      </p:cBhvr>
                                      <p:to>
                                        <p:strVal val="visible"/>
                                      </p:to>
                                    </p:set>
                                    <p:animEffect transition="in" filter="wipe(left)">
                                      <p:cBhvr>
                                        <p:cTn id="10" dur="1000"/>
                                        <p:tgtEl>
                                          <p:spTgt spid="993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6"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354" name="文本框 100353"/>
          <p:cNvSpPr txBox="1"/>
          <p:nvPr/>
        </p:nvSpPr>
        <p:spPr>
          <a:xfrm>
            <a:off x="127000" y="135890"/>
            <a:ext cx="11920220" cy="3497580"/>
          </a:xfrm>
          <a:prstGeom prst="rect">
            <a:avLst/>
          </a:prstGeom>
          <a:noFill/>
          <a:ln w="9525" cap="sq" cmpd="sng">
            <a:solidFill>
              <a:schemeClr val="tx1"/>
            </a:solidFill>
            <a:prstDash val="solid"/>
            <a:miter/>
            <a:headEnd type="none" w="med" len="med"/>
            <a:tailEnd type="none" w="med" len="med"/>
          </a:ln>
        </p:spPr>
        <p:txBody>
          <a:bodyPr wrap="square" anchor="t">
            <a:spAutoFit/>
          </a:bodyPr>
          <a:p>
            <a:pPr marL="342900" lvl="0" indent="-342900" algn="ctr">
              <a:lnSpc>
                <a:spcPct val="150000"/>
              </a:lnSpc>
            </a:pPr>
            <a:r>
              <a:rPr lang="en-US" altLang="zh-CN" sz="2800">
                <a:solidFill>
                  <a:srgbClr val="FF0000"/>
                </a:solidFill>
                <a:latin typeface="宋体-18030" pitchFamily="1" charset="-122"/>
                <a:ea typeface="宋体-18030" pitchFamily="1" charset="-122"/>
              </a:rPr>
              <a:t>[</a:t>
            </a:r>
            <a:r>
              <a:rPr lang="zh-CN" altLang="en-US" sz="2800">
                <a:solidFill>
                  <a:srgbClr val="FF0000"/>
                </a:solidFill>
                <a:latin typeface="华文新魏" pitchFamily="2" charset="-122"/>
                <a:ea typeface="华文新魏" pitchFamily="2" charset="-122"/>
              </a:rPr>
              <a:t>备考示例</a:t>
            </a:r>
            <a:r>
              <a:rPr lang="en-US" altLang="zh-CN" sz="2800">
                <a:solidFill>
                  <a:srgbClr val="FF0000"/>
                </a:solidFill>
                <a:latin typeface="宋体-18030" pitchFamily="1" charset="-122"/>
                <a:ea typeface="宋体-18030" pitchFamily="1" charset="-122"/>
              </a:rPr>
              <a:t>]</a:t>
            </a:r>
            <a:endParaRPr lang="en-US" altLang="zh-CN" sz="2800">
              <a:solidFill>
                <a:srgbClr val="FF0000"/>
              </a:solidFill>
              <a:latin typeface="宋体-18030" pitchFamily="1" charset="-122"/>
              <a:ea typeface="宋体-18030" pitchFamily="1" charset="-122"/>
            </a:endParaRPr>
          </a:p>
          <a:p>
            <a:pPr marL="342900" lvl="0" indent="-342900" algn="ctr">
              <a:lnSpc>
                <a:spcPct val="150000"/>
              </a:lnSpc>
            </a:pPr>
            <a:r>
              <a:rPr lang="zh-CN" altLang="en-US" sz="2800" b="1">
                <a:latin typeface="黑体" pitchFamily="2" charset="-122"/>
                <a:ea typeface="黑体" pitchFamily="2" charset="-122"/>
              </a:rPr>
              <a:t>乌骓赤兔自驰骋，楚汉由来满盛名。</a:t>
            </a:r>
            <a:endParaRPr lang="zh-CN" altLang="en-US" sz="2800" b="1">
              <a:latin typeface="黑体" pitchFamily="2" charset="-122"/>
              <a:ea typeface="黑体" pitchFamily="2" charset="-122"/>
            </a:endParaRPr>
          </a:p>
          <a:p>
            <a:pPr marL="342900" lvl="0" indent="-342900" algn="ctr">
              <a:lnSpc>
                <a:spcPct val="150000"/>
              </a:lnSpc>
            </a:pPr>
            <a:r>
              <a:rPr lang="zh-CN" altLang="en-US" sz="2800" b="1">
                <a:latin typeface="黑体" pitchFamily="2" charset="-122"/>
                <a:ea typeface="黑体" pitchFamily="2" charset="-122"/>
              </a:rPr>
              <a:t>千载骁腾鬃鬣舞，万军睥睨箭镝锋，</a:t>
            </a:r>
            <a:endParaRPr lang="zh-CN" altLang="en-US" sz="2800" b="1">
              <a:latin typeface="黑体" pitchFamily="2" charset="-122"/>
              <a:ea typeface="黑体" pitchFamily="2" charset="-122"/>
            </a:endParaRPr>
          </a:p>
          <a:p>
            <a:pPr marL="342900" lvl="0" indent="-342900" algn="ctr">
              <a:lnSpc>
                <a:spcPct val="150000"/>
              </a:lnSpc>
            </a:pPr>
            <a:r>
              <a:rPr lang="zh-CN" altLang="en-US" sz="2800" b="1">
                <a:latin typeface="黑体" pitchFamily="2" charset="-122"/>
                <a:ea typeface="黑体" pitchFamily="2" charset="-122"/>
              </a:rPr>
              <a:t>沙扬瀚海嘶残月，雪覆冰山踏晓风。</a:t>
            </a:r>
            <a:endParaRPr lang="zh-CN" altLang="en-US" sz="2800" b="1">
              <a:latin typeface="黑体" pitchFamily="2" charset="-122"/>
              <a:ea typeface="黑体" pitchFamily="2" charset="-122"/>
            </a:endParaRPr>
          </a:p>
          <a:p>
            <a:pPr marL="342900" lvl="0" indent="-342900" algn="ctr">
              <a:lnSpc>
                <a:spcPct val="150000"/>
              </a:lnSpc>
            </a:pPr>
            <a:r>
              <a:rPr lang="zh-CN" altLang="en-US" sz="2800" b="1">
                <a:latin typeface="黑体" pitchFamily="2" charset="-122"/>
                <a:ea typeface="黑体" pitchFamily="2" charset="-122"/>
              </a:rPr>
              <a:t>伯乐无须来鉴我，不凭龙种看征程。</a:t>
            </a:r>
            <a:endParaRPr lang="zh-CN" altLang="en-US" sz="2800" b="1">
              <a:solidFill>
                <a:schemeClr val="bg1"/>
              </a:solidFill>
              <a:latin typeface="黑体" pitchFamily="2" charset="-122"/>
              <a:ea typeface="黑体" pitchFamily="2" charset="-122"/>
            </a:endParaRPr>
          </a:p>
          <a:p>
            <a:pPr marL="342900" lvl="0" indent="-342900">
              <a:lnSpc>
                <a:spcPct val="150000"/>
              </a:lnSpc>
            </a:pPr>
            <a:r>
              <a:rPr lang="zh-CN" altLang="en-US" sz="900">
                <a:latin typeface="Arial" charset="0"/>
                <a:ea typeface="宋体" charset="-122"/>
              </a:rPr>
              <a:t> </a:t>
            </a:r>
            <a:r>
              <a:rPr lang="zh-CN" altLang="en-US" sz="900">
                <a:solidFill>
                  <a:srgbClr val="FF0000"/>
                </a:solidFill>
                <a:latin typeface="楷体_GB2312" pitchFamily="1" charset="-122"/>
                <a:ea typeface="楷体_GB2312" pitchFamily="1" charset="-122"/>
              </a:rPr>
              <a:t> </a:t>
            </a:r>
            <a:endParaRPr lang="zh-CN" altLang="en-US" sz="900">
              <a:solidFill>
                <a:srgbClr val="FF0000"/>
              </a:solidFill>
              <a:latin typeface="楷体_GB2312" pitchFamily="1" charset="-122"/>
              <a:ea typeface="楷体_GB2312" pitchFamily="1" charset="-122"/>
            </a:endParaRPr>
          </a:p>
        </p:txBody>
      </p:sp>
      <p:sp>
        <p:nvSpPr>
          <p:cNvPr id="99330"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sp>
        <p:nvSpPr>
          <p:cNvPr id="10249" name="线形标注 2 10248"/>
          <p:cNvSpPr/>
          <p:nvPr/>
        </p:nvSpPr>
        <p:spPr>
          <a:xfrm flipH="1">
            <a:off x="117475" y="137795"/>
            <a:ext cx="11936730" cy="3453130"/>
          </a:xfrm>
          <a:prstGeom prst="borderCallout2">
            <a:avLst>
              <a:gd name="adj1" fmla="val -414"/>
              <a:gd name="adj2" fmla="val 133"/>
              <a:gd name="adj3" fmla="val -2587"/>
              <a:gd name="adj4" fmla="val 14472"/>
              <a:gd name="adj5" fmla="val -1753"/>
              <a:gd name="adj6" fmla="val 15399"/>
            </a:avLst>
          </a:prstGeom>
          <a:solidFill>
            <a:srgbClr val="FF9900"/>
          </a:solidFill>
          <a:ln w="28575" cap="flat" cmpd="sng">
            <a:solidFill>
              <a:srgbClr val="333300"/>
            </a:solidFill>
            <a:prstDash val="solid"/>
            <a:miter/>
            <a:headEnd type="none" w="med" len="med"/>
            <a:tailEnd type="none" w="med" len="med"/>
          </a:ln>
        </p:spPr>
        <p:txBody>
          <a:bodyPr/>
          <a:p>
            <a:pPr lvl="0" fontAlgn="base"/>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①奔跃气如虹，昂首啸长空。龙马抖精神，奋蹄疾如风。</a:t>
            </a:r>
            <a:endPar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endParaRPr>
          </a:p>
          <a:p>
            <a:pPr lvl="0" fontAlgn="base"/>
            <a:endPar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endParaRPr>
          </a:p>
          <a:p>
            <a:pPr lvl="0" fontAlgn="base"/>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②</a:t>
            </a:r>
            <a:r>
              <a:rPr sz="3600" b="1" strike="noStrike" noProof="1">
                <a:ln>
                  <a:solidFill>
                    <a:srgbClr val="0000CC"/>
                  </a:solidFill>
                </a:ln>
                <a:solidFill>
                  <a:srgbClr val="000000"/>
                </a:solidFill>
                <a:latin typeface="Times New Roman" pitchFamily="2" charset="0"/>
                <a:ea typeface="华文中宋" pitchFamily="2" charset="-122"/>
                <a:cs typeface="宋体" charset="0"/>
              </a:rPr>
              <a:t>哒哒哒哒，蹄声敲醒草原；萧萧长嘶，鸣声激荡群山！啊，草原的精灵，大地的骄子，迅疾如风，快似闪电！骏马奔驰，一往无前。</a:t>
            </a:r>
            <a:endParaRPr sz="3600" b="1" strike="noStrike" noProof="1">
              <a:ln>
                <a:solidFill>
                  <a:srgbClr val="0000CC"/>
                </a:solidFill>
              </a:ln>
              <a:solidFill>
                <a:srgbClr val="000000"/>
              </a:solidFill>
              <a:latin typeface="Times New Roman" pitchFamily="2" charset="0"/>
              <a:ea typeface="华文中宋" pitchFamily="2" charset="-122"/>
              <a:cs typeface="宋体" charset="0"/>
            </a:endParaRPr>
          </a:p>
          <a:p>
            <a:pPr lvl="0" fontAlgn="base"/>
            <a:endParaRPr sz="3600" b="1" strike="noStrike" noProof="1">
              <a:ln>
                <a:solidFill>
                  <a:srgbClr val="0000CC"/>
                </a:solidFill>
              </a:ln>
              <a:solidFill>
                <a:srgbClr val="000000"/>
              </a:solidFill>
              <a:latin typeface="Times New Roman" pitchFamily="2" charset="0"/>
              <a:ea typeface="华文中宋" pitchFamily="2" charset="-122"/>
              <a:cs typeface="宋体" charset="0"/>
            </a:endParaRPr>
          </a:p>
          <a:p>
            <a:pPr lvl="0" fontAlgn="base"/>
            <a:endParaRPr sz="3600" b="1" strike="noStrike" noProof="1">
              <a:ln>
                <a:solidFill>
                  <a:srgbClr val="0000CC"/>
                </a:solidFill>
              </a:ln>
              <a:solidFill>
                <a:srgbClr val="000000"/>
              </a:solidFill>
              <a:latin typeface="Times New Roman" pitchFamily="2" charset="0"/>
              <a:ea typeface="华文中宋" pitchFamily="2" charset="-122"/>
              <a:cs typeface="宋体"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01378" name="组合 101377"/>
          <p:cNvGrpSpPr/>
          <p:nvPr/>
        </p:nvGrpSpPr>
        <p:grpSpPr>
          <a:xfrm>
            <a:off x="65088" y="117475"/>
            <a:ext cx="11972925" cy="6629400"/>
            <a:chOff x="-1032" y="-90"/>
            <a:chExt cx="7542" cy="4176"/>
          </a:xfrm>
        </p:grpSpPr>
        <p:sp>
          <p:nvSpPr>
            <p:cNvPr id="100354" name="文本框 101378"/>
            <p:cNvSpPr txBox="1"/>
            <p:nvPr/>
          </p:nvSpPr>
          <p:spPr>
            <a:xfrm>
              <a:off x="-1032" y="-90"/>
              <a:ext cx="7542" cy="4176"/>
            </a:xfrm>
            <a:prstGeom prst="rect">
              <a:avLst/>
            </a:prstGeom>
            <a:noFill/>
            <a:ln w="9525" cap="flat" cmpd="sng">
              <a:solidFill>
                <a:schemeClr val="tx1"/>
              </a:solidFill>
              <a:prstDash val="solid"/>
              <a:miter/>
              <a:headEnd type="none" w="med" len="med"/>
              <a:tailEnd type="none" w="med" len="med"/>
            </a:ln>
          </p:spPr>
          <p:txBody>
            <a:bodyPr wrap="square" anchor="t">
              <a:spAutoFit/>
            </a:bodyPr>
            <a:p>
              <a:pPr lvl="0" algn="l">
                <a:lnSpc>
                  <a:spcPct val="150000"/>
                </a:lnSpc>
              </a:pPr>
              <a:r>
                <a:rPr lang="zh-CN" altLang="en-US" sz="3200" b="1" dirty="0">
                  <a:solidFill>
                    <a:srgbClr val="FF0000"/>
                  </a:solidFill>
                  <a:latin typeface="黑体" charset="0"/>
                  <a:ea typeface="黑体" charset="0"/>
                </a:rPr>
                <a:t>[2014年全国课标一卷]</a:t>
              </a:r>
              <a:r>
                <a:rPr lang="zh-CN" altLang="en-US" sz="3200" b="1" dirty="0">
                  <a:latin typeface="黑体" charset="0"/>
                  <a:ea typeface="黑体" charset="0"/>
                </a:rPr>
                <a:t>下面是某中学暑期瑶族村考察的初步构思框架，请把这个构思写成一段话，要求内容完整，表述准确，语言连贯，不超过75个字。</a:t>
              </a:r>
              <a:endParaRPr lang="zh-CN" altLang="en-US" sz="3200" b="1" dirty="0">
                <a:latin typeface="黑体" charset="0"/>
                <a:ea typeface="黑体" charset="0"/>
              </a:endParaRPr>
            </a:p>
            <a:p>
              <a:pPr lvl="0">
                <a:lnSpc>
                  <a:spcPct val="150000"/>
                </a:lnSpc>
              </a:pPr>
              <a:endParaRPr lang="zh-CN" altLang="en-US" sz="2800" dirty="0">
                <a:latin typeface="宋体" charset="-122"/>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p:txBody>
        </p:sp>
        <p:grpSp>
          <p:nvGrpSpPr>
            <p:cNvPr id="100355" name="组合 101379"/>
            <p:cNvGrpSpPr/>
            <p:nvPr/>
          </p:nvGrpSpPr>
          <p:grpSpPr>
            <a:xfrm>
              <a:off x="-46" y="1223"/>
              <a:ext cx="5686" cy="2388"/>
              <a:chOff x="-390" y="-187"/>
              <a:chExt cx="5686" cy="2388"/>
            </a:xfrm>
          </p:grpSpPr>
          <p:grpSp>
            <p:nvGrpSpPr>
              <p:cNvPr id="100356" name="组合 101380"/>
              <p:cNvGrpSpPr/>
              <p:nvPr/>
            </p:nvGrpSpPr>
            <p:grpSpPr>
              <a:xfrm>
                <a:off x="895" y="1640"/>
                <a:ext cx="2846" cy="404"/>
                <a:chOff x="-122" y="-268"/>
                <a:chExt cx="2846" cy="404"/>
              </a:xfrm>
            </p:grpSpPr>
            <p:sp>
              <p:nvSpPr>
                <p:cNvPr id="100357" name="直接连接符 101381"/>
                <p:cNvSpPr/>
                <p:nvPr/>
              </p:nvSpPr>
              <p:spPr>
                <a:xfrm>
                  <a:off x="-122" y="-268"/>
                  <a:ext cx="775" cy="0"/>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58" name="直接连接符 101382"/>
                <p:cNvSpPr/>
                <p:nvPr/>
              </p:nvSpPr>
              <p:spPr>
                <a:xfrm>
                  <a:off x="1998" y="-104"/>
                  <a:ext cx="726" cy="0"/>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59" name="直接连接符 101383"/>
                <p:cNvSpPr/>
                <p:nvPr/>
              </p:nvSpPr>
              <p:spPr>
                <a:xfrm>
                  <a:off x="725" y="46"/>
                  <a:ext cx="136" cy="90"/>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60" name="直接连接符 101384"/>
                <p:cNvSpPr/>
                <p:nvPr/>
              </p:nvSpPr>
              <p:spPr>
                <a:xfrm flipV="1">
                  <a:off x="1768" y="-105"/>
                  <a:ext cx="246" cy="146"/>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grpSp>
          <p:sp>
            <p:nvSpPr>
              <p:cNvPr id="100361" name="椭圆 101385"/>
              <p:cNvSpPr/>
              <p:nvPr/>
            </p:nvSpPr>
            <p:spPr>
              <a:xfrm>
                <a:off x="1517" y="1553"/>
                <a:ext cx="1272"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瑶族村</a:t>
                </a:r>
                <a:endParaRPr lang="zh-CN" altLang="en-US" sz="2800">
                  <a:latin typeface="Arial" charset="0"/>
                  <a:ea typeface="楷体_GB2312" pitchFamily="1" charset="-122"/>
                </a:endParaRPr>
              </a:p>
              <a:p>
                <a:pPr lvl="0" algn="ctr"/>
                <a:r>
                  <a:rPr lang="en-US" altLang="zh-CN" sz="2800">
                    <a:latin typeface="楷体_GB2312" pitchFamily="1" charset="-122"/>
                    <a:ea typeface="楷体_GB2312" pitchFamily="1" charset="-122"/>
                  </a:rPr>
                  <a:t>3</a:t>
                </a:r>
                <a:r>
                  <a:rPr lang="zh-CN" altLang="en-US" sz="2800">
                    <a:latin typeface="楷体_GB2312" pitchFamily="1" charset="-122"/>
                    <a:ea typeface="楷体_GB2312" pitchFamily="1" charset="-122"/>
                  </a:rPr>
                  <a:t>日行</a:t>
                </a:r>
                <a:endParaRPr lang="zh-CN" altLang="en-US" sz="2800">
                  <a:latin typeface="楷体_GB2312" pitchFamily="1" charset="-122"/>
                  <a:ea typeface="楷体_GB2312" pitchFamily="1" charset="-122"/>
                </a:endParaRPr>
              </a:p>
            </p:txBody>
          </p:sp>
          <p:sp>
            <p:nvSpPr>
              <p:cNvPr id="100362" name="直接连接符 101386"/>
              <p:cNvSpPr/>
              <p:nvPr/>
            </p:nvSpPr>
            <p:spPr>
              <a:xfrm>
                <a:off x="427" y="760"/>
                <a:ext cx="363" cy="272"/>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63" name="直接连接符 101387"/>
              <p:cNvSpPr/>
              <p:nvPr/>
            </p:nvSpPr>
            <p:spPr>
              <a:xfrm flipH="1">
                <a:off x="1057" y="581"/>
                <a:ext cx="45" cy="408"/>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64" name="直接连接符 101388"/>
              <p:cNvSpPr/>
              <p:nvPr/>
            </p:nvSpPr>
            <p:spPr>
              <a:xfrm>
                <a:off x="2626" y="992"/>
                <a:ext cx="409" cy="227"/>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65" name="直接连接符 101389"/>
              <p:cNvSpPr/>
              <p:nvPr/>
            </p:nvSpPr>
            <p:spPr>
              <a:xfrm>
                <a:off x="3166" y="459"/>
                <a:ext cx="182" cy="726"/>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66" name="直接连接符 101390"/>
              <p:cNvSpPr/>
              <p:nvPr/>
            </p:nvSpPr>
            <p:spPr>
              <a:xfrm flipH="1">
                <a:off x="3693" y="491"/>
                <a:ext cx="272" cy="726"/>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67" name="椭圆 101391"/>
              <p:cNvSpPr/>
              <p:nvPr/>
            </p:nvSpPr>
            <p:spPr>
              <a:xfrm>
                <a:off x="-390" y="204"/>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查阅</a:t>
                </a:r>
                <a:endParaRPr lang="zh-CN" altLang="en-US" sz="2800">
                  <a:latin typeface="Arial" charset="0"/>
                  <a:ea typeface="楷体_GB2312" pitchFamily="1" charset="-122"/>
                </a:endParaRPr>
              </a:p>
              <a:p>
                <a:pPr lvl="0" algn="ctr"/>
                <a:r>
                  <a:rPr lang="zh-CN" altLang="en-US" sz="2800">
                    <a:latin typeface="Arial" charset="0"/>
                    <a:ea typeface="楷体_GB2312" pitchFamily="1" charset="-122"/>
                  </a:rPr>
                  <a:t>资料</a:t>
                </a:r>
                <a:endParaRPr lang="zh-CN" altLang="en-US" sz="2800">
                  <a:latin typeface="Arial" charset="0"/>
                  <a:ea typeface="楷体_GB2312" pitchFamily="1" charset="-122"/>
                </a:endParaRPr>
              </a:p>
            </p:txBody>
          </p:sp>
          <p:sp>
            <p:nvSpPr>
              <p:cNvPr id="100368" name="椭圆 101392"/>
              <p:cNvSpPr/>
              <p:nvPr/>
            </p:nvSpPr>
            <p:spPr>
              <a:xfrm>
                <a:off x="817" y="-38"/>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行装</a:t>
                </a:r>
                <a:endParaRPr lang="zh-CN" altLang="en-US" sz="2800">
                  <a:latin typeface="Arial" charset="0"/>
                  <a:ea typeface="楷体_GB2312" pitchFamily="1" charset="-122"/>
                </a:endParaRPr>
              </a:p>
            </p:txBody>
          </p:sp>
          <p:sp>
            <p:nvSpPr>
              <p:cNvPr id="100369" name="椭圆 101393"/>
              <p:cNvSpPr/>
              <p:nvPr/>
            </p:nvSpPr>
            <p:spPr>
              <a:xfrm>
                <a:off x="1882" y="392"/>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参观</a:t>
                </a:r>
                <a:endParaRPr lang="zh-CN" altLang="en-US" sz="2800">
                  <a:latin typeface="Arial" charset="0"/>
                  <a:ea typeface="楷体_GB2312" pitchFamily="1" charset="-122"/>
                </a:endParaRPr>
              </a:p>
            </p:txBody>
          </p:sp>
          <p:sp>
            <p:nvSpPr>
              <p:cNvPr id="100370" name="椭圆 101394"/>
              <p:cNvSpPr/>
              <p:nvPr/>
            </p:nvSpPr>
            <p:spPr>
              <a:xfrm>
                <a:off x="2763" y="-187"/>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访谈</a:t>
                </a:r>
                <a:endParaRPr lang="zh-CN" altLang="en-US" sz="2800">
                  <a:latin typeface="Arial" charset="0"/>
                  <a:ea typeface="楷体_GB2312" pitchFamily="1" charset="-122"/>
                </a:endParaRPr>
              </a:p>
            </p:txBody>
          </p:sp>
          <p:sp>
            <p:nvSpPr>
              <p:cNvPr id="100371" name="椭圆 101395"/>
              <p:cNvSpPr/>
              <p:nvPr/>
            </p:nvSpPr>
            <p:spPr>
              <a:xfrm>
                <a:off x="3828" y="-55"/>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联谊</a:t>
                </a:r>
                <a:endParaRPr lang="zh-CN" altLang="en-US" sz="2800">
                  <a:latin typeface="Arial" charset="0"/>
                  <a:ea typeface="楷体_GB2312" pitchFamily="1" charset="-122"/>
                </a:endParaRPr>
              </a:p>
            </p:txBody>
          </p:sp>
          <p:sp>
            <p:nvSpPr>
              <p:cNvPr id="100372" name="椭圆 101396"/>
              <p:cNvSpPr/>
              <p:nvPr/>
            </p:nvSpPr>
            <p:spPr>
              <a:xfrm>
                <a:off x="614" y="979"/>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准备</a:t>
                </a:r>
                <a:endParaRPr lang="zh-CN" altLang="en-US" sz="2800">
                  <a:latin typeface="Arial" charset="0"/>
                  <a:ea typeface="楷体_GB2312" pitchFamily="1" charset="-122"/>
                </a:endParaRPr>
              </a:p>
            </p:txBody>
          </p:sp>
          <p:sp>
            <p:nvSpPr>
              <p:cNvPr id="100373" name="直接连接符 101397"/>
              <p:cNvSpPr/>
              <p:nvPr/>
            </p:nvSpPr>
            <p:spPr>
              <a:xfrm flipH="1">
                <a:off x="3856" y="1036"/>
                <a:ext cx="501" cy="300"/>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74" name="椭圆 101398"/>
              <p:cNvSpPr/>
              <p:nvPr/>
            </p:nvSpPr>
            <p:spPr>
              <a:xfrm>
                <a:off x="2911" y="1144"/>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实施</a:t>
                </a:r>
                <a:endParaRPr lang="zh-CN" altLang="en-US" sz="2800">
                  <a:latin typeface="Arial" charset="0"/>
                  <a:ea typeface="楷体_GB2312" pitchFamily="1" charset="-122"/>
                </a:endParaRPr>
              </a:p>
            </p:txBody>
          </p:sp>
          <p:sp>
            <p:nvSpPr>
              <p:cNvPr id="100375" name="椭圆 101399"/>
              <p:cNvSpPr/>
              <p:nvPr/>
            </p:nvSpPr>
            <p:spPr>
              <a:xfrm>
                <a:off x="4343" y="699"/>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考察</a:t>
                </a:r>
                <a:endParaRPr lang="zh-CN" altLang="en-US" sz="2800">
                  <a:latin typeface="Arial" charset="0"/>
                  <a:ea typeface="楷体_GB2312" pitchFamily="1" charset="-122"/>
                </a:endParaRPr>
              </a:p>
              <a:p>
                <a:pPr lvl="0" algn="ctr"/>
                <a:r>
                  <a:rPr lang="zh-CN" altLang="en-US" sz="2800">
                    <a:latin typeface="Arial" charset="0"/>
                    <a:ea typeface="楷体_GB2312" pitchFamily="1" charset="-122"/>
                  </a:rPr>
                  <a:t>日记</a:t>
                </a:r>
                <a:endParaRPr lang="zh-CN" altLang="en-US" sz="2800">
                  <a:latin typeface="Arial" charset="0"/>
                  <a:ea typeface="楷体_GB2312" pitchFamily="1" charset="-122"/>
                </a:endParaRPr>
              </a:p>
            </p:txBody>
          </p:sp>
        </p:grpSp>
      </p:grpSp>
      <p:sp>
        <p:nvSpPr>
          <p:cNvPr id="100376"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1378"/>
                                        </p:tgtEl>
                                        <p:attrNameLst>
                                          <p:attrName>style.visibility</p:attrName>
                                        </p:attrNameLst>
                                      </p:cBhvr>
                                      <p:to>
                                        <p:strVal val="visible"/>
                                      </p:to>
                                    </p:set>
                                    <p:animEffect transition="in" filter="wipe(left)">
                                      <p:cBhvr>
                                        <p:cTn id="7" dur="1000"/>
                                        <p:tgtEl>
                                          <p:spTgt spid="1013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4450" name="文本框 104449"/>
          <p:cNvSpPr txBox="1"/>
          <p:nvPr/>
        </p:nvSpPr>
        <p:spPr>
          <a:xfrm>
            <a:off x="96520" y="476250"/>
            <a:ext cx="11922125" cy="3406140"/>
          </a:xfrm>
          <a:prstGeom prst="rect">
            <a:avLst/>
          </a:prstGeom>
          <a:noFill/>
          <a:ln w="9525" cap="flat" cmpd="sng">
            <a:solidFill>
              <a:schemeClr val="tx1"/>
            </a:solidFill>
            <a:prstDash val="solid"/>
            <a:miter/>
            <a:headEnd type="none" w="med" len="med"/>
            <a:tailEnd type="none" w="med" len="med"/>
          </a:ln>
        </p:spPr>
        <p:txBody>
          <a:bodyPr wrap="square" anchor="t">
            <a:spAutoFit/>
          </a:bodyPr>
          <a:p>
            <a:pPr lvl="0" algn="ctr">
              <a:lnSpc>
                <a:spcPct val="150000"/>
              </a:lnSpc>
            </a:pPr>
            <a:r>
              <a:rPr lang="en-US" altLang="zh-CN" sz="2800">
                <a:solidFill>
                  <a:srgbClr val="FF0000"/>
                </a:solidFill>
                <a:latin typeface="宋体" charset="-122"/>
                <a:ea typeface="宋体" charset="-122"/>
              </a:rPr>
              <a:t>[</a:t>
            </a:r>
            <a:r>
              <a:rPr lang="zh-CN" altLang="en-US" sz="2800">
                <a:solidFill>
                  <a:srgbClr val="FF0000"/>
                </a:solidFill>
                <a:latin typeface="宋体" charset="-122"/>
                <a:ea typeface="宋体" charset="-122"/>
              </a:rPr>
              <a:t>答案示例</a:t>
            </a:r>
            <a:r>
              <a:rPr lang="en-US" altLang="zh-CN" sz="2800">
                <a:solidFill>
                  <a:srgbClr val="FF0000"/>
                </a:solidFill>
                <a:latin typeface="宋体" charset="-122"/>
                <a:ea typeface="宋体" charset="-122"/>
              </a:rPr>
              <a:t>]</a:t>
            </a:r>
            <a:endParaRPr lang="en-US" altLang="zh-CN" sz="2800">
              <a:solidFill>
                <a:srgbClr val="FF0000"/>
              </a:solidFill>
              <a:latin typeface="宋体" charset="-122"/>
              <a:ea typeface="宋体" charset="-122"/>
            </a:endParaRPr>
          </a:p>
          <a:p>
            <a:pPr lvl="0" algn="l">
              <a:lnSpc>
                <a:spcPct val="150000"/>
              </a:lnSpc>
            </a:pPr>
            <a:r>
              <a:rPr lang="en-US" altLang="zh-CN" sz="2800">
                <a:latin typeface="Arial" charset="0"/>
                <a:ea typeface="宋体" charset="-122"/>
              </a:rPr>
              <a:t>        </a:t>
            </a:r>
            <a:r>
              <a:rPr lang="zh-CN" altLang="en-US" sz="3600" b="1">
                <a:solidFill>
                  <a:srgbClr val="0000CC"/>
                </a:solidFill>
                <a:latin typeface="黑体" pitchFamily="2" charset="-122"/>
                <a:ea typeface="黑体" pitchFamily="2" charset="-122"/>
              </a:rPr>
              <a:t>本次瑶族村三日行考察要求参加人员事先查阅资料，了解瑶族概况，备好所需行装；考察期间的主要活动有参观、访谈以及与村民联谊，每人需写日记记录考察情况。 </a:t>
            </a:r>
            <a:r>
              <a:rPr lang="zh-CN" altLang="en-US" sz="3200" b="1">
                <a:latin typeface="黑体" pitchFamily="2" charset="-122"/>
                <a:ea typeface="黑体" pitchFamily="2" charset="-122"/>
              </a:rPr>
              <a:t>   </a:t>
            </a:r>
            <a:r>
              <a:rPr lang="zh-CN" altLang="en-US" sz="2800">
                <a:latin typeface="Arial" charset="0"/>
                <a:ea typeface="宋体" charset="-122"/>
              </a:rPr>
              <a:t>                </a:t>
            </a:r>
            <a:endParaRPr lang="en-US" altLang="zh-CN" sz="2800">
              <a:solidFill>
                <a:schemeClr val="bg1"/>
              </a:solidFill>
              <a:latin typeface="Arial" charset="0"/>
              <a:ea typeface="宋体" charset="-122"/>
            </a:endParaRPr>
          </a:p>
          <a:p>
            <a:pPr lvl="0">
              <a:lnSpc>
                <a:spcPct val="150000"/>
              </a:lnSpc>
            </a:pPr>
            <a:endParaRPr lang="en-US" altLang="zh-CN" sz="900">
              <a:latin typeface="Arial" charset="0"/>
              <a:ea typeface="宋体" charset="-122"/>
            </a:endParaRPr>
          </a:p>
        </p:txBody>
      </p:sp>
      <p:sp>
        <p:nvSpPr>
          <p:cNvPr id="103426"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4450"/>
                                        </p:tgtEl>
                                        <p:attrNameLst>
                                          <p:attrName>style.visibility</p:attrName>
                                        </p:attrNameLst>
                                      </p:cBhvr>
                                      <p:to>
                                        <p:strVal val="visible"/>
                                      </p:to>
                                    </p:set>
                                    <p:animEffect transition="in" filter="wipe(left)">
                                      <p:cBhvr>
                                        <p:cTn id="7" dur="1000"/>
                                        <p:tgtEl>
                                          <p:spTgt spid="1044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78130" y="154305"/>
            <a:ext cx="11670665" cy="6376670"/>
          </a:xfrm>
          <a:ln>
            <a:solidFill>
              <a:srgbClr val="FFFF00"/>
            </a:solidFill>
          </a:ln>
        </p:spPr>
        <p:txBody>
          <a:bodyPr>
            <a:normAutofit lnSpcReduction="10000"/>
          </a:bodyPr>
          <a:p>
            <a:pPr lvl="0" algn="l">
              <a:lnSpc>
                <a:spcPct val="150000"/>
              </a:lnSpc>
            </a:pPr>
            <a:r>
              <a:rPr lang="zh-CN" altLang="en-US" sz="3200">
                <a:latin typeface="宋体" charset="-122"/>
                <a:ea typeface="宋体" charset="-122"/>
                <a:sym typeface="+mn-ea"/>
              </a:rPr>
              <a:t> </a:t>
            </a:r>
            <a:r>
              <a:rPr lang="zh-CN" altLang="en-US" sz="3200" b="1">
                <a:solidFill>
                  <a:srgbClr val="0000CC"/>
                </a:solidFill>
                <a:latin typeface="宋体" charset="-122"/>
                <a:ea typeface="宋体" charset="-122"/>
                <a:sym typeface="+mn-ea"/>
              </a:rPr>
              <a:t>（2015广东卷）下图是北京市控烟协会遴选的两个劝阻吸烟的手势，分别是“我介意”和“不可以”。请写一段话分析这两个手势的劝阻效果。要求语意完整，前后连贯，不少于 50字(含标点符号)。 </a:t>
            </a:r>
            <a:endParaRPr lang="zh-CN" altLang="en-US" sz="3200" b="1">
              <a:solidFill>
                <a:srgbClr val="0000CC"/>
              </a:solidFill>
              <a:latin typeface="宋体" charset="-122"/>
              <a:ea typeface="宋体" charset="-122"/>
              <a:sym typeface="+mn-ea"/>
            </a:endParaRPr>
          </a:p>
        </p:txBody>
      </p:sp>
      <p:pic>
        <p:nvPicPr>
          <p:cNvPr id="4" name="图片 3"/>
          <p:cNvPicPr>
            <a:picLocks noChangeAspect="1"/>
          </p:cNvPicPr>
          <p:nvPr/>
        </p:nvPicPr>
        <p:blipFill>
          <a:blip r:embed="rId1"/>
          <a:stretch>
            <a:fillRect/>
          </a:stretch>
        </p:blipFill>
        <p:spPr>
          <a:xfrm>
            <a:off x="3543300" y="2316480"/>
            <a:ext cx="3543300" cy="3942715"/>
          </a:xfrm>
          <a:prstGeom prst="rect">
            <a:avLst/>
          </a:prstGeom>
        </p:spPr>
      </p:pic>
      <p:pic>
        <p:nvPicPr>
          <p:cNvPr id="5" name="图片 4"/>
          <p:cNvPicPr>
            <a:picLocks noChangeAspect="1"/>
          </p:cNvPicPr>
          <p:nvPr/>
        </p:nvPicPr>
        <p:blipFill>
          <a:blip r:embed="rId2"/>
          <a:stretch>
            <a:fillRect/>
          </a:stretch>
        </p:blipFill>
        <p:spPr>
          <a:xfrm>
            <a:off x="7510145" y="2398395"/>
            <a:ext cx="3280410" cy="38385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78130" y="154305"/>
            <a:ext cx="11670665" cy="6376670"/>
          </a:xfrm>
          <a:ln>
            <a:solidFill>
              <a:srgbClr val="FFFF00"/>
            </a:solidFill>
          </a:ln>
        </p:spPr>
        <p:txBody>
          <a:bodyPr>
            <a:normAutofit lnSpcReduction="10000"/>
          </a:bodyPr>
          <a:p>
            <a:pPr>
              <a:lnSpc>
                <a:spcPct val="120000"/>
              </a:lnSpc>
            </a:pPr>
            <a:r>
              <a:rPr lang="zh-CN" altLang="en-US" sz="3200" b="1">
                <a:solidFill>
                  <a:srgbClr val="0000CC"/>
                </a:solidFill>
                <a:latin typeface="黑体" charset="0"/>
                <a:ea typeface="黑体" charset="0"/>
                <a:sym typeface="+mn-ea"/>
              </a:rPr>
              <a:t>“我介意”用含蓄委婉的方式劝阻他人不要吸烟，告诉吸烟者吸烟会给他人带来不便，这样让吸烟者从心理自责，较为容易接受。“不可以”的手势用明确的态度警告不可以吸烟，态度明朗，但容易引起吸烟者的逆反的心理。</a:t>
            </a:r>
            <a:endParaRPr lang="zh-CN" altLang="en-US" sz="3200" b="1">
              <a:solidFill>
                <a:srgbClr val="0000CC"/>
              </a:solidFill>
              <a:latin typeface="黑体" charset="0"/>
              <a:ea typeface="黑体" charset="0"/>
              <a:sym typeface="+mn-ea"/>
            </a:endParaRPr>
          </a:p>
          <a:p>
            <a:pPr>
              <a:lnSpc>
                <a:spcPct val="120000"/>
              </a:lnSpc>
            </a:pPr>
            <a:r>
              <a:rPr lang="zh-CN" altLang="en-US" sz="3200" b="1">
                <a:solidFill>
                  <a:srgbClr val="0000CC"/>
                </a:solidFill>
                <a:latin typeface="宋体" charset="-122"/>
                <a:ea typeface="宋体" charset="-122"/>
                <a:sym typeface="+mn-ea"/>
              </a:rPr>
              <a:t> </a:t>
            </a:r>
            <a:endParaRPr lang="zh-CN" altLang="en-US" sz="3200" b="1">
              <a:solidFill>
                <a:srgbClr val="990099"/>
              </a:solidFill>
              <a:latin typeface="黑体" charset="0"/>
              <a:ea typeface="黑体"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78130" y="154305"/>
            <a:ext cx="11670665" cy="6376670"/>
          </a:xfrm>
          <a:ln>
            <a:solidFill>
              <a:srgbClr val="FFFF00"/>
            </a:solidFill>
          </a:ln>
        </p:spPr>
        <p:txBody>
          <a:bodyPr>
            <a:normAutofit lnSpcReduction="10000"/>
          </a:bodyPr>
          <a:p>
            <a:pPr algn="l">
              <a:lnSpc>
                <a:spcPct val="110000"/>
              </a:lnSpc>
            </a:pPr>
            <a:r>
              <a:rPr lang="zh-CN" altLang="en-US" sz="3200" b="1">
                <a:solidFill>
                  <a:srgbClr val="990099"/>
                </a:solidFill>
                <a:latin typeface="黑体" charset="0"/>
                <a:ea typeface="黑体" charset="0"/>
              </a:rPr>
              <a:t>阅读下面三副图，联系第二幅图的文字，给另两幅图配上文字，要求前后内容相关，逻辑严密。每处字数不得超过所给空格数（含标点符号）。</a:t>
            </a:r>
            <a:endParaRPr lang="zh-CN" altLang="en-US" sz="3200" b="1">
              <a:solidFill>
                <a:srgbClr val="990099"/>
              </a:solidFill>
              <a:latin typeface="黑体" charset="0"/>
              <a:ea typeface="黑体" charset="0"/>
            </a:endParaRPr>
          </a:p>
          <a:p>
            <a:pPr algn="l">
              <a:lnSpc>
                <a:spcPct val="110000"/>
              </a:lnSpc>
            </a:pPr>
            <a:endParaRPr lang="zh-CN" altLang="en-US" sz="3200" b="1">
              <a:solidFill>
                <a:srgbClr val="990099"/>
              </a:solidFill>
              <a:latin typeface="黑体" charset="0"/>
              <a:ea typeface="黑体" charset="0"/>
            </a:endParaRPr>
          </a:p>
        </p:txBody>
      </p:sp>
      <p:pic>
        <p:nvPicPr>
          <p:cNvPr id="2" name="图片 1"/>
          <p:cNvPicPr>
            <a:picLocks noChangeAspect="1"/>
          </p:cNvPicPr>
          <p:nvPr/>
        </p:nvPicPr>
        <p:blipFill>
          <a:blip r:embed="rId1"/>
          <a:stretch>
            <a:fillRect/>
          </a:stretch>
        </p:blipFill>
        <p:spPr>
          <a:xfrm>
            <a:off x="222885" y="1669415"/>
            <a:ext cx="11785600" cy="483362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78130" y="154305"/>
            <a:ext cx="11670665" cy="6376670"/>
          </a:xfrm>
          <a:ln>
            <a:solidFill>
              <a:srgbClr val="FFFF00"/>
            </a:solidFill>
          </a:ln>
        </p:spPr>
        <p:txBody>
          <a:bodyPr>
            <a:normAutofit lnSpcReduction="10000"/>
          </a:bodyPr>
          <a:p>
            <a:pPr>
              <a:lnSpc>
                <a:spcPct val="120000"/>
              </a:lnSpc>
            </a:pPr>
            <a:r>
              <a:rPr lang="zh-CN" altLang="en-US" sz="3200" b="1">
                <a:solidFill>
                  <a:srgbClr val="0000CC"/>
                </a:solidFill>
                <a:latin typeface="黑体" charset="0"/>
                <a:ea typeface="黑体" charset="0"/>
                <a:sym typeface="+mn-ea"/>
              </a:rPr>
              <a:t>参答一：</a:t>
            </a:r>
            <a:endParaRPr lang="zh-CN" altLang="en-US" sz="3200" b="1">
              <a:solidFill>
                <a:srgbClr val="0000CC"/>
              </a:solidFill>
              <a:latin typeface="黑体" charset="0"/>
              <a:ea typeface="黑体" charset="0"/>
              <a:sym typeface="+mn-ea"/>
            </a:endParaRPr>
          </a:p>
          <a:p>
            <a:pPr>
              <a:lnSpc>
                <a:spcPct val="120000"/>
              </a:lnSpc>
            </a:pPr>
            <a:r>
              <a:rPr lang="zh-CN" altLang="en-US" sz="3200" b="1">
                <a:solidFill>
                  <a:srgbClr val="0000CC"/>
                </a:solidFill>
                <a:latin typeface="黑体" charset="0"/>
                <a:ea typeface="黑体" charset="0"/>
                <a:sym typeface="+mn-ea"/>
              </a:rPr>
              <a:t>①当你开始上坡，走在平衡点之前时，以为你可以越走越高。</a:t>
            </a:r>
            <a:endParaRPr lang="zh-CN" altLang="en-US" sz="3200" b="1">
              <a:solidFill>
                <a:srgbClr val="0000CC"/>
              </a:solidFill>
              <a:latin typeface="黑体" charset="0"/>
              <a:ea typeface="黑体" charset="0"/>
              <a:sym typeface="+mn-ea"/>
            </a:endParaRPr>
          </a:p>
          <a:p>
            <a:pPr>
              <a:lnSpc>
                <a:spcPct val="120000"/>
              </a:lnSpc>
            </a:pPr>
            <a:r>
              <a:rPr lang="zh-CN" altLang="en-US" sz="3200" b="1">
                <a:solidFill>
                  <a:srgbClr val="0000CC"/>
                </a:solidFill>
                <a:latin typeface="黑体" charset="0"/>
                <a:ea typeface="黑体" charset="0"/>
                <a:sym typeface="+mn-ea"/>
              </a:rPr>
              <a:t>③当你退回平衡点时，你会发现原来平衡才是人生最好的状态。</a:t>
            </a:r>
            <a:r>
              <a:rPr lang="zh-CN" altLang="en-US" sz="3200" b="1">
                <a:solidFill>
                  <a:srgbClr val="0000CC"/>
                </a:solidFill>
                <a:latin typeface="宋体" charset="-122"/>
                <a:ea typeface="宋体" charset="-122"/>
                <a:sym typeface="+mn-ea"/>
              </a:rPr>
              <a:t> </a:t>
            </a:r>
            <a:endParaRPr lang="zh-CN" altLang="en-US" sz="3200" b="1">
              <a:solidFill>
                <a:srgbClr val="0000CC"/>
              </a:solidFill>
              <a:latin typeface="宋体" charset="-122"/>
              <a:ea typeface="宋体" charset="-122"/>
              <a:sym typeface="+mn-ea"/>
            </a:endParaRPr>
          </a:p>
          <a:p>
            <a:endParaRPr lang="zh-CN" altLang="en-US" sz="3200" b="1">
              <a:solidFill>
                <a:srgbClr val="990099"/>
              </a:solidFill>
              <a:latin typeface="黑体" charset="0"/>
              <a:ea typeface="黑体" charset="0"/>
            </a:endParaRPr>
          </a:p>
          <a:p>
            <a:r>
              <a:rPr lang="zh-CN" altLang="en-US" sz="3200" b="1">
                <a:solidFill>
                  <a:srgbClr val="990099"/>
                </a:solidFill>
                <a:latin typeface="黑体" charset="0"/>
                <a:ea typeface="黑体" charset="0"/>
              </a:rPr>
              <a:t>参答二：</a:t>
            </a:r>
            <a:endParaRPr lang="zh-CN" altLang="en-US" sz="3200" b="1">
              <a:solidFill>
                <a:srgbClr val="990099"/>
              </a:solidFill>
              <a:latin typeface="黑体" charset="0"/>
              <a:ea typeface="黑体" charset="0"/>
            </a:endParaRPr>
          </a:p>
          <a:p>
            <a:r>
              <a:rPr lang="zh-CN" altLang="en-US" sz="3200" b="1">
                <a:solidFill>
                  <a:srgbClr val="990099"/>
                </a:solidFill>
                <a:latin typeface="黑体" charset="0"/>
                <a:ea typeface="黑体" charset="0"/>
              </a:rPr>
              <a:t>①从低处往高处走，每走一步，就会站得更高。</a:t>
            </a:r>
            <a:endParaRPr lang="zh-CN" altLang="en-US" sz="3200" b="1">
              <a:solidFill>
                <a:srgbClr val="990099"/>
              </a:solidFill>
              <a:latin typeface="黑体" charset="0"/>
              <a:ea typeface="黑体" charset="0"/>
            </a:endParaRPr>
          </a:p>
          <a:p>
            <a:r>
              <a:rPr lang="zh-CN" altLang="en-US" sz="3200" b="1">
                <a:solidFill>
                  <a:srgbClr val="990099"/>
                </a:solidFill>
                <a:latin typeface="黑体" charset="0"/>
                <a:ea typeface="黑体" charset="0"/>
              </a:rPr>
              <a:t>③原来，只有找到平衡点时，才能站在最高处。</a:t>
            </a:r>
            <a:endParaRPr lang="zh-CN" altLang="en-US" sz="3200" b="1">
              <a:solidFill>
                <a:srgbClr val="990099"/>
              </a:solidFill>
              <a:latin typeface="黑体" charset="0"/>
              <a:ea typeface="黑体"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474" name="文本框 105473"/>
          <p:cNvSpPr txBox="1"/>
          <p:nvPr/>
        </p:nvSpPr>
        <p:spPr>
          <a:xfrm>
            <a:off x="61595" y="80010"/>
            <a:ext cx="3520440" cy="6675120"/>
          </a:xfrm>
          <a:prstGeom prst="rect">
            <a:avLst/>
          </a:prstGeom>
          <a:solidFill>
            <a:schemeClr val="bg1"/>
          </a:solidFill>
          <a:ln w="9525" cap="flat" cmpd="sng">
            <a:solidFill>
              <a:schemeClr val="tx1"/>
            </a:solidFill>
            <a:prstDash val="solid"/>
            <a:miter/>
            <a:headEnd type="none" w="med" len="med"/>
            <a:tailEnd type="none" w="med" len="med"/>
          </a:ln>
        </p:spPr>
        <p:txBody>
          <a:bodyPr wrap="square" anchor="t">
            <a:spAutoFit/>
          </a:bodyPr>
          <a:p>
            <a:pPr lvl="0" algn="l">
              <a:lnSpc>
                <a:spcPct val="150000"/>
              </a:lnSpc>
            </a:pPr>
            <a:r>
              <a:rPr lang="en-US" altLang="zh-CN" sz="3200" b="1">
                <a:solidFill>
                  <a:srgbClr val="FF0000"/>
                </a:solidFill>
                <a:latin typeface="黑体" charset="0"/>
                <a:ea typeface="黑体" charset="0"/>
              </a:rPr>
              <a:t>[2015</a:t>
            </a:r>
            <a:r>
              <a:rPr lang="zh-CN" altLang="en-US" sz="3200" b="1">
                <a:solidFill>
                  <a:srgbClr val="FF0000"/>
                </a:solidFill>
                <a:latin typeface="黑体" charset="0"/>
                <a:ea typeface="黑体" charset="0"/>
              </a:rPr>
              <a:t>年全国一卷</a:t>
            </a:r>
            <a:r>
              <a:rPr lang="en-US" altLang="zh-CN" sz="3200" b="1">
                <a:solidFill>
                  <a:srgbClr val="FF0000"/>
                </a:solidFill>
                <a:latin typeface="黑体" charset="0"/>
                <a:ea typeface="黑体" charset="0"/>
              </a:rPr>
              <a:t>]</a:t>
            </a:r>
            <a:r>
              <a:rPr lang="zh-CN" altLang="en-US" sz="3200" b="1">
                <a:latin typeface="黑体" charset="0"/>
                <a:ea typeface="黑体" charset="0"/>
              </a:rPr>
              <a:t>下面是中国邮政为</a:t>
            </a:r>
            <a:r>
              <a:rPr lang="zh-CN" altLang="en-US" sz="3200" b="1" u="sng">
                <a:latin typeface="黑体" charset="0"/>
                <a:ea typeface="黑体" charset="0"/>
              </a:rPr>
              <a:t>保护地球水环境</a:t>
            </a:r>
            <a:r>
              <a:rPr lang="zh-CN" altLang="en-US" sz="3200" b="1">
                <a:latin typeface="黑体" charset="0"/>
                <a:ea typeface="黑体" charset="0"/>
              </a:rPr>
              <a:t>发行的邮票中的</a:t>
            </a:r>
            <a:r>
              <a:rPr lang="zh-CN" altLang="en-US" sz="3200" b="1" u="sng">
                <a:latin typeface="黑体" charset="0"/>
                <a:ea typeface="黑体" charset="0"/>
              </a:rPr>
              <a:t>主体图形</a:t>
            </a:r>
            <a:r>
              <a:rPr lang="zh-CN" altLang="en-US" sz="3200" b="1">
                <a:latin typeface="黑体" charset="0"/>
                <a:ea typeface="黑体" charset="0"/>
              </a:rPr>
              <a:t>，请写出构图要素，并说明图形寓意，耍求语意简明，句子通顺，不超过</a:t>
            </a:r>
            <a:r>
              <a:rPr lang="en-US" altLang="zh-CN" sz="3200" b="1">
                <a:latin typeface="黑体" charset="0"/>
                <a:ea typeface="黑体" charset="0"/>
              </a:rPr>
              <a:t>80</a:t>
            </a:r>
            <a:r>
              <a:rPr lang="zh-CN" altLang="en-US" sz="3200" b="1">
                <a:latin typeface="黑体" charset="0"/>
                <a:ea typeface="黑体" charset="0"/>
              </a:rPr>
              <a:t>个字。</a:t>
            </a:r>
            <a:r>
              <a:rPr lang="zh-CN" altLang="en-US" sz="2800">
                <a:latin typeface="宋体" charset="-122"/>
                <a:ea typeface="宋体" charset="-122"/>
              </a:rPr>
              <a:t>                                 </a:t>
            </a:r>
            <a:r>
              <a:rPr lang="zh-CN" altLang="en-US">
                <a:latin typeface="宋体" charset="-122"/>
                <a:ea typeface="宋体" charset="-122"/>
              </a:rPr>
              <a:t> </a:t>
            </a:r>
            <a:endParaRPr lang="en-US" altLang="zh-CN" sz="900">
              <a:latin typeface="宋体" charset="-122"/>
              <a:ea typeface="宋体" charset="-122"/>
            </a:endParaRPr>
          </a:p>
        </p:txBody>
      </p:sp>
      <p:sp>
        <p:nvSpPr>
          <p:cNvPr id="104450"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grpSp>
        <p:nvGrpSpPr>
          <p:cNvPr id="106498" name="组合 106497"/>
          <p:cNvGrpSpPr/>
          <p:nvPr/>
        </p:nvGrpSpPr>
        <p:grpSpPr>
          <a:xfrm>
            <a:off x="3662045" y="121285"/>
            <a:ext cx="8299450" cy="4686300"/>
            <a:chOff x="0" y="0"/>
            <a:chExt cx="5195" cy="2952"/>
          </a:xfrm>
        </p:grpSpPr>
        <p:sp>
          <p:nvSpPr>
            <p:cNvPr id="2" name="文本框 106498"/>
            <p:cNvSpPr txBox="1"/>
            <p:nvPr/>
          </p:nvSpPr>
          <p:spPr>
            <a:xfrm>
              <a:off x="0" y="0"/>
              <a:ext cx="5195" cy="2952"/>
            </a:xfrm>
            <a:prstGeom prst="rect">
              <a:avLst/>
            </a:prstGeom>
            <a:solidFill>
              <a:schemeClr val="bg1"/>
            </a:solidFill>
            <a:ln w="9525" cap="flat" cmpd="sng">
              <a:solidFill>
                <a:schemeClr val="tx1"/>
              </a:solidFill>
              <a:prstDash val="solid"/>
              <a:miter/>
              <a:headEnd type="none" w="med" len="med"/>
              <a:tailEnd type="none" w="med" len="med"/>
            </a:ln>
          </p:spPr>
          <p:txBody>
            <a:bodyPr wrap="square" anchor="t">
              <a:spAutoFit/>
            </a:bodyPr>
            <a:p>
              <a:pPr lvl="0" algn="dist">
                <a:lnSpc>
                  <a:spcPct val="150000"/>
                </a:lnSpc>
              </a:pPr>
              <a:endParaRPr lang="en-US" altLang="zh-CN" sz="3200">
                <a:solidFill>
                  <a:schemeClr val="bg1"/>
                </a:solidFill>
                <a:latin typeface="楷体_GB2312" pitchFamily="1" charset="-122"/>
                <a:ea typeface="楷体_GB2312" pitchFamily="1" charset="-122"/>
              </a:endParaRPr>
            </a:p>
            <a:p>
              <a:pPr lvl="0" algn="dist">
                <a:lnSpc>
                  <a:spcPct val="150000"/>
                </a:lnSpc>
              </a:pPr>
              <a:endParaRPr lang="en-US" altLang="zh-CN" sz="3200">
                <a:solidFill>
                  <a:schemeClr val="bg1"/>
                </a:solidFill>
                <a:latin typeface="楷体_GB2312" pitchFamily="1" charset="-122"/>
                <a:ea typeface="楷体_GB2312" pitchFamily="1" charset="-122"/>
              </a:endParaRPr>
            </a:p>
            <a:p>
              <a:pPr lvl="0" algn="dist">
                <a:lnSpc>
                  <a:spcPct val="150000"/>
                </a:lnSpc>
              </a:pPr>
              <a:endParaRPr lang="en-US" altLang="zh-CN" sz="3200">
                <a:solidFill>
                  <a:schemeClr val="bg1"/>
                </a:solidFill>
                <a:latin typeface="楷体_GB2312" pitchFamily="1" charset="-122"/>
                <a:ea typeface="楷体_GB2312" pitchFamily="1" charset="-122"/>
              </a:endParaRPr>
            </a:p>
            <a:p>
              <a:pPr lvl="0" algn="dist">
                <a:lnSpc>
                  <a:spcPct val="150000"/>
                </a:lnSpc>
              </a:pPr>
              <a:endParaRPr lang="en-US" altLang="zh-CN" sz="3200">
                <a:solidFill>
                  <a:schemeClr val="bg1"/>
                </a:solidFill>
                <a:latin typeface="楷体_GB2312" pitchFamily="1" charset="-122"/>
                <a:ea typeface="楷体_GB2312" pitchFamily="1" charset="-122"/>
              </a:endParaRPr>
            </a:p>
            <a:p>
              <a:pPr lvl="0" algn="dist">
                <a:lnSpc>
                  <a:spcPct val="150000"/>
                </a:lnSpc>
              </a:pPr>
              <a:endParaRPr lang="en-US" altLang="zh-CN" sz="3200">
                <a:solidFill>
                  <a:schemeClr val="bg1"/>
                </a:solidFill>
                <a:latin typeface="楷体_GB2312" pitchFamily="1" charset="-122"/>
                <a:ea typeface="楷体_GB2312" pitchFamily="1" charset="-122"/>
              </a:endParaRPr>
            </a:p>
            <a:p>
              <a:pPr lvl="0" algn="dist">
                <a:lnSpc>
                  <a:spcPct val="150000"/>
                </a:lnSpc>
              </a:pPr>
              <a:r>
                <a:rPr lang="en-US" altLang="zh-CN" sz="3200">
                  <a:latin typeface="楷体_GB2312" pitchFamily="1" charset="-122"/>
                  <a:ea typeface="楷体_GB2312" pitchFamily="1" charset="-122"/>
                </a:rPr>
                <a:t> </a:t>
              </a:r>
              <a:endParaRPr lang="en-US" altLang="zh-CN" sz="3200">
                <a:latin typeface="楷体_GB2312" pitchFamily="1" charset="-122"/>
                <a:ea typeface="楷体_GB2312" pitchFamily="1" charset="-122"/>
              </a:endParaRPr>
            </a:p>
            <a:p>
              <a:pPr lvl="0" algn="dist">
                <a:lnSpc>
                  <a:spcPct val="150000"/>
                </a:lnSpc>
              </a:pPr>
              <a:endParaRPr lang="en-US" altLang="zh-CN" sz="900">
                <a:latin typeface="楷体_GB2312" pitchFamily="1" charset="-122"/>
                <a:ea typeface="楷体_GB2312" pitchFamily="1" charset="-122"/>
              </a:endParaRPr>
            </a:p>
          </p:txBody>
        </p:sp>
        <p:pic>
          <p:nvPicPr>
            <p:cNvPr id="105475" name="图片 106499" descr="07201506175522696"/>
            <p:cNvPicPr>
              <a:picLocks noChangeAspect="1"/>
            </p:cNvPicPr>
            <p:nvPr/>
          </p:nvPicPr>
          <p:blipFill>
            <a:blip r:embed="rId1"/>
            <a:stretch>
              <a:fillRect/>
            </a:stretch>
          </p:blipFill>
          <p:spPr>
            <a:xfrm>
              <a:off x="322" y="101"/>
              <a:ext cx="4619" cy="2723"/>
            </a:xfrm>
            <a:prstGeom prst="rect">
              <a:avLst/>
            </a:prstGeom>
            <a:noFill/>
            <a:ln w="9525">
              <a:noFill/>
              <a:miter/>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5474"/>
                                        </p:tgtEl>
                                        <p:attrNameLst>
                                          <p:attrName>style.visibility</p:attrName>
                                        </p:attrNameLst>
                                      </p:cBhvr>
                                      <p:to>
                                        <p:strVal val="visible"/>
                                      </p:to>
                                    </p:set>
                                    <p:animEffect transition="in" filter="wipe(left)">
                                      <p:cBhvr>
                                        <p:cTn id="7" dur="1000"/>
                                        <p:tgtEl>
                                          <p:spTgt spid="105474"/>
                                        </p:tgtEl>
                                      </p:cBhvr>
                                    </p:animEffect>
                                  </p:childTnLst>
                                </p:cTn>
                              </p:par>
                              <p:par>
                                <p:cTn id="8" presetID="22" presetClass="entr" presetSubtype="8" fill="hold" nodeType="withEffect">
                                  <p:stCondLst>
                                    <p:cond delay="0"/>
                                  </p:stCondLst>
                                  <p:childTnLst>
                                    <p:set>
                                      <p:cBhvr>
                                        <p:cTn id="9" dur="1" fill="hold">
                                          <p:stCondLst>
                                            <p:cond delay="0"/>
                                          </p:stCondLst>
                                        </p:cTn>
                                        <p:tgtEl>
                                          <p:spTgt spid="106498"/>
                                        </p:tgtEl>
                                        <p:attrNameLst>
                                          <p:attrName>style.visibility</p:attrName>
                                        </p:attrNameLst>
                                      </p:cBhvr>
                                      <p:to>
                                        <p:strVal val="visible"/>
                                      </p:to>
                                    </p:set>
                                    <p:animEffect transition="in" filter="wipe(left)">
                                      <p:cBhvr>
                                        <p:cTn id="10" dur="1000"/>
                                        <p:tgtEl>
                                          <p:spTgt spid="1064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4"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8546" name="文本框 108545"/>
          <p:cNvSpPr txBox="1"/>
          <p:nvPr/>
        </p:nvSpPr>
        <p:spPr>
          <a:xfrm>
            <a:off x="123825" y="73025"/>
            <a:ext cx="11897995" cy="2139315"/>
          </a:xfrm>
          <a:prstGeom prst="rect">
            <a:avLst/>
          </a:prstGeom>
          <a:noFill/>
          <a:ln w="9525" cap="sq" cmpd="sng">
            <a:solidFill>
              <a:schemeClr val="tx1"/>
            </a:solidFill>
            <a:prstDash val="solid"/>
            <a:miter/>
            <a:headEnd type="none" w="med" len="med"/>
            <a:tailEnd type="none" w="med" len="med"/>
          </a:ln>
        </p:spPr>
        <p:txBody>
          <a:bodyPr wrap="square" anchor="t">
            <a:spAutoFit/>
          </a:bodyPr>
          <a:p>
            <a:pPr marL="342900" lvl="0" indent="-342900" algn="l">
              <a:lnSpc>
                <a:spcPct val="140000"/>
              </a:lnSpc>
            </a:pPr>
            <a:r>
              <a:rPr lang="en-US" altLang="zh-CN" sz="2800">
                <a:latin typeface="Arial" charset="0"/>
                <a:ea typeface="宋体" charset="-122"/>
              </a:rPr>
              <a:t> </a:t>
            </a:r>
            <a:r>
              <a:rPr lang="en-US" altLang="zh-CN" sz="3200">
                <a:solidFill>
                  <a:srgbClr val="FF0000"/>
                </a:solidFill>
                <a:latin typeface="宋体" charset="-122"/>
                <a:ea typeface="宋体" charset="-122"/>
                <a:sym typeface="+mn-ea"/>
              </a:rPr>
              <a:t>[</a:t>
            </a:r>
            <a:r>
              <a:rPr lang="zh-CN" altLang="en-US" sz="3200">
                <a:solidFill>
                  <a:srgbClr val="FF0000"/>
                </a:solidFill>
                <a:latin typeface="宋体" charset="-122"/>
                <a:ea typeface="宋体" charset="-122"/>
                <a:sym typeface="+mn-ea"/>
              </a:rPr>
              <a:t>参考答案</a:t>
            </a:r>
            <a:r>
              <a:rPr lang="en-US" altLang="zh-CN" sz="3200">
                <a:solidFill>
                  <a:srgbClr val="FF0000"/>
                </a:solidFill>
                <a:latin typeface="宋体" charset="-122"/>
                <a:ea typeface="宋体" charset="-122"/>
                <a:sym typeface="+mn-ea"/>
              </a:rPr>
              <a:t>]</a:t>
            </a:r>
            <a:r>
              <a:rPr lang="zh-CN" altLang="en-US" sz="3200" b="1">
                <a:solidFill>
                  <a:srgbClr val="0000CC"/>
                </a:solidFill>
                <a:latin typeface="黑体" pitchFamily="2" charset="-122"/>
                <a:ea typeface="黑体" pitchFamily="2" charset="-122"/>
              </a:rPr>
              <a:t>该图由地球、清流、鱼、手和浊流构成。地球上的各种鱼在清澈的水流里游动，人类之手正在阻挡排向清流中的污水，整个图形表达了人类保护水环境、拒绝水污染的决心。</a:t>
            </a:r>
            <a:r>
              <a:rPr lang="zh-CN" altLang="en-US" sz="3200">
                <a:latin typeface="宋体" charset="-122"/>
                <a:ea typeface="宋体" charset="-122"/>
              </a:rPr>
              <a:t>   </a:t>
            </a:r>
            <a:r>
              <a:rPr lang="zh-CN" altLang="en-US" sz="2800">
                <a:latin typeface="宋体" charset="-122"/>
                <a:ea typeface="宋体" charset="-122"/>
              </a:rPr>
              <a:t>                     </a:t>
            </a:r>
            <a:r>
              <a:rPr lang="en-US" altLang="zh-CN" sz="900">
                <a:latin typeface="宋体" charset="-122"/>
                <a:ea typeface="宋体" charset="-122"/>
              </a:rPr>
              <a:t> </a:t>
            </a:r>
            <a:r>
              <a:rPr lang="en-US" altLang="zh-CN" sz="900">
                <a:solidFill>
                  <a:srgbClr val="FF0000"/>
                </a:solidFill>
                <a:latin typeface="宋体" charset="-122"/>
                <a:ea typeface="宋体" charset="-122"/>
              </a:rPr>
              <a:t> </a:t>
            </a:r>
            <a:endParaRPr lang="en-US" altLang="zh-CN" sz="900">
              <a:solidFill>
                <a:srgbClr val="FF0000"/>
              </a:solidFill>
              <a:latin typeface="宋体" charset="-122"/>
              <a:ea typeface="宋体" charset="-122"/>
            </a:endParaRPr>
          </a:p>
        </p:txBody>
      </p:sp>
      <p:sp>
        <p:nvSpPr>
          <p:cNvPr id="108547" name="文本框 108546"/>
          <p:cNvSpPr txBox="1"/>
          <p:nvPr/>
        </p:nvSpPr>
        <p:spPr>
          <a:xfrm>
            <a:off x="142240" y="2512060"/>
            <a:ext cx="11898630" cy="2927985"/>
          </a:xfrm>
          <a:prstGeom prst="rect">
            <a:avLst/>
          </a:prstGeom>
          <a:noFill/>
          <a:ln w="9525" cap="sq" cmpd="sng">
            <a:solidFill>
              <a:schemeClr val="tx1"/>
            </a:solidFill>
            <a:prstDash val="solid"/>
            <a:miter/>
            <a:headEnd type="none" w="med" len="med"/>
            <a:tailEnd type="none" w="med" len="med"/>
          </a:ln>
        </p:spPr>
        <p:txBody>
          <a:bodyPr wrap="square" anchor="t">
            <a:spAutoFit/>
          </a:bodyPr>
          <a:p>
            <a:pPr marL="342900" lvl="0" indent="-342900" algn="ctr">
              <a:lnSpc>
                <a:spcPct val="140000"/>
              </a:lnSpc>
            </a:pPr>
            <a:r>
              <a:rPr lang="en-US" altLang="zh-CN" sz="2800">
                <a:solidFill>
                  <a:srgbClr val="FF0000"/>
                </a:solidFill>
                <a:latin typeface="宋体" charset="-122"/>
                <a:ea typeface="宋体" charset="-122"/>
              </a:rPr>
              <a:t>[</a:t>
            </a:r>
            <a:r>
              <a:rPr lang="zh-CN" altLang="en-US" sz="2800">
                <a:solidFill>
                  <a:srgbClr val="FF0000"/>
                </a:solidFill>
                <a:latin typeface="宋体" charset="-122"/>
                <a:ea typeface="宋体" charset="-122"/>
              </a:rPr>
              <a:t>备考答案</a:t>
            </a:r>
            <a:r>
              <a:rPr lang="en-US" altLang="zh-CN" sz="2800">
                <a:solidFill>
                  <a:srgbClr val="FF0000"/>
                </a:solidFill>
                <a:latin typeface="宋体" charset="-122"/>
                <a:ea typeface="宋体" charset="-122"/>
              </a:rPr>
              <a:t>]</a:t>
            </a:r>
            <a:endParaRPr lang="en-US" altLang="zh-CN" sz="2800">
              <a:solidFill>
                <a:srgbClr val="FF0000"/>
              </a:solidFill>
              <a:latin typeface="宋体" charset="-122"/>
              <a:ea typeface="宋体" charset="-122"/>
            </a:endParaRPr>
          </a:p>
          <a:p>
            <a:pPr marL="342900" lvl="0" indent="-342900" algn="l">
              <a:lnSpc>
                <a:spcPct val="140000"/>
              </a:lnSpc>
            </a:pPr>
            <a:r>
              <a:rPr lang="en-US" altLang="zh-CN" sz="2800">
                <a:latin typeface="Arial" charset="0"/>
                <a:ea typeface="宋体" charset="-122"/>
              </a:rPr>
              <a:t>      </a:t>
            </a:r>
            <a:r>
              <a:rPr lang="zh-CN" altLang="en-US" sz="3200" b="1">
                <a:latin typeface="黑体" charset="0"/>
                <a:ea typeface="黑体" charset="0"/>
              </a:rPr>
              <a:t>图形主体是椭圆形地球。覆盖地球的清澈水流里，鱼群向前游动；鱼群背后，浊浪冲击地球，排向清水。一只巨手以坚定的姿态阻挡浊水，传达出人类保护地球水环境的信念和决心。 </a:t>
            </a:r>
            <a:r>
              <a:rPr lang="zh-CN" altLang="en-US" sz="2800">
                <a:latin typeface="Arial" charset="0"/>
                <a:ea typeface="宋体" charset="-122"/>
              </a:rPr>
              <a:t>                          </a:t>
            </a:r>
            <a:r>
              <a:rPr lang="zh-CN" altLang="en-US">
                <a:latin typeface="Arial" charset="0"/>
                <a:ea typeface="宋体" charset="-122"/>
              </a:rPr>
              <a:t> </a:t>
            </a:r>
            <a:endParaRPr lang="en-US" altLang="zh-CN" sz="2800">
              <a:solidFill>
                <a:schemeClr val="bg1"/>
              </a:solidFill>
              <a:latin typeface="宋体" charset="-122"/>
              <a:ea typeface="宋体" charset="-122"/>
            </a:endParaRPr>
          </a:p>
          <a:p>
            <a:pPr marL="342900" lvl="0" indent="-342900" algn="dist">
              <a:lnSpc>
                <a:spcPct val="140000"/>
              </a:lnSpc>
            </a:pPr>
            <a:endParaRPr lang="en-US" altLang="zh-CN" sz="900">
              <a:solidFill>
                <a:schemeClr val="bg1"/>
              </a:solidFill>
              <a:latin typeface="宋体" charset="-122"/>
              <a:ea typeface="宋体" charset="-122"/>
            </a:endParaRPr>
          </a:p>
        </p:txBody>
      </p:sp>
      <p:sp>
        <p:nvSpPr>
          <p:cNvPr id="107523" name="日期占位符 1"/>
          <p:cNvSpPr/>
          <p:nvPr>
            <p:ph type="dt" sz="half" idx="10"/>
          </p:nvPr>
        </p:nvSpPr>
        <p:spPr>
          <a:xfrm>
            <a:off x="278130" y="5561330"/>
            <a:ext cx="2133600" cy="476250"/>
          </a:xfrm>
          <a:prstGeom prst="rect">
            <a:avLst/>
          </a:prstGeom>
          <a:noFill/>
          <a:ln w="9525">
            <a:noFill/>
            <a:miter/>
          </a:ln>
        </p:spPr>
        <p:txBody>
          <a:bodyPr anchor="t"/>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8546"/>
                                        </p:tgtEl>
                                        <p:attrNameLst>
                                          <p:attrName>style.visibility</p:attrName>
                                        </p:attrNameLst>
                                      </p:cBhvr>
                                      <p:to>
                                        <p:strVal val="visible"/>
                                      </p:to>
                                    </p:set>
                                    <p:animEffect transition="in" filter="wipe(left)">
                                      <p:cBhvr>
                                        <p:cTn id="7" dur="1000"/>
                                        <p:tgtEl>
                                          <p:spTgt spid="10854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8547"/>
                                        </p:tgtEl>
                                        <p:attrNameLst>
                                          <p:attrName>style.visibility</p:attrName>
                                        </p:attrNameLst>
                                      </p:cBhvr>
                                      <p:to>
                                        <p:strVal val="visible"/>
                                      </p:to>
                                    </p:set>
                                    <p:animEffect transition="in" filter="wipe(left)">
                                      <p:cBhvr>
                                        <p:cTn id="12" dur="1000"/>
                                        <p:tgtEl>
                                          <p:spTgt spid="1085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6" grpId="0" bldLvl="0" animBg="1"/>
      <p:bldP spid="108547"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9570" name="文本框 109569"/>
          <p:cNvSpPr txBox="1"/>
          <p:nvPr/>
        </p:nvSpPr>
        <p:spPr>
          <a:xfrm>
            <a:off x="151130" y="144145"/>
            <a:ext cx="4758690" cy="5417820"/>
          </a:xfrm>
          <a:prstGeom prst="rect">
            <a:avLst/>
          </a:prstGeom>
          <a:solidFill>
            <a:schemeClr val="bg1"/>
          </a:solidFill>
          <a:ln w="9525" cap="flat" cmpd="sng">
            <a:solidFill>
              <a:schemeClr val="tx1"/>
            </a:solidFill>
            <a:prstDash val="solid"/>
            <a:miter/>
            <a:headEnd type="none" w="med" len="med"/>
            <a:tailEnd type="none" w="med" len="med"/>
          </a:ln>
        </p:spPr>
        <p:txBody>
          <a:bodyPr wrap="square" anchor="t">
            <a:spAutoFit/>
          </a:bodyPr>
          <a:p>
            <a:pPr lvl="0" algn="l">
              <a:lnSpc>
                <a:spcPct val="150000"/>
              </a:lnSpc>
            </a:pPr>
            <a:r>
              <a:rPr lang="en-US" altLang="zh-CN" sz="3200" b="1">
                <a:solidFill>
                  <a:srgbClr val="FF0000"/>
                </a:solidFill>
                <a:latin typeface="黑体" charset="0"/>
                <a:ea typeface="黑体" charset="0"/>
              </a:rPr>
              <a:t>[2015</a:t>
            </a:r>
            <a:r>
              <a:rPr lang="zh-CN" altLang="en-US" sz="3200" b="1">
                <a:solidFill>
                  <a:srgbClr val="FF0000"/>
                </a:solidFill>
                <a:latin typeface="黑体" charset="0"/>
                <a:ea typeface="黑体" charset="0"/>
              </a:rPr>
              <a:t>年全国二卷</a:t>
            </a:r>
            <a:r>
              <a:rPr lang="en-US" altLang="zh-CN" sz="3200" b="1">
                <a:solidFill>
                  <a:srgbClr val="FF0000"/>
                </a:solidFill>
                <a:latin typeface="黑体" charset="0"/>
                <a:ea typeface="黑体" charset="0"/>
              </a:rPr>
              <a:t>]</a:t>
            </a:r>
            <a:r>
              <a:rPr lang="zh-CN" altLang="en-US" sz="3200" b="1">
                <a:latin typeface="黑体" charset="0"/>
                <a:ea typeface="黑体" charset="0"/>
              </a:rPr>
              <a:t>下面是联合国发行的“联合我们的力量”邮票中的主体图形，请写出构图要素，并 说明图形寓意，要求语意简明，句子通顺，不超过</a:t>
            </a:r>
            <a:r>
              <a:rPr lang="en-US" altLang="zh-CN" sz="3200" b="1">
                <a:latin typeface="黑体" charset="0"/>
                <a:ea typeface="黑体" charset="0"/>
              </a:rPr>
              <a:t>85</a:t>
            </a:r>
            <a:r>
              <a:rPr lang="zh-CN" altLang="en-US" sz="3200" b="1">
                <a:latin typeface="黑体" charset="0"/>
                <a:ea typeface="黑体" charset="0"/>
              </a:rPr>
              <a:t>个字。  </a:t>
            </a:r>
            <a:r>
              <a:rPr lang="zh-CN" altLang="en-US" sz="2800">
                <a:latin typeface="宋体" charset="-122"/>
                <a:ea typeface="宋体" charset="-122"/>
              </a:rPr>
              <a:t>                       </a:t>
            </a:r>
            <a:r>
              <a:rPr lang="en-US" altLang="zh-CN">
                <a:latin typeface="宋体" charset="-122"/>
                <a:ea typeface="宋体" charset="-122"/>
              </a:rPr>
              <a:t> </a:t>
            </a:r>
            <a:endParaRPr lang="en-US" altLang="zh-CN" sz="2800">
              <a:latin typeface="宋体" charset="-122"/>
              <a:ea typeface="宋体" charset="-122"/>
            </a:endParaRPr>
          </a:p>
          <a:p>
            <a:pPr lvl="0" algn="dist">
              <a:lnSpc>
                <a:spcPct val="150000"/>
              </a:lnSpc>
            </a:pPr>
            <a:endParaRPr lang="en-US" altLang="zh-CN" sz="900">
              <a:latin typeface="宋体" charset="-122"/>
              <a:ea typeface="宋体" charset="-122"/>
            </a:endParaRPr>
          </a:p>
        </p:txBody>
      </p:sp>
      <p:sp>
        <p:nvSpPr>
          <p:cNvPr id="108546" name="日期占位符 1"/>
          <p:cNvSpPr/>
          <p:nvPr>
            <p:ph type="dt" sz="half" idx="10"/>
          </p:nvPr>
        </p:nvSpPr>
        <p:spPr>
          <a:xfrm>
            <a:off x="2059305" y="6206490"/>
            <a:ext cx="2133600" cy="476250"/>
          </a:xfrm>
          <a:prstGeom prst="rect">
            <a:avLst/>
          </a:prstGeom>
          <a:noFill/>
          <a:ln w="9525">
            <a:noFill/>
            <a:miter/>
          </a:ln>
        </p:spPr>
        <p:txBody>
          <a:bodyPr anchor="t"/>
          <a:p>
            <a:endParaRPr lang="zh-CN" altLang="en-US"/>
          </a:p>
        </p:txBody>
      </p:sp>
      <p:pic>
        <p:nvPicPr>
          <p:cNvPr id="109571" name="图片 110595" descr="2240157579531111100_z"/>
          <p:cNvPicPr>
            <a:picLocks noChangeAspect="1"/>
          </p:cNvPicPr>
          <p:nvPr/>
        </p:nvPicPr>
        <p:blipFill>
          <a:blip r:embed="rId1"/>
          <a:stretch>
            <a:fillRect/>
          </a:stretch>
        </p:blipFill>
        <p:spPr>
          <a:xfrm>
            <a:off x="5098415" y="97790"/>
            <a:ext cx="6237605" cy="5844540"/>
          </a:xfrm>
          <a:prstGeom prst="rect">
            <a:avLst/>
          </a:prstGeom>
          <a:noFill/>
          <a:ln w="9525">
            <a:noFill/>
            <a:miter/>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9570"/>
                                        </p:tgtEl>
                                        <p:attrNameLst>
                                          <p:attrName>style.visibility</p:attrName>
                                        </p:attrNameLst>
                                      </p:cBhvr>
                                      <p:to>
                                        <p:strVal val="visible"/>
                                      </p:to>
                                    </p:set>
                                    <p:animEffect transition="in" filter="wipe(left)">
                                      <p:cBhvr>
                                        <p:cTn id="7" dur="1000"/>
                                        <p:tgtEl>
                                          <p:spTgt spid="1095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0"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42" name="文本框 112641"/>
          <p:cNvSpPr txBox="1"/>
          <p:nvPr/>
        </p:nvSpPr>
        <p:spPr>
          <a:xfrm>
            <a:off x="72390" y="73025"/>
            <a:ext cx="12000865" cy="3013710"/>
          </a:xfrm>
          <a:prstGeom prst="rect">
            <a:avLst/>
          </a:prstGeom>
          <a:noFill/>
          <a:ln w="9525" cap="sq" cmpd="sng">
            <a:solidFill>
              <a:schemeClr val="tx1"/>
            </a:solidFill>
            <a:prstDash val="solid"/>
            <a:miter/>
            <a:headEnd type="none" w="med" len="med"/>
            <a:tailEnd type="none" w="med" len="med"/>
          </a:ln>
        </p:spPr>
        <p:txBody>
          <a:bodyPr wrap="square" anchor="t">
            <a:spAutoFit/>
          </a:bodyPr>
          <a:p>
            <a:pPr marL="342900" lvl="0" indent="-342900" algn="l">
              <a:lnSpc>
                <a:spcPct val="140000"/>
              </a:lnSpc>
            </a:pPr>
            <a:r>
              <a:rPr lang="en-US" altLang="zh-CN" sz="3200">
                <a:solidFill>
                  <a:srgbClr val="FF0000"/>
                </a:solidFill>
                <a:latin typeface="宋体" charset="-122"/>
                <a:ea typeface="宋体" charset="-122"/>
                <a:sym typeface="+mn-ea"/>
              </a:rPr>
              <a:t>[</a:t>
            </a:r>
            <a:r>
              <a:rPr lang="zh-CN" altLang="en-US" sz="3200">
                <a:solidFill>
                  <a:srgbClr val="FF0000"/>
                </a:solidFill>
                <a:latin typeface="宋体" charset="-122"/>
                <a:ea typeface="宋体" charset="-122"/>
                <a:sym typeface="+mn-ea"/>
              </a:rPr>
              <a:t>参考答案</a:t>
            </a:r>
            <a:r>
              <a:rPr lang="en-US" altLang="zh-CN" sz="3200">
                <a:solidFill>
                  <a:srgbClr val="FF0000"/>
                </a:solidFill>
                <a:latin typeface="宋体" charset="-122"/>
                <a:ea typeface="宋体" charset="-122"/>
                <a:sym typeface="+mn-ea"/>
              </a:rPr>
              <a:t>]</a:t>
            </a:r>
            <a:r>
              <a:rPr lang="zh-CN" altLang="en-US" sz="3200" b="1">
                <a:solidFill>
                  <a:srgbClr val="0000CC"/>
                </a:solidFill>
                <a:latin typeface="黑体" pitchFamily="2" charset="-122"/>
                <a:ea typeface="黑体" pitchFamily="2" charset="-122"/>
              </a:rPr>
              <a:t>图像由橄榄枝和多面旗帜组成，这些旗帜又巧妙地构成一只飞翔的鸽子，旗帜代表不同国家，鸽子代表和平，飞鸽衔着橄榄枝，强化了和平寓意，整个图形表示各国应齐心协力，维护和平。</a:t>
            </a:r>
            <a:r>
              <a:rPr lang="zh-CN" altLang="en-US" sz="2800">
                <a:latin typeface="Arial" charset="0"/>
                <a:ea typeface="宋体" charset="-122"/>
              </a:rPr>
              <a:t>                      </a:t>
            </a:r>
            <a:r>
              <a:rPr lang="zh-CN" altLang="en-US">
                <a:latin typeface="Arial" charset="0"/>
                <a:ea typeface="宋体" charset="-122"/>
              </a:rPr>
              <a:t> </a:t>
            </a:r>
            <a:r>
              <a:rPr lang="en-US" altLang="zh-CN" sz="2800">
                <a:solidFill>
                  <a:schemeClr val="bg1"/>
                </a:solidFill>
                <a:latin typeface="宋体" charset="-122"/>
                <a:ea typeface="宋体" charset="-122"/>
              </a:rPr>
              <a:t>*</a:t>
            </a:r>
            <a:endParaRPr lang="en-US" altLang="zh-CN" sz="2800">
              <a:solidFill>
                <a:schemeClr val="bg1"/>
              </a:solidFill>
              <a:latin typeface="宋体" charset="-122"/>
              <a:ea typeface="宋体" charset="-122"/>
            </a:endParaRPr>
          </a:p>
          <a:p>
            <a:pPr marL="342900" lvl="0" indent="-342900">
              <a:lnSpc>
                <a:spcPct val="140000"/>
              </a:lnSpc>
            </a:pPr>
            <a:r>
              <a:rPr lang="en-US" altLang="zh-CN" sz="900">
                <a:latin typeface="宋体" charset="-122"/>
                <a:ea typeface="宋体" charset="-122"/>
              </a:rPr>
              <a:t> </a:t>
            </a:r>
            <a:r>
              <a:rPr lang="en-US" altLang="zh-CN" sz="900">
                <a:solidFill>
                  <a:srgbClr val="FF0000"/>
                </a:solidFill>
                <a:latin typeface="宋体" charset="-122"/>
                <a:ea typeface="宋体" charset="-122"/>
              </a:rPr>
              <a:t> </a:t>
            </a:r>
            <a:endParaRPr lang="en-US" altLang="zh-CN" sz="900">
              <a:solidFill>
                <a:srgbClr val="FF0000"/>
              </a:solidFill>
              <a:latin typeface="宋体" charset="-122"/>
              <a:ea typeface="宋体" charset="-122"/>
            </a:endParaRPr>
          </a:p>
        </p:txBody>
      </p:sp>
      <p:sp>
        <p:nvSpPr>
          <p:cNvPr id="112643" name="文本框 112642"/>
          <p:cNvSpPr txBox="1"/>
          <p:nvPr/>
        </p:nvSpPr>
        <p:spPr>
          <a:xfrm>
            <a:off x="63500" y="3104515"/>
            <a:ext cx="12028170" cy="3013710"/>
          </a:xfrm>
          <a:prstGeom prst="rect">
            <a:avLst/>
          </a:prstGeom>
          <a:noFill/>
          <a:ln w="9525" cap="sq" cmpd="sng">
            <a:solidFill>
              <a:schemeClr val="tx1"/>
            </a:solidFill>
            <a:prstDash val="solid"/>
            <a:miter/>
            <a:headEnd type="none" w="med" len="med"/>
            <a:tailEnd type="none" w="med" len="med"/>
          </a:ln>
        </p:spPr>
        <p:txBody>
          <a:bodyPr wrap="square" anchor="t">
            <a:spAutoFit/>
          </a:bodyPr>
          <a:p>
            <a:pPr marL="342900" lvl="0" indent="-342900" algn="l">
              <a:lnSpc>
                <a:spcPct val="140000"/>
              </a:lnSpc>
            </a:pPr>
            <a:r>
              <a:rPr lang="en-US" altLang="zh-CN" sz="2800">
                <a:solidFill>
                  <a:srgbClr val="FF0000"/>
                </a:solidFill>
                <a:latin typeface="宋体" charset="-122"/>
                <a:ea typeface="宋体" charset="-122"/>
                <a:sym typeface="+mn-ea"/>
              </a:rPr>
              <a:t>[</a:t>
            </a:r>
            <a:r>
              <a:rPr lang="zh-CN" altLang="en-US" sz="2800">
                <a:solidFill>
                  <a:srgbClr val="FF0000"/>
                </a:solidFill>
                <a:latin typeface="宋体" charset="-122"/>
                <a:ea typeface="宋体" charset="-122"/>
                <a:sym typeface="+mn-ea"/>
              </a:rPr>
              <a:t>备考答案</a:t>
            </a:r>
            <a:r>
              <a:rPr lang="en-US" altLang="zh-CN" sz="2800">
                <a:solidFill>
                  <a:srgbClr val="FF0000"/>
                </a:solidFill>
                <a:latin typeface="宋体" charset="-122"/>
                <a:ea typeface="宋体" charset="-122"/>
                <a:sym typeface="+mn-ea"/>
              </a:rPr>
              <a:t>]</a:t>
            </a:r>
            <a:r>
              <a:rPr lang="zh-CN" altLang="en-US" sz="3200" b="1">
                <a:latin typeface="黑体" charset="0"/>
                <a:ea typeface="黑体" charset="0"/>
              </a:rPr>
              <a:t>图形主体是一只飞翔的和平鸽，鸽子衔着象征和平的橄榄枝。鸽子由许多面招展的旗帜组成，旗帜代表着联合国众多成员国。整体图形宣示出国际社会的使命：联合我们的力量，维护世界和平。</a:t>
            </a:r>
            <a:r>
              <a:rPr lang="zh-CN" altLang="en-US" sz="2800">
                <a:latin typeface="Arial" charset="0"/>
                <a:ea typeface="宋体" charset="-122"/>
              </a:rPr>
              <a:t>                    </a:t>
            </a:r>
            <a:r>
              <a:rPr lang="zh-CN" altLang="en-US">
                <a:latin typeface="Arial" charset="0"/>
                <a:ea typeface="宋体" charset="-122"/>
              </a:rPr>
              <a:t> </a:t>
            </a:r>
            <a:r>
              <a:rPr lang="en-US" altLang="zh-CN" sz="2800">
                <a:solidFill>
                  <a:schemeClr val="bg1"/>
                </a:solidFill>
                <a:latin typeface="宋体" charset="-122"/>
                <a:ea typeface="宋体" charset="-122"/>
              </a:rPr>
              <a:t>*</a:t>
            </a:r>
            <a:endParaRPr lang="en-US" altLang="zh-CN" sz="2800">
              <a:solidFill>
                <a:schemeClr val="bg1"/>
              </a:solidFill>
              <a:latin typeface="宋体" charset="-122"/>
              <a:ea typeface="宋体" charset="-122"/>
            </a:endParaRPr>
          </a:p>
          <a:p>
            <a:pPr marL="342900" lvl="0" indent="-342900" algn="dist">
              <a:lnSpc>
                <a:spcPct val="140000"/>
              </a:lnSpc>
            </a:pPr>
            <a:endParaRPr lang="en-US" altLang="zh-CN" sz="900">
              <a:solidFill>
                <a:schemeClr val="bg1"/>
              </a:solidFill>
              <a:latin typeface="宋体" charset="-122"/>
              <a:ea typeface="宋体" charset="-122"/>
            </a:endParaRPr>
          </a:p>
        </p:txBody>
      </p:sp>
      <p:sp>
        <p:nvSpPr>
          <p:cNvPr id="111619"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2642"/>
                                        </p:tgtEl>
                                        <p:attrNameLst>
                                          <p:attrName>style.visibility</p:attrName>
                                        </p:attrNameLst>
                                      </p:cBhvr>
                                      <p:to>
                                        <p:strVal val="visible"/>
                                      </p:to>
                                    </p:set>
                                    <p:animEffect transition="in" filter="wipe(left)">
                                      <p:cBhvr>
                                        <p:cTn id="7" dur="1000"/>
                                        <p:tgtEl>
                                          <p:spTgt spid="11264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2643"/>
                                        </p:tgtEl>
                                        <p:attrNameLst>
                                          <p:attrName>style.visibility</p:attrName>
                                        </p:attrNameLst>
                                      </p:cBhvr>
                                      <p:to>
                                        <p:strVal val="visible"/>
                                      </p:to>
                                    </p:set>
                                    <p:animEffect transition="in" filter="wipe(left)">
                                      <p:cBhvr>
                                        <p:cTn id="12" dur="1000"/>
                                        <p:tgtEl>
                                          <p:spTgt spid="1126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2" grpId="0" bldLvl="0" animBg="1"/>
      <p:bldP spid="112643"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4450" name="文本框 104449"/>
          <p:cNvSpPr txBox="1"/>
          <p:nvPr/>
        </p:nvSpPr>
        <p:spPr>
          <a:xfrm>
            <a:off x="109855" y="269875"/>
            <a:ext cx="4479290" cy="6057900"/>
          </a:xfrm>
          <a:prstGeom prst="rect">
            <a:avLst/>
          </a:prstGeom>
          <a:noFill/>
          <a:ln w="9525" cap="flat" cmpd="sng">
            <a:solidFill>
              <a:schemeClr val="tx1"/>
            </a:solidFill>
            <a:prstDash val="solid"/>
            <a:miter/>
            <a:headEnd type="none" w="med" len="med"/>
            <a:tailEnd type="none" w="med" len="med"/>
          </a:ln>
        </p:spPr>
        <p:txBody>
          <a:bodyPr wrap="square" anchor="t">
            <a:spAutoFit/>
          </a:bodyPr>
          <a:p>
            <a:pPr lvl="0" algn="ctr">
              <a:lnSpc>
                <a:spcPct val="150000"/>
              </a:lnSpc>
            </a:pPr>
            <a:r>
              <a:rPr sz="3200" b="1">
                <a:solidFill>
                  <a:srgbClr val="FF0000"/>
                </a:solidFill>
                <a:latin typeface="黑体" charset="0"/>
                <a:ea typeface="黑体" charset="0"/>
              </a:rPr>
              <a:t>下面是从“实用新型外观设计”到“获得专利证”的整个过程，请把这个过程写成一段话，要求内容完整，表述准确，语言连贯，不超过75个字。（5分）</a:t>
            </a:r>
            <a:r>
              <a:rPr lang="zh-CN" altLang="en-US" sz="3200" b="1">
                <a:latin typeface="黑体" pitchFamily="2" charset="-122"/>
                <a:ea typeface="黑体" pitchFamily="2" charset="-122"/>
              </a:rPr>
              <a:t>   </a:t>
            </a:r>
            <a:r>
              <a:rPr lang="zh-CN" altLang="en-US" sz="2800">
                <a:latin typeface="Arial" charset="0"/>
                <a:ea typeface="宋体" charset="-122"/>
              </a:rPr>
              <a:t>                </a:t>
            </a:r>
            <a:r>
              <a:rPr lang="en-US" altLang="zh-CN" sz="2800">
                <a:solidFill>
                  <a:schemeClr val="bg1"/>
                </a:solidFill>
                <a:latin typeface="Arial" charset="0"/>
                <a:ea typeface="宋体" charset="-122"/>
              </a:rPr>
              <a:t>*</a:t>
            </a:r>
            <a:endParaRPr lang="en-US" altLang="zh-CN" sz="2800">
              <a:solidFill>
                <a:schemeClr val="bg1"/>
              </a:solidFill>
              <a:latin typeface="Arial" charset="0"/>
              <a:ea typeface="宋体" charset="-122"/>
            </a:endParaRPr>
          </a:p>
          <a:p>
            <a:pPr lvl="0">
              <a:lnSpc>
                <a:spcPct val="150000"/>
              </a:lnSpc>
            </a:pPr>
            <a:endParaRPr lang="en-US" altLang="zh-CN" sz="900">
              <a:latin typeface="Arial" charset="0"/>
              <a:ea typeface="宋体" charset="-122"/>
            </a:endParaRPr>
          </a:p>
        </p:txBody>
      </p:sp>
      <p:sp>
        <p:nvSpPr>
          <p:cNvPr id="103426"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pic>
        <p:nvPicPr>
          <p:cNvPr id="2" name="图片 1"/>
          <p:cNvPicPr>
            <a:picLocks noChangeAspect="1"/>
          </p:cNvPicPr>
          <p:nvPr/>
        </p:nvPicPr>
        <p:blipFill>
          <a:blip r:embed="rId1"/>
          <a:stretch>
            <a:fillRect/>
          </a:stretch>
        </p:blipFill>
        <p:spPr>
          <a:xfrm>
            <a:off x="4756785" y="298450"/>
            <a:ext cx="6328410" cy="56807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4450"/>
                                        </p:tgtEl>
                                        <p:attrNameLst>
                                          <p:attrName>style.visibility</p:attrName>
                                        </p:attrNameLst>
                                      </p:cBhvr>
                                      <p:to>
                                        <p:strVal val="visible"/>
                                      </p:to>
                                    </p:set>
                                    <p:animEffect transition="in" filter="wipe(left)">
                                      <p:cBhvr>
                                        <p:cTn id="7" dur="1000"/>
                                        <p:tgtEl>
                                          <p:spTgt spid="1044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4450" name="文本框 104449"/>
          <p:cNvSpPr txBox="1"/>
          <p:nvPr/>
        </p:nvSpPr>
        <p:spPr>
          <a:xfrm>
            <a:off x="96520" y="476250"/>
            <a:ext cx="11922125" cy="3131820"/>
          </a:xfrm>
          <a:prstGeom prst="rect">
            <a:avLst/>
          </a:prstGeom>
          <a:noFill/>
          <a:ln w="9525" cap="flat" cmpd="sng">
            <a:solidFill>
              <a:schemeClr val="tx1"/>
            </a:solidFill>
            <a:prstDash val="solid"/>
            <a:miter/>
            <a:headEnd type="none" w="med" len="med"/>
            <a:tailEnd type="none" w="med" len="med"/>
          </a:ln>
        </p:spPr>
        <p:txBody>
          <a:bodyPr wrap="square" anchor="t">
            <a:spAutoFit/>
          </a:bodyPr>
          <a:p>
            <a:pPr lvl="0" algn="ctr">
              <a:lnSpc>
                <a:spcPct val="150000"/>
              </a:lnSpc>
            </a:pPr>
            <a:r>
              <a:rPr lang="en-US" altLang="zh-CN" sz="2800">
                <a:solidFill>
                  <a:srgbClr val="FF0000"/>
                </a:solidFill>
                <a:latin typeface="宋体" charset="-122"/>
                <a:ea typeface="宋体" charset="-122"/>
              </a:rPr>
              <a:t>[</a:t>
            </a:r>
            <a:r>
              <a:rPr lang="zh-CN" altLang="en-US" sz="2800">
                <a:solidFill>
                  <a:srgbClr val="FF0000"/>
                </a:solidFill>
                <a:latin typeface="宋体" charset="-122"/>
                <a:ea typeface="宋体" charset="-122"/>
              </a:rPr>
              <a:t>答案示例</a:t>
            </a:r>
            <a:r>
              <a:rPr lang="en-US" altLang="zh-CN" sz="2800">
                <a:solidFill>
                  <a:srgbClr val="FF0000"/>
                </a:solidFill>
                <a:latin typeface="宋体" charset="-122"/>
                <a:ea typeface="宋体" charset="-122"/>
              </a:rPr>
              <a:t>]</a:t>
            </a:r>
            <a:endParaRPr lang="en-US" altLang="zh-CN" sz="2800">
              <a:solidFill>
                <a:srgbClr val="FF0000"/>
              </a:solidFill>
              <a:latin typeface="宋体" charset="-122"/>
              <a:ea typeface="宋体" charset="-122"/>
            </a:endParaRPr>
          </a:p>
          <a:p>
            <a:pPr lvl="0" algn="l">
              <a:lnSpc>
                <a:spcPct val="150000"/>
              </a:lnSpc>
            </a:pPr>
            <a:r>
              <a:rPr lang="en-US" altLang="zh-CN" sz="2800">
                <a:latin typeface="Arial" charset="0"/>
                <a:ea typeface="宋体" charset="-122"/>
              </a:rPr>
              <a:t>       </a:t>
            </a:r>
            <a:r>
              <a:rPr lang="zh-CN" altLang="en-US" sz="3200" b="1">
                <a:solidFill>
                  <a:srgbClr val="0000CC"/>
                </a:solidFill>
                <a:latin typeface="黑体" charset="0"/>
                <a:ea typeface="黑体" charset="0"/>
              </a:rPr>
              <a:t>实用新型外观设计完成后，经初步审核合格的，授予专利；初步审核不合格但经补正达到合格的，亦授予专利。被授予专利后，办理登记手续并缴费，然后可以获得专利证。</a:t>
            </a:r>
            <a:r>
              <a:rPr lang="zh-CN" altLang="en-US" sz="3200" b="1">
                <a:latin typeface="黑体" pitchFamily="2" charset="-122"/>
                <a:ea typeface="黑体" pitchFamily="2" charset="-122"/>
              </a:rPr>
              <a:t>   </a:t>
            </a:r>
            <a:r>
              <a:rPr lang="zh-CN" altLang="en-US" sz="2800">
                <a:latin typeface="Arial" charset="0"/>
                <a:ea typeface="宋体" charset="-122"/>
              </a:rPr>
              <a:t>                </a:t>
            </a:r>
            <a:r>
              <a:rPr lang="en-US" altLang="zh-CN" sz="2800">
                <a:solidFill>
                  <a:schemeClr val="bg1"/>
                </a:solidFill>
                <a:latin typeface="Arial" charset="0"/>
                <a:ea typeface="宋体" charset="-122"/>
              </a:rPr>
              <a:t>*</a:t>
            </a:r>
            <a:endParaRPr lang="en-US" altLang="zh-CN" sz="2800">
              <a:solidFill>
                <a:schemeClr val="bg1"/>
              </a:solidFill>
              <a:latin typeface="Arial" charset="0"/>
              <a:ea typeface="宋体" charset="-122"/>
            </a:endParaRPr>
          </a:p>
          <a:p>
            <a:pPr lvl="0">
              <a:lnSpc>
                <a:spcPct val="150000"/>
              </a:lnSpc>
            </a:pPr>
            <a:endParaRPr lang="en-US" altLang="zh-CN" sz="900">
              <a:latin typeface="Arial" charset="0"/>
              <a:ea typeface="宋体" charset="-122"/>
            </a:endParaRPr>
          </a:p>
        </p:txBody>
      </p:sp>
      <p:sp>
        <p:nvSpPr>
          <p:cNvPr id="103426"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4450"/>
                                        </p:tgtEl>
                                        <p:attrNameLst>
                                          <p:attrName>style.visibility</p:attrName>
                                        </p:attrNameLst>
                                      </p:cBhvr>
                                      <p:to>
                                        <p:strVal val="visible"/>
                                      </p:to>
                                    </p:set>
                                    <p:animEffect transition="in" filter="wipe(left)">
                                      <p:cBhvr>
                                        <p:cTn id="7" dur="1000"/>
                                        <p:tgtEl>
                                          <p:spTgt spid="1044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01378" name="组合 101377"/>
          <p:cNvGrpSpPr/>
          <p:nvPr/>
        </p:nvGrpSpPr>
        <p:grpSpPr>
          <a:xfrm>
            <a:off x="155258" y="116840"/>
            <a:ext cx="11972925" cy="6629400"/>
            <a:chOff x="-1032" y="-90"/>
            <a:chExt cx="7542" cy="4176"/>
          </a:xfrm>
        </p:grpSpPr>
        <p:sp>
          <p:nvSpPr>
            <p:cNvPr id="100354" name="文本框 101378"/>
            <p:cNvSpPr txBox="1"/>
            <p:nvPr/>
          </p:nvSpPr>
          <p:spPr>
            <a:xfrm>
              <a:off x="-1032" y="-90"/>
              <a:ext cx="7542" cy="4176"/>
            </a:xfrm>
            <a:prstGeom prst="rect">
              <a:avLst/>
            </a:prstGeom>
            <a:noFill/>
            <a:ln w="9525" cap="flat" cmpd="sng">
              <a:solidFill>
                <a:schemeClr val="tx1"/>
              </a:solidFill>
              <a:prstDash val="solid"/>
              <a:miter/>
              <a:headEnd type="none" w="med" len="med"/>
              <a:tailEnd type="none" w="med" len="med"/>
            </a:ln>
          </p:spPr>
          <p:txBody>
            <a:bodyPr wrap="square" anchor="t">
              <a:spAutoFit/>
            </a:bodyPr>
            <a:p>
              <a:pPr lvl="0" algn="l">
                <a:lnSpc>
                  <a:spcPct val="150000"/>
                </a:lnSpc>
              </a:pPr>
              <a:r>
                <a:rPr lang="zh-CN" altLang="en-US" sz="3200" b="1" dirty="0">
                  <a:solidFill>
                    <a:srgbClr val="FF0000"/>
                  </a:solidFill>
                  <a:latin typeface="黑体" charset="0"/>
                  <a:ea typeface="黑体" charset="0"/>
                </a:rPr>
                <a:t>[2014年全国课标二卷]</a:t>
              </a:r>
              <a:r>
                <a:rPr lang="zh-CN" altLang="en-US" sz="3200" b="1" dirty="0">
                  <a:latin typeface="黑体" charset="0"/>
                  <a:ea typeface="黑体" charset="0"/>
                </a:rPr>
                <a:t>下面是某班级春游活动的构思框架，请把这个构思写成一段话，要求内容完整，表述准确，语言连贯，不超过75个字。</a:t>
              </a:r>
              <a:endParaRPr lang="zh-CN" altLang="en-US" sz="3200" b="1" dirty="0">
                <a:latin typeface="黑体" charset="0"/>
                <a:ea typeface="黑体" charset="0"/>
              </a:endParaRPr>
            </a:p>
            <a:p>
              <a:pPr lvl="0">
                <a:lnSpc>
                  <a:spcPct val="150000"/>
                </a:lnSpc>
              </a:pPr>
              <a:endParaRPr lang="zh-CN" altLang="en-US" sz="2800" dirty="0">
                <a:latin typeface="宋体" charset="-122"/>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a:p>
              <a:pPr lvl="0">
                <a:lnSpc>
                  <a:spcPct val="150000"/>
                </a:lnSpc>
              </a:pPr>
              <a:endParaRPr lang="zh-CN" altLang="en-US" sz="900" dirty="0">
                <a:latin typeface="Arial" charset="0"/>
                <a:ea typeface="宋体" charset="-122"/>
              </a:endParaRPr>
            </a:p>
          </p:txBody>
        </p:sp>
        <p:grpSp>
          <p:nvGrpSpPr>
            <p:cNvPr id="100355" name="组合 101379"/>
            <p:cNvGrpSpPr/>
            <p:nvPr/>
          </p:nvGrpSpPr>
          <p:grpSpPr>
            <a:xfrm>
              <a:off x="-356" y="1223"/>
              <a:ext cx="5481" cy="2388"/>
              <a:chOff x="-700" y="-187"/>
              <a:chExt cx="5481" cy="2388"/>
            </a:xfrm>
          </p:grpSpPr>
          <p:grpSp>
            <p:nvGrpSpPr>
              <p:cNvPr id="100356" name="组合 101380"/>
              <p:cNvGrpSpPr/>
              <p:nvPr/>
            </p:nvGrpSpPr>
            <p:grpSpPr>
              <a:xfrm>
                <a:off x="895" y="1640"/>
                <a:ext cx="2846" cy="404"/>
                <a:chOff x="-122" y="-268"/>
                <a:chExt cx="2846" cy="404"/>
              </a:xfrm>
            </p:grpSpPr>
            <p:sp>
              <p:nvSpPr>
                <p:cNvPr id="100357" name="直接连接符 101381"/>
                <p:cNvSpPr/>
                <p:nvPr/>
              </p:nvSpPr>
              <p:spPr>
                <a:xfrm>
                  <a:off x="-122" y="-268"/>
                  <a:ext cx="775" cy="0"/>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58" name="直接连接符 101382"/>
                <p:cNvSpPr/>
                <p:nvPr/>
              </p:nvSpPr>
              <p:spPr>
                <a:xfrm>
                  <a:off x="1998" y="-104"/>
                  <a:ext cx="726" cy="0"/>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59" name="直接连接符 101383"/>
                <p:cNvSpPr/>
                <p:nvPr/>
              </p:nvSpPr>
              <p:spPr>
                <a:xfrm>
                  <a:off x="725" y="46"/>
                  <a:ext cx="136" cy="90"/>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60" name="直接连接符 101384"/>
                <p:cNvSpPr/>
                <p:nvPr/>
              </p:nvSpPr>
              <p:spPr>
                <a:xfrm flipV="1">
                  <a:off x="1768" y="-105"/>
                  <a:ext cx="246" cy="146"/>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grpSp>
          <p:sp>
            <p:nvSpPr>
              <p:cNvPr id="100361" name="椭圆 101385"/>
              <p:cNvSpPr/>
              <p:nvPr/>
            </p:nvSpPr>
            <p:spPr>
              <a:xfrm>
                <a:off x="1517" y="1553"/>
                <a:ext cx="1272"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楷体_GB2312" pitchFamily="1" charset="-122"/>
                    <a:ea typeface="楷体_GB2312" pitchFamily="1" charset="-122"/>
                  </a:rPr>
                  <a:t>春游分五组</a:t>
                </a:r>
                <a:endParaRPr lang="zh-CN" altLang="en-US" sz="2800">
                  <a:latin typeface="楷体_GB2312" pitchFamily="1" charset="-122"/>
                  <a:ea typeface="楷体_GB2312" pitchFamily="1" charset="-122"/>
                </a:endParaRPr>
              </a:p>
            </p:txBody>
          </p:sp>
          <p:sp>
            <p:nvSpPr>
              <p:cNvPr id="100362" name="直接连接符 101386"/>
              <p:cNvSpPr/>
              <p:nvPr/>
            </p:nvSpPr>
            <p:spPr>
              <a:xfrm>
                <a:off x="223" y="988"/>
                <a:ext cx="363" cy="272"/>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63" name="直接连接符 101387"/>
              <p:cNvSpPr/>
              <p:nvPr/>
            </p:nvSpPr>
            <p:spPr>
              <a:xfrm flipH="1">
                <a:off x="1333" y="639"/>
                <a:ext cx="45" cy="408"/>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65" name="直接连接符 101389"/>
              <p:cNvSpPr/>
              <p:nvPr/>
            </p:nvSpPr>
            <p:spPr>
              <a:xfrm>
                <a:off x="3109" y="467"/>
                <a:ext cx="182" cy="726"/>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66" name="直接连接符 101390"/>
              <p:cNvSpPr/>
              <p:nvPr/>
            </p:nvSpPr>
            <p:spPr>
              <a:xfrm flipH="1">
                <a:off x="3831" y="613"/>
                <a:ext cx="272" cy="726"/>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
            <p:nvSpPr>
              <p:cNvPr id="100367" name="椭圆 101391"/>
              <p:cNvSpPr/>
              <p:nvPr/>
            </p:nvSpPr>
            <p:spPr>
              <a:xfrm>
                <a:off x="-700" y="536"/>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物品准备</a:t>
                </a:r>
                <a:endParaRPr lang="zh-CN" altLang="en-US" sz="2800">
                  <a:latin typeface="Arial" charset="0"/>
                  <a:ea typeface="楷体_GB2312" pitchFamily="1" charset="-122"/>
                </a:endParaRPr>
              </a:p>
            </p:txBody>
          </p:sp>
          <p:sp>
            <p:nvSpPr>
              <p:cNvPr id="100368" name="椭圆 101392"/>
              <p:cNvSpPr/>
              <p:nvPr/>
            </p:nvSpPr>
            <p:spPr>
              <a:xfrm>
                <a:off x="101" y="-72"/>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人人参与</a:t>
                </a:r>
                <a:endParaRPr lang="zh-CN" altLang="en-US" sz="2800">
                  <a:latin typeface="Arial" charset="0"/>
                  <a:ea typeface="楷体_GB2312" pitchFamily="1" charset="-122"/>
                </a:endParaRPr>
              </a:p>
            </p:txBody>
          </p:sp>
          <p:sp>
            <p:nvSpPr>
              <p:cNvPr id="100369" name="椭圆 101393"/>
              <p:cNvSpPr/>
              <p:nvPr/>
            </p:nvSpPr>
            <p:spPr>
              <a:xfrm>
                <a:off x="1232" y="51"/>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组长协调</a:t>
                </a:r>
                <a:endParaRPr lang="zh-CN" altLang="en-US" sz="2800">
                  <a:latin typeface="Arial" charset="0"/>
                  <a:ea typeface="楷体_GB2312" pitchFamily="1" charset="-122"/>
                </a:endParaRPr>
              </a:p>
            </p:txBody>
          </p:sp>
          <p:sp>
            <p:nvSpPr>
              <p:cNvPr id="100370" name="椭圆 101394"/>
              <p:cNvSpPr/>
              <p:nvPr/>
            </p:nvSpPr>
            <p:spPr>
              <a:xfrm>
                <a:off x="2689" y="-187"/>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美食评比</a:t>
                </a:r>
                <a:endParaRPr lang="zh-CN" altLang="en-US" sz="2800">
                  <a:latin typeface="Arial" charset="0"/>
                  <a:ea typeface="楷体_GB2312" pitchFamily="1" charset="-122"/>
                </a:endParaRPr>
              </a:p>
            </p:txBody>
          </p:sp>
          <p:sp>
            <p:nvSpPr>
              <p:cNvPr id="100371" name="椭圆 101395"/>
              <p:cNvSpPr/>
              <p:nvPr/>
            </p:nvSpPr>
            <p:spPr>
              <a:xfrm>
                <a:off x="3828" y="-6"/>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游艺活动</a:t>
                </a:r>
                <a:endParaRPr lang="zh-CN" altLang="en-US" sz="2800">
                  <a:latin typeface="Arial" charset="0"/>
                  <a:ea typeface="楷体_GB2312" pitchFamily="1" charset="-122"/>
                </a:endParaRPr>
              </a:p>
            </p:txBody>
          </p:sp>
          <p:sp>
            <p:nvSpPr>
              <p:cNvPr id="100372" name="椭圆 101396"/>
              <p:cNvSpPr/>
              <p:nvPr/>
            </p:nvSpPr>
            <p:spPr>
              <a:xfrm>
                <a:off x="598" y="1003"/>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小组</a:t>
                </a:r>
                <a:endParaRPr lang="zh-CN" altLang="en-US" sz="2800">
                  <a:latin typeface="Arial" charset="0"/>
                  <a:ea typeface="楷体_GB2312" pitchFamily="1" charset="-122"/>
                </a:endParaRPr>
              </a:p>
            </p:txBody>
          </p:sp>
          <p:sp>
            <p:nvSpPr>
              <p:cNvPr id="100374" name="椭圆 101398"/>
              <p:cNvSpPr/>
              <p:nvPr/>
            </p:nvSpPr>
            <p:spPr>
              <a:xfrm>
                <a:off x="2911" y="1152"/>
                <a:ext cx="953" cy="648"/>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lvl="0" algn="ctr"/>
                <a:r>
                  <a:rPr lang="zh-CN" altLang="en-US" sz="2800">
                    <a:latin typeface="Arial" charset="0"/>
                    <a:ea typeface="楷体_GB2312" pitchFamily="1" charset="-122"/>
                  </a:rPr>
                  <a:t>班级</a:t>
                </a:r>
                <a:endParaRPr lang="zh-CN" altLang="en-US" sz="2800">
                  <a:latin typeface="Arial" charset="0"/>
                  <a:ea typeface="楷体_GB2312" pitchFamily="1" charset="-122"/>
                </a:endParaRPr>
              </a:p>
            </p:txBody>
          </p:sp>
        </p:grpSp>
      </p:grpSp>
      <p:sp>
        <p:nvSpPr>
          <p:cNvPr id="100376"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sp>
        <p:nvSpPr>
          <p:cNvPr id="2" name="直接连接符 101389"/>
          <p:cNvSpPr/>
          <p:nvPr/>
        </p:nvSpPr>
        <p:spPr>
          <a:xfrm>
            <a:off x="3597275" y="3380105"/>
            <a:ext cx="172720" cy="765810"/>
          </a:xfrm>
          <a:prstGeom prst="line">
            <a:avLst/>
          </a:prstGeom>
          <a:ln w="9525" cap="flat" cmpd="sng">
            <a:solidFill>
              <a:schemeClr val="tx1"/>
            </a:solidFill>
            <a:prstDash val="solid"/>
            <a:round/>
            <a:headEnd type="none" w="med" len="med"/>
            <a:tailEnd type="none" w="med" len="med"/>
          </a:ln>
        </p:spPr>
        <p:txBody>
          <a:bodyPr anchor="t"/>
          <a:p>
            <a:pPr lvl="0"/>
            <a:endParaRPr lang="zh-CN" altLang="en-US">
              <a:latin typeface="Arial" charset="0"/>
              <a:ea typeface="宋体"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1378"/>
                                        </p:tgtEl>
                                        <p:attrNameLst>
                                          <p:attrName>style.visibility</p:attrName>
                                        </p:attrNameLst>
                                      </p:cBhvr>
                                      <p:to>
                                        <p:strVal val="visible"/>
                                      </p:to>
                                    </p:set>
                                    <p:animEffect transition="in" filter="wipe(left)">
                                      <p:cBhvr>
                                        <p:cTn id="7" dur="1000"/>
                                        <p:tgtEl>
                                          <p:spTgt spid="1013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4450" name="文本框 104449"/>
          <p:cNvSpPr txBox="1"/>
          <p:nvPr/>
        </p:nvSpPr>
        <p:spPr>
          <a:xfrm>
            <a:off x="96520" y="476250"/>
            <a:ext cx="11922125" cy="3406140"/>
          </a:xfrm>
          <a:prstGeom prst="rect">
            <a:avLst/>
          </a:prstGeom>
          <a:noFill/>
          <a:ln w="9525" cap="flat" cmpd="sng">
            <a:solidFill>
              <a:schemeClr val="tx1"/>
            </a:solidFill>
            <a:prstDash val="solid"/>
            <a:miter/>
            <a:headEnd type="none" w="med" len="med"/>
            <a:tailEnd type="none" w="med" len="med"/>
          </a:ln>
        </p:spPr>
        <p:txBody>
          <a:bodyPr wrap="square" anchor="t">
            <a:spAutoFit/>
          </a:bodyPr>
          <a:p>
            <a:pPr lvl="0" algn="ctr">
              <a:lnSpc>
                <a:spcPct val="150000"/>
              </a:lnSpc>
            </a:pPr>
            <a:r>
              <a:rPr lang="en-US" altLang="zh-CN" sz="2800">
                <a:solidFill>
                  <a:srgbClr val="FF0000"/>
                </a:solidFill>
                <a:latin typeface="宋体" charset="-122"/>
                <a:ea typeface="宋体" charset="-122"/>
              </a:rPr>
              <a:t>[</a:t>
            </a:r>
            <a:r>
              <a:rPr lang="zh-CN" altLang="en-US" sz="2800">
                <a:solidFill>
                  <a:srgbClr val="FF0000"/>
                </a:solidFill>
                <a:latin typeface="宋体" charset="-122"/>
                <a:ea typeface="宋体" charset="-122"/>
              </a:rPr>
              <a:t>答案示例</a:t>
            </a:r>
            <a:r>
              <a:rPr lang="en-US" altLang="zh-CN" sz="2800">
                <a:solidFill>
                  <a:srgbClr val="FF0000"/>
                </a:solidFill>
                <a:latin typeface="宋体" charset="-122"/>
                <a:ea typeface="宋体" charset="-122"/>
              </a:rPr>
              <a:t>]</a:t>
            </a:r>
            <a:endParaRPr lang="en-US" altLang="zh-CN" sz="2800">
              <a:solidFill>
                <a:srgbClr val="FF0000"/>
              </a:solidFill>
              <a:latin typeface="宋体" charset="-122"/>
              <a:ea typeface="宋体" charset="-122"/>
            </a:endParaRPr>
          </a:p>
          <a:p>
            <a:pPr lvl="0" algn="l">
              <a:lnSpc>
                <a:spcPct val="150000"/>
              </a:lnSpc>
            </a:pPr>
            <a:r>
              <a:rPr lang="en-US" altLang="zh-CN" sz="2800">
                <a:latin typeface="Arial" charset="0"/>
                <a:ea typeface="宋体" charset="-122"/>
              </a:rPr>
              <a:t>        </a:t>
            </a:r>
            <a:r>
              <a:rPr lang="zh-CN" altLang="en-US" sz="3600" b="1">
                <a:solidFill>
                  <a:srgbClr val="0000CC"/>
                </a:solidFill>
                <a:latin typeface="黑体" pitchFamily="2" charset="-122"/>
                <a:ea typeface="黑体" pitchFamily="2" charset="-122"/>
              </a:rPr>
              <a:t>本次春游全班分为五个小组，以组为单位准备所需物品，要求人人参与，组长负责协调。各组拿出美食进行班级评比，并参加游艺活动。 </a:t>
            </a:r>
            <a:r>
              <a:rPr lang="zh-CN" altLang="en-US" sz="3200" b="1">
                <a:latin typeface="黑体" pitchFamily="2" charset="-122"/>
                <a:ea typeface="黑体" pitchFamily="2" charset="-122"/>
              </a:rPr>
              <a:t>   </a:t>
            </a:r>
            <a:r>
              <a:rPr lang="zh-CN" altLang="en-US" sz="2800">
                <a:latin typeface="Arial" charset="0"/>
                <a:ea typeface="宋体" charset="-122"/>
              </a:rPr>
              <a:t>                </a:t>
            </a:r>
            <a:r>
              <a:rPr lang="en-US" altLang="zh-CN" sz="2800">
                <a:solidFill>
                  <a:schemeClr val="bg1"/>
                </a:solidFill>
                <a:latin typeface="Arial" charset="0"/>
                <a:ea typeface="宋体" charset="-122"/>
              </a:rPr>
              <a:t>*</a:t>
            </a:r>
            <a:endParaRPr lang="en-US" altLang="zh-CN" sz="2800">
              <a:solidFill>
                <a:schemeClr val="bg1"/>
              </a:solidFill>
              <a:latin typeface="Arial" charset="0"/>
              <a:ea typeface="宋体" charset="-122"/>
            </a:endParaRPr>
          </a:p>
          <a:p>
            <a:pPr lvl="0">
              <a:lnSpc>
                <a:spcPct val="150000"/>
              </a:lnSpc>
            </a:pPr>
            <a:endParaRPr lang="en-US" altLang="zh-CN" sz="900">
              <a:latin typeface="Arial" charset="0"/>
              <a:ea typeface="宋体" charset="-122"/>
            </a:endParaRPr>
          </a:p>
        </p:txBody>
      </p:sp>
      <p:sp>
        <p:nvSpPr>
          <p:cNvPr id="103426"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4450"/>
                                        </p:tgtEl>
                                        <p:attrNameLst>
                                          <p:attrName>style.visibility</p:attrName>
                                        </p:attrNameLst>
                                      </p:cBhvr>
                                      <p:to>
                                        <p:strVal val="visible"/>
                                      </p:to>
                                    </p:set>
                                    <p:animEffect transition="in" filter="wipe(left)">
                                      <p:cBhvr>
                                        <p:cTn id="7" dur="1000"/>
                                        <p:tgtEl>
                                          <p:spTgt spid="1044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4450" name="文本框 104449"/>
          <p:cNvSpPr txBox="1"/>
          <p:nvPr/>
        </p:nvSpPr>
        <p:spPr>
          <a:xfrm>
            <a:off x="109855" y="149860"/>
            <a:ext cx="11922125" cy="2235200"/>
          </a:xfrm>
          <a:prstGeom prst="rect">
            <a:avLst/>
          </a:prstGeom>
          <a:noFill/>
          <a:ln w="9525" cap="flat" cmpd="sng">
            <a:solidFill>
              <a:schemeClr val="tx1"/>
            </a:solidFill>
            <a:prstDash val="solid"/>
            <a:miter/>
            <a:headEnd type="none" w="med" len="med"/>
            <a:tailEnd type="none" w="med" len="med"/>
          </a:ln>
        </p:spPr>
        <p:txBody>
          <a:bodyPr wrap="square" anchor="t">
            <a:spAutoFit/>
          </a:bodyPr>
          <a:p>
            <a:pPr lvl="0" algn="l">
              <a:lnSpc>
                <a:spcPct val="110000"/>
              </a:lnSpc>
            </a:pPr>
            <a:r>
              <a:rPr lang="zh-CN" altLang="en-US" sz="3200" b="1">
                <a:solidFill>
                  <a:srgbClr val="0000CC"/>
                </a:solidFill>
                <a:latin typeface="黑体" pitchFamily="2" charset="-122"/>
                <a:ea typeface="黑体" pitchFamily="2" charset="-122"/>
              </a:rPr>
              <a:t>下面四个字是由象形字“人”（ ）变化组合而成的会意字。请根据给出的古文字义，仿照“比”、“化”两例，用七字句描述“从”、“北”的形体结构与字义。要求：①形义描述合理；②押韵。（4分） </a:t>
            </a:r>
            <a:r>
              <a:rPr lang="zh-CN" altLang="en-US" sz="3200" b="1">
                <a:latin typeface="黑体" pitchFamily="2" charset="-122"/>
                <a:ea typeface="黑体" pitchFamily="2" charset="-122"/>
              </a:rPr>
              <a:t>  </a:t>
            </a:r>
            <a:r>
              <a:rPr lang="zh-CN" altLang="en-US" sz="3200" b="1">
                <a:latin typeface="黑体" pitchFamily="2" charset="-122"/>
                <a:ea typeface="黑体" pitchFamily="2" charset="-122"/>
              </a:rPr>
              <a:t> </a:t>
            </a:r>
            <a:r>
              <a:rPr lang="zh-CN" altLang="en-US" sz="2800">
                <a:latin typeface="Arial" charset="0"/>
                <a:ea typeface="宋体" charset="-122"/>
              </a:rPr>
              <a:t>                </a:t>
            </a:r>
            <a:r>
              <a:rPr lang="en-US" altLang="zh-CN" sz="2800">
                <a:solidFill>
                  <a:schemeClr val="bg1"/>
                </a:solidFill>
                <a:latin typeface="Arial" charset="0"/>
                <a:ea typeface="宋体" charset="-122"/>
              </a:rPr>
              <a:t>*</a:t>
            </a:r>
            <a:endParaRPr lang="en-US" altLang="zh-CN" sz="900">
              <a:latin typeface="Arial" charset="0"/>
              <a:ea typeface="宋体" charset="-122"/>
            </a:endParaRPr>
          </a:p>
        </p:txBody>
      </p:sp>
      <p:sp>
        <p:nvSpPr>
          <p:cNvPr id="103426" name="日期占位符 1"/>
          <p:cNvSpPr/>
          <p:nvPr>
            <p:ph type="dt" sz="half" idx="10"/>
          </p:nvPr>
        </p:nvSpPr>
        <p:spPr>
          <a:xfrm>
            <a:off x="253365" y="4639945"/>
            <a:ext cx="2526030" cy="476250"/>
          </a:xfrm>
          <a:prstGeom prst="rect">
            <a:avLst/>
          </a:prstGeom>
          <a:noFill/>
          <a:ln w="9525">
            <a:noFill/>
            <a:miter/>
          </a:ln>
        </p:spPr>
        <p:txBody>
          <a:bodyPr anchor="t"/>
          <a:p>
            <a:r>
              <a:rPr lang="zh-CN" altLang="en-US" sz="3200" b="1">
                <a:solidFill>
                  <a:schemeClr val="tx1"/>
                </a:solidFill>
                <a:latin typeface="黑体" charset="0"/>
                <a:ea typeface="黑体" charset="0"/>
              </a:rPr>
              <a:t>从：跟随</a:t>
            </a:r>
            <a:endParaRPr lang="zh-CN" altLang="en-US" sz="3200" b="1">
              <a:solidFill>
                <a:schemeClr val="tx1"/>
              </a:solidFill>
              <a:latin typeface="黑体" charset="0"/>
              <a:ea typeface="黑体" charset="0"/>
            </a:endParaRPr>
          </a:p>
        </p:txBody>
      </p:sp>
      <p:pic>
        <p:nvPicPr>
          <p:cNvPr id="2" name="图片 1"/>
          <p:cNvPicPr>
            <a:picLocks noChangeAspect="1"/>
          </p:cNvPicPr>
          <p:nvPr/>
        </p:nvPicPr>
        <p:blipFill>
          <a:blip r:embed="rId1"/>
          <a:stretch>
            <a:fillRect/>
          </a:stretch>
        </p:blipFill>
        <p:spPr>
          <a:xfrm>
            <a:off x="250825" y="2428875"/>
            <a:ext cx="2653665" cy="2204085"/>
          </a:xfrm>
          <a:prstGeom prst="rect">
            <a:avLst/>
          </a:prstGeom>
        </p:spPr>
      </p:pic>
      <p:pic>
        <p:nvPicPr>
          <p:cNvPr id="3" name="图片 2"/>
          <p:cNvPicPr>
            <a:picLocks noChangeAspect="1"/>
          </p:cNvPicPr>
          <p:nvPr/>
        </p:nvPicPr>
        <p:blipFill>
          <a:blip r:embed="rId2"/>
          <a:stretch>
            <a:fillRect/>
          </a:stretch>
        </p:blipFill>
        <p:spPr>
          <a:xfrm>
            <a:off x="3183890" y="2442845"/>
            <a:ext cx="2735580" cy="2202815"/>
          </a:xfrm>
          <a:prstGeom prst="rect">
            <a:avLst/>
          </a:prstGeom>
        </p:spPr>
      </p:pic>
      <p:pic>
        <p:nvPicPr>
          <p:cNvPr id="4" name="图片 3"/>
          <p:cNvPicPr>
            <a:picLocks noChangeAspect="1"/>
          </p:cNvPicPr>
          <p:nvPr/>
        </p:nvPicPr>
        <p:blipFill>
          <a:blip r:embed="rId3"/>
          <a:stretch>
            <a:fillRect/>
          </a:stretch>
        </p:blipFill>
        <p:spPr>
          <a:xfrm>
            <a:off x="6177915" y="2447290"/>
            <a:ext cx="2747645" cy="2194560"/>
          </a:xfrm>
          <a:prstGeom prst="rect">
            <a:avLst/>
          </a:prstGeom>
        </p:spPr>
      </p:pic>
      <p:pic>
        <p:nvPicPr>
          <p:cNvPr id="5" name="图片 4"/>
          <p:cNvPicPr>
            <a:picLocks noChangeAspect="1"/>
          </p:cNvPicPr>
          <p:nvPr/>
        </p:nvPicPr>
        <p:blipFill>
          <a:blip r:embed="rId4"/>
          <a:stretch>
            <a:fillRect/>
          </a:stretch>
        </p:blipFill>
        <p:spPr>
          <a:xfrm>
            <a:off x="9186545" y="2429510"/>
            <a:ext cx="2773045" cy="2229485"/>
          </a:xfrm>
          <a:prstGeom prst="rect">
            <a:avLst/>
          </a:prstGeom>
        </p:spPr>
      </p:pic>
      <p:sp>
        <p:nvSpPr>
          <p:cNvPr id="6" name="日期占位符 1"/>
          <p:cNvSpPr/>
          <p:nvPr/>
        </p:nvSpPr>
        <p:spPr>
          <a:xfrm>
            <a:off x="3169285" y="4684395"/>
            <a:ext cx="2595245" cy="476250"/>
          </a:xfrm>
          <a:prstGeom prst="rect">
            <a:avLst/>
          </a:prstGeom>
          <a:noFill/>
          <a:ln w="9525">
            <a:noFill/>
            <a:miter/>
          </a:ln>
        </p:spPr>
        <p:txBody>
          <a:bodyPr vert="horz" lIns="91440" tIns="45720" rIns="91440" bIns="45720" rtlCol="0" anchor="t"/>
          <a:lstStyle>
            <a:defPPr>
              <a:defRPr lang="zh-CN"/>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200" b="1">
                <a:solidFill>
                  <a:schemeClr val="tx1"/>
                </a:solidFill>
                <a:latin typeface="黑体" charset="0"/>
                <a:ea typeface="黑体" charset="0"/>
              </a:rPr>
              <a:t>比：并列</a:t>
            </a:r>
            <a:endParaRPr lang="zh-CN" altLang="en-US" sz="3200" b="1">
              <a:solidFill>
                <a:schemeClr val="tx1"/>
              </a:solidFill>
              <a:latin typeface="黑体" charset="0"/>
              <a:ea typeface="黑体" charset="0"/>
            </a:endParaRPr>
          </a:p>
        </p:txBody>
      </p:sp>
      <p:sp>
        <p:nvSpPr>
          <p:cNvPr id="7" name="日期占位符 1"/>
          <p:cNvSpPr/>
          <p:nvPr/>
        </p:nvSpPr>
        <p:spPr>
          <a:xfrm>
            <a:off x="6153785" y="4662170"/>
            <a:ext cx="2731135" cy="476250"/>
          </a:xfrm>
          <a:prstGeom prst="rect">
            <a:avLst/>
          </a:prstGeom>
          <a:noFill/>
          <a:ln w="9525">
            <a:noFill/>
            <a:miter/>
          </a:ln>
        </p:spPr>
        <p:txBody>
          <a:bodyPr vert="horz" lIns="91440" tIns="45720" rIns="91440" bIns="45720" rtlCol="0" anchor="t"/>
          <a:lstStyle>
            <a:defPPr>
              <a:defRPr lang="zh-CN"/>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200" b="1">
                <a:solidFill>
                  <a:schemeClr val="tx1"/>
                </a:solidFill>
                <a:latin typeface="黑体" charset="0"/>
                <a:ea typeface="黑体" charset="0"/>
              </a:rPr>
              <a:t>北：相背</a:t>
            </a:r>
            <a:endParaRPr lang="zh-CN" altLang="en-US" sz="3200" b="1">
              <a:solidFill>
                <a:schemeClr val="tx1"/>
              </a:solidFill>
              <a:latin typeface="黑体" charset="0"/>
              <a:ea typeface="黑体" charset="0"/>
            </a:endParaRPr>
          </a:p>
        </p:txBody>
      </p:sp>
      <p:sp>
        <p:nvSpPr>
          <p:cNvPr id="8" name="日期占位符 1"/>
          <p:cNvSpPr/>
          <p:nvPr/>
        </p:nvSpPr>
        <p:spPr>
          <a:xfrm>
            <a:off x="9206865" y="4666615"/>
            <a:ext cx="2609215" cy="476250"/>
          </a:xfrm>
          <a:prstGeom prst="rect">
            <a:avLst/>
          </a:prstGeom>
          <a:noFill/>
          <a:ln w="9525">
            <a:noFill/>
            <a:miter/>
          </a:ln>
        </p:spPr>
        <p:txBody>
          <a:bodyPr vert="horz" lIns="91440" tIns="45720" rIns="91440" bIns="45720" rtlCol="0" anchor="t"/>
          <a:lstStyle>
            <a:defPPr>
              <a:defRPr lang="zh-CN"/>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200" b="1">
                <a:solidFill>
                  <a:schemeClr val="tx1"/>
                </a:solidFill>
                <a:latin typeface="黑体" charset="0"/>
                <a:ea typeface="黑体" charset="0"/>
              </a:rPr>
              <a:t>化：变化</a:t>
            </a:r>
            <a:endParaRPr lang="zh-CN" altLang="en-US" sz="3200" b="1">
              <a:solidFill>
                <a:schemeClr val="tx1"/>
              </a:solidFill>
              <a:latin typeface="黑体" charset="0"/>
              <a:ea typeface="黑体" charset="0"/>
            </a:endParaRPr>
          </a:p>
        </p:txBody>
      </p:sp>
      <p:sp>
        <p:nvSpPr>
          <p:cNvPr id="9" name="文本框 8"/>
          <p:cNvSpPr txBox="1"/>
          <p:nvPr/>
        </p:nvSpPr>
        <p:spPr>
          <a:xfrm>
            <a:off x="222250" y="4754245"/>
            <a:ext cx="11922125" cy="1699260"/>
          </a:xfrm>
          <a:prstGeom prst="rect">
            <a:avLst/>
          </a:prstGeom>
          <a:noFill/>
          <a:ln w="9525" cap="flat" cmpd="sng">
            <a:solidFill>
              <a:schemeClr val="tx1"/>
            </a:solidFill>
            <a:prstDash val="solid"/>
            <a:miter/>
            <a:headEnd type="none" w="med" len="med"/>
            <a:tailEnd type="none" w="med" len="med"/>
          </a:ln>
        </p:spPr>
        <p:txBody>
          <a:bodyPr wrap="square" anchor="t">
            <a:spAutoFit/>
          </a:bodyPr>
          <a:p>
            <a:pPr lvl="0" algn="l">
              <a:lnSpc>
                <a:spcPct val="110000"/>
              </a:lnSpc>
            </a:pPr>
            <a:r>
              <a:rPr lang="zh-CN" altLang="en-US" sz="3200" b="1">
                <a:latin typeface="黑体" pitchFamily="2" charset="-122"/>
                <a:ea typeface="黑体" pitchFamily="2" charset="-122"/>
              </a:rPr>
              <a:t>                      </a:t>
            </a:r>
            <a:endParaRPr lang="zh-CN" altLang="en-US" sz="3200" b="1">
              <a:latin typeface="黑体" pitchFamily="2" charset="-122"/>
              <a:ea typeface="黑体" pitchFamily="2" charset="-122"/>
            </a:endParaRPr>
          </a:p>
          <a:p>
            <a:pPr lvl="0" algn="l">
              <a:lnSpc>
                <a:spcPct val="110000"/>
              </a:lnSpc>
            </a:pPr>
            <a:r>
              <a:rPr lang="zh-CN" altLang="en-US" sz="3200" b="1" u="sng">
                <a:latin typeface="黑体" pitchFamily="2" charset="-122"/>
                <a:ea typeface="黑体" pitchFamily="2" charset="-122"/>
              </a:rPr>
              <a:t> </a:t>
            </a:r>
            <a:r>
              <a:rPr lang="zh-CN" altLang="en-US" sz="3200" b="1" u="sng">
                <a:solidFill>
                  <a:srgbClr val="FF0000"/>
                </a:solidFill>
                <a:latin typeface="黑体" pitchFamily="2" charset="-122"/>
                <a:ea typeface="黑体" pitchFamily="2" charset="-122"/>
              </a:rPr>
              <a:t>             </a:t>
            </a:r>
            <a:r>
              <a:rPr lang="zh-CN" altLang="en-US" sz="3200" b="1">
                <a:solidFill>
                  <a:srgbClr val="FF0000"/>
                </a:solidFill>
                <a:latin typeface="黑体" pitchFamily="2" charset="-122"/>
                <a:ea typeface="黑体" pitchFamily="2" charset="-122"/>
              </a:rPr>
              <a:t>二人排齐向右站</a:t>
            </a:r>
            <a:r>
              <a:rPr lang="zh-CN" altLang="en-US" sz="3200" b="1" u="sng">
                <a:solidFill>
                  <a:srgbClr val="FF0000"/>
                </a:solidFill>
                <a:latin typeface="黑体" pitchFamily="2" charset="-122"/>
                <a:ea typeface="黑体" pitchFamily="2" charset="-122"/>
              </a:rPr>
              <a:t>               </a:t>
            </a:r>
            <a:r>
              <a:rPr lang="zh-CN" altLang="en-US" sz="3200" b="1">
                <a:solidFill>
                  <a:srgbClr val="FF0000"/>
                </a:solidFill>
                <a:latin typeface="黑体" pitchFamily="2" charset="-122"/>
                <a:ea typeface="黑体" pitchFamily="2" charset="-122"/>
              </a:rPr>
              <a:t>左人正立右倒画</a:t>
            </a:r>
            <a:endParaRPr lang="zh-CN" altLang="en-US" sz="3200" b="1">
              <a:solidFill>
                <a:srgbClr val="FF0000"/>
              </a:solidFill>
              <a:latin typeface="黑体" pitchFamily="2" charset="-122"/>
              <a:ea typeface="黑体" pitchFamily="2" charset="-122"/>
            </a:endParaRPr>
          </a:p>
          <a:p>
            <a:pPr lvl="0" algn="l">
              <a:lnSpc>
                <a:spcPct val="110000"/>
              </a:lnSpc>
            </a:pPr>
            <a:r>
              <a:rPr lang="zh-CN" altLang="en-US" sz="3200" b="1" u="sng">
                <a:solidFill>
                  <a:srgbClr val="FF0000"/>
                </a:solidFill>
                <a:latin typeface="黑体" pitchFamily="2" charset="-122"/>
                <a:ea typeface="黑体" pitchFamily="2" charset="-122"/>
              </a:rPr>
              <a:t>              </a:t>
            </a:r>
            <a:r>
              <a:rPr lang="zh-CN" altLang="en-US" sz="3200" b="1">
                <a:solidFill>
                  <a:srgbClr val="FF0000"/>
                </a:solidFill>
                <a:latin typeface="黑体" pitchFamily="2" charset="-122"/>
                <a:ea typeface="黑体" pitchFamily="2" charset="-122"/>
              </a:rPr>
              <a:t>亲密并列肩比肩</a:t>
            </a:r>
            <a:r>
              <a:rPr lang="zh-CN" altLang="en-US" sz="3200" b="1" u="sng">
                <a:solidFill>
                  <a:srgbClr val="FF0000"/>
                </a:solidFill>
                <a:latin typeface="黑体" pitchFamily="2" charset="-122"/>
                <a:ea typeface="黑体" pitchFamily="2" charset="-122"/>
              </a:rPr>
              <a:t>               </a:t>
            </a:r>
            <a:r>
              <a:rPr lang="zh-CN" altLang="en-US" sz="3200" b="1">
                <a:solidFill>
                  <a:srgbClr val="FF0000"/>
                </a:solidFill>
                <a:latin typeface="黑体" pitchFamily="2" charset="-122"/>
                <a:ea typeface="黑体" pitchFamily="2" charset="-122"/>
              </a:rPr>
              <a:t>人形颠倒表变化 </a:t>
            </a:r>
            <a:r>
              <a:rPr lang="zh-CN" altLang="en-US" sz="3200" b="1">
                <a:latin typeface="黑体" pitchFamily="2" charset="-122"/>
                <a:ea typeface="黑体" pitchFamily="2" charset="-122"/>
              </a:rPr>
              <a:t> </a:t>
            </a:r>
            <a:r>
              <a:rPr lang="zh-CN" altLang="en-US" sz="2800">
                <a:latin typeface="Arial" charset="0"/>
                <a:ea typeface="宋体" charset="-122"/>
              </a:rPr>
              <a:t>                </a:t>
            </a:r>
            <a:endParaRPr lang="en-US" altLang="zh-CN" sz="900">
              <a:latin typeface="Arial" charset="0"/>
              <a:ea typeface="宋体"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4450"/>
                                        </p:tgtEl>
                                        <p:attrNameLst>
                                          <p:attrName>style.visibility</p:attrName>
                                        </p:attrNameLst>
                                      </p:cBhvr>
                                      <p:to>
                                        <p:strVal val="visible"/>
                                      </p:to>
                                    </p:set>
                                    <p:animEffect transition="in" filter="wipe(left)">
                                      <p:cBhvr>
                                        <p:cTn id="7" dur="1000"/>
                                        <p:tgtEl>
                                          <p:spTgt spid="10445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bldLvl="0" animBg="1"/>
      <p:bldP spid="9"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4450" name="文本框 104449"/>
          <p:cNvSpPr txBox="1"/>
          <p:nvPr/>
        </p:nvSpPr>
        <p:spPr>
          <a:xfrm>
            <a:off x="96520" y="476250"/>
            <a:ext cx="11922125" cy="3223260"/>
          </a:xfrm>
          <a:prstGeom prst="rect">
            <a:avLst/>
          </a:prstGeom>
          <a:noFill/>
          <a:ln w="9525" cap="flat" cmpd="sng">
            <a:solidFill>
              <a:schemeClr val="tx1"/>
            </a:solidFill>
            <a:prstDash val="solid"/>
            <a:miter/>
            <a:headEnd type="none" w="med" len="med"/>
            <a:tailEnd type="none" w="med" len="med"/>
          </a:ln>
        </p:spPr>
        <p:txBody>
          <a:bodyPr wrap="square" anchor="t">
            <a:spAutoFit/>
          </a:bodyPr>
          <a:p>
            <a:pPr lvl="0" algn="ctr">
              <a:lnSpc>
                <a:spcPct val="150000"/>
              </a:lnSpc>
            </a:pPr>
            <a:r>
              <a:rPr lang="en-US" altLang="zh-CN" sz="2800">
                <a:solidFill>
                  <a:srgbClr val="FF0000"/>
                </a:solidFill>
                <a:latin typeface="宋体" charset="-122"/>
                <a:ea typeface="宋体" charset="-122"/>
              </a:rPr>
              <a:t>[</a:t>
            </a:r>
            <a:r>
              <a:rPr lang="zh-CN" altLang="en-US" sz="2800">
                <a:solidFill>
                  <a:srgbClr val="FF0000"/>
                </a:solidFill>
                <a:latin typeface="宋体" charset="-122"/>
                <a:ea typeface="宋体" charset="-122"/>
              </a:rPr>
              <a:t>答案示例</a:t>
            </a:r>
            <a:r>
              <a:rPr lang="en-US" altLang="zh-CN" sz="2800">
                <a:solidFill>
                  <a:srgbClr val="FF0000"/>
                </a:solidFill>
                <a:latin typeface="宋体" charset="-122"/>
                <a:ea typeface="宋体" charset="-122"/>
              </a:rPr>
              <a:t>]</a:t>
            </a:r>
            <a:endParaRPr lang="en-US" altLang="zh-CN" sz="2800">
              <a:solidFill>
                <a:srgbClr val="FF0000"/>
              </a:solidFill>
              <a:latin typeface="宋体" charset="-122"/>
              <a:ea typeface="宋体" charset="-122"/>
            </a:endParaRPr>
          </a:p>
          <a:p>
            <a:pPr lvl="0" algn="l">
              <a:lnSpc>
                <a:spcPct val="150000"/>
              </a:lnSpc>
            </a:pPr>
            <a:r>
              <a:rPr lang="en-US" altLang="zh-CN" sz="2800">
                <a:latin typeface="Arial" charset="0"/>
                <a:ea typeface="宋体" charset="-122"/>
              </a:rPr>
              <a:t>        </a:t>
            </a:r>
            <a:r>
              <a:rPr lang="zh-CN" altLang="en-US" sz="3600" b="1">
                <a:solidFill>
                  <a:srgbClr val="0000CC"/>
                </a:solidFill>
                <a:latin typeface="黑体" pitchFamily="2" charset="-122"/>
                <a:ea typeface="黑体" pitchFamily="2" charset="-122"/>
              </a:rPr>
              <a:t>从：一人前行一人后    北：二人站立背靠背</a:t>
            </a:r>
            <a:endParaRPr lang="zh-CN" altLang="en-US" sz="3600" b="1">
              <a:solidFill>
                <a:srgbClr val="0000CC"/>
              </a:solidFill>
              <a:latin typeface="黑体" pitchFamily="2" charset="-122"/>
              <a:ea typeface="黑体" pitchFamily="2" charset="-122"/>
            </a:endParaRPr>
          </a:p>
          <a:p>
            <a:pPr lvl="0" algn="l">
              <a:lnSpc>
                <a:spcPct val="150000"/>
              </a:lnSpc>
            </a:pPr>
            <a:r>
              <a:rPr lang="zh-CN" altLang="en-US" sz="3600" b="1">
                <a:solidFill>
                  <a:srgbClr val="0000CC"/>
                </a:solidFill>
                <a:latin typeface="黑体" pitchFamily="2" charset="-122"/>
                <a:ea typeface="黑体" pitchFamily="2" charset="-122"/>
              </a:rPr>
              <a:t>       后人跟随前人走        字义相背可意会 </a:t>
            </a:r>
            <a:r>
              <a:rPr lang="zh-CN" altLang="en-US" sz="3200" b="1">
                <a:latin typeface="黑体" pitchFamily="2" charset="-122"/>
                <a:ea typeface="黑体" pitchFamily="2" charset="-122"/>
              </a:rPr>
              <a:t>   </a:t>
            </a:r>
            <a:r>
              <a:rPr lang="zh-CN" altLang="en-US" sz="2800">
                <a:latin typeface="Arial" charset="0"/>
                <a:ea typeface="宋体" charset="-122"/>
              </a:rPr>
              <a:t>                </a:t>
            </a:r>
            <a:r>
              <a:rPr lang="en-US" altLang="zh-CN" sz="2800">
                <a:solidFill>
                  <a:schemeClr val="bg1"/>
                </a:solidFill>
                <a:latin typeface="Arial" charset="0"/>
                <a:ea typeface="宋体" charset="-122"/>
              </a:rPr>
              <a:t>*</a:t>
            </a:r>
            <a:endParaRPr lang="en-US" altLang="zh-CN" sz="2800">
              <a:solidFill>
                <a:schemeClr val="bg1"/>
              </a:solidFill>
              <a:latin typeface="Arial" charset="0"/>
              <a:ea typeface="宋体" charset="-122"/>
            </a:endParaRPr>
          </a:p>
          <a:p>
            <a:pPr lvl="0">
              <a:lnSpc>
                <a:spcPct val="150000"/>
              </a:lnSpc>
            </a:pPr>
            <a:endParaRPr lang="en-US" altLang="zh-CN" sz="900">
              <a:latin typeface="Arial" charset="0"/>
              <a:ea typeface="宋体" charset="-122"/>
            </a:endParaRPr>
          </a:p>
        </p:txBody>
      </p:sp>
      <p:sp>
        <p:nvSpPr>
          <p:cNvPr id="103426" name="日期占位符 1"/>
          <p:cNvSpPr/>
          <p:nvPr>
            <p:ph type="dt" sz="half" idx="10"/>
          </p:nvPr>
        </p:nvSpPr>
        <p:spPr>
          <a:xfrm>
            <a:off x="1981200" y="6245225"/>
            <a:ext cx="2133600" cy="476250"/>
          </a:xfrm>
          <a:prstGeom prst="rect">
            <a:avLst/>
          </a:prstGeom>
          <a:noFill/>
          <a:ln w="9525">
            <a:noFill/>
            <a:miter/>
          </a:ln>
        </p:spPr>
        <p:txBody>
          <a:bodyPr anchor="t"/>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4450"/>
                                        </p:tgtEl>
                                        <p:attrNameLst>
                                          <p:attrName>style.visibility</p:attrName>
                                        </p:attrNameLst>
                                      </p:cBhvr>
                                      <p:to>
                                        <p:strVal val="visible"/>
                                      </p:to>
                                    </p:set>
                                    <p:animEffect transition="in" filter="wipe(left)">
                                      <p:cBhvr>
                                        <p:cTn id="7" dur="1000"/>
                                        <p:tgtEl>
                                          <p:spTgt spid="1044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bldLvl="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3002</Words>
  <Application>WPS 演示</Application>
  <PresentationFormat>宽屏</PresentationFormat>
  <Paragraphs>237</Paragraphs>
  <Slides>25</Slides>
  <Notes>0</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图文、图表转换</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22</cp:revision>
  <dcterms:created xsi:type="dcterms:W3CDTF">2016-04-02T08:38:00Z</dcterms:created>
  <dcterms:modified xsi:type="dcterms:W3CDTF">2016-04-05T02:43:17Z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