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76" r:id="rId2"/>
    <p:sldMasterId id="2147483688" r:id="rId3"/>
  </p:sldMasterIdLst>
  <p:sldIdLst>
    <p:sldId id="256" r:id="rId4"/>
    <p:sldId id="257" r:id="rId5"/>
    <p:sldId id="258" r:id="rId6"/>
    <p:sldId id="269" r:id="rId7"/>
    <p:sldId id="259" r:id="rId8"/>
    <p:sldId id="270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8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出自【趣你的PPT】(微信:qunideppt)：最优质的PPT资源库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2686"/>
            <a:ext cx="12192000" cy="693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930078"/>
      </p:ext>
    </p:extLst>
  </p:cSld>
  <p:clrMapOvr>
    <a:masterClrMapping/>
  </p:clrMapOvr>
  <p:transition spd="slow" advTm="2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zh-CN" altLang="en-US" noProof="0" smtClean="0"/>
              <a:t>单击此处编辑母版副标题样式</a:t>
            </a:r>
            <a:endParaRPr lang="zh-CN" altLang="en-US" noProof="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/>
            </a:lvl1pPr>
          </a:lstStyle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83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94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834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460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1625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371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585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899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9661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2673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4197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5613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54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722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2304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0188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58415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7207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7612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742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0557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267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image" Target="../media/image2.jpeg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0"/>
            <a:ext cx="10515224" cy="132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3" y="6356747"/>
            <a:ext cx="4115176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6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317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</p:sldLayoutIdLst>
  <p:transition spd="slow" advTm="2000">
    <p:wipe/>
  </p:transition>
  <p:txStyles>
    <p:titleStyle>
      <a:lvl1pPr algn="l" defTabSz="866943" rtl="0" eaLnBrk="1" latinLnBrk="0" hangingPunct="1">
        <a:lnSpc>
          <a:spcPct val="90000"/>
        </a:lnSpc>
        <a:spcBef>
          <a:spcPct val="0"/>
        </a:spcBef>
        <a:buNone/>
        <a:defRPr sz="417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736" indent="-216736" algn="l" defTabSz="866943" rtl="0" eaLnBrk="1" latinLnBrk="0" hangingPunct="1">
        <a:lnSpc>
          <a:spcPct val="90000"/>
        </a:lnSpc>
        <a:spcBef>
          <a:spcPts val="948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07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678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896" kern="1200">
          <a:solidFill>
            <a:schemeClr val="tx1"/>
          </a:solidFill>
          <a:latin typeface="+mn-lt"/>
          <a:ea typeface="+mn-ea"/>
          <a:cs typeface="+mn-cs"/>
        </a:defRPr>
      </a:lvl3pPr>
      <a:lvl4pPr marL="1517150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4pPr>
      <a:lvl5pPr marL="1950621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5pPr>
      <a:lvl6pPr marL="2384092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6pPr>
      <a:lvl7pPr marL="2817564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7pPr>
      <a:lvl8pPr marL="3251035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8pPr>
      <a:lvl9pPr marL="3684506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1pPr>
      <a:lvl2pPr marL="433471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2pPr>
      <a:lvl3pPr marL="866943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3pPr>
      <a:lvl4pPr marL="1300414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4pPr>
      <a:lvl5pPr marL="1733885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5pPr>
      <a:lvl6pPr marL="2167357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6pPr>
      <a:lvl7pPr marL="2600828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7pPr>
      <a:lvl8pPr marL="3034299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8pPr>
      <a:lvl9pPr marL="3467771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51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39FA0-B2FF-48AF-95B7-233F35603903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A997C-D727-4E89-9E30-31B8723AA3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728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pn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png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7.png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3.png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9.wmf"/><Relationship Id="rId10" Type="http://schemas.openxmlformats.org/officeDocument/2006/relationships/image" Target="../media/image11.wmf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1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4.wmf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10.bin"/><Relationship Id="rId10" Type="http://schemas.openxmlformats.org/officeDocument/2006/relationships/image" Target="../media/image16.wmf"/><Relationship Id="rId4" Type="http://schemas.openxmlformats.org/officeDocument/2006/relationships/image" Target="../media/image13.wmf"/><Relationship Id="rId9" Type="http://schemas.openxmlformats.org/officeDocument/2006/relationships/oleObject" Target="../embeddings/oleObject12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8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0.jpg"/><Relationship Id="rId4" Type="http://schemas.openxmlformats.org/officeDocument/2006/relationships/image" Target="../media/image19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21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26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9.png"/><Relationship Id="rId4" Type="http://schemas.openxmlformats.org/officeDocument/2006/relationships/image" Target="../media/image28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3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91203" y="550158"/>
            <a:ext cx="8689976" cy="2509213"/>
          </a:xfrm>
        </p:spPr>
        <p:txBody>
          <a:bodyPr>
            <a:normAutofit/>
          </a:bodyPr>
          <a:lstStyle/>
          <a:p>
            <a:r>
              <a:rPr lang="zh-CN" altLang="en-US" sz="6000" dirty="0" smtClean="0"/>
              <a:t>二次根式</a:t>
            </a:r>
            <a:endParaRPr lang="zh-CN" altLang="en-US" sz="60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306857" y="3059371"/>
            <a:ext cx="8689976" cy="1371599"/>
          </a:xfrm>
        </p:spPr>
        <p:txBody>
          <a:bodyPr>
            <a:normAutofit/>
          </a:bodyPr>
          <a:lstStyle/>
          <a:p>
            <a:r>
              <a:rPr lang="en-US" altLang="zh-CN" sz="2800" b="1" dirty="0" smtClean="0">
                <a:solidFill>
                  <a:schemeClr val="tx1"/>
                </a:solidFill>
              </a:rPr>
              <a:t>——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复习课第一课时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72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6937" y="284984"/>
            <a:ext cx="387798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一、二次根式的定义</a:t>
            </a:r>
            <a:endParaRPr lang="zh-CN" alt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6937" y="1228298"/>
            <a:ext cx="97445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1.</a:t>
            </a:r>
            <a:r>
              <a:rPr lang="zh-CN" altLang="en-US" sz="2800" dirty="0" smtClean="0"/>
              <a:t>下列式子中是二次根式的有（     ）</a:t>
            </a:r>
            <a:endParaRPr lang="en-US" altLang="zh-CN" sz="2400" dirty="0" smtClean="0"/>
          </a:p>
          <a:p>
            <a:endParaRPr lang="en-US" altLang="zh-CN" sz="2800" dirty="0" smtClean="0"/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114876"/>
              </p:ext>
            </p:extLst>
          </p:nvPr>
        </p:nvGraphicFramePr>
        <p:xfrm>
          <a:off x="266937" y="1944343"/>
          <a:ext cx="11515725" cy="96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3" imgW="5473440" imgH="457200" progId="Equation.DSMT4">
                  <p:embed/>
                </p:oleObj>
              </mc:Choice>
              <mc:Fallback>
                <p:oleObj name="Equation" r:id="rId3" imgW="547344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6937" y="1944343"/>
                        <a:ext cx="11515725" cy="962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460284" y="2998407"/>
            <a:ext cx="8755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A.2</a:t>
            </a:r>
            <a:r>
              <a:rPr lang="zh-CN" altLang="en-US" sz="2400" dirty="0" smtClean="0">
                <a:latin typeface="+mn-ea"/>
              </a:rPr>
              <a:t>个       </a:t>
            </a:r>
            <a:r>
              <a:rPr lang="en-US" altLang="zh-CN" sz="2400" dirty="0" smtClean="0">
                <a:latin typeface="+mn-ea"/>
              </a:rPr>
              <a:t>B. 3</a:t>
            </a:r>
            <a:r>
              <a:rPr lang="zh-CN" altLang="en-US" sz="2400" dirty="0" smtClean="0">
                <a:latin typeface="+mn-ea"/>
              </a:rPr>
              <a:t>个        </a:t>
            </a:r>
            <a:r>
              <a:rPr lang="en-US" altLang="zh-CN" sz="2400" dirty="0" smtClean="0">
                <a:latin typeface="+mn-ea"/>
              </a:rPr>
              <a:t>C. 4</a:t>
            </a:r>
            <a:r>
              <a:rPr lang="zh-CN" altLang="en-US" sz="2400" dirty="0" smtClean="0">
                <a:latin typeface="+mn-ea"/>
              </a:rPr>
              <a:t>个         </a:t>
            </a:r>
            <a:r>
              <a:rPr lang="en-US" altLang="zh-CN" sz="2400" dirty="0" smtClean="0">
                <a:latin typeface="+mn-ea"/>
              </a:rPr>
              <a:t>D.5</a:t>
            </a:r>
            <a:r>
              <a:rPr lang="zh-CN" altLang="en-US" sz="2400" dirty="0" smtClean="0">
                <a:latin typeface="+mn-ea"/>
              </a:rPr>
              <a:t>个</a:t>
            </a:r>
            <a:endParaRPr lang="zh-CN" altLang="en-US" sz="2400" dirty="0">
              <a:latin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52253" y="1252418"/>
            <a:ext cx="739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D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6"/>
              <p:cNvSpPr txBox="1"/>
              <p:nvPr/>
            </p:nvSpPr>
            <p:spPr>
              <a:xfrm>
                <a:off x="266937" y="3623445"/>
                <a:ext cx="10787750" cy="3926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2.</a:t>
                </a:r>
                <a:r>
                  <a:rPr lang="zh-CN" altLang="en-US" sz="2800" dirty="0" smtClean="0"/>
                  <a:t>下列</a:t>
                </a:r>
                <a:r>
                  <a:rPr lang="zh-CN" altLang="en-US" sz="2800" dirty="0"/>
                  <a:t>二次</a:t>
                </a:r>
                <a:r>
                  <a:rPr lang="zh-CN" altLang="en-US" sz="2800" dirty="0" smtClean="0"/>
                  <a:t>根式有意义的条件为：</a:t>
                </a:r>
                <a:endParaRPr lang="en-US" altLang="zh-CN" sz="2800" dirty="0" smtClean="0"/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latin typeface="+mn-ea"/>
                  </a:rPr>
                  <a:t>（</a:t>
                </a:r>
                <a:r>
                  <a:rPr lang="en-US" altLang="zh-CN" sz="2400" dirty="0" smtClean="0">
                    <a:latin typeface="+mn-ea"/>
                  </a:rPr>
                  <a:t>1</a:t>
                </a:r>
                <a:r>
                  <a:rPr lang="zh-CN" altLang="en-US" sz="2400" dirty="0" smtClean="0">
                    <a:latin typeface="+mn-ea"/>
                  </a:rPr>
                  <a:t>）如果代数式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−2</m:t>
                            </m:r>
                          </m:e>
                        </m:rad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den>
                    </m:f>
                  </m:oMath>
                </a14:m>
                <a:r>
                  <a:rPr lang="zh-CN" altLang="en-US" sz="2400" dirty="0" smtClean="0">
                    <a:latin typeface="+mn-ea"/>
                  </a:rPr>
                  <a:t>有意义，则</a:t>
                </a:r>
                <a:r>
                  <a:rPr lang="en-US" altLang="zh-CN" sz="2400" dirty="0" smtClean="0">
                    <a:latin typeface="+mn-ea"/>
                  </a:rPr>
                  <a:t>x</a:t>
                </a:r>
                <a:r>
                  <a:rPr lang="zh-CN" altLang="en-US" sz="2400" dirty="0" smtClean="0">
                    <a:latin typeface="+mn-ea"/>
                  </a:rPr>
                  <a:t>的取值范围是</a:t>
                </a:r>
                <a:r>
                  <a:rPr lang="zh-CN" altLang="en-US" sz="2400" u="sng" dirty="0" smtClean="0">
                    <a:latin typeface="+mn-ea"/>
                  </a:rPr>
                  <a:t>                </a:t>
                </a:r>
                <a:r>
                  <a:rPr lang="en-US" altLang="zh-CN" sz="2400" dirty="0" smtClean="0">
                    <a:latin typeface="+mn-ea"/>
                  </a:rPr>
                  <a:t>.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latin typeface="+mn-ea"/>
                  </a:rPr>
                  <a:t>（</a:t>
                </a:r>
                <a:r>
                  <a:rPr lang="en-US" altLang="zh-CN" sz="2400" dirty="0" smtClean="0">
                    <a:latin typeface="+mn-ea"/>
                  </a:rPr>
                  <a:t>2</a:t>
                </a:r>
                <a:r>
                  <a:rPr lang="zh-CN" altLang="en-US" sz="2400" dirty="0" smtClean="0">
                    <a:latin typeface="+mn-ea"/>
                  </a:rPr>
                  <a:t>）</a:t>
                </a:r>
                <a:r>
                  <a:rPr lang="zh-CN" altLang="en-US" sz="2400" dirty="0">
                    <a:latin typeface="+mn-ea"/>
                  </a:rPr>
                  <a:t>如果代数式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+3</m:t>
                            </m:r>
                          </m:e>
                        </m:rad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rad>
                  </m:oMath>
                </a14:m>
                <a:r>
                  <a:rPr lang="zh-CN" altLang="en-US" sz="2400" dirty="0">
                    <a:latin typeface="+mn-ea"/>
                  </a:rPr>
                  <a:t>有意义，则</a:t>
                </a:r>
                <a:r>
                  <a:rPr lang="en-US" altLang="zh-CN" sz="2400" dirty="0">
                    <a:latin typeface="+mn-ea"/>
                  </a:rPr>
                  <a:t>x</a:t>
                </a:r>
                <a:r>
                  <a:rPr lang="zh-CN" altLang="en-US" sz="2400" dirty="0">
                    <a:latin typeface="+mn-ea"/>
                  </a:rPr>
                  <a:t>的取值范围是</a:t>
                </a:r>
                <a:r>
                  <a:rPr lang="zh-CN" altLang="en-US" sz="2400" u="sng" dirty="0">
                    <a:latin typeface="+mn-ea"/>
                  </a:rPr>
                  <a:t>                </a:t>
                </a:r>
                <a:r>
                  <a:rPr lang="en-US" altLang="zh-CN" sz="2400" dirty="0" smtClean="0">
                    <a:latin typeface="+mn-ea"/>
                  </a:rPr>
                  <a:t>.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latin typeface="+mn-ea"/>
                  </a:rPr>
                  <a:t>（</a:t>
                </a:r>
                <a:r>
                  <a:rPr lang="en-US" altLang="zh-CN" sz="2400" dirty="0" smtClean="0">
                    <a:latin typeface="+mn-ea"/>
                  </a:rPr>
                  <a:t>3</a:t>
                </a:r>
                <a:r>
                  <a:rPr lang="zh-CN" altLang="en-US" sz="2400" dirty="0" smtClean="0">
                    <a:latin typeface="+mn-ea"/>
                  </a:rPr>
                  <a:t>）如果代数式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2−</m:t>
                        </m:r>
                        <m:rad>
                          <m:radPr>
                            <m:degHide m:val="on"/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rad>
                      </m:den>
                    </m:f>
                  </m:oMath>
                </a14:m>
                <a:r>
                  <a:rPr lang="zh-CN" altLang="en-US" sz="2400" dirty="0" smtClean="0">
                    <a:latin typeface="+mn-ea"/>
                  </a:rPr>
                  <a:t>有意义，则字母</a:t>
                </a:r>
                <a:r>
                  <a:rPr lang="en-US" altLang="zh-CN" sz="2400" dirty="0" smtClean="0">
                    <a:latin typeface="+mn-ea"/>
                  </a:rPr>
                  <a:t>x</a:t>
                </a:r>
                <a:r>
                  <a:rPr lang="zh-CN" altLang="en-US" sz="2400" dirty="0" smtClean="0">
                    <a:latin typeface="+mn-ea"/>
                  </a:rPr>
                  <a:t>的取值范围是</a:t>
                </a:r>
                <a:r>
                  <a:rPr lang="zh-CN" altLang="en-US" sz="2400" u="sng" dirty="0" smtClean="0">
                    <a:latin typeface="+mn-ea"/>
                  </a:rPr>
                  <a:t>                      </a:t>
                </a:r>
                <a:r>
                  <a:rPr lang="en-US" altLang="zh-CN" sz="2400" dirty="0">
                    <a:latin typeface="+mn-ea"/>
                  </a:rPr>
                  <a:t>.</a:t>
                </a:r>
                <a:endParaRPr lang="en-US" altLang="zh-CN" sz="2400" dirty="0" smtClean="0">
                  <a:latin typeface="+mn-ea"/>
                </a:endParaRPr>
              </a:p>
              <a:p>
                <a:endParaRPr lang="en-US" altLang="zh-CN" sz="2400" dirty="0">
                  <a:latin typeface="+mn-ea"/>
                </a:endParaRPr>
              </a:p>
              <a:p>
                <a:endParaRPr lang="en-US" altLang="zh-CN" sz="2800" dirty="0" smtClean="0"/>
              </a:p>
            </p:txBody>
          </p:sp>
        </mc:Choice>
        <mc:Fallback xmlns=""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937" y="3623445"/>
                <a:ext cx="10787750" cy="3926716"/>
              </a:xfrm>
              <a:prstGeom prst="rect">
                <a:avLst/>
              </a:prstGeom>
              <a:blipFill rotWithShape="0">
                <a:blip r:embed="rId5"/>
                <a:stretch>
                  <a:fillRect l="-1187" t="-21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34321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5421" y="175802"/>
            <a:ext cx="67505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二、二次根式的性质（</a:t>
            </a:r>
            <a:r>
              <a:rPr lang="zh-CN" altLang="en-US" sz="32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双重非负性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zh-CN" alt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8922082"/>
              </p:ext>
            </p:extLst>
          </p:nvPr>
        </p:nvGraphicFramePr>
        <p:xfrm>
          <a:off x="292858" y="896879"/>
          <a:ext cx="8126995" cy="662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Equation" r:id="rId3" imgW="3581280" imgH="291960" progId="Equation.DSMT4">
                  <p:embed/>
                </p:oleObj>
              </mc:Choice>
              <mc:Fallback>
                <p:oleObj name="Equation" r:id="rId3" imgW="3581280" imgH="291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2858" y="896879"/>
                        <a:ext cx="8126995" cy="6628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518615" y="1696021"/>
                <a:ext cx="8270544" cy="37036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解：∵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m-4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    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m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4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，即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9m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＞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7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∴原式可化为：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9m-7+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−3)</m:t>
                        </m:r>
                      </m:e>
                      <m:sup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=9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−7−</m:t>
                    </m:r>
                    <m:rad>
                      <m:radPr>
                        <m:degHide m:val="on"/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−4</m:t>
                        </m:r>
                      </m:e>
                    </m:rad>
                  </m:oMath>
                </a14:m>
                <a:endParaRPr lang="en-US" altLang="zh-CN" sz="2400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rgbClr val="FF0000"/>
                    </a:solidFill>
                  </a:rPr>
                  <a:t>即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−3)</m:t>
                        </m:r>
                      </m:e>
                      <m:sup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−4</m:t>
                        </m:r>
                      </m:e>
                    </m:rad>
                  </m:oMath>
                </a14:m>
                <a:r>
                  <a:rPr lang="en-US" altLang="zh-CN" sz="2400" dirty="0" smtClean="0">
                    <a:solidFill>
                      <a:srgbClr val="FF0000"/>
                    </a:solidFill>
                  </a:rPr>
                  <a:t>=0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又∵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−3)</m:t>
                        </m:r>
                      </m:e>
                      <m:sup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−4</m:t>
                        </m:r>
                      </m:e>
                    </m:rad>
                  </m:oMath>
                </a14:m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n-3=0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m-4=0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，即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n=3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m=4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（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）</m:t>
                        </m:r>
                      </m:e>
                      <m:sup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2019</m:t>
                        </m:r>
                      </m:sup>
                    </m:sSup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zh-CN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（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3−4</m:t>
                        </m:r>
                        <m: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）</m:t>
                        </m:r>
                      </m:e>
                      <m:sup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2019</m:t>
                        </m:r>
                      </m:sup>
                    </m:sSup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=−1</m:t>
                    </m:r>
                  </m:oMath>
                </a14:m>
                <a:endParaRPr lang="zh-CN" alt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15" y="1696021"/>
                <a:ext cx="8270544" cy="3703643"/>
              </a:xfrm>
              <a:prstGeom prst="rect">
                <a:avLst/>
              </a:prstGeom>
              <a:blipFill rotWithShape="0">
                <a:blip r:embed="rId5"/>
                <a:stretch>
                  <a:fillRect l="-110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329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5421" y="175802"/>
            <a:ext cx="67505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二、二次根式的性质（</a:t>
            </a:r>
            <a:r>
              <a:rPr lang="zh-CN" altLang="en-US" sz="32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双重非负性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zh-CN" alt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080867"/>
              </p:ext>
            </p:extLst>
          </p:nvPr>
        </p:nvGraphicFramePr>
        <p:xfrm>
          <a:off x="154479" y="939374"/>
          <a:ext cx="11874500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Equation" r:id="rId3" imgW="5232240" imgH="253800" progId="Equation.DSMT4">
                  <p:embed/>
                </p:oleObj>
              </mc:Choice>
              <mc:Fallback>
                <p:oleObj name="Equation" r:id="rId3" imgW="523224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4479" y="939374"/>
                        <a:ext cx="11874500" cy="577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518615" y="1696021"/>
                <a:ext cx="8270544" cy="42097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解：∵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x-20+y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 ,20-x-y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x-20+y=0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∴原式可化为：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+5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−2−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rad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+3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rad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altLang="zh-CN" sz="2400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又∵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+5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−2−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rad>
                  </m:oMath>
                </a14:m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+3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rad>
                  </m:oMath>
                </a14:m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+5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−2−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=0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</a:t>
                </a:r>
                <a:r>
                  <a:rPr lang="en-US" altLang="zh-CN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+3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zh-CN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altLang="zh-CN" sz="2400" b="0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sz="2400" dirty="0" err="1" smtClean="0">
                    <a:solidFill>
                      <a:srgbClr val="FF0000"/>
                    </a:solidFill>
                  </a:rPr>
                  <a:t>x+y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=20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b="0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sz="2400" b="0" dirty="0" smtClean="0">
                    <a:solidFill>
                      <a:srgbClr val="FF0000"/>
                    </a:solidFill>
                  </a:rPr>
                  <a:t>m=3</a:t>
                </a:r>
                <a:r>
                  <a:rPr lang="zh-CN" altLang="en-US" sz="2400" b="0" dirty="0" smtClean="0">
                    <a:solidFill>
                      <a:srgbClr val="FF0000"/>
                    </a:solidFill>
                  </a:rPr>
                  <a:t>（</a:t>
                </a:r>
                <a:r>
                  <a:rPr lang="en-US" altLang="zh-CN" sz="2400" b="0" dirty="0" err="1" smtClean="0">
                    <a:solidFill>
                      <a:srgbClr val="FF0000"/>
                    </a:solidFill>
                  </a:rPr>
                  <a:t>x+y</a:t>
                </a:r>
                <a:r>
                  <a:rPr lang="zh-CN" altLang="en-US" sz="2400" b="0" dirty="0" smtClean="0">
                    <a:solidFill>
                      <a:srgbClr val="FF0000"/>
                    </a:solidFill>
                  </a:rPr>
                  <a:t>）</a:t>
                </a:r>
                <a:r>
                  <a:rPr lang="en-US" altLang="zh-CN" sz="2400" b="0" dirty="0" smtClean="0">
                    <a:solidFill>
                      <a:srgbClr val="FF0000"/>
                    </a:solidFill>
                  </a:rPr>
                  <a:t>=60</a:t>
                </a: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15" y="1696021"/>
                <a:ext cx="8270544" cy="4209742"/>
              </a:xfrm>
              <a:prstGeom prst="rect">
                <a:avLst/>
              </a:prstGeom>
              <a:blipFill rotWithShape="0">
                <a:blip r:embed="rId5"/>
                <a:stretch>
                  <a:fillRect l="-1105" b="-86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7268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5421" y="175802"/>
            <a:ext cx="67505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二、二次根式的性质（</a:t>
            </a:r>
            <a:r>
              <a:rPr lang="zh-CN" altLang="en-US" sz="32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双重非负性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zh-CN" alt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7158817"/>
              </p:ext>
            </p:extLst>
          </p:nvPr>
        </p:nvGraphicFramePr>
        <p:xfrm>
          <a:off x="182563" y="760413"/>
          <a:ext cx="11036300" cy="150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Equation" r:id="rId3" imgW="4851360" imgH="660240" progId="Equation.DSMT4">
                  <p:embed/>
                </p:oleObj>
              </mc:Choice>
              <mc:Fallback>
                <p:oleObj name="Equation" r:id="rId3" imgW="4851360" imgH="660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2563" y="760413"/>
                        <a:ext cx="11036300" cy="1501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28" b="34726"/>
          <a:stretch/>
        </p:blipFill>
        <p:spPr>
          <a:xfrm>
            <a:off x="2029491" y="2262188"/>
            <a:ext cx="6110828" cy="4084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45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5421" y="175802"/>
            <a:ext cx="67505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二、二次根式的性质（</a:t>
            </a:r>
            <a:r>
              <a:rPr lang="zh-CN" altLang="en-US" sz="32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双重非负性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zh-CN" alt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505943"/>
              </p:ext>
            </p:extLst>
          </p:nvPr>
        </p:nvGraphicFramePr>
        <p:xfrm>
          <a:off x="419716" y="894829"/>
          <a:ext cx="8840788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Equation" r:id="rId3" imgW="3886200" imgH="253800" progId="Equation.DSMT4">
                  <p:embed/>
                </p:oleObj>
              </mc:Choice>
              <mc:Fallback>
                <p:oleObj name="Equation" r:id="rId3" imgW="388620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9716" y="894829"/>
                        <a:ext cx="8840788" cy="577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159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224617" y="134859"/>
                <a:ext cx="10295190" cy="58477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三、二次根式的两个基本性质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240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zh-CN" sz="2400" i="1" smtClean="0">
                                <a:ln w="0"/>
                                <a:solidFill>
                                  <a:srgbClr val="FF0000"/>
                                </a:solidFill>
                                <a:effectLst>
                                  <a:outerShdw blurRad="38100" dist="19050" dir="2700000" algn="tl" rotWithShape="0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n w="0"/>
                                <a:solidFill>
                                  <a:srgbClr val="FF0000"/>
                                </a:solidFill>
                                <a:effectLst>
                                  <a:outerShdw blurRad="38100" dist="19050" dir="2700000" algn="tl" rotWithShape="0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n w="0"/>
                                <a:solidFill>
                                  <a:srgbClr val="FF0000"/>
                                </a:solidFill>
                                <a:effectLst>
                                  <a:outerShdw blurRad="38100" dist="19050" dir="2700000" algn="tl" rotWithShape="0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zh-CN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altLang="zh-CN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d>
                    <m:r>
                      <a:rPr lang="zh-CN" altLang="en-US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，</m:t>
                    </m:r>
                    <m:sSup>
                      <m:sSupPr>
                        <m:ctrlPr>
                          <a:rPr lang="en-US" altLang="zh-CN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zh-CN" altLang="en-US" sz="240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（</m:t>
                        </m:r>
                        <m:rad>
                          <m:radPr>
                            <m:degHide m:val="on"/>
                            <m:ctrlPr>
                              <a:rPr lang="en-US" altLang="zh-CN" sz="2400" b="0" i="1" smtClean="0">
                                <a:ln w="0"/>
                                <a:solidFill>
                                  <a:srgbClr val="FF0000"/>
                                </a:solidFill>
                                <a:effectLst>
                                  <a:outerShdw blurRad="38100" dist="19050" dir="2700000" algn="tl" rotWithShape="0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 smtClean="0">
                                <a:ln w="0"/>
                                <a:solidFill>
                                  <a:srgbClr val="FF0000"/>
                                </a:solidFill>
                                <a:effectLst>
                                  <a:outerShdw blurRad="38100" dist="19050" dir="2700000" algn="tl" rotWithShape="0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rad>
                        <m:r>
                          <a:rPr lang="zh-CN" altLang="en-US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）</m:t>
                        </m:r>
                      </m:e>
                      <m:sup>
                        <m:r>
                          <a:rPr lang="en-US" altLang="zh-CN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𝑎</m:t>
                    </m:r>
                    <m:r>
                      <a:rPr lang="zh-CN" altLang="en-US" sz="2400" i="1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（</m:t>
                    </m:r>
                    <m:r>
                      <a:rPr lang="en-US" altLang="zh-CN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𝑎</m:t>
                    </m:r>
                    <m:r>
                      <a:rPr lang="zh-CN" altLang="en-US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altLang="zh-CN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0</m:t>
                    </m:r>
                    <m:r>
                      <a:rPr lang="zh-CN" altLang="en-US" sz="2400" i="1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）</m:t>
                    </m:r>
                  </m:oMath>
                </a14:m>
                <a:endParaRPr lang="zh-CN" altLang="en-US" sz="24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617" y="134859"/>
                <a:ext cx="10295190" cy="584775"/>
              </a:xfrm>
              <a:prstGeom prst="rect">
                <a:avLst/>
              </a:prstGeom>
              <a:blipFill rotWithShape="0">
                <a:blip r:embed="rId3"/>
                <a:stretch>
                  <a:fillRect l="-1184" t="-20833" b="-33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3498446"/>
              </p:ext>
            </p:extLst>
          </p:nvPr>
        </p:nvGraphicFramePr>
        <p:xfrm>
          <a:off x="224617" y="882875"/>
          <a:ext cx="11184911" cy="7158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0" name="Equation" r:id="rId4" imgW="4762440" imgH="304560" progId="Equation.DSMT4">
                  <p:embed/>
                </p:oleObj>
              </mc:Choice>
              <mc:Fallback>
                <p:oleObj name="Equation" r:id="rId4" imgW="4762440" imgH="304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4617" y="882875"/>
                        <a:ext cx="11184911" cy="7158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9705911"/>
              </p:ext>
            </p:extLst>
          </p:nvPr>
        </p:nvGraphicFramePr>
        <p:xfrm>
          <a:off x="212559" y="3289109"/>
          <a:ext cx="11979441" cy="10231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1" name="Equation" r:id="rId6" imgW="5651280" imgH="482400" progId="Equation.DSMT4">
                  <p:embed/>
                </p:oleObj>
              </mc:Choice>
              <mc:Fallback>
                <p:oleObj name="Equation" r:id="rId6" imgW="565128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12559" y="3289109"/>
                        <a:ext cx="11979441" cy="10231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572" b="31742"/>
          <a:stretch/>
        </p:blipFill>
        <p:spPr>
          <a:xfrm>
            <a:off x="1633706" y="1454694"/>
            <a:ext cx="3731955" cy="1834415"/>
          </a:xfrm>
          <a:prstGeom prst="rect">
            <a:avLst/>
          </a:prstGeom>
        </p:spPr>
      </p:pic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4839748"/>
              </p:ext>
            </p:extLst>
          </p:nvPr>
        </p:nvGraphicFramePr>
        <p:xfrm>
          <a:off x="1236579" y="4313532"/>
          <a:ext cx="7480350" cy="25444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2" name="Equation" r:id="rId9" imgW="4965480" imgH="1688760" progId="Equation.DSMT4">
                  <p:embed/>
                </p:oleObj>
              </mc:Choice>
              <mc:Fallback>
                <p:oleObj name="Equation" r:id="rId9" imgW="4965480" imgH="1688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236579" y="4313532"/>
                        <a:ext cx="7480350" cy="25444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7220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4547" y="270290"/>
            <a:ext cx="1239313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四、最简二次根式之一</a:t>
            </a:r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zh-CN" altLang="en-US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被开方数不含开的尽的因数或因式；被开方式不含分母</a:t>
            </a:r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zh-CN" altLang="en-US" sz="28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232359"/>
              </p:ext>
            </p:extLst>
          </p:nvPr>
        </p:nvGraphicFramePr>
        <p:xfrm>
          <a:off x="6032500" y="3332163"/>
          <a:ext cx="1270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1" name="Equation" r:id="rId3" imgW="126720" imgH="190440" progId="Equation.DSMT4">
                  <p:embed/>
                </p:oleObj>
              </mc:Choice>
              <mc:Fallback>
                <p:oleObj name="Equation" r:id="rId3" imgW="12672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32500" y="3332163"/>
                        <a:ext cx="127000" cy="190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0340830"/>
              </p:ext>
            </p:extLst>
          </p:nvPr>
        </p:nvGraphicFramePr>
        <p:xfrm>
          <a:off x="517572" y="941815"/>
          <a:ext cx="8080517" cy="1552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2" name="Equation" r:id="rId5" imgW="3568680" imgH="685800" progId="Equation.DSMT4">
                  <p:embed/>
                </p:oleObj>
              </mc:Choice>
              <mc:Fallback>
                <p:oleObj name="Equation" r:id="rId5" imgW="3568680" imgH="685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7572" y="941815"/>
                        <a:ext cx="8080517" cy="15528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6960358" y="914639"/>
            <a:ext cx="491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B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8360537"/>
              </p:ext>
            </p:extLst>
          </p:nvPr>
        </p:nvGraphicFramePr>
        <p:xfrm>
          <a:off x="390476" y="2212601"/>
          <a:ext cx="8537948" cy="1343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3" name="Equation" r:id="rId7" imgW="3390840" imgH="533160" progId="Equation.DSMT4">
                  <p:embed/>
                </p:oleObj>
              </mc:Choice>
              <mc:Fallback>
                <p:oleObj name="Equation" r:id="rId7" imgW="339084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0476" y="2212601"/>
                        <a:ext cx="8537948" cy="13430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8271937" y="2340596"/>
            <a:ext cx="491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A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1331459"/>
              </p:ext>
            </p:extLst>
          </p:nvPr>
        </p:nvGraphicFramePr>
        <p:xfrm>
          <a:off x="195784" y="4733581"/>
          <a:ext cx="10871201" cy="121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4" name="Equation" r:id="rId9" imgW="4317840" imgH="482400" progId="Equation.DSMT4">
                  <p:embed/>
                </p:oleObj>
              </mc:Choice>
              <mc:Fallback>
                <p:oleObj name="Equation" r:id="rId9" imgW="431784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95784" y="4733581"/>
                        <a:ext cx="10871201" cy="12144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0388220" y="4817579"/>
            <a:ext cx="491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B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1" name="对象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5730416"/>
              </p:ext>
            </p:extLst>
          </p:nvPr>
        </p:nvGraphicFramePr>
        <p:xfrm>
          <a:off x="277671" y="3701210"/>
          <a:ext cx="9593262" cy="67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5" name="Equation" r:id="rId11" imgW="3809880" imgH="266400" progId="Equation.DSMT4">
                  <p:embed/>
                </p:oleObj>
              </mc:Choice>
              <mc:Fallback>
                <p:oleObj name="Equation" r:id="rId11" imgW="3809880" imgH="266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77671" y="3701210"/>
                        <a:ext cx="9593262" cy="671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8517596" y="3683644"/>
            <a:ext cx="846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4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572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3757" y="189448"/>
            <a:ext cx="64427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四、最简二次根式之二</a:t>
            </a:r>
            <a:r>
              <a:rPr lang="zh-CN" altLang="en-US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（分母有理化）</a:t>
            </a:r>
            <a:endParaRPr lang="zh-CN" altLang="en-US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8658706"/>
              </p:ext>
            </p:extLst>
          </p:nvPr>
        </p:nvGraphicFramePr>
        <p:xfrm>
          <a:off x="543064" y="885706"/>
          <a:ext cx="6978177" cy="44552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" name="Equation" r:id="rId3" imgW="3301920" imgH="2108160" progId="Equation.DSMT4">
                  <p:embed/>
                </p:oleObj>
              </mc:Choice>
              <mc:Fallback>
                <p:oleObj name="Equation" r:id="rId3" imgW="3301920" imgH="2108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3064" y="885706"/>
                        <a:ext cx="6978177" cy="44552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8872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3757" y="189448"/>
            <a:ext cx="64427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四、最简二次根式之二</a:t>
            </a:r>
            <a:r>
              <a:rPr lang="zh-CN" altLang="en-US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（分母有理化）</a:t>
            </a:r>
            <a:endParaRPr lang="zh-CN" altLang="en-US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812471"/>
              </p:ext>
            </p:extLst>
          </p:nvPr>
        </p:nvGraphicFramePr>
        <p:xfrm>
          <a:off x="716932" y="1012517"/>
          <a:ext cx="5576438" cy="25295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2" name="Equation" r:id="rId3" imgW="2463480" imgH="1117440" progId="Equation.DSMT4">
                  <p:embed/>
                </p:oleObj>
              </mc:Choice>
              <mc:Fallback>
                <p:oleObj name="Equation" r:id="rId3" imgW="2463480" imgH="1117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16932" y="1012517"/>
                        <a:ext cx="5576438" cy="25295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37" b="33931"/>
          <a:stretch/>
        </p:blipFill>
        <p:spPr>
          <a:xfrm>
            <a:off x="6726546" y="774223"/>
            <a:ext cx="4892701" cy="567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626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144" y="0"/>
            <a:ext cx="38779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五、二次根式的运算</a:t>
            </a:r>
            <a:endParaRPr lang="zh-CN" altLang="en-US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3370147"/>
              </p:ext>
            </p:extLst>
          </p:nvPr>
        </p:nvGraphicFramePr>
        <p:xfrm>
          <a:off x="267719" y="3487453"/>
          <a:ext cx="10687050" cy="1042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6" name="Equation" r:id="rId3" imgW="4165560" imgH="406080" progId="Equation.DSMT4">
                  <p:embed/>
                </p:oleObj>
              </mc:Choice>
              <mc:Fallback>
                <p:oleObj name="Equation" r:id="rId3" imgW="416556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7719" y="3487453"/>
                        <a:ext cx="10687050" cy="10429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7228607"/>
              </p:ext>
            </p:extLst>
          </p:nvPr>
        </p:nvGraphicFramePr>
        <p:xfrm>
          <a:off x="578039" y="841256"/>
          <a:ext cx="7526228" cy="17267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7" name="Equation" r:id="rId5" imgW="2933640" imgH="672840" progId="Equation.DSMT4">
                  <p:embed/>
                </p:oleObj>
              </mc:Choice>
              <mc:Fallback>
                <p:oleObj name="Equation" r:id="rId5" imgW="2933640" imgH="6728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78039" y="841256"/>
                        <a:ext cx="7526228" cy="172679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118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144" y="0"/>
            <a:ext cx="38779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五、二次根式的运算</a:t>
            </a:r>
            <a:endParaRPr lang="zh-CN" altLang="en-US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0071173"/>
              </p:ext>
            </p:extLst>
          </p:nvPr>
        </p:nvGraphicFramePr>
        <p:xfrm>
          <a:off x="393415" y="760957"/>
          <a:ext cx="10620375" cy="117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4" name="Equation" r:id="rId3" imgW="4343400" imgH="482400" progId="Equation.DSMT4">
                  <p:embed/>
                </p:oleObj>
              </mc:Choice>
              <mc:Fallback>
                <p:oleObj name="Equation" r:id="rId3" imgW="434340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3415" y="760957"/>
                        <a:ext cx="10620375" cy="1177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1387766"/>
              </p:ext>
            </p:extLst>
          </p:nvPr>
        </p:nvGraphicFramePr>
        <p:xfrm>
          <a:off x="393415" y="2115064"/>
          <a:ext cx="10775950" cy="1084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5" name="Equation" r:id="rId5" imgW="4406760" imgH="444240" progId="Equation.DSMT4">
                  <p:embed/>
                </p:oleObj>
              </mc:Choice>
              <mc:Fallback>
                <p:oleObj name="Equation" r:id="rId5" imgW="4406760" imgH="444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3415" y="2115064"/>
                        <a:ext cx="10775950" cy="10842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0345003" y="760957"/>
            <a:ext cx="668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D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08" r="15793" b="12835"/>
          <a:stretch/>
        </p:blipFill>
        <p:spPr>
          <a:xfrm>
            <a:off x="3544394" y="2769768"/>
            <a:ext cx="4030528" cy="4088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00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144" y="0"/>
            <a:ext cx="38779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五、二次根式的运算</a:t>
            </a:r>
            <a:endParaRPr lang="zh-CN" altLang="en-US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1309166"/>
              </p:ext>
            </p:extLst>
          </p:nvPr>
        </p:nvGraphicFramePr>
        <p:xfrm>
          <a:off x="678218" y="976171"/>
          <a:ext cx="7637463" cy="173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7" name="Equation" r:id="rId3" imgW="3124080" imgH="711000" progId="Equation.DSMT4">
                  <p:embed/>
                </p:oleObj>
              </mc:Choice>
              <mc:Fallback>
                <p:oleObj name="Equation" r:id="rId3" imgW="3124080" imgH="711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8218" y="976171"/>
                        <a:ext cx="7637463" cy="1733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9668388"/>
              </p:ext>
            </p:extLst>
          </p:nvPr>
        </p:nvGraphicFramePr>
        <p:xfrm>
          <a:off x="678218" y="3101117"/>
          <a:ext cx="7862676" cy="2017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" name="Equation" r:id="rId5" imgW="2869920" imgH="736560" progId="Equation.DSMT4">
                  <p:embed/>
                </p:oleObj>
              </mc:Choice>
              <mc:Fallback>
                <p:oleObj name="Equation" r:id="rId5" imgW="2869920" imgH="736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78218" y="3101117"/>
                        <a:ext cx="7862676" cy="20178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0360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6775145"/>
              </p:ext>
            </p:extLst>
          </p:nvPr>
        </p:nvGraphicFramePr>
        <p:xfrm>
          <a:off x="382090" y="454120"/>
          <a:ext cx="6303963" cy="64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4" name="Equation" r:id="rId3" imgW="2577960" imgH="266400" progId="Equation.DSMT4">
                  <p:embed/>
                </p:oleObj>
              </mc:Choice>
              <mc:Fallback>
                <p:oleObj name="Equation" r:id="rId3" imgW="2577960" imgH="266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2090" y="454120"/>
                        <a:ext cx="6303963" cy="649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557710" y="1450572"/>
            <a:ext cx="8722768" cy="3558156"/>
            <a:chOff x="557710" y="1450572"/>
            <a:chExt cx="8722768" cy="355815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710" y="1450572"/>
              <a:ext cx="8535958" cy="3503565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/>
          </p:nvSpPr>
          <p:spPr>
            <a:xfrm>
              <a:off x="7206018" y="3985146"/>
              <a:ext cx="2074460" cy="102358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217485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8397358"/>
              </p:ext>
            </p:extLst>
          </p:nvPr>
        </p:nvGraphicFramePr>
        <p:xfrm>
          <a:off x="614102" y="286555"/>
          <a:ext cx="8353425" cy="216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2" name="Equation" r:id="rId3" imgW="3416040" imgH="888840" progId="Equation.DSMT4">
                  <p:embed/>
                </p:oleObj>
              </mc:Choice>
              <mc:Fallback>
                <p:oleObj name="Equation" r:id="rId3" imgW="3416040" imgH="8888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4102" y="286555"/>
                        <a:ext cx="8353425" cy="2165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7306138"/>
              </p:ext>
            </p:extLst>
          </p:nvPr>
        </p:nvGraphicFramePr>
        <p:xfrm>
          <a:off x="1194748" y="2054012"/>
          <a:ext cx="4836852" cy="4128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3" name="Equation" r:id="rId5" imgW="2514600" imgH="2145960" progId="Equation.DSMT4">
                  <p:embed/>
                </p:oleObj>
              </mc:Choice>
              <mc:Fallback>
                <p:oleObj name="Equation" r:id="rId5" imgW="2514600" imgH="2145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4748" y="2054012"/>
                        <a:ext cx="4836852" cy="41284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6152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主题3">
  <a:themeElements>
    <a:clrScheme name="自定义 88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09D90"/>
      </a:accent1>
      <a:accent2>
        <a:srgbClr val="7F7F7F"/>
      </a:accent2>
      <a:accent3>
        <a:srgbClr val="209D90"/>
      </a:accent3>
      <a:accent4>
        <a:srgbClr val="7F7F7F"/>
      </a:accent4>
      <a:accent5>
        <a:srgbClr val="209D90"/>
      </a:accent5>
      <a:accent6>
        <a:srgbClr val="7F7F7F"/>
      </a:accent6>
      <a:hlink>
        <a:srgbClr val="209D90"/>
      </a:hlink>
      <a:folHlink>
        <a:srgbClr val="7F7F7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3" id="{FBC014A1-1F06-4A6D-8D65-0D3094C5D4F0}" vid="{561AF81F-B8D1-4727-9422-943E39E33268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主题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4" id="{8D27113C-6344-4312-AB89-7F7B7BC427B1}" vid="{9287FBB2-4F45-4FC6-9098-21255260E00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主题3</Template>
  <TotalTime>841</TotalTime>
  <Words>244</Words>
  <Application>Microsoft Office PowerPoint</Application>
  <PresentationFormat>宽屏</PresentationFormat>
  <Paragraphs>39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宋体</vt:lpstr>
      <vt:lpstr>Arial</vt:lpstr>
      <vt:lpstr>Calibri</vt:lpstr>
      <vt:lpstr>Calibri Light</vt:lpstr>
      <vt:lpstr>Cambria Math</vt:lpstr>
      <vt:lpstr>Wingdings 2</vt:lpstr>
      <vt:lpstr>主题3</vt:lpstr>
      <vt:lpstr>HDOfficeLightV0</vt:lpstr>
      <vt:lpstr>主题4</vt:lpstr>
      <vt:lpstr>Equation</vt:lpstr>
      <vt:lpstr>MathType 6.0 Equation</vt:lpstr>
      <vt:lpstr>二次根式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二次根式</dc:title>
  <dc:creator>admin</dc:creator>
  <cp:lastModifiedBy>admin</cp:lastModifiedBy>
  <cp:revision>28</cp:revision>
  <dcterms:created xsi:type="dcterms:W3CDTF">2020-06-17T08:31:33Z</dcterms:created>
  <dcterms:modified xsi:type="dcterms:W3CDTF">2020-06-22T09:22:09Z</dcterms:modified>
</cp:coreProperties>
</file>