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465" r:id="rId5"/>
    <p:sldId id="496" r:id="rId6"/>
    <p:sldId id="466" r:id="rId7"/>
    <p:sldId id="467" r:id="rId8"/>
    <p:sldId id="468" r:id="rId9"/>
    <p:sldId id="469" r:id="rId10"/>
    <p:sldId id="497" r:id="rId11"/>
    <p:sldId id="534" r:id="rId12"/>
    <p:sldId id="535" r:id="rId13"/>
    <p:sldId id="536" r:id="rId14"/>
    <p:sldId id="537" r:id="rId15"/>
    <p:sldId id="538" r:id="rId16"/>
    <p:sldId id="500" r:id="rId17"/>
    <p:sldId id="472" r:id="rId18"/>
    <p:sldId id="473" r:id="rId19"/>
    <p:sldId id="478" r:id="rId20"/>
    <p:sldId id="479" r:id="rId21"/>
    <p:sldId id="480" r:id="rId22"/>
    <p:sldId id="481" r:id="rId23"/>
    <p:sldId id="482" r:id="rId24"/>
    <p:sldId id="483" r:id="rId25"/>
    <p:sldId id="484" r:id="rId26"/>
    <p:sldId id="485" r:id="rId27"/>
    <p:sldId id="486" r:id="rId28"/>
    <p:sldId id="487" r:id="rId29"/>
    <p:sldId id="563" r:id="rId30"/>
    <p:sldId id="564" r:id="rId31"/>
    <p:sldId id="565" r:id="rId32"/>
    <p:sldId id="491" r:id="rId33"/>
    <p:sldId id="492" r:id="rId34"/>
    <p:sldId id="493" r:id="rId35"/>
    <p:sldId id="494" r:id="rId36"/>
    <p:sldId id="495" r:id="rId37"/>
    <p:sldId id="566" r:id="rId38"/>
    <p:sldId id="573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BVT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42A1"/>
    <a:srgbClr val="3D9BB7"/>
    <a:srgbClr val="93634C"/>
    <a:srgbClr val="94634C"/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5633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036"/>
        <p:guide pos="28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3" Type="http://schemas.openxmlformats.org/officeDocument/2006/relationships/commentAuthors" Target="commentAuthors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F3E92C5-F9FD-45EE-982D-04FA51DB9A29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0B5BB4F3-2900-4CAC-9BC9-5CBEE4AB5EAC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B5BB4F3-2900-4CAC-9BC9-5CBEE4AB5E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2D24E-52E0-4E12-ACAA-C0BCEFC8818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6FB94-BB96-4666-B13D-7F8944FF3E5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C253D-872F-46E8-A84B-27C47E12C7D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1E8F1-94CA-453C-AD32-DBFFA712178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1DC2E-D9C5-4BF7-8CBC-46C0E091F12C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EAEBD-62F7-45C4-B846-B19CD0057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84B23-9247-4A4A-91CF-E05539F58C6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F31FA-C4E8-4920-9A2F-F06C185E227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7FFBB-E509-4336-B460-0FD03D047B1C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63E65-75FF-406A-9CF3-57E6D62A64B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2BFD-9925-4727-891E-49F2FFA1819A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F827E-9218-48BE-BEA1-E66BC51A139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80CD0-037D-493E-8778-F714CB1FC13C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488A1-10CF-4159-9DE3-F12E3F28D22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14A92-48CA-4BFB-912C-3C97BCB51E45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474D4-C01A-4FE0-A02E-A24C30A2ACF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90C55-F6BA-41E4-A738-B501DFDF762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4055D-E427-497B-A1AB-8F742F16127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CCF94-EB8B-45E0-BBEE-A4FF0874F38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CF2CB-E890-4352-9206-B3086D7F10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48772-7E05-4DFD-B522-006223D8054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0BED2-CC97-4DFC-8B4A-E7AF8EC7037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p>
            <a:pPr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 advClick="0" advTm="1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0C6E094-D72F-4536-B5D9-77B3F2B6C21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6007CE2-ADB0-4C79-A63E-A741D9A5AE54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slow" advClick="0" advTm="1000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wmf"/><Relationship Id="rId1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wmf"/><Relationship Id="rId1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wmf"/><Relationship Id="rId1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wmf"/><Relationship Id="rId1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wmf"/><Relationship Id="rId1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wmf"/><Relationship Id="rId1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wmf"/><Relationship Id="rId1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1310640" y="1024255"/>
            <a:ext cx="6698615" cy="2061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Unit 6 </a:t>
            </a:r>
            <a:endParaRPr lang="en-US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Travelling around Asia</a:t>
            </a:r>
            <a:endParaRPr lang="en-US" sz="4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</a:t>
            </a:r>
            <a:r>
              <a:rPr lang="en-US" altLang="zh-CN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</a:t>
            </a:r>
            <a:endParaRPr lang="en-US" altLang="zh-CN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42440" y="3277235"/>
            <a:ext cx="6080760" cy="187642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Grammar</a:t>
            </a:r>
            <a:endParaRPr lang="en-US" altLang="zh-CN" sz="72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  <a:p>
            <a:pPr algn="ctr"/>
            <a:r>
              <a:rPr lang="en-US" altLang="zh-CN" sz="44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conditional stences(1)</a:t>
            </a:r>
            <a:endParaRPr lang="en-US" altLang="zh-CN" sz="44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2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891665" y="1504315"/>
            <a:ext cx="5873750" cy="14452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en-US" altLang="zh-CN" sz="48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sym typeface="+mn-ea"/>
              </a:rPr>
              <a:t>conditional stences</a:t>
            </a:r>
            <a:endParaRPr lang="en-US" altLang="zh-CN" sz="48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sym typeface="+mn-ea"/>
            </a:endParaRPr>
          </a:p>
          <a:p>
            <a:pPr algn="ctr"/>
            <a:r>
              <a:rPr lang="en-US" altLang="zh-CN" sz="40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sym typeface="+mn-ea"/>
              </a:rPr>
              <a:t>the if-clause</a:t>
            </a:r>
            <a:endParaRPr lang="zh-CN" altLang="en-US" sz="4000"/>
          </a:p>
        </p:txBody>
      </p:sp>
      <p:sp>
        <p:nvSpPr>
          <p:cNvPr id="67590" name="文本框 67589"/>
          <p:cNvSpPr txBox="1"/>
          <p:nvPr/>
        </p:nvSpPr>
        <p:spPr>
          <a:xfrm>
            <a:off x="511810" y="3358515"/>
            <a:ext cx="8154988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800" dirty="0">
                <a:solidFill>
                  <a:schemeClr val="tx1"/>
                </a:solidFill>
                <a:latin typeface="华文琥珀" panose="02010800040101010101" charset="-122"/>
                <a:ea typeface="华文琥珀" panose="02010800040101010101" charset="-122"/>
              </a:rPr>
              <a:t>初中英语语法</a:t>
            </a:r>
            <a:endParaRPr lang="zh-CN" altLang="en-US" sz="4800" dirty="0">
              <a:solidFill>
                <a:schemeClr val="tx1"/>
              </a:solidFill>
              <a:latin typeface="华文琥珀" panose="02010800040101010101" charset="-122"/>
              <a:ea typeface="华文琥珀" panose="02010800040101010101" charset="-122"/>
            </a:endParaRPr>
          </a:p>
          <a:p>
            <a:pPr algn="ctr"/>
            <a:endParaRPr lang="zh-CN" altLang="en-US" sz="4800" dirty="0">
              <a:solidFill>
                <a:schemeClr val="tx1"/>
              </a:solidFill>
              <a:latin typeface="华文琥珀" panose="02010800040101010101" charset="-122"/>
              <a:ea typeface="华文琥珀" panose="02010800040101010101" charset="-122"/>
            </a:endParaRPr>
          </a:p>
          <a:p>
            <a:pPr algn="ctr"/>
            <a:r>
              <a:rPr lang="en-US" altLang="zh-CN" sz="4800" dirty="0">
                <a:solidFill>
                  <a:schemeClr val="tx1"/>
                </a:solidFill>
                <a:latin typeface="华文琥珀" panose="02010800040101010101" charset="-122"/>
                <a:ea typeface="华文琥珀" panose="02010800040101010101" charset="-122"/>
              </a:rPr>
              <a:t>If </a:t>
            </a:r>
            <a:r>
              <a:rPr lang="zh-CN" altLang="en-US" sz="4800" dirty="0">
                <a:solidFill>
                  <a:schemeClr val="tx1"/>
                </a:solidFill>
                <a:latin typeface="华文琥珀" panose="02010800040101010101" charset="-122"/>
                <a:ea typeface="华文琥珀" panose="02010800040101010101" charset="-122"/>
              </a:rPr>
              <a:t>引导的</a:t>
            </a:r>
            <a:r>
              <a:rPr lang="zh-CN" altLang="en-US" sz="4800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rPr>
              <a:t>真实条件</a:t>
            </a:r>
            <a:r>
              <a:rPr lang="zh-CN" altLang="en-US" sz="4800" dirty="0">
                <a:solidFill>
                  <a:schemeClr val="tx1"/>
                </a:solidFill>
                <a:latin typeface="华文琥珀" panose="02010800040101010101" charset="-122"/>
                <a:ea typeface="华文琥珀" panose="02010800040101010101" charset="-122"/>
              </a:rPr>
              <a:t>状语从句</a:t>
            </a:r>
            <a:endParaRPr lang="zh-CN" altLang="en-US" sz="4800" dirty="0">
              <a:solidFill>
                <a:schemeClr val="tx1"/>
              </a:solidFill>
              <a:latin typeface="华文琥珀" panose="02010800040101010101" charset="-122"/>
              <a:ea typeface="华文琥珀" panose="02010800040101010101" charset="-122"/>
            </a:endParaRPr>
          </a:p>
        </p:txBody>
      </p:sp>
    </p:spTree>
  </p:cSld>
  <p:clrMapOvr>
    <a:masterClrMapping/>
  </p:clrMapOvr>
  <p:transition spd="slow" advClick="0" advTm="1000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" name="图片 10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215"/>
          </a:xfrm>
          <a:prstGeom prst="rect">
            <a:avLst/>
          </a:prstGeom>
        </p:spPr>
      </p:pic>
      <p:sp>
        <p:nvSpPr>
          <p:cNvPr id="74756" name="矩形 74755"/>
          <p:cNvSpPr/>
          <p:nvPr/>
        </p:nvSpPr>
        <p:spPr>
          <a:xfrm>
            <a:off x="2362835" y="1447165"/>
            <a:ext cx="2621280" cy="5835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t">
            <a:spAutoFit/>
          </a:bodyPr>
          <a:p>
            <a:pPr algn="ctr"/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</a:rPr>
              <a:t>非真实条件句</a:t>
            </a:r>
            <a:endParaRPr lang="zh-CN" altLang="en-US" sz="3200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758" name="文本框 74757"/>
          <p:cNvSpPr txBox="1"/>
          <p:nvPr/>
        </p:nvSpPr>
        <p:spPr>
          <a:xfrm>
            <a:off x="5514975" y="4861560"/>
            <a:ext cx="2667000" cy="52197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3.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时态呼应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780" name="矩形 74779"/>
          <p:cNvSpPr/>
          <p:nvPr/>
        </p:nvSpPr>
        <p:spPr>
          <a:xfrm>
            <a:off x="5541487" y="3232785"/>
            <a:ext cx="2650490" cy="521970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algn="ctr"/>
            <a:r>
              <a:rPr lang="en-US" altLang="zh-CN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主从句的位置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781" name="矩形 74780"/>
          <p:cNvSpPr/>
          <p:nvPr/>
        </p:nvSpPr>
        <p:spPr>
          <a:xfrm>
            <a:off x="5516245" y="4034155"/>
            <a:ext cx="2743200" cy="521970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2.If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的两面性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860" name="矩形 74859"/>
          <p:cNvSpPr/>
          <p:nvPr/>
        </p:nvSpPr>
        <p:spPr>
          <a:xfrm>
            <a:off x="2362835" y="3884930"/>
            <a:ext cx="2620645" cy="5835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algn="ctr"/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</a:rPr>
              <a:t>真实条件句</a:t>
            </a:r>
            <a:endParaRPr lang="zh-CN" altLang="en-US" sz="3200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864" name="右箭头标注 74863"/>
          <p:cNvSpPr/>
          <p:nvPr/>
        </p:nvSpPr>
        <p:spPr>
          <a:xfrm>
            <a:off x="13335" y="1734185"/>
            <a:ext cx="2057400" cy="2553334"/>
          </a:xfrm>
          <a:prstGeom prst="rightArrowCallout">
            <a:avLst>
              <a:gd name="adj1" fmla="val 25000"/>
              <a:gd name="adj2" fmla="val 25000"/>
              <a:gd name="adj3" fmla="val 16796"/>
              <a:gd name="adj4" fmla="val 6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anchor="ctr">
            <a:spAutoFit/>
          </a:bodyPr>
          <a:p>
            <a:pPr algn="ctr"/>
            <a:r>
              <a:rPr lang="en-US" altLang="zh-CN" sz="3200" dirty="0">
                <a:latin typeface="华文中宋" panose="02010600040101010101" charset="-122"/>
                <a:ea typeface="华文中宋" panose="02010600040101010101" charset="-122"/>
              </a:rPr>
              <a:t>If</a:t>
            </a:r>
            <a:r>
              <a:rPr lang="zh-CN" altLang="en-US" sz="3200" dirty="0">
                <a:latin typeface="华文中宋" panose="02010600040101010101" charset="-122"/>
                <a:ea typeface="华文中宋" panose="02010600040101010101" charset="-122"/>
              </a:rPr>
              <a:t>引导的条件状语从句</a:t>
            </a:r>
            <a:endParaRPr lang="zh-CN" altLang="en-US" sz="3200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4881" name="流程图: 过程 74880"/>
          <p:cNvSpPr/>
          <p:nvPr/>
        </p:nvSpPr>
        <p:spPr>
          <a:xfrm>
            <a:off x="2133600" y="1524000"/>
            <a:ext cx="4267200" cy="990600"/>
          </a:xfrm>
          <a:prstGeom prst="flowChartProcess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883" name="流程图: 过程 74882"/>
          <p:cNvSpPr/>
          <p:nvPr/>
        </p:nvSpPr>
        <p:spPr>
          <a:xfrm>
            <a:off x="2362200" y="3200400"/>
            <a:ext cx="3657600" cy="838200"/>
          </a:xfrm>
          <a:prstGeom prst="flowChartProcess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888" name="左大括号 74887"/>
          <p:cNvSpPr/>
          <p:nvPr/>
        </p:nvSpPr>
        <p:spPr>
          <a:xfrm>
            <a:off x="2129155" y="1976755"/>
            <a:ext cx="152400" cy="2057400"/>
          </a:xfrm>
          <a:prstGeom prst="leftBrace">
            <a:avLst>
              <a:gd name="adj1" fmla="val 112500"/>
              <a:gd name="adj2" fmla="val 50000"/>
            </a:avLst>
          </a:prstGeom>
          <a:ln w="381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/>
          <a:p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5116195" y="696595"/>
            <a:ext cx="152400" cy="2057400"/>
          </a:xfrm>
          <a:prstGeom prst="leftBrace">
            <a:avLst>
              <a:gd name="adj1" fmla="val 112500"/>
              <a:gd name="adj2" fmla="val 50000"/>
            </a:avLst>
          </a:prstGeom>
          <a:ln w="381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516087" y="311150"/>
            <a:ext cx="2396490" cy="521970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方正大标宋简体" pitchFamily="65" charset="-122"/>
              </a:rPr>
              <a:t>if I were you...</a:t>
            </a:r>
            <a:endParaRPr lang="en-US" sz="2800" dirty="0">
              <a:solidFill>
                <a:schemeClr val="tx1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16245" y="989965"/>
            <a:ext cx="2396490" cy="521970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方正大标宋简体" pitchFamily="65" charset="-122"/>
              </a:rPr>
              <a:t>if I could fly...</a:t>
            </a:r>
            <a:endParaRPr lang="en-US" sz="2800" dirty="0">
              <a:solidFill>
                <a:schemeClr val="tx1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14975" y="1849120"/>
            <a:ext cx="2396490" cy="953135"/>
          </a:xfrm>
          <a:prstGeom prst="rect">
            <a:avLst/>
          </a:prstGeom>
          <a:solidFill>
            <a:srgbClr val="FFCC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/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方正大标宋简体" pitchFamily="65" charset="-122"/>
              </a:rPr>
              <a:t>if you hadn't married him...</a:t>
            </a:r>
            <a:endParaRPr lang="en-US" sz="2800" dirty="0">
              <a:solidFill>
                <a:schemeClr val="tx1"/>
              </a:solidFill>
              <a:latin typeface="方正大标宋简体" pitchFamily="65" charset="-122"/>
              <a:ea typeface="方正大标宋简体" pitchFamily="65" charset="-122"/>
            </a:endParaRPr>
          </a:p>
        </p:txBody>
      </p:sp>
      <p:sp>
        <p:nvSpPr>
          <p:cNvPr id="16" name="爆炸形 1 15"/>
          <p:cNvSpPr/>
          <p:nvPr/>
        </p:nvSpPr>
        <p:spPr>
          <a:xfrm rot="21060000">
            <a:off x="5908675" y="850265"/>
            <a:ext cx="3021330" cy="20878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rPr>
              <a:t>高中内容</a:t>
            </a:r>
            <a:endParaRPr lang="zh-CN" altLang="en-US" sz="4000">
              <a:solidFill>
                <a:srgbClr val="FF0000"/>
              </a:solidFill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5118735" y="3232785"/>
            <a:ext cx="152400" cy="2057400"/>
          </a:xfrm>
          <a:prstGeom prst="leftBrace">
            <a:avLst>
              <a:gd name="adj1" fmla="val 112500"/>
              <a:gd name="adj2" fmla="val 50000"/>
            </a:avLst>
          </a:prstGeom>
          <a:ln w="381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4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4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4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4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4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864" grpId="0" animBg="1"/>
      <p:bldP spid="74888" grpId="0" animBg="1"/>
      <p:bldP spid="74881" grpId="0"/>
      <p:bldP spid="7486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74780" grpId="0" animBg="1"/>
      <p:bldP spid="74781" grpId="0" animBg="1"/>
      <p:bldP spid="747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215"/>
          </a:xfrm>
          <a:prstGeom prst="rect">
            <a:avLst/>
          </a:prstGeom>
        </p:spPr>
      </p:pic>
      <p:pic>
        <p:nvPicPr>
          <p:cNvPr id="9218" name="Picture 3" descr="20050517184551686"/>
          <p:cNvPicPr>
            <a:picLocks noGrp="1" noChangeAspect="1"/>
          </p:cNvPicPr>
          <p:nvPr>
            <p:ph sz="half" idx="1"/>
          </p:nvPr>
        </p:nvPicPr>
        <p:blipFill>
          <a:blip r:embed="rId2">
            <a:clrChange>
              <a:clrFrom>
                <a:srgbClr val="FCFCFC">
                  <a:alpha val="100000"/>
                </a:srgbClr>
              </a:clrFrom>
              <a:clrTo>
                <a:srgbClr val="FCFCFC">
                  <a:alpha val="100000"/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883150" y="3615690"/>
            <a:ext cx="3906520" cy="3126740"/>
          </a:xfrm>
        </p:spPr>
      </p:pic>
      <p:sp>
        <p:nvSpPr>
          <p:cNvPr id="9219" name="Text Box 4"/>
          <p:cNvSpPr txBox="1"/>
          <p:nvPr/>
        </p:nvSpPr>
        <p:spPr>
          <a:xfrm>
            <a:off x="4416425" y="3246438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38200" y="1434465"/>
            <a:ext cx="731837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 free </a:t>
            </a: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tomorrow, play basketball</a:t>
            </a:r>
            <a:endParaRPr kumimoji="0" lang="en-US" sz="3200" b="1" kern="1200" cap="none" spc="0" normalizeH="0" baseline="0" noProof="0" dirty="0" smtClean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Text Box 6"/>
          <p:cNvSpPr txBox="1"/>
          <p:nvPr/>
        </p:nvSpPr>
        <p:spPr>
          <a:xfrm>
            <a:off x="762000" y="2196465"/>
            <a:ext cx="815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 am free tomorrow, I'll play basketball.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" name="Text Box 7"/>
          <p:cNvSpPr txBox="1"/>
          <p:nvPr/>
        </p:nvSpPr>
        <p:spPr>
          <a:xfrm>
            <a:off x="762000" y="2958465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basketball if I am free tomorrow.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2090" y="152400"/>
            <a:ext cx="8887460" cy="95313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en-US" altLang="zh-CN" sz="2800" b="1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Using </a:t>
            </a:r>
            <a:r>
              <a:rPr lang="en-US" altLang="zh-CN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if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 to make sentences according to the given words and picture.  </a:t>
            </a:r>
            <a:endParaRPr lang="en-US" altLang="zh-CN" sz="2800" b="1"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215"/>
          </a:xfrm>
          <a:prstGeom prst="rect">
            <a:avLst/>
          </a:prstGeom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620" y="1066800"/>
            <a:ext cx="916432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en-US" sz="3200" b="1" kern="1200" cap="none" spc="0" normalizeH="0" baseline="0" noProof="0" dirty="0" err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oesn't</a:t>
            </a: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rain tomorrow, play football</a:t>
            </a:r>
            <a:endParaRPr kumimoji="0" lang="en-US" sz="3200" b="1" kern="1200" cap="none" spc="0" normalizeH="0" baseline="0" noProof="0" dirty="0" smtClean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243" name="Picture 3" descr="QQ截图20120823084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8540" y="4112895"/>
            <a:ext cx="4343400" cy="2720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4"/>
          <p:cNvSpPr txBox="1"/>
          <p:nvPr/>
        </p:nvSpPr>
        <p:spPr>
          <a:xfrm>
            <a:off x="6985" y="1828800"/>
            <a:ext cx="91370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it doesn't rain tomorrow, I'll play football.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6985" y="2667000"/>
            <a:ext cx="91370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football if it doesn't rain tomorrow.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pic>
        <p:nvPicPr>
          <p:cNvPr id="11266" name="Picture 2" descr="5-6(整理by-SW-David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975" y="4166870"/>
            <a:ext cx="528002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3"/>
          <p:cNvSpPr txBox="1"/>
          <p:nvPr/>
        </p:nvSpPr>
        <p:spPr>
          <a:xfrm>
            <a:off x="1889125" y="-428625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985" y="1066800"/>
            <a:ext cx="913701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finish one's homework, go swimming</a:t>
            </a:r>
            <a:endParaRPr kumimoji="0" lang="en-US" sz="3200" b="1" kern="1200" cap="none" spc="0" normalizeH="0" baseline="0" noProof="0" dirty="0" smtClean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9" name="Text Box 5"/>
          <p:cNvSpPr txBox="1"/>
          <p:nvPr/>
        </p:nvSpPr>
        <p:spPr>
          <a:xfrm>
            <a:off x="7620" y="1905000"/>
            <a:ext cx="9136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If I finish my homework, I'll go swimming.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Text Box 6"/>
          <p:cNvSpPr txBox="1"/>
          <p:nvPr/>
        </p:nvSpPr>
        <p:spPr>
          <a:xfrm>
            <a:off x="6985" y="2743200"/>
            <a:ext cx="91370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go swimming if I finish my homework.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9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2291" name="Rectangle 5"/>
          <p:cNvSpPr/>
          <p:nvPr/>
        </p:nvSpPr>
        <p:spPr>
          <a:xfrm>
            <a:off x="152400" y="567055"/>
            <a:ext cx="8839200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sz="2800" dirty="0">
                <a:latin typeface="Times New Roman" panose="02020603050405020304" pitchFamily="18" charset="0"/>
              </a:rPr>
              <a:t>Observe the example sentences and try to work out the rule.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9332" name="Line 169"/>
          <p:cNvSpPr/>
          <p:nvPr/>
        </p:nvSpPr>
        <p:spPr>
          <a:xfrm>
            <a:off x="1658938" y="3917950"/>
            <a:ext cx="0" cy="0"/>
          </a:xfrm>
          <a:prstGeom prst="line">
            <a:avLst/>
          </a:prstGeom>
          <a:ln w="12700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9333" name="矩形 99332"/>
          <p:cNvSpPr/>
          <p:nvPr/>
        </p:nvSpPr>
        <p:spPr>
          <a:xfrm>
            <a:off x="0" y="1447800"/>
            <a:ext cx="8839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  <a:sym typeface="+mn-ea"/>
              </a:rPr>
              <a:t>If I finish my homework, I'll go swimming.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99335" name="直接箭头连接符 99334"/>
          <p:cNvCxnSpPr>
            <a:stCxn id="99333" idx="2"/>
            <a:endCxn id="99333" idx="2"/>
          </p:cNvCxnSpPr>
          <p:nvPr/>
        </p:nvCxnSpPr>
        <p:spPr>
          <a:xfrm>
            <a:off x="4419600" y="2031365"/>
            <a:ext cx="0" cy="0"/>
          </a:xfrm>
          <a:prstGeom prst="straightConnector1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99415" name="矩形 99414"/>
          <p:cNvSpPr/>
          <p:nvPr/>
        </p:nvSpPr>
        <p:spPr>
          <a:xfrm>
            <a:off x="5562600" y="1066800"/>
            <a:ext cx="2971800" cy="838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952500" y="3276600"/>
            <a:ext cx="72745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  <a:sym typeface="+mn-ea"/>
              </a:rPr>
              <a:t>I'll go swimming if I finish my homework.</a:t>
            </a:r>
            <a:endParaRPr lang="zh-CN" altLang="en-US" sz="3200"/>
          </a:p>
        </p:txBody>
      </p:sp>
      <p:cxnSp>
        <p:nvCxnSpPr>
          <p:cNvPr id="3" name="直接连接符 2"/>
          <p:cNvCxnSpPr/>
          <p:nvPr/>
        </p:nvCxnSpPr>
        <p:spPr>
          <a:xfrm>
            <a:off x="859790" y="2060575"/>
            <a:ext cx="40005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045075" y="2060575"/>
            <a:ext cx="2911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标注 5"/>
          <p:cNvSpPr/>
          <p:nvPr/>
        </p:nvSpPr>
        <p:spPr>
          <a:xfrm rot="10800000">
            <a:off x="1752600" y="2564765"/>
            <a:ext cx="1656080" cy="471170"/>
          </a:xfrm>
          <a:prstGeom prst="wedgeRectCallout">
            <a:avLst>
              <a:gd name="adj1" fmla="val -20053"/>
              <a:gd name="adj2" fmla="val 15754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7" name="文本框 6"/>
          <p:cNvSpPr txBox="1"/>
          <p:nvPr/>
        </p:nvSpPr>
        <p:spPr>
          <a:xfrm>
            <a:off x="1658620" y="2578100"/>
            <a:ext cx="1749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i="1"/>
              <a:t>if-</a:t>
            </a:r>
            <a:r>
              <a:rPr lang="en-US" altLang="zh-CN" sz="2800"/>
              <a:t>clause</a:t>
            </a:r>
            <a:endParaRPr lang="en-US" altLang="zh-CN" sz="2800"/>
          </a:p>
        </p:txBody>
      </p:sp>
      <p:sp>
        <p:nvSpPr>
          <p:cNvPr id="8" name="矩形标注 7"/>
          <p:cNvSpPr/>
          <p:nvPr/>
        </p:nvSpPr>
        <p:spPr>
          <a:xfrm rot="10800000">
            <a:off x="4860925" y="2564765"/>
            <a:ext cx="2513330" cy="471170"/>
          </a:xfrm>
          <a:prstGeom prst="wedgeRectCallout">
            <a:avLst>
              <a:gd name="adj1" fmla="val -20053"/>
              <a:gd name="adj2" fmla="val 15754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4860290" y="2578100"/>
            <a:ext cx="2513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Main clause</a:t>
            </a:r>
            <a:endParaRPr lang="en-US" altLang="zh-CN" sz="2800"/>
          </a:p>
        </p:txBody>
      </p:sp>
      <p:sp>
        <p:nvSpPr>
          <p:cNvPr id="10" name="矩形标注 9"/>
          <p:cNvSpPr/>
          <p:nvPr/>
        </p:nvSpPr>
        <p:spPr>
          <a:xfrm rot="10800000">
            <a:off x="1176655" y="4534535"/>
            <a:ext cx="2380615" cy="471170"/>
          </a:xfrm>
          <a:prstGeom prst="wedgeRectCallout">
            <a:avLst>
              <a:gd name="adj1" fmla="val -29298"/>
              <a:gd name="adj2" fmla="val 190970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11" name="矩形标注 10"/>
          <p:cNvSpPr/>
          <p:nvPr/>
        </p:nvSpPr>
        <p:spPr>
          <a:xfrm rot="10800000">
            <a:off x="5380355" y="4559935"/>
            <a:ext cx="1857375" cy="471170"/>
          </a:xfrm>
          <a:prstGeom prst="wedgeRectCallout">
            <a:avLst>
              <a:gd name="adj1" fmla="val -17897"/>
              <a:gd name="adj2" fmla="val 199460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5379720" y="4534535"/>
            <a:ext cx="1749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 i="1"/>
              <a:t>if-</a:t>
            </a:r>
            <a:r>
              <a:rPr lang="en-US" altLang="zh-CN" sz="2800"/>
              <a:t>clause</a:t>
            </a:r>
            <a:endParaRPr lang="en-US" altLang="zh-CN" sz="2800"/>
          </a:p>
        </p:txBody>
      </p:sp>
      <p:sp>
        <p:nvSpPr>
          <p:cNvPr id="13" name="文本框 12"/>
          <p:cNvSpPr txBox="1"/>
          <p:nvPr/>
        </p:nvSpPr>
        <p:spPr>
          <a:xfrm>
            <a:off x="1043940" y="4509135"/>
            <a:ext cx="2513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Main clause</a:t>
            </a:r>
            <a:endParaRPr lang="en-US" altLang="zh-CN" sz="2800"/>
          </a:p>
        </p:txBody>
      </p:sp>
      <p:cxnSp>
        <p:nvCxnSpPr>
          <p:cNvPr id="14" name="直接连接符 13"/>
          <p:cNvCxnSpPr/>
          <p:nvPr/>
        </p:nvCxnSpPr>
        <p:spPr>
          <a:xfrm>
            <a:off x="3956050" y="3860165"/>
            <a:ext cx="40005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59790" y="3860165"/>
            <a:ext cx="2911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0" y="5300980"/>
            <a:ext cx="9180830" cy="15570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Rule one: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当 </a:t>
            </a:r>
            <a:r>
              <a:rPr lang="en-US" sz="2800" b="1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if 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引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导的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从句在主句之前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时，</a:t>
            </a:r>
            <a:r>
              <a:rPr 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____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（用</a:t>
            </a:r>
            <a:r>
              <a:rPr 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/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不 用）逗号隔开两个句子；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当主句在从句之前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，则</a:t>
            </a:r>
            <a:r>
              <a:rPr 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____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（用</a:t>
            </a:r>
            <a:r>
              <a:rPr 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/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不用）加逗号。</a:t>
            </a:r>
            <a:endParaRPr lang="zh-CN" altLang="en-US" sz="2800"/>
          </a:p>
        </p:txBody>
      </p:sp>
      <p:sp>
        <p:nvSpPr>
          <p:cNvPr id="17" name="矩形 16"/>
          <p:cNvSpPr/>
          <p:nvPr/>
        </p:nvSpPr>
        <p:spPr>
          <a:xfrm>
            <a:off x="2410460" y="44450"/>
            <a:ext cx="4756150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1.</a:t>
            </a:r>
            <a:r>
              <a:rPr lang="zh-CN" altLang="en-US" sz="3200" b="1">
                <a:solidFill>
                  <a:schemeClr val="tx1"/>
                </a:solidFill>
              </a:rPr>
              <a:t>主从句的位置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68110" y="5289550"/>
            <a:ext cx="9118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用</a:t>
            </a:r>
            <a:endParaRPr lang="zh-CN" altLang="en-US" sz="3600" b="1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687185" y="5756910"/>
            <a:ext cx="11747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 b="1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不用</a:t>
            </a:r>
            <a:endParaRPr lang="zh-CN" altLang="en-US" sz="3600" b="1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8" grpId="0" animBg="1"/>
      <p:bldP spid="9" grpId="0"/>
      <p:bldP spid="10" grpId="0" animBg="1"/>
      <p:bldP spid="13" grpId="0"/>
      <p:bldP spid="11" grpId="0" animBg="1"/>
      <p:bldP spid="12" grpId="0"/>
      <p:bldP spid="16" grpId="0" animBg="1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2291" name="Rectangle 5"/>
          <p:cNvSpPr/>
          <p:nvPr/>
        </p:nvSpPr>
        <p:spPr>
          <a:xfrm>
            <a:off x="439420" y="710565"/>
            <a:ext cx="883920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sz="2800" dirty="0">
                <a:latin typeface="Times New Roman" panose="02020603050405020304" pitchFamily="18" charset="0"/>
              </a:rPr>
              <a:t>Observe the example sentences and try to figure out the meaning of </a:t>
            </a:r>
            <a:r>
              <a:rPr lang="en-US" sz="2800" i="1" dirty="0">
                <a:latin typeface="Times New Roman" panose="02020603050405020304" pitchFamily="18" charset="0"/>
              </a:rPr>
              <a:t>if</a:t>
            </a:r>
            <a:r>
              <a:rPr lang="en-US" sz="2800" dirty="0">
                <a:latin typeface="Times New Roman" panose="02020603050405020304" pitchFamily="18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9332" name="Line 169"/>
          <p:cNvSpPr/>
          <p:nvPr/>
        </p:nvSpPr>
        <p:spPr>
          <a:xfrm>
            <a:off x="1658938" y="3917950"/>
            <a:ext cx="0" cy="0"/>
          </a:xfrm>
          <a:prstGeom prst="line">
            <a:avLst/>
          </a:prstGeom>
          <a:ln w="12700" cap="rnd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cxnSp>
        <p:nvCxnSpPr>
          <p:cNvPr id="99335" name="直接箭头连接符 99334"/>
          <p:cNvCxnSpPr>
            <a:stCxn id="99333" idx="2"/>
            <a:endCxn id="99333" idx="2"/>
          </p:cNvCxnSpPr>
          <p:nvPr/>
        </p:nvCxnSpPr>
        <p:spPr>
          <a:xfrm>
            <a:off x="4419600" y="2031365"/>
            <a:ext cx="0" cy="0"/>
          </a:xfrm>
          <a:prstGeom prst="straightConnector1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99415" name="矩形 99414"/>
          <p:cNvSpPr/>
          <p:nvPr/>
        </p:nvSpPr>
        <p:spPr>
          <a:xfrm>
            <a:off x="5562600" y="1066800"/>
            <a:ext cx="2971800" cy="838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5643245"/>
            <a:ext cx="9180830" cy="121475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Rule two: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charset="-122"/>
                <a:sym typeface="+mn-ea"/>
              </a:rPr>
              <a:t>if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在条件状语从句中翻译为“</a:t>
            </a:r>
            <a:r>
              <a:rPr lang="zh-CN" altLang="en-US" sz="28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如果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”</a:t>
            </a:r>
            <a:r>
              <a:rPr lang="en-US" altLang="zh-CN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,在宾语从句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中翻译为</a:t>
            </a:r>
            <a:r>
              <a:rPr lang="en-US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“</a:t>
            </a:r>
            <a:r>
              <a:rPr lang="en-US" altLang="en-US" sz="28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是否</a:t>
            </a:r>
            <a:r>
              <a:rPr lang="en-US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。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963545" y="44450"/>
            <a:ext cx="3426460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2.if</a:t>
            </a:r>
            <a:r>
              <a:rPr lang="zh-CN" altLang="en-US" sz="3200" b="1">
                <a:solidFill>
                  <a:schemeClr val="tx1"/>
                </a:solidFill>
              </a:rPr>
              <a:t>的两面性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78991" name="文本框 78990"/>
          <p:cNvSpPr txBox="1"/>
          <p:nvPr/>
        </p:nvSpPr>
        <p:spPr>
          <a:xfrm rot="10800000" flipV="1">
            <a:off x="470853" y="2192020"/>
            <a:ext cx="8239125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buAutoNum type="arabicParenR"/>
            </a:pP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We will go out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u="sng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if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it is fine tomorrow.</a:t>
            </a:r>
            <a:endParaRPr lang="en-US" altLang="zh-CN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buNone/>
            </a:pPr>
            <a:r>
              <a:rPr lang="en-US" altLang="zh-CN" sz="3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endParaRPr lang="en-US" altLang="zh-CN" sz="3200" b="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>
              <a:buNone/>
            </a:pPr>
            <a:r>
              <a:rPr lang="en-US" altLang="zh-CN" sz="3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</a:t>
            </a:r>
            <a:endParaRPr lang="en-US" altLang="zh-CN" sz="3200" dirty="0">
              <a:sym typeface="+mn-ea"/>
            </a:endParaRPr>
          </a:p>
          <a:p>
            <a:pPr marL="342900" indent="-342900" algn="ctr"/>
            <a:r>
              <a:rPr lang="en-US" altLang="zh-CN" sz="3200" dirty="0">
                <a:sym typeface="+mn-ea"/>
              </a:rPr>
              <a:t>2) </a:t>
            </a:r>
            <a:r>
              <a:rPr lang="en-US" altLang="en-US" sz="3200" dirty="0">
                <a:sym typeface="+mn-ea"/>
              </a:rPr>
              <a:t>I want to know </a:t>
            </a:r>
            <a:r>
              <a:rPr lang="en-US" altLang="en-US" sz="3200" u="sng" dirty="0">
                <a:solidFill>
                  <a:srgbClr val="FF0000"/>
                </a:solidFill>
                <a:sym typeface="+mn-ea"/>
              </a:rPr>
              <a:t>if</a:t>
            </a:r>
            <a:r>
              <a:rPr lang="en-US" altLang="en-US" sz="3200" dirty="0">
                <a:solidFill>
                  <a:srgbClr val="FF0000"/>
                </a:solidFill>
                <a:sym typeface="+mn-ea"/>
              </a:rPr>
              <a:t> </a:t>
            </a:r>
            <a:r>
              <a:rPr lang="en-US" altLang="en-US" sz="3200" dirty="0">
                <a:sym typeface="+mn-ea"/>
              </a:rPr>
              <a:t>he is a teacher.</a:t>
            </a:r>
            <a:endParaRPr lang="en-US" altLang="en-US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algn="ctr"/>
            <a:r>
              <a:rPr lang="zh-CN" altLang="en-US" sz="3200" b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997" name="文本框 78996"/>
          <p:cNvSpPr txBox="1"/>
          <p:nvPr/>
        </p:nvSpPr>
        <p:spPr>
          <a:xfrm>
            <a:off x="3879850" y="2492375"/>
            <a:ext cx="110617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en-US" sz="4400" dirty="0">
                <a:solidFill>
                  <a:schemeClr val="tx1"/>
                </a:solidFill>
                <a:latin typeface="方正大标宋简体" pitchFamily="65" charset="-122"/>
                <a:ea typeface="方正大标宋简体" pitchFamily="65" charset="-122"/>
              </a:rPr>
              <a:t>↓</a:t>
            </a:r>
            <a:endParaRPr lang="en-US" altLang="en-US" sz="4400" dirty="0">
              <a:solidFill>
                <a:schemeClr val="tx1"/>
              </a:solidFill>
              <a:latin typeface="方正大标宋简体" pitchFamily="65" charset="-122"/>
              <a:ea typeface="方正大标宋简体" pitchFamily="65" charset="-122"/>
            </a:endParaRPr>
          </a:p>
          <a:p>
            <a:pPr algn="ctr"/>
            <a:r>
              <a:rPr lang="zh-CN" altLang="en-US" sz="28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如果</a:t>
            </a:r>
            <a:endParaRPr lang="zh-CN" altLang="en-US" sz="2800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129915" y="3968750"/>
            <a:ext cx="32594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en-US" sz="4400" dirty="0">
                <a:solidFill>
                  <a:schemeClr val="tx1"/>
                </a:solidFill>
                <a:latin typeface="方正大标宋简体" pitchFamily="65" charset="-122"/>
                <a:ea typeface="方正大标宋简体" pitchFamily="65" charset="-122"/>
              </a:rPr>
              <a:t>↓</a:t>
            </a:r>
            <a:endParaRPr lang="en-US" altLang="en-US" sz="4400" dirty="0">
              <a:solidFill>
                <a:schemeClr val="tx1"/>
              </a:solidFill>
              <a:latin typeface="方正大标宋简体" pitchFamily="65" charset="-122"/>
              <a:ea typeface="方正大标宋简体" pitchFamily="65" charset="-122"/>
            </a:endParaRPr>
          </a:p>
          <a:p>
            <a:pPr algn="ctr"/>
            <a:r>
              <a:rPr lang="zh-CN" altLang="en-US" sz="28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是否（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charset="-122"/>
              </a:rPr>
              <a:t>=whether</a:t>
            </a:r>
            <a:r>
              <a:rPr lang="zh-CN" altLang="en-US" sz="2800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</a:rPr>
              <a:t>）</a:t>
            </a:r>
            <a:endParaRPr lang="zh-CN" altLang="en-US" sz="2800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997" grpId="0"/>
      <p:bldP spid="18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3175" y="44450"/>
            <a:ext cx="4280535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3.</a:t>
            </a:r>
            <a:r>
              <a:rPr lang="zh-CN" altLang="en-US" sz="3200" b="1">
                <a:solidFill>
                  <a:schemeClr val="tx1"/>
                </a:solidFill>
              </a:rPr>
              <a:t>主从句的时态问题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20" y="2627630"/>
            <a:ext cx="9163685" cy="18630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1) If you </a:t>
            </a:r>
            <a:r>
              <a:rPr lang="zh-CN" altLang="en-US" sz="32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stand</a:t>
            </a: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in the rain, you </a:t>
            </a:r>
            <a:r>
              <a:rPr lang="zh-CN" altLang="en-US" sz="32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get</a:t>
            </a: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wet.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2) </a:t>
            </a:r>
            <a:r>
              <a:rPr lang="en-US" altLang="zh-CN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If you </a:t>
            </a:r>
            <a:r>
              <a:rPr lang="en-US" altLang="zh-CN" sz="32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heat</a:t>
            </a:r>
            <a:r>
              <a:rPr lang="en-US" altLang="zh-CN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ice, it </a:t>
            </a:r>
            <a:r>
              <a:rPr lang="en-US" altLang="zh-CN" sz="32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sym typeface="+mn-ea"/>
              </a:rPr>
              <a:t>turns</a:t>
            </a:r>
            <a:r>
              <a:rPr lang="en-US" altLang="zh-CN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to water</a:t>
            </a: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.</a:t>
            </a:r>
            <a:endParaRPr lang="zh-CN" altLang="en-US" sz="320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3) If you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drop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 the glass on the floor, it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breaks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.</a:t>
            </a:r>
            <a:endParaRPr kumimoji="0" lang="en-US" altLang="zh-CN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pic>
        <p:nvPicPr>
          <p:cNvPr id="9" name="图片 8" descr="1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105" y="4484370"/>
            <a:ext cx="4140200" cy="2328545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38735" y="908050"/>
            <a:ext cx="9145270" cy="157607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主现从现：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由</a:t>
            </a:r>
            <a:r>
              <a:rPr lang="en-US" altLang="zh-CN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if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引导的条件状语从句，当主句动作</a:t>
            </a:r>
            <a:r>
              <a:rPr lang="zh-CN" altLang="en-US" sz="2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表示真理或必然的结果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时，主句和从句都用一般现在时。</a:t>
            </a:r>
            <a:endParaRPr lang="zh-CN" altLang="en-US" sz="28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3175" y="44450"/>
            <a:ext cx="4280535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3.</a:t>
            </a:r>
            <a:r>
              <a:rPr lang="zh-CN" altLang="en-US" sz="3200" b="1">
                <a:solidFill>
                  <a:schemeClr val="tx1"/>
                </a:solidFill>
              </a:rPr>
              <a:t>主从句的时态问题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3600" y="2340610"/>
            <a:ext cx="7623175" cy="23317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74320" marR="0" lvl="0" indent="-274320" algn="ctr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lang="en-US" sz="320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sym typeface="+mn-ea"/>
              </a:rPr>
              <a:t>4) I </a:t>
            </a:r>
            <a:r>
              <a:rPr lang="en-US" sz="320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sym typeface="+mn-ea"/>
              </a:rPr>
              <a:t>will</a:t>
            </a:r>
            <a:r>
              <a:rPr lang="en-US" sz="320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sym typeface="+mn-ea"/>
              </a:rPr>
              <a:t> plant some flowers in my garden if it </a:t>
            </a:r>
            <a:r>
              <a:rPr lang="en-US" sz="320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sym typeface="+mn-ea"/>
              </a:rPr>
              <a:t>doesn't </a:t>
            </a:r>
            <a:r>
              <a:rPr lang="en-US" sz="320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sym typeface="+mn-ea"/>
              </a:rPr>
              <a:t>rain</a:t>
            </a:r>
            <a:r>
              <a:rPr lang="en-US" sz="320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sym typeface="+mn-ea"/>
              </a:rPr>
              <a:t> tomorrow.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2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8735" y="908050"/>
            <a:ext cx="9145270" cy="114173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主将从现：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当主句动作</a:t>
            </a:r>
            <a:r>
              <a:rPr lang="zh-CN" altLang="en-US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表示可能的结果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时，主句用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一般将来时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，</a:t>
            </a:r>
            <a:r>
              <a:rPr lang="en-US" altLang="zh-CN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if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引导的条件状语从句用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一般现在时</a:t>
            </a:r>
            <a:r>
              <a:rPr lang="zh-CN" altLang="en-US" sz="28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sym typeface="+mn-ea"/>
              </a:rPr>
              <a:t>。</a:t>
            </a:r>
            <a:endParaRPr lang="zh-CN" altLang="en-US" sz="28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 descr="2"/>
          <p:cNvPicPr>
            <a:picLocks noChangeAspect="1"/>
          </p:cNvPicPr>
          <p:nvPr/>
        </p:nvPicPr>
        <p:blipFill>
          <a:blip r:embed="rId2"/>
          <a:srcRect b="7195"/>
          <a:stretch>
            <a:fillRect/>
          </a:stretch>
        </p:blipFill>
        <p:spPr>
          <a:xfrm>
            <a:off x="5567680" y="4616450"/>
            <a:ext cx="3616325" cy="2238375"/>
          </a:xfrm>
          <a:prstGeom prst="rect">
            <a:avLst/>
          </a:prstGeom>
        </p:spPr>
      </p:pic>
      <p:sp>
        <p:nvSpPr>
          <p:cNvPr id="75854" name="矩形 75853"/>
          <p:cNvSpPr/>
          <p:nvPr/>
        </p:nvSpPr>
        <p:spPr>
          <a:xfrm>
            <a:off x="142875" y="3733165"/>
            <a:ext cx="8947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dirty="0">
                <a:solidFill>
                  <a:schemeClr val="tx1"/>
                </a:solidFill>
                <a:latin typeface="+mn-lt"/>
                <a:ea typeface="宋体" panose="02010600030101010101" pitchFamily="2" charset="-122"/>
              </a:rPr>
              <a:t> 5) </a:t>
            </a:r>
            <a:r>
              <a:rPr lang="en-US" altLang="zh-CN" sz="3200" u="sng" dirty="0">
                <a:solidFill>
                  <a:schemeClr val="tx1"/>
                </a:solidFill>
                <a:latin typeface="+mn-lt"/>
                <a:ea typeface="宋体" panose="02010600030101010101" pitchFamily="2" charset="-122"/>
              </a:rPr>
              <a:t>We </a:t>
            </a:r>
            <a:r>
              <a:rPr lang="en-US" altLang="zh-CN" sz="3200" u="sng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</a:rPr>
              <a:t>are going to</a:t>
            </a:r>
            <a:r>
              <a:rPr lang="en-US" altLang="zh-CN" sz="3200" u="sng" dirty="0">
                <a:latin typeface="+mn-lt"/>
                <a:ea typeface="宋体" panose="02010600030101010101" pitchFamily="2" charset="-122"/>
              </a:rPr>
              <a:t> stay</a:t>
            </a:r>
            <a:r>
              <a:rPr lang="en-US" altLang="zh-CN" sz="3200" u="sng" dirty="0">
                <a:solidFill>
                  <a:schemeClr val="tx1"/>
                </a:solidFill>
                <a:latin typeface="+mn-lt"/>
                <a:ea typeface="宋体" panose="02010600030101010101" pitchFamily="2" charset="-122"/>
              </a:rPr>
              <a:t> at home</a:t>
            </a:r>
            <a:r>
              <a:rPr lang="en-US" altLang="zh-CN" sz="3200" dirty="0">
                <a:solidFill>
                  <a:schemeClr val="tx1"/>
                </a:solidFill>
                <a:latin typeface="+mn-lt"/>
                <a:ea typeface="宋体" panose="02010600030101010101" pitchFamily="2" charset="-122"/>
              </a:rPr>
              <a:t> if it </a:t>
            </a:r>
            <a:r>
              <a:rPr lang="en-US" altLang="zh-CN" sz="32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</a:rPr>
              <a:t>rains</a:t>
            </a:r>
            <a:r>
              <a:rPr lang="en-US" altLang="zh-CN" sz="3200" dirty="0">
                <a:solidFill>
                  <a:schemeClr val="tx1"/>
                </a:solidFill>
                <a:latin typeface="+mn-lt"/>
                <a:ea typeface="宋体" panose="02010600030101010101" pitchFamily="2" charset="-122"/>
              </a:rPr>
              <a:t> tomorrow.</a:t>
            </a:r>
            <a:endParaRPr lang="en-US" altLang="zh-CN" sz="3200" dirty="0">
              <a:solidFill>
                <a:schemeClr val="tx1"/>
              </a:solidFill>
              <a:latin typeface="+mn-lt"/>
              <a:ea typeface="宋体" panose="02010600030101010101" pitchFamily="2" charset="-122"/>
            </a:endParaRPr>
          </a:p>
        </p:txBody>
      </p:sp>
      <p:sp>
        <p:nvSpPr>
          <p:cNvPr id="75855" name="任意多边形 75854"/>
          <p:cNvSpPr/>
          <p:nvPr/>
        </p:nvSpPr>
        <p:spPr>
          <a:xfrm>
            <a:off x="215265" y="5105400"/>
            <a:ext cx="976313" cy="106680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CC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注意</a:t>
            </a:r>
            <a:endParaRPr lang="zh-CN" altLang="en-US" sz="3600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5871" name="文本框 75870"/>
          <p:cNvSpPr txBox="1"/>
          <p:nvPr/>
        </p:nvSpPr>
        <p:spPr>
          <a:xfrm>
            <a:off x="1205865" y="5181600"/>
            <a:ext cx="7848600" cy="829945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在</a:t>
            </a:r>
            <a:r>
              <a:rPr lang="en-US" altLang="zh-CN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if</a:t>
            </a:r>
            <a:r>
              <a:rPr lang="zh-CN" altLang="en-US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引导的条件状语从句中，当主句是一般将来</a:t>
            </a:r>
            <a:endParaRPr lang="zh-CN" altLang="en-US" sz="24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algn="ctr"/>
            <a:r>
              <a:rPr lang="zh-CN" altLang="en-US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时，不能够使用</a:t>
            </a:r>
            <a:r>
              <a:rPr lang="en-US" altLang="zh-CN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be going to</a:t>
            </a:r>
            <a:r>
              <a:rPr lang="zh-CN" altLang="en-US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结构，而要用</a:t>
            </a:r>
            <a:r>
              <a:rPr lang="en-US" altLang="zh-CN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will/shall</a:t>
            </a:r>
            <a:r>
              <a:rPr lang="zh-CN" altLang="en-US" sz="24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。</a:t>
            </a:r>
            <a:endParaRPr lang="zh-CN" altLang="en-US" sz="24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75866" name="矩形 75865"/>
          <p:cNvSpPr/>
          <p:nvPr/>
        </p:nvSpPr>
        <p:spPr>
          <a:xfrm>
            <a:off x="1841500" y="4092575"/>
            <a:ext cx="12192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66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X</a:t>
            </a:r>
            <a:endParaRPr lang="zh-CN" altLang="en-US" sz="6600" dirty="0">
              <a:solidFill>
                <a:schemeClr val="tx2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75854" grpId="0"/>
      <p:bldP spid="75855" grpId="0" bldLvl="0" animBg="1"/>
      <p:bldP spid="75871" grpId="0" bldLvl="0" animBg="1"/>
      <p:bldP spid="758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3175" y="44450"/>
            <a:ext cx="4280535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3.</a:t>
            </a:r>
            <a:r>
              <a:rPr lang="zh-CN" altLang="en-US" sz="3200" b="1">
                <a:solidFill>
                  <a:schemeClr val="tx1"/>
                </a:solidFill>
              </a:rPr>
              <a:t>主从句的时态问题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20" y="2268855"/>
            <a:ext cx="916368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+mj-lt"/>
                <a:sym typeface="+mn-ea"/>
              </a:rPr>
              <a:t>6) If you</a:t>
            </a:r>
            <a:r>
              <a:rPr lang="en-US" altLang="zh-CN" sz="3200" dirty="0">
                <a:solidFill>
                  <a:schemeClr val="tx2"/>
                </a:solidFill>
                <a:latin typeface="+mj-lt"/>
                <a:sym typeface="+mn-ea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sym typeface="+mn-ea"/>
              </a:rPr>
              <a:t>finish</a:t>
            </a:r>
            <a:r>
              <a:rPr lang="en-US" altLang="zh-CN" sz="3200" dirty="0">
                <a:latin typeface="+mj-lt"/>
                <a:sym typeface="+mn-ea"/>
              </a:rPr>
              <a:t> your homework, you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sym typeface="+mn-ea"/>
              </a:rPr>
              <a:t>can</a:t>
            </a:r>
            <a:r>
              <a:rPr lang="en-US" altLang="zh-CN" sz="3200" dirty="0">
                <a:latin typeface="+mj-lt"/>
                <a:sym typeface="+mn-ea"/>
              </a:rPr>
              <a:t> go home now.</a:t>
            </a:r>
            <a:endParaRPr lang="en-US" altLang="zh-CN" sz="3200" dirty="0">
              <a:latin typeface="+mj-lt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+mj-lt"/>
                <a:sym typeface="+mn-ea"/>
              </a:rPr>
              <a:t> </a:t>
            </a:r>
            <a:endParaRPr lang="en-US" altLang="zh-CN" sz="3200" dirty="0">
              <a:solidFill>
                <a:schemeClr val="tx1"/>
              </a:solidFill>
              <a:latin typeface="+mj-lt"/>
              <a:ea typeface="宋体" panose="02010600030101010101" pitchFamily="2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7) If you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drive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 too fast, you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may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 have an accident. 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8735" y="1052195"/>
            <a:ext cx="9145270" cy="90551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2800" b="1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主情从现：</a:t>
            </a:r>
            <a:r>
              <a:rPr lang="zh-CN" altLang="en-US" sz="28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主句的谓语动词可根据句子的实际情况用其他</a:t>
            </a:r>
            <a:r>
              <a:rPr lang="zh-CN" altLang="en-US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情态动词替换</a:t>
            </a:r>
            <a:r>
              <a:rPr lang="en-US" altLang="zh-CN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will</a:t>
            </a:r>
            <a:r>
              <a:rPr lang="zh-CN" altLang="en-US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，如</a:t>
            </a:r>
            <a:r>
              <a:rPr lang="en-US" altLang="zh-CN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must, can, may</a:t>
            </a:r>
            <a:r>
              <a:rPr lang="zh-CN" altLang="en-US" sz="2800" b="1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等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。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28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2" name="图片 1" descr="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35" y="4556125"/>
            <a:ext cx="4297045" cy="1976120"/>
          </a:xfrm>
          <a:prstGeom prst="rect">
            <a:avLst/>
          </a:prstGeom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3175" y="44450"/>
            <a:ext cx="4280535" cy="6483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</a:rPr>
              <a:t>3.</a:t>
            </a:r>
            <a:r>
              <a:rPr lang="zh-CN" altLang="en-US" sz="3200" b="1">
                <a:solidFill>
                  <a:schemeClr val="tx1"/>
                </a:solidFill>
              </a:rPr>
              <a:t>主从句的时态问题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20" y="2268855"/>
            <a:ext cx="916368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8)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Stop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 if the traffic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is</a:t>
            </a:r>
            <a:r>
              <a:rPr lang="en-US" altLang="zh-CN" sz="3200" dirty="0">
                <a:solidFill>
                  <a:schemeClr val="tx2"/>
                </a:solidFill>
                <a:latin typeface="+mj-lt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red.</a:t>
            </a:r>
            <a:endParaRPr lang="en-US" altLang="zh-CN" sz="3200" dirty="0">
              <a:solidFill>
                <a:srgbClr val="000000"/>
              </a:solidFill>
              <a:latin typeface="+mj-lt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US" altLang="zh-CN" sz="3200" dirty="0">
              <a:solidFill>
                <a:srgbClr val="000000"/>
              </a:solidFill>
              <a:latin typeface="+mj-lt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+mj-lt"/>
                <a:cs typeface="Times New Roman" panose="02020603050405020304" pitchFamily="18" charset="0"/>
                <a:sym typeface="+mn-ea"/>
              </a:rPr>
              <a:t>9)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Don’t wait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 for me if I </a:t>
            </a:r>
            <a:r>
              <a:rPr lang="en-US" altLang="zh-CN" sz="3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  <a:sym typeface="+mn-ea"/>
              </a:rPr>
              <a:t>am</a:t>
            </a:r>
            <a:r>
              <a:rPr lang="en-US" altLang="zh-CN" sz="32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  <a:sym typeface="+mn-ea"/>
              </a:rPr>
              <a:t> late.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41630" y="1052195"/>
            <a:ext cx="8448040" cy="90551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2800" b="1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主祈从现：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主句中用祈使句，</a:t>
            </a:r>
            <a:r>
              <a:rPr lang="en-US" altLang="zh-CN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if</a:t>
            </a:r>
            <a:r>
              <a:rPr lang="zh-CN" altLang="en-US" sz="28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从句用一般现在时。</a:t>
            </a:r>
            <a:endParaRPr lang="zh-CN" altLang="en-US" sz="28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zh-CN" altLang="en-US" sz="28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pic>
        <p:nvPicPr>
          <p:cNvPr id="3" name="图片 2" descr="5"/>
          <p:cNvPicPr>
            <a:picLocks noChangeAspect="1"/>
          </p:cNvPicPr>
          <p:nvPr/>
        </p:nvPicPr>
        <p:blipFill>
          <a:blip r:embed="rId2">
            <a:clrChange>
              <a:clrFrom>
                <a:srgbClr val="85C0E8">
                  <a:alpha val="100000"/>
                </a:srgbClr>
              </a:clrFrom>
              <a:clrTo>
                <a:srgbClr val="85C0E8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89220" y="4217035"/>
            <a:ext cx="3982720" cy="2617470"/>
          </a:xfrm>
          <a:prstGeom prst="rect">
            <a:avLst/>
          </a:prstGeom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560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438400"/>
            <a:ext cx="8305800" cy="3124200"/>
          </a:xfrm>
          <a:solidFill>
            <a:schemeClr val="bg1">
              <a:lumMod val="85000"/>
            </a:schemeClr>
          </a:solidFill>
        </p:spPr>
        <p:txBody>
          <a:bodyPr vert="horz"/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“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if</a:t>
            </a:r>
            <a:r>
              <a:rPr lang="zh-CN" altLang="en-US" sz="3200" b="1" dirty="0">
                <a:latin typeface="Times New Roman" panose="02020603050405020304" pitchFamily="18" charset="0"/>
              </a:rPr>
              <a:t>条件句不一般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</a:rPr>
              <a:t>几个要点记心间；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条件句，</a:t>
            </a:r>
            <a:r>
              <a:rPr lang="zh-CN" altLang="en-US" sz="3200" b="1" dirty="0">
                <a:latin typeface="Times New Roman" panose="02020603050405020304" pitchFamily="18" charset="0"/>
              </a:rPr>
              <a:t>放在前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逗号要放句中间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表可能，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主句多用将来时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；条件句表事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实，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主句常用现在时。</a:t>
            </a:r>
            <a:r>
              <a:rPr lang="en-US" altLang="x-none" sz="3200" b="1">
                <a:latin typeface="Times New Roman" panose="02020603050405020304" pitchFamily="18" charset="0"/>
              </a:rPr>
              <a:t>”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308" y="1143060"/>
            <a:ext cx="5486256" cy="583565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1" charset="-122"/>
                <a:cs typeface="+mn-cs"/>
              </a:rPr>
              <a:t>记住这个顺口溜吧！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1" charset="-122"/>
              <a:cs typeface="+mn-cs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2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48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2">
                                            <p:txEl>
                                              <p:charRg st="48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66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5602">
                                            <p:txEl>
                                              <p:charRg st="66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grpSp>
        <p:nvGrpSpPr>
          <p:cNvPr id="95296" name="Group 2"/>
          <p:cNvGrpSpPr/>
          <p:nvPr/>
        </p:nvGrpSpPr>
        <p:grpSpPr>
          <a:xfrm rot="10800000">
            <a:off x="0" y="5989638"/>
            <a:ext cx="9144000" cy="868362"/>
            <a:chOff x="247" y="4566"/>
            <a:chExt cx="3829" cy="1431"/>
          </a:xfrm>
        </p:grpSpPr>
        <p:grpSp>
          <p:nvGrpSpPr>
            <p:cNvPr id="95297" name="Group 3"/>
            <p:cNvGrpSpPr/>
            <p:nvPr/>
          </p:nvGrpSpPr>
          <p:grpSpPr>
            <a:xfrm>
              <a:off x="2161" y="4566"/>
              <a:ext cx="1915" cy="1431"/>
              <a:chOff x="2854" y="1824"/>
              <a:chExt cx="2622" cy="1882"/>
            </a:xfrm>
          </p:grpSpPr>
          <p:sp>
            <p:nvSpPr>
              <p:cNvPr id="95298" name="Line 4"/>
              <p:cNvSpPr/>
              <p:nvPr/>
            </p:nvSpPr>
            <p:spPr>
              <a:xfrm>
                <a:off x="2854" y="1824"/>
                <a:ext cx="2622" cy="143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299" name="Line 5"/>
              <p:cNvSpPr/>
              <p:nvPr/>
            </p:nvSpPr>
            <p:spPr>
              <a:xfrm>
                <a:off x="2854" y="1824"/>
                <a:ext cx="2622" cy="1687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0" name="Line 6"/>
              <p:cNvSpPr/>
              <p:nvPr/>
            </p:nvSpPr>
            <p:spPr>
              <a:xfrm>
                <a:off x="2854" y="1824"/>
                <a:ext cx="2487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1" name="Line 7"/>
              <p:cNvSpPr/>
              <p:nvPr/>
            </p:nvSpPr>
            <p:spPr>
              <a:xfrm>
                <a:off x="2854" y="1824"/>
                <a:ext cx="2083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2" name="Line 8"/>
              <p:cNvSpPr/>
              <p:nvPr/>
            </p:nvSpPr>
            <p:spPr>
              <a:xfrm>
                <a:off x="2854" y="1824"/>
                <a:ext cx="1704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3" name="Line 9"/>
              <p:cNvSpPr/>
              <p:nvPr/>
            </p:nvSpPr>
            <p:spPr>
              <a:xfrm>
                <a:off x="2854" y="1824"/>
                <a:ext cx="1322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4" name="Line 10"/>
              <p:cNvSpPr/>
              <p:nvPr/>
            </p:nvSpPr>
            <p:spPr>
              <a:xfrm>
                <a:off x="2854" y="1824"/>
                <a:ext cx="986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5" name="Line 11"/>
              <p:cNvSpPr/>
              <p:nvPr/>
            </p:nvSpPr>
            <p:spPr>
              <a:xfrm>
                <a:off x="2854" y="1824"/>
                <a:ext cx="651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6" name="Line 12"/>
              <p:cNvSpPr/>
              <p:nvPr/>
            </p:nvSpPr>
            <p:spPr>
              <a:xfrm>
                <a:off x="2854" y="1824"/>
                <a:ext cx="314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7" name="Line 13"/>
              <p:cNvSpPr/>
              <p:nvPr/>
            </p:nvSpPr>
            <p:spPr>
              <a:xfrm>
                <a:off x="2854" y="1824"/>
                <a:ext cx="0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8" name="Line 14"/>
              <p:cNvSpPr/>
              <p:nvPr/>
            </p:nvSpPr>
            <p:spPr>
              <a:xfrm>
                <a:off x="2854" y="1824"/>
                <a:ext cx="2622" cy="1239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09" name="Line 15"/>
              <p:cNvSpPr/>
              <p:nvPr/>
            </p:nvSpPr>
            <p:spPr>
              <a:xfrm>
                <a:off x="2854" y="1824"/>
                <a:ext cx="2622" cy="1067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0" name="Line 16"/>
              <p:cNvSpPr/>
              <p:nvPr/>
            </p:nvSpPr>
            <p:spPr>
              <a:xfrm>
                <a:off x="2854" y="1824"/>
                <a:ext cx="2622" cy="919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1" name="Line 17"/>
              <p:cNvSpPr/>
              <p:nvPr/>
            </p:nvSpPr>
            <p:spPr>
              <a:xfrm>
                <a:off x="2854" y="1824"/>
                <a:ext cx="2622" cy="770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2" name="Line 18"/>
              <p:cNvSpPr/>
              <p:nvPr/>
            </p:nvSpPr>
            <p:spPr>
              <a:xfrm>
                <a:off x="2877" y="1824"/>
                <a:ext cx="2599" cy="64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3" name="Line 19"/>
              <p:cNvSpPr/>
              <p:nvPr/>
            </p:nvSpPr>
            <p:spPr>
              <a:xfrm>
                <a:off x="2854" y="1824"/>
                <a:ext cx="2622" cy="514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4" name="Line 20"/>
              <p:cNvSpPr/>
              <p:nvPr/>
            </p:nvSpPr>
            <p:spPr>
              <a:xfrm>
                <a:off x="2854" y="1824"/>
                <a:ext cx="2622" cy="405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5" name="Line 21"/>
              <p:cNvSpPr/>
              <p:nvPr/>
            </p:nvSpPr>
            <p:spPr>
              <a:xfrm>
                <a:off x="2854" y="1824"/>
                <a:ext cx="2622" cy="298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6" name="Line 22"/>
              <p:cNvSpPr/>
              <p:nvPr/>
            </p:nvSpPr>
            <p:spPr>
              <a:xfrm>
                <a:off x="2854" y="1824"/>
                <a:ext cx="2622" cy="213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7" name="Line 23"/>
              <p:cNvSpPr/>
              <p:nvPr/>
            </p:nvSpPr>
            <p:spPr>
              <a:xfrm>
                <a:off x="2854" y="1824"/>
                <a:ext cx="2622" cy="126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18" name="Line 24"/>
              <p:cNvSpPr/>
              <p:nvPr/>
            </p:nvSpPr>
            <p:spPr>
              <a:xfrm>
                <a:off x="2854" y="1824"/>
                <a:ext cx="2622" cy="63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</p:grpSp>
        <p:grpSp>
          <p:nvGrpSpPr>
            <p:cNvPr id="95319" name="Group 25"/>
            <p:cNvGrpSpPr/>
            <p:nvPr/>
          </p:nvGrpSpPr>
          <p:grpSpPr>
            <a:xfrm>
              <a:off x="247" y="4566"/>
              <a:ext cx="1914" cy="1431"/>
              <a:chOff x="235" y="1824"/>
              <a:chExt cx="2619" cy="1882"/>
            </a:xfrm>
          </p:grpSpPr>
          <p:sp>
            <p:nvSpPr>
              <p:cNvPr id="95320" name="Line 26"/>
              <p:cNvSpPr/>
              <p:nvPr/>
            </p:nvSpPr>
            <p:spPr>
              <a:xfrm flipH="1">
                <a:off x="235" y="1824"/>
                <a:ext cx="2619" cy="0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1" name="Line 27"/>
              <p:cNvSpPr/>
              <p:nvPr/>
            </p:nvSpPr>
            <p:spPr>
              <a:xfrm flipH="1">
                <a:off x="235" y="1824"/>
                <a:ext cx="2619" cy="143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2" name="Line 28"/>
              <p:cNvSpPr/>
              <p:nvPr/>
            </p:nvSpPr>
            <p:spPr>
              <a:xfrm flipH="1">
                <a:off x="235" y="1824"/>
                <a:ext cx="2619" cy="1687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3" name="Line 29"/>
              <p:cNvSpPr/>
              <p:nvPr/>
            </p:nvSpPr>
            <p:spPr>
              <a:xfrm flipH="1">
                <a:off x="371" y="1824"/>
                <a:ext cx="2483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4" name="Line 30"/>
              <p:cNvSpPr/>
              <p:nvPr/>
            </p:nvSpPr>
            <p:spPr>
              <a:xfrm flipH="1">
                <a:off x="774" y="1824"/>
                <a:ext cx="2080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5" name="Line 31"/>
              <p:cNvSpPr/>
              <p:nvPr/>
            </p:nvSpPr>
            <p:spPr>
              <a:xfrm flipH="1">
                <a:off x="1153" y="1824"/>
                <a:ext cx="1701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6" name="Line 32"/>
              <p:cNvSpPr/>
              <p:nvPr/>
            </p:nvSpPr>
            <p:spPr>
              <a:xfrm flipH="1">
                <a:off x="1534" y="1824"/>
                <a:ext cx="1320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7" name="Line 33"/>
              <p:cNvSpPr/>
              <p:nvPr/>
            </p:nvSpPr>
            <p:spPr>
              <a:xfrm flipH="1">
                <a:off x="1872" y="1824"/>
                <a:ext cx="982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8" name="Line 34"/>
              <p:cNvSpPr/>
              <p:nvPr/>
            </p:nvSpPr>
            <p:spPr>
              <a:xfrm flipH="1">
                <a:off x="2206" y="1824"/>
                <a:ext cx="648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29" name="Line 35"/>
              <p:cNvSpPr/>
              <p:nvPr/>
            </p:nvSpPr>
            <p:spPr>
              <a:xfrm flipH="1">
                <a:off x="2543" y="1824"/>
                <a:ext cx="311" cy="188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0" name="Line 36"/>
              <p:cNvSpPr/>
              <p:nvPr/>
            </p:nvSpPr>
            <p:spPr>
              <a:xfrm flipH="1">
                <a:off x="235" y="1824"/>
                <a:ext cx="2619" cy="1239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1" name="Line 37"/>
              <p:cNvSpPr/>
              <p:nvPr/>
            </p:nvSpPr>
            <p:spPr>
              <a:xfrm flipH="1">
                <a:off x="235" y="1824"/>
                <a:ext cx="2619" cy="1067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2" name="Line 38"/>
              <p:cNvSpPr/>
              <p:nvPr/>
            </p:nvSpPr>
            <p:spPr>
              <a:xfrm flipH="1">
                <a:off x="235" y="1824"/>
                <a:ext cx="2619" cy="919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3" name="Line 39"/>
              <p:cNvSpPr/>
              <p:nvPr/>
            </p:nvSpPr>
            <p:spPr>
              <a:xfrm flipH="1">
                <a:off x="235" y="1824"/>
                <a:ext cx="2619" cy="770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4" name="Line 40"/>
              <p:cNvSpPr/>
              <p:nvPr/>
            </p:nvSpPr>
            <p:spPr>
              <a:xfrm flipH="1">
                <a:off x="235" y="1824"/>
                <a:ext cx="2597" cy="642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5" name="Line 41"/>
              <p:cNvSpPr/>
              <p:nvPr/>
            </p:nvSpPr>
            <p:spPr>
              <a:xfrm flipH="1">
                <a:off x="235" y="1824"/>
                <a:ext cx="2619" cy="514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6" name="Line 42"/>
              <p:cNvSpPr/>
              <p:nvPr/>
            </p:nvSpPr>
            <p:spPr>
              <a:xfrm flipH="1">
                <a:off x="235" y="1824"/>
                <a:ext cx="2619" cy="405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7" name="Line 43"/>
              <p:cNvSpPr/>
              <p:nvPr/>
            </p:nvSpPr>
            <p:spPr>
              <a:xfrm flipH="1">
                <a:off x="235" y="1824"/>
                <a:ext cx="2619" cy="298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8" name="Line 44"/>
              <p:cNvSpPr/>
              <p:nvPr/>
            </p:nvSpPr>
            <p:spPr>
              <a:xfrm flipH="1">
                <a:off x="235" y="1824"/>
                <a:ext cx="2619" cy="213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39" name="Line 45"/>
              <p:cNvSpPr/>
              <p:nvPr/>
            </p:nvSpPr>
            <p:spPr>
              <a:xfrm flipH="1">
                <a:off x="235" y="1824"/>
                <a:ext cx="2619" cy="126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  <p:sp>
            <p:nvSpPr>
              <p:cNvPr id="95340" name="Line 46"/>
              <p:cNvSpPr/>
              <p:nvPr/>
            </p:nvSpPr>
            <p:spPr>
              <a:xfrm flipH="1">
                <a:off x="235" y="1824"/>
                <a:ext cx="2619" cy="63"/>
              </a:xfrm>
              <a:prstGeom prst="line">
                <a:avLst/>
              </a:prstGeom>
              <a:ln w="3175" cap="flat" cmpd="sng">
                <a:solidFill>
                  <a:srgbClr val="DDDDDD"/>
                </a:solidFill>
                <a:prstDash val="solid"/>
                <a:headEnd type="none" w="sm" len="sm"/>
                <a:tailEnd type="none" w="sm" len="sm"/>
              </a:ln>
            </p:spPr>
          </p:sp>
        </p:grpSp>
        <p:grpSp>
          <p:nvGrpSpPr>
            <p:cNvPr id="95341" name="Group 47"/>
            <p:cNvGrpSpPr/>
            <p:nvPr/>
          </p:nvGrpSpPr>
          <p:grpSpPr>
            <a:xfrm>
              <a:off x="247" y="4581"/>
              <a:ext cx="3829" cy="1220"/>
              <a:chOff x="235" y="1844"/>
              <a:chExt cx="5241" cy="1605"/>
            </a:xfrm>
          </p:grpSpPr>
          <p:grpSp>
            <p:nvGrpSpPr>
              <p:cNvPr id="95342" name="Group 48"/>
              <p:cNvGrpSpPr/>
              <p:nvPr/>
            </p:nvGrpSpPr>
            <p:grpSpPr>
              <a:xfrm>
                <a:off x="235" y="2750"/>
                <a:ext cx="5241" cy="699"/>
                <a:chOff x="235" y="2750"/>
                <a:chExt cx="5241" cy="699"/>
              </a:xfrm>
            </p:grpSpPr>
            <p:sp>
              <p:nvSpPr>
                <p:cNvPr id="95343" name="Line 49"/>
                <p:cNvSpPr/>
                <p:nvPr/>
              </p:nvSpPr>
              <p:spPr>
                <a:xfrm>
                  <a:off x="235" y="3449"/>
                  <a:ext cx="5241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44" name="Line 50"/>
                <p:cNvSpPr/>
                <p:nvPr/>
              </p:nvSpPr>
              <p:spPr>
                <a:xfrm>
                  <a:off x="235" y="3191"/>
                  <a:ext cx="5241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45" name="Line 51"/>
                <p:cNvSpPr/>
                <p:nvPr/>
              </p:nvSpPr>
              <p:spPr>
                <a:xfrm>
                  <a:off x="235" y="2958"/>
                  <a:ext cx="5239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46" name="Line 52"/>
                <p:cNvSpPr/>
                <p:nvPr/>
              </p:nvSpPr>
              <p:spPr>
                <a:xfrm>
                  <a:off x="235" y="2750"/>
                  <a:ext cx="5239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</p:grpSp>
          <p:grpSp>
            <p:nvGrpSpPr>
              <p:cNvPr id="95347" name="Group 53"/>
              <p:cNvGrpSpPr/>
              <p:nvPr/>
            </p:nvGrpSpPr>
            <p:grpSpPr>
              <a:xfrm>
                <a:off x="235" y="1844"/>
                <a:ext cx="5241" cy="728"/>
                <a:chOff x="235" y="1844"/>
                <a:chExt cx="5241" cy="728"/>
              </a:xfrm>
            </p:grpSpPr>
            <p:sp>
              <p:nvSpPr>
                <p:cNvPr id="95348" name="Line 54"/>
                <p:cNvSpPr/>
                <p:nvPr/>
              </p:nvSpPr>
              <p:spPr>
                <a:xfrm>
                  <a:off x="235" y="2572"/>
                  <a:ext cx="5241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49" name="Line 55"/>
                <p:cNvSpPr/>
                <p:nvPr/>
              </p:nvSpPr>
              <p:spPr>
                <a:xfrm flipV="1">
                  <a:off x="235" y="2401"/>
                  <a:ext cx="5241" cy="1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0" name="Line 56"/>
                <p:cNvSpPr/>
                <p:nvPr/>
              </p:nvSpPr>
              <p:spPr>
                <a:xfrm>
                  <a:off x="235" y="2245"/>
                  <a:ext cx="5241" cy="5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1" name="Line 57"/>
                <p:cNvSpPr/>
                <p:nvPr/>
              </p:nvSpPr>
              <p:spPr>
                <a:xfrm>
                  <a:off x="235" y="2121"/>
                  <a:ext cx="5217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2" name="Line 58"/>
                <p:cNvSpPr/>
                <p:nvPr/>
              </p:nvSpPr>
              <p:spPr>
                <a:xfrm flipV="1">
                  <a:off x="235" y="2015"/>
                  <a:ext cx="5241" cy="6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3" name="Line 59"/>
                <p:cNvSpPr/>
                <p:nvPr/>
              </p:nvSpPr>
              <p:spPr>
                <a:xfrm>
                  <a:off x="235" y="1946"/>
                  <a:ext cx="5241" cy="4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4" name="Line 60"/>
                <p:cNvSpPr/>
                <p:nvPr/>
              </p:nvSpPr>
              <p:spPr>
                <a:xfrm flipV="1">
                  <a:off x="235" y="1908"/>
                  <a:ext cx="5241" cy="1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5" name="Line 61"/>
                <p:cNvSpPr/>
                <p:nvPr/>
              </p:nvSpPr>
              <p:spPr>
                <a:xfrm>
                  <a:off x="258" y="1866"/>
                  <a:ext cx="5218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  <p:sp>
              <p:nvSpPr>
                <p:cNvPr id="95356" name="Line 62"/>
                <p:cNvSpPr/>
                <p:nvPr/>
              </p:nvSpPr>
              <p:spPr>
                <a:xfrm>
                  <a:off x="235" y="1844"/>
                  <a:ext cx="5241" cy="0"/>
                </a:xfrm>
                <a:prstGeom prst="line">
                  <a:avLst/>
                </a:prstGeom>
                <a:ln w="3175" cap="flat" cmpd="sng">
                  <a:solidFill>
                    <a:srgbClr val="DDDDDD"/>
                  </a:solidFill>
                  <a:prstDash val="solid"/>
                  <a:headEnd type="none" w="sm" len="sm"/>
                  <a:tailEnd type="none" w="sm" len="sm"/>
                </a:ln>
              </p:spPr>
            </p:sp>
          </p:grpSp>
        </p:grpSp>
      </p:grpSp>
      <p:sp>
        <p:nvSpPr>
          <p:cNvPr id="95429" name="矩形 95428"/>
          <p:cNvSpPr/>
          <p:nvPr/>
        </p:nvSpPr>
        <p:spPr>
          <a:xfrm>
            <a:off x="1905000" y="1676400"/>
            <a:ext cx="44196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从主有逗，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       主从无逗；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95430" name="矩形 95429"/>
          <p:cNvSpPr/>
          <p:nvPr/>
        </p:nvSpPr>
        <p:spPr>
          <a:xfrm>
            <a:off x="2057400" y="2971800"/>
            <a:ext cx="41148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主将从现，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algn="ctr"/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主祈从现，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algn="ctr"/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主情从现；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95431" name="矩形 95430"/>
          <p:cNvSpPr/>
          <p:nvPr/>
        </p:nvSpPr>
        <p:spPr>
          <a:xfrm>
            <a:off x="1905000" y="4724400"/>
            <a:ext cx="44196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是否如果，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  <a:p>
            <a:pPr algn="ctr"/>
            <a:r>
              <a:rPr lang="zh-CN" altLang="en-US" sz="3600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要分清楚。</a:t>
            </a:r>
            <a:endParaRPr lang="zh-CN" altLang="en-US" sz="3600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945" y="838835"/>
            <a:ext cx="6196965" cy="583565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方正大标宋简体" pitchFamily="65" charset="-122"/>
                <a:ea typeface="方正大标宋简体" pitchFamily="65" charset="-122"/>
                <a:sym typeface="+mn-ea"/>
              </a:rPr>
              <a:t>If</a:t>
            </a:r>
            <a:r>
              <a:rPr lang="zh-CN" altLang="en-US" sz="3200" dirty="0">
                <a:latin typeface="方正大标宋简体" pitchFamily="65" charset="-122"/>
                <a:ea typeface="方正大标宋简体" pitchFamily="65" charset="-122"/>
                <a:sym typeface="+mn-ea"/>
              </a:rPr>
              <a:t>引导的真实条件句用法巧记忆：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1" charset="-122"/>
              <a:cs typeface="+mn-cs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5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5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5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5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5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429" grpId="0"/>
      <p:bldP spid="95430" grpId="0"/>
      <p:bldP spid="954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905000"/>
          </a:xfrm>
        </p:spPr>
        <p:txBody>
          <a:bodyPr vert="horz" wrap="square" lIns="0" rIns="0" bIns="0" anchor="b"/>
          <a:p>
            <a:r>
              <a:rPr lang="en-US" altLang="zh-CN" sz="2800" b="1" dirty="0">
                <a:solidFill>
                  <a:srgbClr val="0000FF"/>
                </a:solidFill>
              </a:rPr>
              <a:t>Conditional sentences (1)</a:t>
            </a:r>
            <a:br>
              <a:rPr lang="en-US" altLang="zh-CN" sz="2800" b="1" dirty="0">
                <a:solidFill>
                  <a:srgbClr val="0000FF"/>
                </a:solidFill>
              </a:rPr>
            </a:br>
            <a:r>
              <a:rPr lang="en-US" altLang="zh-CN" sz="2800" dirty="0">
                <a:solidFill>
                  <a:srgbClr val="0000FF"/>
                </a:solidFill>
              </a:rPr>
              <a:t>We use </a:t>
            </a:r>
            <a:r>
              <a:rPr lang="en-US" altLang="zh-CN" sz="2800" b="1" dirty="0">
                <a:solidFill>
                  <a:srgbClr val="0000FF"/>
                </a:solidFill>
              </a:rPr>
              <a:t>conditional sentences </a:t>
            </a:r>
            <a:r>
              <a:rPr lang="en-US" altLang="zh-CN" sz="2800" dirty="0">
                <a:solidFill>
                  <a:srgbClr val="0000FF"/>
                </a:solidFill>
              </a:rPr>
              <a:t>to talk about possible actions and the results of these actions.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pic>
        <p:nvPicPr>
          <p:cNvPr id="17411" name="Picture 4" descr="QQ截图20150806155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3675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5" descr="QQ截图201508061600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89375"/>
            <a:ext cx="9144000" cy="304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7016750" y="0"/>
            <a:ext cx="17589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p77</a:t>
            </a:r>
            <a:endParaRPr lang="en-US" altLang="zh-CN" sz="72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ransition spd="slow" advClick="0" advTm="1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6" descr="QQ截图20150806160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57600"/>
            <a:ext cx="9144000" cy="2466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7" descr="QQ截图201508061601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0463"/>
            <a:ext cx="9144000" cy="1782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0" name="Oval 8"/>
          <p:cNvSpPr/>
          <p:nvPr/>
        </p:nvSpPr>
        <p:spPr>
          <a:xfrm>
            <a:off x="4495800" y="4343400"/>
            <a:ext cx="32004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8921" name="Oval 9"/>
          <p:cNvSpPr/>
          <p:nvPr/>
        </p:nvSpPr>
        <p:spPr>
          <a:xfrm>
            <a:off x="685800" y="5486400"/>
            <a:ext cx="27432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bldLvl="0" animBg="1"/>
      <p:bldP spid="3892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9880" y="434975"/>
            <a:ext cx="8458200" cy="1466850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A  William's mum is </a:t>
            </a:r>
            <a:r>
              <a:rPr kumimoji="0" lang="en-US" altLang="zh-CN" sz="2800" b="1" i="1" u="none" strike="noStrike" kern="1200" cap="none" spc="0" normalizeH="0" baseline="0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+mj-cs"/>
              </a:rPr>
              <a:t>giving him advice about</a:t>
            </a: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 his problems. Match the half-sentences from the boxes to complete her advice for him. </a:t>
            </a:r>
            <a:endParaRPr kumimoji="0" lang="en-US" altLang="zh-CN" sz="2800" b="1" i="1" u="none" strike="noStrike" kern="1200" cap="none" spc="0" normalizeH="0" baseline="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xfrm>
            <a:off x="381000" y="2057400"/>
            <a:ext cx="8305800" cy="990600"/>
          </a:xfrm>
        </p:spPr>
        <p:txBody>
          <a:bodyPr vert="horz" wrap="square" anchor="t"/>
          <a:p>
            <a:pPr marL="609600" indent="-609600" algn="ctr">
              <a:lnSpc>
                <a:spcPct val="90000"/>
              </a:lnSpc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William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'</a:t>
            </a:r>
            <a:r>
              <a:rPr lang="en-US" altLang="zh-CN" sz="2800" b="1" dirty="0">
                <a:latin typeface="Times New Roman" panose="02020603050405020304" pitchFamily="18" charset="0"/>
              </a:rPr>
              <a:t>s problems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90000"/>
              </a:lnSpc>
              <a:buClrTx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I sometimes bring the wrong books to school.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457200" y="5486400"/>
            <a:ext cx="844391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check your timetable every night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you will know which books to bring.</a:t>
            </a:r>
            <a:endParaRPr lang="en-US" altLang="zh-CN" sz="28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61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86000" y="3124200"/>
            <a:ext cx="4505325" cy="220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0482" name="Rectangle 2"/>
          <p:cNvSpPr>
            <a:spLocks noGrp="1"/>
          </p:cNvSpPr>
          <p:nvPr>
            <p:ph idx="1"/>
          </p:nvPr>
        </p:nvSpPr>
        <p:spPr>
          <a:xfrm>
            <a:off x="762000" y="990600"/>
            <a:ext cx="7924800" cy="990600"/>
          </a:xfrm>
        </p:spPr>
        <p:txBody>
          <a:bodyPr vert="horz" wrap="square" anchor="t"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 </a:t>
            </a:r>
            <a:r>
              <a:rPr lang="en-US" altLang="zh-CN" sz="2800" u="sng" dirty="0">
                <a:latin typeface="Times New Roman" panose="02020603050405020304" pitchFamily="18" charset="0"/>
              </a:rPr>
              <a:t>was away from</a:t>
            </a:r>
            <a:r>
              <a:rPr lang="en-US" altLang="zh-CN" sz="2800" dirty="0">
                <a:latin typeface="Times New Roman" panose="02020603050405020304" pitchFamily="18" charset="0"/>
              </a:rPr>
              <a:t> school today</a:t>
            </a:r>
            <a:r>
              <a:rPr lang="zh-CN" altLang="en-US" sz="2800" dirty="0">
                <a:latin typeface="Times New Roman" panose="02020603050405020304" pitchFamily="18" charset="0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</a:rPr>
              <a:t> I do not know what homework to do.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20483" name="Picture 3" descr="图片2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FFA">
                  <a:alpha val="100000"/>
                </a:srgbClr>
              </a:clrFrom>
              <a:clrTo>
                <a:srgbClr val="FEFFFA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2800" y="1981200"/>
            <a:ext cx="5143500" cy="2525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Rectangle 4"/>
          <p:cNvSpPr/>
          <p:nvPr/>
        </p:nvSpPr>
        <p:spPr>
          <a:xfrm>
            <a:off x="685800" y="4876800"/>
            <a:ext cx="7696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call your friends, they will tell you what homework to do.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1506" name="Rectangle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762000"/>
          </a:xfrm>
        </p:spPr>
        <p:txBody>
          <a:bodyPr vert="horz" wrap="square" anchor="t"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I </a:t>
            </a:r>
            <a:r>
              <a:rPr lang="en-US" altLang="zh-CN" sz="2800" u="sng" dirty="0">
                <a:latin typeface="Times New Roman" panose="02020603050405020304" pitchFamily="18" charset="0"/>
              </a:rPr>
              <a:t>hate getting</a:t>
            </a:r>
            <a:r>
              <a:rPr lang="en-US" altLang="zh-CN" sz="2800" dirty="0">
                <a:latin typeface="Times New Roman" panose="02020603050405020304" pitchFamily="18" charset="0"/>
              </a:rPr>
              <a:t> up</a:t>
            </a:r>
            <a:r>
              <a:rPr lang="zh-CN" altLang="en-US" sz="2800" dirty="0">
                <a:latin typeface="Times New Roman" panose="02020603050405020304" pitchFamily="18" charset="0"/>
              </a:rPr>
              <a:t>.</a:t>
            </a:r>
            <a:r>
              <a:rPr lang="en-US" altLang="zh-CN" sz="2800" dirty="0">
                <a:latin typeface="Times New Roman" panose="02020603050405020304" pitchFamily="18" charset="0"/>
              </a:rPr>
              <a:t> I always feel tired in the mornings.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21507" name="Picture 3" descr="图片2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09800" y="1828800"/>
            <a:ext cx="4838700" cy="227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Rectangle 4"/>
          <p:cNvSpPr/>
          <p:nvPr/>
        </p:nvSpPr>
        <p:spPr>
          <a:xfrm>
            <a:off x="838200" y="4419600"/>
            <a:ext cx="7620000" cy="108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go to bed early, you will not feel tired in the mornings.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685800" y="1219200"/>
            <a:ext cx="8229600" cy="685800"/>
          </a:xfrm>
        </p:spPr>
        <p:txBody>
          <a:bodyPr vert="horz" wrap="square" anchor="t"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I do not know what this word means.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48000" y="2057400"/>
            <a:ext cx="4460875" cy="222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Rectangle 4"/>
          <p:cNvSpPr/>
          <p:nvPr/>
        </p:nvSpPr>
        <p:spPr>
          <a:xfrm>
            <a:off x="609600" y="4495800"/>
            <a:ext cx="8077200" cy="108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</a:t>
            </a:r>
            <a:r>
              <a:rPr lang="en-US" altLang="zh-CN" sz="2800" u="sng" dirty="0">
                <a:solidFill>
                  <a:srgbClr val="FF3300"/>
                </a:solidFill>
                <a:latin typeface="Times New Roman" panose="02020603050405020304" pitchFamily="18" charset="0"/>
              </a:rPr>
              <a:t>look it up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in the dictionary, you will find out its meaning.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21590"/>
            <a:ext cx="9164955" cy="6927850"/>
          </a:xfrm>
          <a:prstGeom prst="rect">
            <a:avLst/>
          </a:prstGeom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33400" y="838200"/>
            <a:ext cx="83058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B  Carol is giving advice to Henry. What is she saying? Use the pictures and the words in brackets to help you.</a:t>
            </a:r>
            <a:endParaRPr kumimoji="0" lang="en-US" altLang="zh-CN" sz="2800" b="1" i="1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066800" y="5029200"/>
            <a:ext cx="7696200" cy="116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__________________ the </a:t>
            </a:r>
            <a:r>
              <a:rPr kumimoji="0" lang="zh-CN" altLang="en-US" sz="2800" u="sng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wheel</a:t>
            </a:r>
            <a:r>
              <a:rPr kumimoji="0" lang="zh-CN" altLang="en-US" sz="28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 round, they_______________ easily. (make/turn)</a:t>
            </a:r>
            <a:endParaRPr kumimoji="0" lang="zh-CN" altLang="en-US" sz="2800" kern="1200" cap="none" spc="0" normalizeH="0" baseline="0" noProof="0" dirty="0" smtClean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1676400" y="5120640"/>
            <a:ext cx="33543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make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2362200" y="5715000"/>
            <a:ext cx="23749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turn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355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828800"/>
            <a:ext cx="4876800" cy="2994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/>
      <p:bldP spid="19461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09600" y="4724400"/>
            <a:ext cx="8382000" cy="116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2.The seeds ______________________ in the soil. (grow/plant)</a:t>
            </a:r>
            <a:endParaRPr kumimoji="0" lang="zh-CN" altLang="en-US" sz="2800" kern="1200" cap="none" spc="0" normalizeH="0" baseline="0" noProof="0" dirty="0" smtClean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2369185" y="4724400"/>
            <a:ext cx="44405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grow if you plant them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990600"/>
            <a:ext cx="5410200" cy="339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1371600" y="4876800"/>
            <a:ext cx="7239000" cy="1168400"/>
          </a:xfrm>
        </p:spPr>
        <p:txBody>
          <a:bodyPr vert="horz" wrap="square" anchor="t">
            <a:spAutoFit/>
          </a:bodyPr>
          <a:p>
            <a:pPr marL="0" indent="0">
              <a:lnSpc>
                <a:spcPct val="12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3. ____________ another </a:t>
            </a:r>
            <a:r>
              <a:rPr lang="zh-CN" altLang="en-US" sz="2800" u="sng" dirty="0">
                <a:latin typeface="Times New Roman" panose="02020603050405020304" pitchFamily="18" charset="0"/>
              </a:rPr>
              <a:t>wing</a:t>
            </a:r>
            <a:r>
              <a:rPr lang="zh-CN" altLang="en-US" sz="2800" dirty="0">
                <a:latin typeface="Times New Roman" panose="02020603050405020304" pitchFamily="18" charset="0"/>
              </a:rPr>
              <a:t>, it ____</a:t>
            </a:r>
            <a:r>
              <a:rPr lang="en-US" altLang="zh-CN" sz="2800" dirty="0">
                <a:latin typeface="Times New Roman" panose="02020603050405020304" pitchFamily="18" charset="0"/>
              </a:rPr>
              <a:t>________. (put on/ fly)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1676400" y="4876800"/>
            <a:ext cx="3124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8" name="Text Box 4"/>
          <p:cNvSpPr txBox="1"/>
          <p:nvPr/>
        </p:nvSpPr>
        <p:spPr>
          <a:xfrm>
            <a:off x="1676400" y="5523230"/>
            <a:ext cx="1633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fly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560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066800"/>
            <a:ext cx="6324600" cy="3519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990600" y="4648200"/>
            <a:ext cx="7391400" cy="1254125"/>
          </a:xfrm>
        </p:spPr>
        <p:txBody>
          <a:bodyPr vert="horz" wrap="square" anchor="t">
            <a:spAutoFit/>
          </a:bodyPr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________________ your coat, you   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__________ so cold. (put on/not feel)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1752600" y="4648200"/>
            <a:ext cx="4300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1219200" y="5334000"/>
            <a:ext cx="32337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feel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838200"/>
            <a:ext cx="5943600" cy="3524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609600" y="4419600"/>
            <a:ext cx="8229600" cy="1254125"/>
          </a:xfrm>
        </p:spPr>
        <p:txBody>
          <a:bodyPr vert="horz" wrap="square" anchor="t">
            <a:spAutoFit/>
          </a:bodyPr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The meat _______________________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in the </a:t>
            </a:r>
            <a:r>
              <a:rPr lang="en-US" altLang="zh-CN" sz="2800" u="sng" dirty="0">
                <a:latin typeface="Times New Roman" panose="02020603050405020304" pitchFamily="18" charset="0"/>
              </a:rPr>
              <a:t>fridge</a:t>
            </a:r>
            <a:r>
              <a:rPr lang="en-US" altLang="zh-CN" sz="2800" dirty="0">
                <a:latin typeface="Times New Roman" panose="02020603050405020304" pitchFamily="18" charset="0"/>
              </a:rPr>
              <a:t>. (not go bad/put)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2633345" y="4481830"/>
            <a:ext cx="55340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go bad if you put it 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7652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>
                  <a:alpha val="100000"/>
                </a:srgbClr>
              </a:clrFrom>
              <a:clrTo>
                <a:srgbClr val="FDFDFD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6400" y="914400"/>
            <a:ext cx="5486400" cy="320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8674" name="Rectangle 2"/>
          <p:cNvSpPr>
            <a:spLocks noGrp="1"/>
          </p:cNvSpPr>
          <p:nvPr>
            <p:ph idx="1"/>
          </p:nvPr>
        </p:nvSpPr>
        <p:spPr>
          <a:xfrm>
            <a:off x="1066800" y="4724400"/>
            <a:ext cx="7162800" cy="1254125"/>
          </a:xfrm>
        </p:spPr>
        <p:txBody>
          <a:bodyPr vert="horz" wrap="square" anchor="t">
            <a:spAutoFit/>
          </a:bodyPr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6. You __________________________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your classes. (see clearly/wear)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2209800" y="4724400"/>
            <a:ext cx="5791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see clearly if you wear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8676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>
                  <a:alpha val="100000"/>
                </a:srgbClr>
              </a:clrFrom>
              <a:clrTo>
                <a:srgbClr val="FDFDFD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1066800"/>
            <a:ext cx="54102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3335" y="1270"/>
            <a:ext cx="9156700" cy="6856730"/>
          </a:xfrm>
          <a:prstGeom prst="rect">
            <a:avLst/>
          </a:prstGeom>
        </p:spPr>
      </p:pic>
      <p:sp>
        <p:nvSpPr>
          <p:cNvPr id="61442" name="TextBox 2"/>
          <p:cNvSpPr txBox="1"/>
          <p:nvPr/>
        </p:nvSpPr>
        <p:spPr>
          <a:xfrm>
            <a:off x="755650" y="1196975"/>
            <a:ext cx="76327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Let's learn the new words and expressions.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43" name="图片 5" descr="学习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9325" y="3141663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Click="0" advTm="1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371157"/>
            <a:ext cx="8229600" cy="1143000"/>
          </a:xfrm>
        </p:spPr>
        <p:txBody>
          <a:bodyPr/>
          <a:p>
            <a:pPr algn="l"/>
            <a:r>
              <a:rPr lang="en-US" altLang="zh-CN"/>
              <a:t>advice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954405"/>
            <a:ext cx="8229600" cy="4525963"/>
          </a:xfrm>
        </p:spPr>
        <p:txBody>
          <a:bodyPr/>
          <a:p>
            <a:pPr marL="0" indent="0">
              <a:buNone/>
            </a:pPr>
            <a:r>
              <a:rPr lang="en-US" altLang="zh-CN"/>
              <a:t>[U] </a:t>
            </a:r>
            <a:r>
              <a:rPr lang="zh-CN" altLang="en-US"/>
              <a:t>意见；劝告；建议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一则建议     </a:t>
            </a:r>
            <a:endParaRPr lang="en-US" altLang="zh-CN"/>
          </a:p>
          <a:p>
            <a:r>
              <a:rPr lang="en-US" altLang="zh-CN"/>
              <a:t>give advice </a:t>
            </a:r>
            <a:r>
              <a:rPr lang="en-US" altLang="zh-CN">
                <a:solidFill>
                  <a:srgbClr val="FF0000"/>
                </a:solidFill>
              </a:rPr>
              <a:t>on/about</a:t>
            </a:r>
            <a:r>
              <a:rPr lang="en-US" altLang="zh-CN"/>
              <a:t> sth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你能给我一点关于买房子的建议吗？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Could you _________________________ buying a house?</a:t>
            </a:r>
            <a:endParaRPr lang="en-US" altLang="zh-CN"/>
          </a:p>
          <a:p>
            <a:r>
              <a:rPr lang="zh-CN" altLang="en-US"/>
              <a:t>听从某人的意见</a:t>
            </a:r>
            <a:endParaRPr lang="zh-CN" altLang="en-US"/>
          </a:p>
          <a:p>
            <a:r>
              <a:rPr lang="en-US" altLang="zh-CN"/>
              <a:t>advice &amp; advise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advise v. </a:t>
            </a:r>
            <a:r>
              <a:rPr lang="zh-CN" altLang="en-US"/>
              <a:t>建议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advise sb to do sth    </a:t>
            </a:r>
            <a:r>
              <a:rPr lang="zh-CN" altLang="en-US"/>
              <a:t>建议某人做某事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675255" y="1526540"/>
            <a:ext cx="2849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>
                <a:sym typeface="+mn-ea"/>
              </a:rPr>
              <a:t>a piece of advice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5078095" y="2179955"/>
            <a:ext cx="225806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/>
              <a:t>就</a:t>
            </a:r>
            <a:r>
              <a:rPr lang="en-US" altLang="zh-CN" sz="2800"/>
              <a:t>...</a:t>
            </a:r>
            <a:r>
              <a:rPr lang="zh-CN" altLang="en-US" sz="2800"/>
              <a:t>给出建议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2303780" y="3329940"/>
            <a:ext cx="50025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2800">
                <a:solidFill>
                  <a:srgbClr val="FF0000"/>
                </a:solidFill>
                <a:sym typeface="+mn-ea"/>
              </a:rPr>
              <a:t>give me some advice about/on</a:t>
            </a:r>
            <a:endParaRPr lang="en-US" sz="2800">
              <a:solidFill>
                <a:srgbClr val="FF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63365" y="4364990"/>
            <a:ext cx="392493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/>
              <a:t>take/follow one's advice</a:t>
            </a:r>
            <a:endParaRPr lang="en-US" altLang="zh-CN" sz="2800"/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12382"/>
            <a:ext cx="8229600" cy="1143000"/>
          </a:xfrm>
        </p:spPr>
        <p:txBody>
          <a:bodyPr/>
          <a:p>
            <a:pPr algn="l"/>
            <a:r>
              <a:rPr lang="en-US" altLang="zh-CN"/>
              <a:t>I hate getting up.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26160"/>
            <a:ext cx="8229600" cy="4525963"/>
          </a:xfrm>
        </p:spPr>
        <p:txBody>
          <a:bodyPr/>
          <a:p>
            <a:pPr marL="0" indent="0">
              <a:buNone/>
            </a:pPr>
            <a:r>
              <a:rPr lang="en-US" altLang="zh-CN"/>
              <a:t>hate    v. </a:t>
            </a:r>
            <a:r>
              <a:rPr lang="zh-CN" altLang="en-US"/>
              <a:t>讨厌，不喜欢</a:t>
            </a:r>
            <a:endParaRPr lang="zh-CN" altLang="en-US"/>
          </a:p>
          <a:p>
            <a:r>
              <a:rPr lang="en-US" altLang="zh-CN"/>
              <a:t>hate doing sth</a:t>
            </a:r>
            <a:endParaRPr lang="en-US" altLang="zh-CN"/>
          </a:p>
          <a:p>
            <a:r>
              <a:rPr lang="en-US" altLang="zh-CN"/>
              <a:t>hate to do sth</a:t>
            </a:r>
            <a:endParaRPr lang="en-US" altLang="zh-CN"/>
          </a:p>
          <a:p>
            <a:r>
              <a:rPr lang="en-US" altLang="zh-CN"/>
              <a:t>hate sb/sth</a:t>
            </a:r>
            <a:r>
              <a:rPr lang="zh-CN" altLang="en-US"/>
              <a:t>    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他讨厌他的工作。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He hates his job.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我讨厌洗衣服。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I hate washing clothes.</a:t>
            </a:r>
            <a:endParaRPr lang="en-US" altLang="zh-CN"/>
          </a:p>
          <a:p>
            <a:pPr marL="0" indent="0">
              <a:buNone/>
            </a:pPr>
            <a:r>
              <a:rPr lang="zh-CN" altLang="en-US"/>
              <a:t>她讨厌我。</a:t>
            </a:r>
            <a:endParaRPr lang="zh-CN" altLang="en-US"/>
          </a:p>
          <a:p>
            <a:pPr marL="0" indent="0">
              <a:buNone/>
            </a:pPr>
            <a:r>
              <a:rPr lang="en-US" altLang="zh-CN"/>
              <a:t>She hates me.</a:t>
            </a:r>
            <a:endParaRPr lang="en-US" altLang="zh-CN"/>
          </a:p>
          <a:p>
            <a:pPr marL="0" indent="0">
              <a:buNone/>
            </a:pPr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609600" y="1066800"/>
            <a:ext cx="8001000" cy="3621405"/>
          </a:xfrm>
        </p:spPr>
        <p:txBody>
          <a:bodyPr vert="horz" wrap="square" anchor="t"/>
          <a:p>
            <a:pPr>
              <a:lnSpc>
                <a:spcPct val="120000"/>
              </a:lnSpc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一. 用括号内所给单词的正确形式填空。</a:t>
            </a:r>
            <a:endParaRPr lang="en-US" altLang="zh-CN" sz="2800" b="1" kern="1200" dirty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ea typeface="+mj-ea"/>
              <a:cs typeface="+mj-cs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If he ______(be) free tomorrow evening,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he will come to your birthday party.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I will tell her the answer if she ______(ask) me.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If we talk loudly in class, our teacher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______(be) unhappy with us.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4036" name="Rectangle 4"/>
          <p:cNvSpPr/>
          <p:nvPr/>
        </p:nvSpPr>
        <p:spPr>
          <a:xfrm>
            <a:off x="948690" y="404622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be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7" name="Rectangle 5"/>
          <p:cNvSpPr/>
          <p:nvPr/>
        </p:nvSpPr>
        <p:spPr>
          <a:xfrm>
            <a:off x="2096135" y="1746250"/>
            <a:ext cx="990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is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8" name="Rectangle 6"/>
          <p:cNvSpPr/>
          <p:nvPr/>
        </p:nvSpPr>
        <p:spPr>
          <a:xfrm>
            <a:off x="5542280" y="293814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asks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45059" name="Rectangle 3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053840"/>
          </a:xfrm>
        </p:spPr>
        <p:txBody>
          <a:bodyPr vert="horz" wrap="square" anchor="t"/>
          <a:p>
            <a:pPr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二. 合并句子。</a:t>
            </a:r>
            <a:endParaRPr lang="en-US" altLang="zh-CN" sz="2800" b="1" kern="1200" dirty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ea typeface="+mj-ea"/>
              <a:cs typeface="+mj-cs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It is going to rain tomorrow.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We will not go out.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	If it rains tomorrow, we will not go out.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She is going to post the letter now.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Her grandparents will receive it in three days.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	If she posts the letter now, her grandparents will receive it in three days.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685800" y="1143000"/>
            <a:ext cx="8335645" cy="4652645"/>
          </a:xfrm>
        </p:spPr>
        <p:txBody>
          <a:bodyPr vert="horz" wrap="square" anchor="t"/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They are going to do more exercises.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They will be in better health.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   If they do more exercises, they will be in better health.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You are going to play with a knife.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You will hurt yourself.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play with a knife, you will hurt yourself.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charRg st="75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charRg st="75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charRg st="75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charRg st="208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charRg st="208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charRg st="208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381000" y="990600"/>
            <a:ext cx="8458200" cy="5253990"/>
          </a:xfrm>
        </p:spPr>
        <p:txBody>
          <a:bodyPr vert="horz" wrap="square" anchor="t"/>
          <a:p>
            <a:pPr algn="l">
              <a:lnSpc>
                <a:spcPct val="100000"/>
              </a:lnSpc>
              <a:buNone/>
            </a:pPr>
            <a:r>
              <a:rPr lang="en-US" altLang="zh-CN" sz="28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三. 选择最佳答案填空。</a:t>
            </a:r>
            <a:endParaRPr lang="en-US" altLang="zh-CN" sz="2800" b="1" kern="1200" dirty="0">
              <a:ln>
                <a:noFill/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)1. If it stops raining, we ____ out.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are go 		B. can go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goes 		D. to go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)2. If you don't water the flowers, they 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died 		B. die	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dying 		D. to die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)3. We will go climbing ____ the weather is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fine.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while 		B. where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so 		          D. if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7108" name="Rectangle 4"/>
          <p:cNvSpPr/>
          <p:nvPr/>
        </p:nvSpPr>
        <p:spPr>
          <a:xfrm>
            <a:off x="590550" y="426783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09" name="Rectangle 5"/>
          <p:cNvSpPr/>
          <p:nvPr/>
        </p:nvSpPr>
        <p:spPr>
          <a:xfrm>
            <a:off x="609600" y="1447800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7110" name="Rectangle 6"/>
          <p:cNvSpPr/>
          <p:nvPr/>
        </p:nvSpPr>
        <p:spPr>
          <a:xfrm>
            <a:off x="527050" y="284797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34818" name="Rectangle 3"/>
          <p:cNvSpPr>
            <a:spLocks noGrp="1"/>
          </p:cNvSpPr>
          <p:nvPr>
            <p:ph idx="1"/>
          </p:nvPr>
        </p:nvSpPr>
        <p:spPr>
          <a:xfrm>
            <a:off x="533400" y="990600"/>
            <a:ext cx="8153400" cy="5690235"/>
          </a:xfrm>
        </p:spPr>
        <p:txBody>
          <a:bodyPr vert="horz" wrap="square" anchor="t"/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)4. My family and I will plant some trees in the 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garden if it ____ tomorrow.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didn't rain 		B. isn't going to rain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won't rain 		D. doesn't rain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)5. If you don't work hard, you ____ the exam.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can't pass 		B. can pass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will pass 		          D. pass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)6. If my father ____ back next Saturday, we will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       go on a picnic together.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A. will come 		B. comes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     C. is coming 		D. should come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8132" name="Rectangle 4"/>
          <p:cNvSpPr/>
          <p:nvPr/>
        </p:nvSpPr>
        <p:spPr>
          <a:xfrm>
            <a:off x="685800" y="4572000"/>
            <a:ext cx="5092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3" name="Rectangle 5"/>
          <p:cNvSpPr/>
          <p:nvPr/>
        </p:nvSpPr>
        <p:spPr>
          <a:xfrm>
            <a:off x="685800" y="99060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4" name="Rectangle 6"/>
          <p:cNvSpPr/>
          <p:nvPr/>
        </p:nvSpPr>
        <p:spPr>
          <a:xfrm>
            <a:off x="685800" y="3048000"/>
            <a:ext cx="438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" y="-93345"/>
            <a:ext cx="9164955" cy="692785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2865"/>
            <a:ext cx="8229600" cy="4793615"/>
          </a:xfrm>
        </p:spPr>
        <p:txBody>
          <a:bodyPr/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7. I want to know if he _________(come) tomorrow. If  he _______(come), I __________(give) the message to him. </a:t>
            </a: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． 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I ____ her the answer if she ____me. 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ctr"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A.am going to tell,  asks      B. will tell, asks 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ctr"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C.am going to tell,  ask        D. will tell, ask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>
              <a:buNone/>
            </a:pP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44900" y="1327150"/>
            <a:ext cx="17913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>
                <a:solidFill>
                  <a:srgbClr val="FF0000"/>
                </a:solidFill>
              </a:rPr>
              <a:t> will come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4055" y="1743710"/>
            <a:ext cx="17913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>
                <a:solidFill>
                  <a:srgbClr val="FF0000"/>
                </a:solidFill>
              </a:rPr>
              <a:t>comes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44900" y="1743710"/>
            <a:ext cx="17913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>
                <a:solidFill>
                  <a:srgbClr val="FF0000"/>
                </a:solidFill>
              </a:rPr>
              <a:t>will give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5502275" y="4341495"/>
            <a:ext cx="674370" cy="51689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05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Homework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557895" cy="4526280"/>
          </a:xfrm>
        </p:spPr>
        <p:txBody>
          <a:bodyPr/>
          <a:p>
            <a:r>
              <a:rPr lang="zh-CN" altLang="en-US"/>
              <a:t>完成</a:t>
            </a:r>
            <a:r>
              <a:rPr lang="en-US" altLang="zh-CN"/>
              <a:t>E</a:t>
            </a:r>
            <a:r>
              <a:rPr lang="zh-CN" altLang="en-US"/>
              <a:t>听说的作业</a:t>
            </a:r>
            <a:endParaRPr lang="zh-CN" altLang="en-US"/>
          </a:p>
          <a:p>
            <a:r>
              <a:rPr lang="zh-CN" altLang="en-US"/>
              <a:t>完成</a:t>
            </a:r>
            <a:r>
              <a:rPr lang="en-US" altLang="zh-CN"/>
              <a:t>B</a:t>
            </a:r>
            <a:r>
              <a:rPr lang="zh-CN" altLang="en-US"/>
              <a:t>册</a:t>
            </a:r>
            <a:r>
              <a:rPr lang="en-US" altLang="zh-CN"/>
              <a:t>Grammar</a:t>
            </a:r>
            <a:r>
              <a:rPr lang="zh-CN" altLang="en-US"/>
              <a:t>、</a:t>
            </a:r>
            <a:r>
              <a:rPr lang="en-US" altLang="zh-CN"/>
              <a:t>Integration</a:t>
            </a:r>
            <a:r>
              <a:rPr lang="zh-CN" altLang="en-US"/>
              <a:t>（不要空题）</a:t>
            </a:r>
            <a:endParaRPr lang="en-US" altLang="zh-CN"/>
          </a:p>
          <a:p>
            <a:r>
              <a:rPr lang="zh-CN" altLang="en-US"/>
              <a:t>背诵</a:t>
            </a:r>
            <a:r>
              <a:rPr lang="en-US" altLang="zh-CN"/>
              <a:t>Unit6</a:t>
            </a:r>
            <a:r>
              <a:rPr lang="zh-CN" altLang="en-US"/>
              <a:t>课文</a:t>
            </a:r>
            <a:endParaRPr lang="zh-CN" altLang="en-US"/>
          </a:p>
          <a:p>
            <a:r>
              <a:rPr lang="zh-CN" altLang="en-US"/>
              <a:t>翻译，写在笔记本上</a:t>
            </a:r>
            <a:endParaRPr lang="zh-CN" altLang="en-US"/>
          </a:p>
        </p:txBody>
      </p:sp>
    </p:spTree>
  </p:cSld>
  <p:clrMapOvr>
    <a:masterClrMapping/>
  </p:clrMapOvr>
  <p:transition spd="slow" advClick="0" advTm="1000">
    <p:randomBar dir="vert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5783</Words>
  <Application>WPS 演示</Application>
  <PresentationFormat>全屏显示(4:3)</PresentationFormat>
  <Paragraphs>337</Paragraphs>
  <Slides>36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1" baseType="lpstr">
      <vt:lpstr>Arial</vt:lpstr>
      <vt:lpstr>宋体</vt:lpstr>
      <vt:lpstr>Wingdings</vt:lpstr>
      <vt:lpstr>Calibri</vt:lpstr>
      <vt:lpstr>Comic Sans MS</vt:lpstr>
      <vt:lpstr>Wingdings 2</vt:lpstr>
      <vt:lpstr>微软雅黑</vt:lpstr>
      <vt:lpstr>华文琥珀</vt:lpstr>
      <vt:lpstr>华文中宋</vt:lpstr>
      <vt:lpstr>方正大标宋简体</vt:lpstr>
      <vt:lpstr>Times New Roman</vt:lpstr>
      <vt:lpstr>黑体</vt:lpstr>
      <vt:lpstr>Arial Unicode MS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Conditional sentences (1) We use conditional sentences to talk about possible actions and the results of these actions.</vt:lpstr>
      <vt:lpstr>PowerPoint 演示文稿</vt:lpstr>
      <vt:lpstr>A  William's mum is giving him advice about his problems. Match the half-sentences from the boxes to complete her advice for him.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advice</vt:lpstr>
      <vt:lpstr>I hate getting up.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Homework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环球旅游观光PPT模板</dc:title>
  <dc:creator>bj</dc:creator>
  <cp:lastModifiedBy>Admin</cp:lastModifiedBy>
  <cp:revision>356</cp:revision>
  <dcterms:created xsi:type="dcterms:W3CDTF">2013-10-30T09:04:00Z</dcterms:created>
  <dcterms:modified xsi:type="dcterms:W3CDTF">2017-12-04T03:01:24Z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