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5" r:id="rId8"/>
    <p:sldId id="274" r:id="rId9"/>
    <p:sldId id="275" r:id="rId10"/>
    <p:sldId id="277" r:id="rId11"/>
    <p:sldId id="276" r:id="rId12"/>
    <p:sldId id="279" r:id="rId13"/>
    <p:sldId id="278" r:id="rId14"/>
    <p:sldId id="281" r:id="rId15"/>
    <p:sldId id="280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3" r:id="rId24"/>
    <p:sldId id="294" r:id="rId25"/>
    <p:sldId id="295" r:id="rId26"/>
    <p:sldId id="296" r:id="rId27"/>
    <p:sldId id="298" r:id="rId28"/>
    <p:sldId id="299" r:id="rId29"/>
    <p:sldId id="300" r:id="rId30"/>
    <p:sldId id="301" r:id="rId31"/>
    <p:sldId id="302" r:id="rId32"/>
    <p:sldId id="316" r:id="rId33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10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2986162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609850" y="2047875"/>
          <a:ext cx="6924675" cy="2819400"/>
          <a:chOff x="2609850" y="2047875"/>
          <a:chExt cx="6924675" cy="2819400"/>
        </a:xfrm>
      </p:grpSpPr>
      <p:sp>
        <p:nvSpPr>
          <p:cNvPr id="2" name="文本框 1"/>
          <p:cNvSpPr txBox="1"/>
          <p:nvPr/>
        </p:nvSpPr>
        <p:spPr>
          <a:xfrm>
            <a:off x="2051720" y="627534"/>
            <a:ext cx="5418534" cy="7166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fontAlgn="base">
              <a:lnSpc>
                <a:spcPct val="125000"/>
              </a:lnSpc>
            </a:pPr>
            <a:r>
              <a:rPr lang="en-US" sz="4100" u="none" spc="0" dirty="0" err="1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</a:t>
            </a:r>
            <a:r>
              <a:rPr lang="en-US" sz="4100" u="none" spc="0" dirty="0">
                <a:solidFill>
                  <a:srgbClr val="FFFFFF">
                    <a:alpha val="100000"/>
                  </a:srgbClr>
                </a:solidFill>
                <a:latin typeface="微软雅黑"/>
              </a:rPr>
              <a:t> </a:t>
            </a:r>
            <a:r>
              <a:rPr lang="en-US" sz="4100" u="none" spc="0" dirty="0" err="1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</a:t>
            </a:r>
            <a:endParaRPr lang="en-US" sz="4100" u="none" spc="0" dirty="0">
              <a:solidFill>
                <a:srgbClr val="FFFFFF">
                  <a:alpha val="100000"/>
                </a:srgbClr>
              </a:solidFill>
              <a:latin typeface="微软雅黑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2124075"/>
          <a:chOff x="381000" y="266700"/>
          <a:chExt cx="9134475" cy="2124075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教学目标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19175" y="733425"/>
            <a:ext cx="81153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能描述电磁铁，说明电磁铁的特点和工作原理。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19175" y="1228725"/>
            <a:ext cx="81153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能通过实验，得出电磁铁磁性强弱与哪些因素有关。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19175" y="1714500"/>
            <a:ext cx="81153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能说明电磁继电器的结构和工作原理，了解电磁继电器在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生产、生活中的应用。</a:t>
            </a:r>
          </a:p>
        </p:txBody>
      </p:sp>
      <p:pic>
        <p:nvPicPr>
          <p:cNvPr id="7" name="图片 6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838200"/>
            <a:ext cx="323850" cy="323850"/>
          </a:xfrm>
          <a:prstGeom prst="rect">
            <a:avLst/>
          </a:prstGeom>
        </p:spPr>
      </p:pic>
      <p:pic>
        <p:nvPicPr>
          <p:cNvPr id="8" name="图片 7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" y="1323975"/>
            <a:ext cx="323850" cy="323850"/>
          </a:xfrm>
          <a:prstGeom prst="rect">
            <a:avLst/>
          </a:prstGeom>
        </p:spPr>
      </p:pic>
      <p:pic>
        <p:nvPicPr>
          <p:cNvPr id="9" name="图片 8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1800225"/>
            <a:ext cx="323850" cy="3238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4038600"/>
          <a:chOff x="381000" y="266700"/>
          <a:chExt cx="9134475" cy="403860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教学重点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28700" y="1162050"/>
            <a:ext cx="2305050" cy="428625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电磁铁的磁性。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81000" y="277177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6" name="文本框 5"/>
          <p:cNvSpPr txBox="1"/>
          <p:nvPr/>
        </p:nvSpPr>
        <p:spPr>
          <a:xfrm>
            <a:off x="628650" y="2657475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教学难点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066800" y="3609975"/>
            <a:ext cx="4333875" cy="428625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电磁继电器的工作原理及其应用。</a:t>
            </a:r>
          </a:p>
        </p:txBody>
      </p:sp>
      <p:pic>
        <p:nvPicPr>
          <p:cNvPr id="8" name="图片 7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247775"/>
            <a:ext cx="323850" cy="323850"/>
          </a:xfrm>
          <a:prstGeom prst="rect">
            <a:avLst/>
          </a:prstGeom>
        </p:spPr>
      </p:pic>
      <p:pic>
        <p:nvPicPr>
          <p:cNvPr id="9" name="图片 8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0" y="3695700"/>
            <a:ext cx="323850" cy="3238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85750"/>
          <a:ext cx="9134475" cy="4448175"/>
          <a:chOff x="381000" y="285750"/>
          <a:chExt cx="9134475" cy="4448175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8575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知识回顾：安培定则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8650" y="104775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用______手握住螺线管，让四指指向螺线管中______的方向，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则拇指所指的那端就是螺线管的______极。</a:t>
            </a:r>
          </a:p>
        </p:txBody>
      </p:sp>
      <p:pic>
        <p:nvPicPr>
          <p:cNvPr id="5" name="图片 4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" y="2447925"/>
            <a:ext cx="2857500" cy="200025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6" name="图片 5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5076825" y="2447925"/>
            <a:ext cx="2857500" cy="200025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7" name="文本框 6"/>
          <p:cNvSpPr txBox="1"/>
          <p:nvPr/>
        </p:nvSpPr>
        <p:spPr>
          <a:xfrm>
            <a:off x="1123950" y="1028700"/>
            <a:ext cx="80105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右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362700" y="1038225"/>
            <a:ext cx="27717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电流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886325" y="1495425"/>
            <a:ext cx="42481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4886325"/>
          <a:chOff x="381000" y="266700"/>
          <a:chExt cx="9134475" cy="4886325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知识回顾：安培定则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571625" y="742950"/>
            <a:ext cx="75628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1．判断下面螺线管中的N极和S极：</a:t>
            </a:r>
          </a:p>
        </p:txBody>
      </p:sp>
      <p:pic>
        <p:nvPicPr>
          <p:cNvPr id="5" name="图片 4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638300" y="1171575"/>
            <a:ext cx="1838325" cy="1228725"/>
          </a:xfrm>
          <a:prstGeom prst="rect">
            <a:avLst/>
          </a:prstGeom>
        </p:spPr>
      </p:pic>
      <p:pic>
        <p:nvPicPr>
          <p:cNvPr id="6" name="图片 5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5686425" y="1181100"/>
            <a:ext cx="1809750" cy="12001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581150" y="2305050"/>
            <a:ext cx="75533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2．判断螺线管中的电流方向：</a:t>
            </a:r>
          </a:p>
        </p:txBody>
      </p:sp>
      <p:pic>
        <p:nvPicPr>
          <p:cNvPr id="8" name="图片 7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924050" y="3057525"/>
            <a:ext cx="1247775" cy="1828800"/>
          </a:xfrm>
          <a:prstGeom prst="rect">
            <a:avLst/>
          </a:prstGeom>
        </p:spPr>
      </p:pic>
      <p:pic>
        <p:nvPicPr>
          <p:cNvPr id="9" name="图片 8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895975" y="3086100"/>
            <a:ext cx="1257300" cy="177165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571750" y="2657475"/>
            <a:ext cx="65627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N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543675" y="2657475"/>
            <a:ext cx="25908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S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372100" y="1533525"/>
            <a:ext cx="37623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N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514725" y="1514475"/>
            <a:ext cx="56197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N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419225" y="1552575"/>
            <a:ext cx="77152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S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543800" y="1495425"/>
            <a:ext cx="15906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S</a:t>
            </a:r>
          </a:p>
        </p:txBody>
      </p:sp>
      <p:pic>
        <p:nvPicPr>
          <p:cNvPr id="16" name="图片 15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2038350" y="3152775"/>
            <a:ext cx="285750" cy="104775"/>
          </a:xfrm>
          <a:prstGeom prst="rect">
            <a:avLst/>
          </a:prstGeom>
        </p:spPr>
      </p:pic>
      <p:pic>
        <p:nvPicPr>
          <p:cNvPr id="17" name="图片 16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2876550" y="4600575"/>
            <a:ext cx="285750" cy="104775"/>
          </a:xfrm>
          <a:prstGeom prst="rect">
            <a:avLst/>
          </a:prstGeom>
        </p:spPr>
      </p:pic>
      <p:pic>
        <p:nvPicPr>
          <p:cNvPr id="18" name="图片 17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6086475" y="3190875"/>
            <a:ext cx="276225" cy="104775"/>
          </a:xfrm>
          <a:prstGeom prst="rect">
            <a:avLst/>
          </a:prstGeom>
        </p:spPr>
      </p:pic>
      <p:pic>
        <p:nvPicPr>
          <p:cNvPr id="19" name="图片 18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6896100" y="4572000"/>
            <a:ext cx="276225" cy="10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66700"/>
          <a:ext cx="9144000" cy="4667250"/>
          <a:chOff x="285750" y="266700"/>
          <a:chExt cx="9144000" cy="4667250"/>
        </a:xfrm>
      </p:grpSpPr>
      <p:sp>
        <p:nvSpPr>
          <p:cNvPr id="2" name="文本框 1"/>
          <p:cNvSpPr txBox="1"/>
          <p:nvPr/>
        </p:nvSpPr>
        <p:spPr>
          <a:xfrm>
            <a:off x="800100" y="847725"/>
            <a:ext cx="83343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电磁起重机是什么原理？</a:t>
            </a:r>
          </a:p>
        </p:txBody>
      </p:sp>
      <p:pic>
        <p:nvPicPr>
          <p:cNvPr id="3" name="图片 2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71475"/>
            <a:ext cx="400050" cy="3048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76300" y="266700"/>
            <a:ext cx="8258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电磁起重机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3800475"/>
          <a:chOff x="381000" y="266700"/>
          <a:chExt cx="9134475" cy="3800475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8650" y="752475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定义：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47700" y="1257300"/>
            <a:ext cx="84867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电磁铁是一个带有__________的螺线管。 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286125" y="1257300"/>
            <a:ext cx="58483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铁芯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38175" y="2362200"/>
            <a:ext cx="84963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构造：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838325" y="1962150"/>
            <a:ext cx="72961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线圈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286250" y="2085975"/>
            <a:ext cx="48482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铁芯</a:t>
            </a:r>
          </a:p>
        </p:txBody>
      </p:sp>
      <p:pic>
        <p:nvPicPr>
          <p:cNvPr id="10" name="图片 9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352675" y="2800350"/>
            <a:ext cx="1790700" cy="466725"/>
          </a:xfrm>
          <a:prstGeom prst="rect">
            <a:avLst/>
          </a:prstGeom>
        </p:spPr>
      </p:pic>
      <p:pic>
        <p:nvPicPr>
          <p:cNvPr id="11" name="图片 10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85975" y="2781300"/>
            <a:ext cx="2381250" cy="581025"/>
          </a:xfrm>
          <a:prstGeom prst="rect">
            <a:avLst/>
          </a:prstGeom>
        </p:spPr>
      </p:pic>
      <p:pic>
        <p:nvPicPr>
          <p:cNvPr id="12" name="图片 11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2114550" y="2628900"/>
            <a:ext cx="2085975" cy="117157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781175" y="1981200"/>
            <a:ext cx="714375" cy="476250"/>
          </a:xfrm>
          <a:prstGeom prst="rect">
            <a:avLst/>
          </a:prstGeom>
          <a:noFill/>
          <a:ln w="25400" cap="flat" cmpd="sng" algn="ctr">
            <a:solidFill>
              <a:srgbClr val="FFD73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pic>
        <p:nvPicPr>
          <p:cNvPr id="14" name="图片 13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1943100" y="2409825"/>
            <a:ext cx="371475" cy="23812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229100" y="2085975"/>
            <a:ext cx="685800" cy="476250"/>
          </a:xfrm>
          <a:prstGeom prst="rect">
            <a:avLst/>
          </a:prstGeom>
          <a:noFill/>
          <a:ln w="25400" cap="flat" cmpd="sng" algn="ctr">
            <a:solidFill>
              <a:srgbClr val="FFD73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pic>
        <p:nvPicPr>
          <p:cNvPr id="16" name="图片 15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333875" y="2514600"/>
            <a:ext cx="371475" cy="238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3714750"/>
          <a:chOff x="381000" y="266700"/>
          <a:chExt cx="9134475" cy="371475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猜想</a:t>
            </a:r>
          </a:p>
        </p:txBody>
      </p:sp>
      <p:pic>
        <p:nvPicPr>
          <p:cNvPr id="4" name="图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781050"/>
            <a:ext cx="419100" cy="4191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43000" y="762000"/>
            <a:ext cx="79914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电磁铁磁性强弱跟哪些因素有关呢？</a:t>
            </a:r>
          </a:p>
        </p:txBody>
      </p:sp>
      <p:pic>
        <p:nvPicPr>
          <p:cNvPr id="6" name="图片 5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3019425" y="1371600"/>
            <a:ext cx="1400175" cy="1343025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7" name="文本框 6"/>
          <p:cNvSpPr txBox="1"/>
          <p:nvPr/>
        </p:nvSpPr>
        <p:spPr>
          <a:xfrm>
            <a:off x="1076325" y="1304925"/>
            <a:ext cx="80581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18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应用电流磁效应，</a:t>
            </a:r>
            <a:br/>
            <a:r>
              <a:rPr lang="en-US" sz="18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应该与电流大小</a:t>
            </a:r>
            <a:br/>
            <a:r>
              <a:rPr lang="en-US" sz="18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有关。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19175" y="1266825"/>
            <a:ext cx="1905000" cy="1076325"/>
          </a:xfrm>
          <a:prstGeom prst="rect">
            <a:avLst/>
          </a:prstGeom>
          <a:noFill/>
          <a:ln w="25400" cap="flat" cmpd="sng" algn="ctr">
            <a:solidFill>
              <a:srgbClr val="FFD73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pic>
        <p:nvPicPr>
          <p:cNvPr id="9" name="图片 8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2914650" y="1743075"/>
            <a:ext cx="323850" cy="12382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4486275" y="1781175"/>
            <a:ext cx="46482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18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线圈是主要部件，</a:t>
            </a:r>
            <a:br/>
            <a:r>
              <a:rPr lang="en-US" sz="18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应该与线圈的形</a:t>
            </a:r>
            <a:br/>
            <a:r>
              <a:rPr lang="en-US" sz="18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状、匝数有关。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448175" y="1733550"/>
            <a:ext cx="1828800" cy="1085850"/>
          </a:xfrm>
          <a:prstGeom prst="rect">
            <a:avLst/>
          </a:prstGeom>
          <a:noFill/>
          <a:ln w="25400" cap="flat" cmpd="sng" algn="ctr">
            <a:solidFill>
              <a:srgbClr val="FFD73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pic>
        <p:nvPicPr>
          <p:cNvPr id="12" name="图片 11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5" y="2162175"/>
            <a:ext cx="619125" cy="23812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628650" y="31242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猜想：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28650" y="371475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磁性强弱可能与______的大小、线圈的_______和形状有关。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705100" y="3705225"/>
            <a:ext cx="64293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电流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562600" y="3695700"/>
            <a:ext cx="35718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匝数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4362450"/>
          <a:chOff x="381000" y="266700"/>
          <a:chExt cx="9134475" cy="436245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设计实验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66700"/>
          <a:ext cx="9144000" cy="4667250"/>
          <a:chOff x="285750" y="266700"/>
          <a:chExt cx="9144000" cy="4667250"/>
        </a:xfrm>
      </p:grpSpPr>
      <p:sp>
        <p:nvSpPr>
          <p:cNvPr id="2" name="文本框 1"/>
          <p:cNvSpPr txBox="1"/>
          <p:nvPr/>
        </p:nvSpPr>
        <p:spPr>
          <a:xfrm>
            <a:off x="800100" y="847725"/>
            <a:ext cx="83343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有无铁芯对磁性强弱有什么影响？</a:t>
            </a:r>
          </a:p>
        </p:txBody>
      </p:sp>
      <p:pic>
        <p:nvPicPr>
          <p:cNvPr id="3" name="图片 2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71475"/>
            <a:ext cx="400050" cy="3048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76300" y="266700"/>
            <a:ext cx="8258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有无铁芯对磁性强弱的影响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3943350"/>
          <a:chOff x="381000" y="266700"/>
          <a:chExt cx="9134475" cy="394335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有无铁芯对磁性的影响</a:t>
            </a:r>
          </a:p>
        </p:txBody>
      </p:sp>
      <p:pic>
        <p:nvPicPr>
          <p:cNvPr id="4" name="图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133475"/>
            <a:ext cx="3457575" cy="241935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5" name="图片 4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4591050" y="1114425"/>
            <a:ext cx="3486150" cy="2447925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6" name="文本框 5"/>
          <p:cNvSpPr txBox="1"/>
          <p:nvPr/>
        </p:nvSpPr>
        <p:spPr>
          <a:xfrm>
            <a:off x="2400300" y="3000375"/>
            <a:ext cx="6734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65E5E">
                    <a:alpha val="100000"/>
                  </a:srgbClr>
                </a:solidFill>
                <a:latin typeface="微软雅黑"/>
              </a:rPr>
              <a:t>无铁芯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324600" y="3038475"/>
            <a:ext cx="28098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65E5E">
                    <a:alpha val="100000"/>
                  </a:srgbClr>
                </a:solidFill>
                <a:latin typeface="微软雅黑"/>
              </a:rPr>
              <a:t>有铁芯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04850" y="3943350"/>
            <a:ext cx="84296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结论：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628775" y="3943350"/>
            <a:ext cx="75057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电流和匝数</a:t>
            </a: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一定时，有铁芯的电磁铁的</a:t>
            </a: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磁性更强</a:t>
            </a: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66700"/>
          <a:ext cx="9144000" cy="4667250"/>
          <a:chOff x="285750" y="266700"/>
          <a:chExt cx="9144000" cy="4667250"/>
        </a:xfrm>
      </p:grpSpPr>
      <p:sp>
        <p:nvSpPr>
          <p:cNvPr id="2" name="文本框 1"/>
          <p:cNvSpPr txBox="1"/>
          <p:nvPr/>
        </p:nvSpPr>
        <p:spPr>
          <a:xfrm>
            <a:off x="800100" y="847725"/>
            <a:ext cx="83343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电流大小对磁性强弱有什么影响？</a:t>
            </a:r>
          </a:p>
        </p:txBody>
      </p:sp>
      <p:pic>
        <p:nvPicPr>
          <p:cNvPr id="3" name="图片 2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71475"/>
            <a:ext cx="400050" cy="3048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76300" y="266700"/>
            <a:ext cx="8258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电流大小对磁性强弱的影响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3962400"/>
          <a:chOff x="381000" y="266700"/>
          <a:chExt cx="9134475" cy="396240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电流大小对磁性的影响</a:t>
            </a:r>
          </a:p>
        </p:txBody>
      </p:sp>
      <p:pic>
        <p:nvPicPr>
          <p:cNvPr id="4" name="图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076325"/>
            <a:ext cx="3400425" cy="238125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5" name="图片 4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4810125" y="1076325"/>
            <a:ext cx="3371850" cy="236220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6" name="文本框 5"/>
          <p:cNvSpPr txBox="1"/>
          <p:nvPr/>
        </p:nvSpPr>
        <p:spPr>
          <a:xfrm>
            <a:off x="2466975" y="3028950"/>
            <a:ext cx="66675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65E5E">
                    <a:alpha val="100000"/>
                  </a:srgbClr>
                </a:solidFill>
                <a:latin typeface="微软雅黑"/>
              </a:rPr>
              <a:t>I=0.5A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715125" y="3019425"/>
            <a:ext cx="24193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65E5E">
                    <a:alpha val="100000"/>
                  </a:srgbClr>
                </a:solidFill>
                <a:latin typeface="微软雅黑"/>
              </a:rPr>
              <a:t>I=1A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04850" y="3952875"/>
            <a:ext cx="84296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结论：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95425" y="3962400"/>
            <a:ext cx="76390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匝数</a:t>
            </a: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一定时，通入的</a:t>
            </a: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电流越大</a:t>
            </a: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，电磁铁的</a:t>
            </a: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磁性越强</a:t>
            </a: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66700"/>
          <a:ext cx="9144000" cy="4667250"/>
          <a:chOff x="285750" y="266700"/>
          <a:chExt cx="9144000" cy="4667250"/>
        </a:xfrm>
      </p:grpSpPr>
      <p:sp>
        <p:nvSpPr>
          <p:cNvPr id="2" name="文本框 1"/>
          <p:cNvSpPr txBox="1"/>
          <p:nvPr/>
        </p:nvSpPr>
        <p:spPr>
          <a:xfrm>
            <a:off x="800100" y="838200"/>
            <a:ext cx="83343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匝数对磁性强弱有什么影响？</a:t>
            </a:r>
          </a:p>
        </p:txBody>
      </p:sp>
      <p:pic>
        <p:nvPicPr>
          <p:cNvPr id="3" name="图片 2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71475"/>
            <a:ext cx="400050" cy="3048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76300" y="266700"/>
            <a:ext cx="8258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匝数对磁性强弱的影响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3962400"/>
          <a:chOff x="381000" y="266700"/>
          <a:chExt cx="9134475" cy="396240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匝数对磁性的影响</a:t>
            </a:r>
          </a:p>
        </p:txBody>
      </p:sp>
      <p:pic>
        <p:nvPicPr>
          <p:cNvPr id="4" name="图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400175"/>
            <a:ext cx="3286125" cy="230505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5" name="图片 4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1362075"/>
            <a:ext cx="3390900" cy="238125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6" name="文本框 5"/>
          <p:cNvSpPr txBox="1"/>
          <p:nvPr/>
        </p:nvSpPr>
        <p:spPr>
          <a:xfrm>
            <a:off x="2476500" y="3267075"/>
            <a:ext cx="66579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65E5E">
                    <a:alpha val="100000"/>
                  </a:srgbClr>
                </a:solidFill>
                <a:latin typeface="微软雅黑"/>
              </a:rPr>
              <a:t>一个电磁铁</a:t>
            </a:r>
          </a:p>
        </p:txBody>
      </p:sp>
      <p:pic>
        <p:nvPicPr>
          <p:cNvPr id="7" name="图片 6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3390900" y="581025"/>
            <a:ext cx="1914525" cy="1247775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8" name="文本框 7"/>
          <p:cNvSpPr txBox="1"/>
          <p:nvPr/>
        </p:nvSpPr>
        <p:spPr>
          <a:xfrm>
            <a:off x="5686425" y="3267075"/>
            <a:ext cx="34480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65E5E">
                    <a:alpha val="100000"/>
                  </a:srgbClr>
                </a:solidFill>
                <a:latin typeface="微软雅黑"/>
              </a:rPr>
              <a:t>再串联一个电磁铁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04850" y="3952875"/>
            <a:ext cx="84296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结论：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552575" y="3962400"/>
            <a:ext cx="75819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电流一定</a:t>
            </a: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时，螺线管</a:t>
            </a: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匝数越多</a:t>
            </a: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，电磁铁的</a:t>
            </a: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磁性越强</a:t>
            </a: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76225"/>
          <a:ext cx="9134475" cy="2333625"/>
          <a:chOff x="381000" y="276225"/>
          <a:chExt cx="9134475" cy="2333625"/>
        </a:xfrm>
      </p:grpSpPr>
      <p:sp>
        <p:nvSpPr>
          <p:cNvPr id="4" name="文本框 3"/>
          <p:cNvSpPr txBox="1"/>
          <p:nvPr/>
        </p:nvSpPr>
        <p:spPr>
          <a:xfrm>
            <a:off x="1171575" y="771525"/>
            <a:ext cx="79629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 dirty="0" err="1">
                <a:solidFill>
                  <a:srgbClr val="FFFFFF">
                    <a:alpha val="100000"/>
                  </a:srgbClr>
                </a:solidFill>
                <a:latin typeface="微软雅黑"/>
              </a:rPr>
              <a:t>和永磁铁比电磁铁有哪些特性</a:t>
            </a:r>
            <a:r>
              <a:rPr lang="en-US" sz="2300" u="none" spc="0" dirty="0">
                <a:solidFill>
                  <a:srgbClr val="FFFFFF">
                    <a:alpha val="100000"/>
                  </a:srgbClr>
                </a:solidFill>
                <a:latin typeface="微软雅黑"/>
              </a:rPr>
              <a:t>？</a:t>
            </a:r>
          </a:p>
        </p:txBody>
      </p:sp>
      <p:pic>
        <p:nvPicPr>
          <p:cNvPr id="5" name="图片 4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819150"/>
            <a:ext cx="419100" cy="4191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33450" y="1285875"/>
            <a:ext cx="82010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（1）通电产生磁性，断电磁性消失。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33450" y="1809750"/>
            <a:ext cx="82010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（2）磁性的强弱可以改变。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33450" y="2333625"/>
            <a:ext cx="82010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（3）磁极可以改变 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66700"/>
          <a:ext cx="9144000" cy="4667250"/>
          <a:chOff x="285750" y="266700"/>
          <a:chExt cx="9144000" cy="4667250"/>
        </a:xfrm>
      </p:grpSpPr>
      <p:pic>
        <p:nvPicPr>
          <p:cNvPr id="2" name="图片 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71475"/>
            <a:ext cx="400050" cy="3048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304925" y="762000"/>
            <a:ext cx="78295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什么是电磁铁？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304925" y="1314450"/>
            <a:ext cx="78295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电磁铁磁性强弱与哪些因素有关？</a:t>
            </a:r>
          </a:p>
        </p:txBody>
      </p:sp>
      <p:pic>
        <p:nvPicPr>
          <p:cNvPr id="5" name="图片 4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76300" y="857250"/>
            <a:ext cx="323850" cy="323850"/>
          </a:xfrm>
          <a:prstGeom prst="rect">
            <a:avLst/>
          </a:prstGeom>
        </p:spPr>
      </p:pic>
      <p:pic>
        <p:nvPicPr>
          <p:cNvPr id="6" name="图片 5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866775" y="1390650"/>
            <a:ext cx="323850" cy="3238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76300" y="266700"/>
            <a:ext cx="8258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电磁铁及影响电磁铁磁性强弱的因素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581025" y="476250"/>
          <a:ext cx="9134475" cy="4591050"/>
          <a:chOff x="581025" y="476250"/>
          <a:chExt cx="9134475" cy="4591050"/>
        </a:xfrm>
      </p:grpSpPr>
      <p:pic>
        <p:nvPicPr>
          <p:cNvPr id="2" name="图片 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924050"/>
            <a:ext cx="4286250" cy="266700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3" name="文本框 2"/>
          <p:cNvSpPr txBox="1"/>
          <p:nvPr/>
        </p:nvSpPr>
        <p:spPr>
          <a:xfrm>
            <a:off x="581025" y="476250"/>
            <a:ext cx="85534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在生活中，我们经常看到一些大型机器在工作（如大型吊车），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而它们的电流可达几十安、上百安，直接控制或操作是很危险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的，那怎么才能控制这些强大的电流？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4772025"/>
          <a:chOff x="381000" y="266700"/>
          <a:chExt cx="9134475" cy="4772025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</a:t>
            </a:r>
          </a:p>
        </p:txBody>
      </p:sp>
      <p:pic>
        <p:nvPicPr>
          <p:cNvPr id="4" name="图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28725" y="857250"/>
            <a:ext cx="2581275" cy="180975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5" name="图片 4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857250"/>
            <a:ext cx="2581275" cy="1800225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6" name="图片 5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228725" y="2952750"/>
            <a:ext cx="2600325" cy="1819275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7" name="图片 6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952750"/>
            <a:ext cx="2590800" cy="179070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4343400"/>
          <a:chOff x="381000" y="266700"/>
          <a:chExt cx="9134475" cy="434340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电磁继电器构造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8650" y="8001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定义：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28650" y="1476375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利用电磁铁来控制工</a:t>
            </a:r>
            <a:br/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作电路的一种开关。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28650" y="2552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构造：</a:t>
            </a:r>
          </a:p>
        </p:txBody>
      </p:sp>
      <p:pic>
        <p:nvPicPr>
          <p:cNvPr id="7" name="图片 6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638550" y="438150"/>
            <a:ext cx="4752975" cy="3905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4610100"/>
          <a:chOff x="381000" y="266700"/>
          <a:chExt cx="9134475" cy="461010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电磁继电器原理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324600" y="733425"/>
            <a:ext cx="28098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S闭合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43575" y="1657350"/>
            <a:ext cx="33909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电磁铁产生磁性</a:t>
            </a:r>
            <a:r>
              <a:rPr lang="en-US" sz="1100" u="none" spc="0">
                <a:solidFill>
                  <a:srgbClr val="666666">
                    <a:alpha val="100000"/>
                  </a:srgbClr>
                </a:solidFill>
                <a:latin typeface="微软雅黑"/>
              </a:rPr>
              <a:t> 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34100" y="2028825"/>
            <a:ext cx="30003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吸下衔铁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229350" y="2962275"/>
            <a:ext cx="29051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BC接触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810250" y="3933825"/>
            <a:ext cx="33242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高压电路导通</a:t>
            </a:r>
          </a:p>
        </p:txBody>
      </p:sp>
      <p:pic>
        <p:nvPicPr>
          <p:cNvPr id="9" name="图片 8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438150" y="742950"/>
            <a:ext cx="4724400" cy="3867150"/>
          </a:xfrm>
          <a:prstGeom prst="rect">
            <a:avLst/>
          </a:prstGeom>
        </p:spPr>
      </p:pic>
      <p:pic>
        <p:nvPicPr>
          <p:cNvPr id="10" name="图片 9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534150" y="1123950"/>
            <a:ext cx="209550" cy="533400"/>
          </a:xfrm>
          <a:prstGeom prst="rect">
            <a:avLst/>
          </a:prstGeom>
        </p:spPr>
      </p:pic>
      <p:pic>
        <p:nvPicPr>
          <p:cNvPr id="11" name="图片 10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524625" y="2447925"/>
            <a:ext cx="209550" cy="533400"/>
          </a:xfrm>
          <a:prstGeom prst="rect">
            <a:avLst/>
          </a:prstGeom>
        </p:spPr>
      </p:pic>
      <p:pic>
        <p:nvPicPr>
          <p:cNvPr id="12" name="图片 11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524625" y="3390900"/>
            <a:ext cx="209550" cy="533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4505325"/>
          <a:chOff x="381000" y="266700"/>
          <a:chExt cx="9134475" cy="4505325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电磁继电器原理</a:t>
            </a:r>
          </a:p>
        </p:txBody>
      </p:sp>
      <p:pic>
        <p:nvPicPr>
          <p:cNvPr id="4" name="图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542925"/>
            <a:ext cx="4781550" cy="39624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324600" y="733425"/>
            <a:ext cx="28098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S断开 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743575" y="1657350"/>
            <a:ext cx="33909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电磁铁磁性消失</a:t>
            </a:r>
            <a:r>
              <a:rPr lang="en-US" sz="1100" u="none" spc="0">
                <a:solidFill>
                  <a:srgbClr val="666666">
                    <a:alpha val="100000"/>
                  </a:srgbClr>
                </a:solidFill>
                <a:latin typeface="微软雅黑"/>
              </a:rPr>
              <a:t> 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134100" y="2028825"/>
            <a:ext cx="30003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衔铁弹起 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229350" y="2962275"/>
            <a:ext cx="29051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BC断开 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810250" y="3933825"/>
            <a:ext cx="21526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高压电路切断 </a:t>
            </a:r>
          </a:p>
        </p:txBody>
      </p:sp>
      <p:pic>
        <p:nvPicPr>
          <p:cNvPr id="10" name="图片 9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534150" y="1123950"/>
            <a:ext cx="209550" cy="533400"/>
          </a:xfrm>
          <a:prstGeom prst="rect">
            <a:avLst/>
          </a:prstGeom>
        </p:spPr>
      </p:pic>
      <p:pic>
        <p:nvPicPr>
          <p:cNvPr id="11" name="图片 10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524625" y="2447925"/>
            <a:ext cx="209550" cy="533400"/>
          </a:xfrm>
          <a:prstGeom prst="rect">
            <a:avLst/>
          </a:prstGeom>
        </p:spPr>
      </p:pic>
      <p:pic>
        <p:nvPicPr>
          <p:cNvPr id="12" name="图片 11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524625" y="3390900"/>
            <a:ext cx="209550" cy="533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9525"/>
          <a:ext cx="9134475" cy="4448175"/>
          <a:chOff x="381000" y="9525"/>
          <a:chExt cx="9134475" cy="4448175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电磁继电器工作时电路的两部分</a:t>
            </a:r>
          </a:p>
        </p:txBody>
      </p:sp>
      <p:pic>
        <p:nvPicPr>
          <p:cNvPr id="4" name="图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514475" y="9525"/>
            <a:ext cx="5267325" cy="43243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62025" y="1123950"/>
            <a:ext cx="81724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低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压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控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制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路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562100" y="1352550"/>
            <a:ext cx="2524125" cy="2228850"/>
          </a:xfrm>
          <a:prstGeom prst="rect">
            <a:avLst/>
          </a:prstGeom>
          <a:noFill/>
          <a:ln w="25400" cap="flat" cmpd="sng" algn="ctr">
            <a:solidFill>
              <a:srgbClr val="FFD732">
                <a:alpha val="100000"/>
              </a:srgbClr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7" name="文本框 6"/>
          <p:cNvSpPr txBox="1"/>
          <p:nvPr/>
        </p:nvSpPr>
        <p:spPr>
          <a:xfrm>
            <a:off x="857250" y="1152525"/>
            <a:ext cx="523875" cy="2571750"/>
          </a:xfrm>
          <a:prstGeom prst="rect">
            <a:avLst/>
          </a:prstGeom>
          <a:noFill/>
          <a:ln w="25400" cap="flat" cmpd="sng" algn="ctr">
            <a:solidFill>
              <a:srgbClr val="FFD73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8" name="文本框 7"/>
          <p:cNvSpPr txBox="1"/>
          <p:nvPr/>
        </p:nvSpPr>
        <p:spPr>
          <a:xfrm>
            <a:off x="4572000" y="1476375"/>
            <a:ext cx="2028825" cy="1628775"/>
          </a:xfrm>
          <a:prstGeom prst="rect">
            <a:avLst/>
          </a:prstGeom>
          <a:noFill/>
          <a:ln w="25400" cap="flat" cmpd="sng" algn="ctr">
            <a:solidFill>
              <a:srgbClr val="F65E5E">
                <a:alpha val="100000"/>
              </a:srgbClr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9" name="文本框 8"/>
          <p:cNvSpPr txBox="1"/>
          <p:nvPr/>
        </p:nvSpPr>
        <p:spPr>
          <a:xfrm>
            <a:off x="6924675" y="981075"/>
            <a:ext cx="22098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高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压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工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作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路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800850" y="1009650"/>
            <a:ext cx="523875" cy="2552700"/>
          </a:xfrm>
          <a:prstGeom prst="rect">
            <a:avLst/>
          </a:prstGeom>
          <a:noFill/>
          <a:ln w="25400" cap="flat" cmpd="sng" algn="ctr">
            <a:solidFill>
              <a:srgbClr val="F65E5E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11" name="文本框 10"/>
          <p:cNvSpPr txBox="1"/>
          <p:nvPr/>
        </p:nvSpPr>
        <p:spPr>
          <a:xfrm>
            <a:off x="819150" y="3905250"/>
            <a:ext cx="83153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控制电路包括 _____________、____________、 _____________。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28675" y="4448175"/>
            <a:ext cx="83058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工作电路包括 _____________、 ___________、______________。 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495550" y="3895725"/>
            <a:ext cx="66389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（低压）电源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924425" y="3895725"/>
            <a:ext cx="42100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电磁铁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981825" y="3848100"/>
            <a:ext cx="21526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开关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495550" y="4419600"/>
            <a:ext cx="66389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（高压）电源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933950" y="4419600"/>
            <a:ext cx="42005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用电器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981825" y="4429125"/>
            <a:ext cx="21526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触点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66700"/>
          <a:ext cx="9144000" cy="4667250"/>
          <a:chOff x="285750" y="266700"/>
          <a:chExt cx="9144000" cy="4667250"/>
        </a:xfrm>
      </p:grpSpPr>
      <p:sp>
        <p:nvSpPr>
          <p:cNvPr id="2" name="文本框 1"/>
          <p:cNvSpPr txBox="1"/>
          <p:nvPr/>
        </p:nvSpPr>
        <p:spPr>
          <a:xfrm>
            <a:off x="4000500" y="2381250"/>
            <a:ext cx="51339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endParaRPr/>
          </a:p>
        </p:txBody>
      </p:sp>
      <p:pic>
        <p:nvPicPr>
          <p:cNvPr id="3" name="图片 2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81000"/>
            <a:ext cx="400050" cy="3048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04875" y="1104900"/>
            <a:ext cx="3476625" cy="428625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电磁继电器的作用是什么？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95350" y="266700"/>
            <a:ext cx="82391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电磁继电器的构造及作用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5048250"/>
          <a:chOff x="381000" y="266700"/>
          <a:chExt cx="9134475" cy="504825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水位自动报警器原理：</a:t>
            </a:r>
          </a:p>
        </p:txBody>
      </p:sp>
      <p:pic>
        <p:nvPicPr>
          <p:cNvPr id="4" name="图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371600"/>
            <a:ext cx="3524250" cy="2657475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5" name="文本框 4"/>
          <p:cNvSpPr txBox="1"/>
          <p:nvPr/>
        </p:nvSpPr>
        <p:spPr>
          <a:xfrm>
            <a:off x="628650" y="81915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图中是一种水位自动报警器原理图，试说明它的工作原理。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295775" y="1219200"/>
            <a:ext cx="4848225" cy="39414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 dirty="0" err="1">
                <a:solidFill>
                  <a:srgbClr val="FFD732">
                    <a:alpha val="100000"/>
                  </a:srgbClr>
                </a:solidFill>
                <a:latin typeface="微软雅黑"/>
              </a:rPr>
              <a:t>当水位上涨时，水与金属A接触</a:t>
            </a:r>
            <a:r>
              <a:rPr lang="en-US" sz="2300" u="none" spc="0" dirty="0">
                <a:solidFill>
                  <a:srgbClr val="FFD732">
                    <a:alpha val="100000"/>
                  </a:srgbClr>
                </a:solidFill>
                <a:latin typeface="微软雅黑"/>
              </a:rPr>
              <a:t>，</a:t>
            </a:r>
            <a:br>
              <a:rPr dirty="0"/>
            </a:br>
            <a:r>
              <a:rPr lang="en-US" sz="2300" u="none" spc="0" dirty="0" err="1">
                <a:solidFill>
                  <a:srgbClr val="FFD732">
                    <a:alpha val="100000"/>
                  </a:srgbClr>
                </a:solidFill>
                <a:latin typeface="微软雅黑"/>
              </a:rPr>
              <a:t>由于水是导体，使控制电路接通</a:t>
            </a:r>
            <a:r>
              <a:rPr lang="en-US" sz="2300" u="none" spc="0" dirty="0">
                <a:solidFill>
                  <a:srgbClr val="FFD732">
                    <a:alpha val="100000"/>
                  </a:srgbClr>
                </a:solidFill>
                <a:latin typeface="微软雅黑"/>
              </a:rPr>
              <a:t>，</a:t>
            </a:r>
            <a:br>
              <a:rPr dirty="0"/>
            </a:br>
            <a:r>
              <a:rPr lang="en-US" sz="2300" u="none" spc="0" dirty="0" err="1">
                <a:solidFill>
                  <a:srgbClr val="FFD732">
                    <a:alpha val="100000"/>
                  </a:srgbClr>
                </a:solidFill>
                <a:latin typeface="微软雅黑"/>
              </a:rPr>
              <a:t>电磁铁吸引衔铁，使动触点与下</a:t>
            </a:r>
            <a:br>
              <a:rPr dirty="0"/>
            </a:br>
            <a:r>
              <a:rPr lang="en-US" sz="2300" u="none" spc="0" dirty="0" err="1">
                <a:solidFill>
                  <a:srgbClr val="FFD732">
                    <a:alpha val="100000"/>
                  </a:srgbClr>
                </a:solidFill>
                <a:latin typeface="微软雅黑"/>
              </a:rPr>
              <a:t>面的静触点接触，工作电路接通</a:t>
            </a:r>
            <a:r>
              <a:rPr lang="en-US" sz="2300" u="none" spc="0" dirty="0">
                <a:solidFill>
                  <a:srgbClr val="FFD732">
                    <a:alpha val="100000"/>
                  </a:srgbClr>
                </a:solidFill>
                <a:latin typeface="微软雅黑"/>
              </a:rPr>
              <a:t>，</a:t>
            </a:r>
            <a:br>
              <a:rPr dirty="0"/>
            </a:br>
            <a:r>
              <a:rPr lang="en-US" sz="2300" u="none" spc="0" dirty="0" err="1">
                <a:solidFill>
                  <a:srgbClr val="FFD732">
                    <a:alpha val="100000"/>
                  </a:srgbClr>
                </a:solidFill>
                <a:latin typeface="微软雅黑"/>
              </a:rPr>
              <a:t>则红灯发光；当水位下降时，使</a:t>
            </a:r>
            <a:br>
              <a:rPr dirty="0"/>
            </a:br>
            <a:r>
              <a:rPr lang="en-US" sz="2300" u="none" spc="0" dirty="0" err="1">
                <a:solidFill>
                  <a:srgbClr val="FFD732">
                    <a:alpha val="100000"/>
                  </a:srgbClr>
                </a:solidFill>
                <a:latin typeface="微软雅黑"/>
              </a:rPr>
              <a:t>控制电路断开，电磁铁失去磁性</a:t>
            </a:r>
            <a:r>
              <a:rPr lang="en-US" sz="2300" u="none" spc="0" dirty="0">
                <a:solidFill>
                  <a:srgbClr val="FFD732">
                    <a:alpha val="100000"/>
                  </a:srgbClr>
                </a:solidFill>
                <a:latin typeface="微软雅黑"/>
              </a:rPr>
              <a:t>，</a:t>
            </a:r>
            <a:br>
              <a:rPr dirty="0"/>
            </a:br>
            <a:r>
              <a:rPr lang="en-US" sz="2300" u="none" spc="0" dirty="0" err="1">
                <a:solidFill>
                  <a:srgbClr val="FFD732">
                    <a:alpha val="100000"/>
                  </a:srgbClr>
                </a:solidFill>
                <a:latin typeface="微软雅黑"/>
              </a:rPr>
              <a:t>弹簧拉着衔铁使动触点与上面的</a:t>
            </a:r>
            <a:br>
              <a:rPr dirty="0"/>
            </a:br>
            <a:r>
              <a:rPr lang="en-US" sz="2300" u="none" spc="0" dirty="0" err="1">
                <a:solidFill>
                  <a:srgbClr val="FFD732">
                    <a:alpha val="100000"/>
                  </a:srgbClr>
                </a:solidFill>
                <a:latin typeface="微软雅黑"/>
              </a:rPr>
              <a:t>静触点接触，工作电路接通，则</a:t>
            </a:r>
            <a:br>
              <a:rPr dirty="0"/>
            </a:br>
            <a:r>
              <a:rPr lang="en-US" sz="2300" u="none" spc="0" dirty="0" err="1">
                <a:solidFill>
                  <a:srgbClr val="FFD732">
                    <a:alpha val="100000"/>
                  </a:srgbClr>
                </a:solidFill>
                <a:latin typeface="微软雅黑"/>
              </a:rPr>
              <a:t>绿灯亮</a:t>
            </a:r>
            <a:r>
              <a:rPr lang="en-US" sz="2300" u="none" spc="0" dirty="0">
                <a:solidFill>
                  <a:srgbClr val="FFD732">
                    <a:alpha val="100000"/>
                  </a:srgbClr>
                </a:solidFill>
                <a:latin typeface="微软雅黑"/>
              </a:rPr>
              <a:t>。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66700"/>
          <a:ext cx="9144000" cy="4667250"/>
          <a:chOff x="285750" y="266700"/>
          <a:chExt cx="9144000" cy="4667250"/>
        </a:xfrm>
      </p:grpSpPr>
      <p:pic>
        <p:nvPicPr>
          <p:cNvPr id="2" name="图片 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81000"/>
            <a:ext cx="400050" cy="3048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85875" y="733425"/>
            <a:ext cx="78486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水位自动报警器的构造和工作原理是什么？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76300" y="266700"/>
            <a:ext cx="8258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水位自动报警器的构造及原理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4486275"/>
          <a:chOff x="381000" y="266700"/>
          <a:chExt cx="9134475" cy="4486275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温度</a:t>
            </a:r>
            <a:r>
              <a:rPr lang="en-US" sz="24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自动报警器的工作原理：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8650" y="7239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图中是一种温度自动报警器的原理图。制作水银温度计时在玻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璃管中封入一段金属丝，当温度达到金属丝下端所指的温度时，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电铃就响起来，发出报警信号。说明它的工作原理。</a:t>
            </a:r>
          </a:p>
        </p:txBody>
      </p:sp>
      <p:pic>
        <p:nvPicPr>
          <p:cNvPr id="5" name="图片 4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5" y="2181225"/>
            <a:ext cx="2857500" cy="230505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6" name="文本框 5"/>
          <p:cNvSpPr txBox="1"/>
          <p:nvPr/>
        </p:nvSpPr>
        <p:spPr>
          <a:xfrm>
            <a:off x="3771900" y="2228850"/>
            <a:ext cx="53625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温度升高时，水银柱上升，与上方金</a:t>
            </a:r>
            <a:br/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属丝连通，使左侧形成通路，电磁铁</a:t>
            </a:r>
            <a:br/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中有电流通过，电磁铁吸引衔铁，使</a:t>
            </a:r>
            <a:br/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触点接触，右侧电路接通，电铃发出</a:t>
            </a:r>
            <a:br/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报警信号。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66700"/>
          <a:ext cx="9144000" cy="4667250"/>
          <a:chOff x="285750" y="266700"/>
          <a:chExt cx="9144000" cy="4667250"/>
        </a:xfrm>
      </p:grpSpPr>
      <p:pic>
        <p:nvPicPr>
          <p:cNvPr id="2" name="图片 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81000"/>
            <a:ext cx="400050" cy="3048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85875" y="733425"/>
            <a:ext cx="78486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温度自动报警器的构造和工作原理是什么？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76300" y="266700"/>
            <a:ext cx="8258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温度自动报警器的构造及原理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266700"/>
          <a:ext cx="9134475" cy="3848100"/>
          <a:chOff x="381000" y="266700"/>
          <a:chExt cx="9134475" cy="384810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直流电铃的工作原理：</a:t>
            </a:r>
          </a:p>
        </p:txBody>
      </p:sp>
      <p:pic>
        <p:nvPicPr>
          <p:cNvPr id="4" name="图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" y="952500"/>
            <a:ext cx="2276475" cy="1581150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5" name="图片 4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3343275" y="952500"/>
            <a:ext cx="2276475" cy="1590675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6" name="图片 5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50" y="952500"/>
            <a:ext cx="2295525" cy="1590675"/>
          </a:xfrm>
          <a:prstGeom prst="rect">
            <a:avLst/>
          </a:prstGeom>
          <a:ln w="63500" cap="flat" cmpd="sng" algn="ctr">
            <a:solidFill>
              <a:srgbClr val="FFFFFF">
                <a:alpha val="14900"/>
              </a:srgb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7" name="文本框 6"/>
          <p:cNvSpPr txBox="1"/>
          <p:nvPr/>
        </p:nvSpPr>
        <p:spPr>
          <a:xfrm>
            <a:off x="895350" y="2733675"/>
            <a:ext cx="82391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通路，电磁铁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   产生磁性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95675" y="2733675"/>
            <a:ext cx="56388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吸下衔铁打铃，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断路，磁性消失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181725" y="2733675"/>
            <a:ext cx="29527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AB弹回，通路，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电磁铁产生磁性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800225" y="3848100"/>
            <a:ext cx="73342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重复这样的过程，小球就连续地打铃。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66700"/>
          <a:ext cx="9144000" cy="4667250"/>
          <a:chOff x="285750" y="266700"/>
          <a:chExt cx="9144000" cy="4667250"/>
        </a:xfrm>
      </p:grpSpPr>
      <p:pic>
        <p:nvPicPr>
          <p:cNvPr id="2" name="图片 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81000"/>
            <a:ext cx="400050" cy="3048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85875" y="733425"/>
            <a:ext cx="78486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直流电铃的构造和工作原理是什么？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76300" y="266700"/>
            <a:ext cx="8258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直流电铃的构造及原理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285750" y="276225"/>
          <a:ext cx="9144000" cy="4667250"/>
          <a:chOff x="285750" y="276225"/>
          <a:chExt cx="9144000" cy="4667250"/>
        </a:xfrm>
      </p:grpSpPr>
      <p:pic>
        <p:nvPicPr>
          <p:cNvPr id="2" name="图片 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81000"/>
            <a:ext cx="400050" cy="3048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85875" y="1247775"/>
            <a:ext cx="78486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电磁继电器由哪些部分构成？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85875" y="742950"/>
            <a:ext cx="784860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电磁继电器的作用是什么？</a:t>
            </a:r>
          </a:p>
        </p:txBody>
      </p:sp>
      <p:pic>
        <p:nvPicPr>
          <p:cNvPr id="5" name="图片 4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76300" y="838200"/>
            <a:ext cx="323850" cy="323850"/>
          </a:xfrm>
          <a:prstGeom prst="rect">
            <a:avLst/>
          </a:prstGeom>
        </p:spPr>
      </p:pic>
      <p:pic>
        <p:nvPicPr>
          <p:cNvPr id="6" name="图片 5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876300" y="1323975"/>
            <a:ext cx="323850" cy="3238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76300" y="276225"/>
            <a:ext cx="825817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电磁继电器的构造及作用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374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381000" y="-161925"/>
          <a:ext cx="9134475" cy="4362450"/>
          <a:chOff x="381000" y="-161925"/>
          <a:chExt cx="9134475" cy="4362450"/>
        </a:xfrm>
      </p:grpSpPr>
      <p:sp>
        <p:nvSpPr>
          <p:cNvPr id="2" name="文本框 1"/>
          <p:cNvSpPr txBox="1"/>
          <p:nvPr/>
        </p:nvSpPr>
        <p:spPr>
          <a:xfrm>
            <a:off x="381000" y="390525"/>
            <a:ext cx="57150" cy="304800"/>
          </a:xfrm>
          <a:prstGeom prst="rect">
            <a:avLst/>
          </a:prstGeom>
          <a:solidFill>
            <a:srgbClr val="F65D5D">
              <a:alpha val="100000"/>
            </a:srgbClr>
          </a:solidFill>
        </p:spPr>
        <p:txBody>
          <a:bodyPr lIns="91440" tIns="45720" rIns="91440" bIns="45720" rtlCol="0">
            <a:spAutoFit/>
          </a:bodyPr>
          <a:lstStyle/>
          <a:p>
            <a:pPr marL="0" marR="0" lvl="0" indent="0" algn="l" fontAlgn="base">
              <a:lnSpc>
                <a:spcPct val="100000"/>
              </a:lnSpc>
            </a:pPr>
            <a:endParaRPr/>
          </a:p>
        </p:txBody>
      </p:sp>
      <p:sp>
        <p:nvSpPr>
          <p:cNvPr id="3" name="文本框 2"/>
          <p:cNvSpPr txBox="1"/>
          <p:nvPr/>
        </p:nvSpPr>
        <p:spPr>
          <a:xfrm>
            <a:off x="628650" y="266700"/>
            <a:ext cx="85058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400" b="1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总结：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23925" y="1276350"/>
            <a:ext cx="8210550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电磁继电器主</a:t>
            </a:r>
            <a:br/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要部分的作用：</a:t>
            </a:r>
          </a:p>
        </p:txBody>
      </p:sp>
      <p:pic>
        <p:nvPicPr>
          <p:cNvPr id="5" name="图片 4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-161925"/>
            <a:ext cx="3952875" cy="31242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71550" y="2743200"/>
            <a:ext cx="81629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电 磁 铁：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71550" y="3286125"/>
            <a:ext cx="81629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衔     铁：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71550" y="3838575"/>
            <a:ext cx="81629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弹     簧：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71550" y="4362450"/>
            <a:ext cx="81629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FFFF">
                    <a:alpha val="100000"/>
                  </a:srgbClr>
                </a:solidFill>
                <a:latin typeface="微软雅黑"/>
              </a:rPr>
              <a:t>触     点：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381250" y="2743200"/>
            <a:ext cx="67532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通电时产生磁性，吸下衔铁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81250" y="3286125"/>
            <a:ext cx="67532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和动触点连在一起，带动动触点上下运动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381250" y="3838575"/>
            <a:ext cx="67532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电磁铁磁性消失时，带动衔铁弹离电磁铁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381250" y="4362450"/>
            <a:ext cx="6753225" cy="0"/>
          </a:xfrm>
          <a:prstGeom prst="rect">
            <a:avLst/>
          </a:prstGeom>
          <a:noFill/>
        </p:spPr>
        <p:txBody>
          <a:bodyPr lIns="0" tIns="0" rIns="0" bIns="0" rtlCol="0">
            <a:spAutoFit/>
          </a:bodyPr>
          <a:lstStyle/>
          <a:p>
            <a:pPr marL="0" marR="0" lvl="0" indent="0" algn="l" fontAlgn="base">
              <a:lnSpc>
                <a:spcPct val="125000"/>
              </a:lnSpc>
            </a:pPr>
            <a:r>
              <a:rPr lang="en-US" sz="2300" u="none" spc="0">
                <a:solidFill>
                  <a:srgbClr val="FFD732">
                    <a:alpha val="100000"/>
                  </a:srgbClr>
                </a:solidFill>
                <a:latin typeface="微软雅黑"/>
              </a:rPr>
              <a:t>相当于被控制电路的开关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426</Words>
  <Application>Microsoft Office PowerPoint</Application>
  <PresentationFormat>全屏显示(16:9)</PresentationFormat>
  <Paragraphs>130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5" baseType="lpstr">
      <vt:lpstr>微软雅黑</vt:lpstr>
      <vt:lpstr>Calibri</vt:lpstr>
      <vt:lpstr>Theme82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电磁铁电磁继电器</dc:title>
  <dc:subject/>
  <dc:creator>Unknown Creator</dc:creator>
  <cp:keywords/>
  <dc:description/>
  <cp:lastModifiedBy>姜 立春</cp:lastModifiedBy>
  <cp:revision>11</cp:revision>
  <dcterms:created xsi:type="dcterms:W3CDTF">2021-01-02T15:06:35Z</dcterms:created>
  <dcterms:modified xsi:type="dcterms:W3CDTF">2022-01-14T12:39:16Z</dcterms:modified>
  <cp:category/>
</cp:coreProperties>
</file>