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35" r:id="rId2"/>
    <p:sldId id="337" r:id="rId3"/>
    <p:sldId id="333" r:id="rId4"/>
    <p:sldId id="334" r:id="rId5"/>
    <p:sldId id="320" r:id="rId6"/>
    <p:sldId id="321" r:id="rId7"/>
    <p:sldId id="338" r:id="rId8"/>
    <p:sldId id="323" r:id="rId9"/>
    <p:sldId id="322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J" initials="L" lastIdx="9" clrIdx="0">
    <p:extLst>
      <p:ext uri="{19B8F6BF-5375-455C-9EA6-DF929625EA0E}">
        <p15:presenceInfo xmlns:p15="http://schemas.microsoft.com/office/powerpoint/2012/main" userId="LJ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C0C"/>
    <a:srgbClr val="490509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0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更多模板请关注：https://haosc.taobao.com</a:t>
            </a:r>
          </a:p>
        </p:txBody>
      </p:sp>
    </p:spTree>
    <p:extLst>
      <p:ext uri="{BB962C8B-B14F-4D97-AF65-F5344CB8AC3E}">
        <p14:creationId xmlns:p14="http://schemas.microsoft.com/office/powerpoint/2010/main" val="1054283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547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457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3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50938" y="3236913"/>
            <a:ext cx="9352305" cy="1269184"/>
          </a:xfrm>
        </p:spPr>
        <p:txBody>
          <a:bodyPr vert="horz" wrap="square" lIns="91440" tIns="45720" rIns="91440" bIns="45720" anchor="t" anchorCtr="0"/>
          <a:lstStyle/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本课件已在中国版权保护中心登记作品著作权，</a:t>
            </a:r>
          </a:p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未经许可，禁止商用、分享、</a:t>
            </a:r>
            <a:r>
              <a:rPr lang="zh-CN" altLang="en-US" sz="3200" b="1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转载！</a:t>
            </a:r>
            <a:endParaRPr lang="zh-CN" altLang="en-US" sz="32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420938" y="57150"/>
            <a:ext cx="7350125" cy="25701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algn="ctr" eaLnBrk="1" hangingPunct="1"/>
            <a:r>
              <a:rPr lang="zh-CN" altLang="en-US" sz="4800" b="1" dirty="0">
                <a:solidFill>
                  <a:srgbClr val="26262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版权提示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732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4963BDF-84BB-4871-A20E-F54B70E3B5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-14483"/>
            <a:ext cx="4930975" cy="687248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F406E676-E724-4FEE-967F-A443EB129C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-72581" y="4321226"/>
            <a:ext cx="2397265" cy="268557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281518" y="3421758"/>
            <a:ext cx="7177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（三）词根</a:t>
            </a:r>
          </a:p>
        </p:txBody>
      </p:sp>
      <p:sp>
        <p:nvSpPr>
          <p:cNvPr id="2" name="矩形 1"/>
          <p:cNvSpPr/>
          <p:nvPr/>
        </p:nvSpPr>
        <p:spPr>
          <a:xfrm>
            <a:off x="2152224" y="2957569"/>
            <a:ext cx="7667053" cy="214183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49228" y="1023017"/>
            <a:ext cx="85064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5400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专题三 </a:t>
            </a:r>
            <a:r>
              <a:rPr lang="zh-CN" altLang="en-US" sz="5400" b="1" smtClean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高考</a:t>
            </a:r>
            <a:r>
              <a:rPr lang="zh-CN" altLang="en-US" sz="5400" b="1" smtClean="0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构词法</a:t>
            </a:r>
            <a:endParaRPr lang="en-US" altLang="zh-CN" sz="5400" b="1" smtClean="0">
              <a:solidFill>
                <a:srgbClr val="6633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72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67574"/>
            <a:ext cx="2498579" cy="13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069" y="4272054"/>
            <a:ext cx="990476" cy="6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579" y="421646"/>
            <a:ext cx="8757227" cy="61943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758562"/>
            <a:ext cx="2366682" cy="13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12" y="4061012"/>
            <a:ext cx="876190" cy="7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6683" y="363071"/>
            <a:ext cx="9533964" cy="63201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466801" y="402907"/>
            <a:ext cx="107003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构成单词三元素：</a:t>
            </a:r>
            <a:r>
              <a:rPr lang="zh-CN" altLang="en-US" sz="48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词根、前缀、后缀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E1AA493-352B-4150-ADF1-0E07E142016A}"/>
              </a:ext>
            </a:extLst>
          </p:cNvPr>
          <p:cNvSpPr/>
          <p:nvPr/>
        </p:nvSpPr>
        <p:spPr>
          <a:xfrm>
            <a:off x="159025" y="105643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9" name="组合 1"/>
          <p:cNvGrpSpPr>
            <a:grpSpLocks/>
          </p:cNvGrpSpPr>
          <p:nvPr/>
        </p:nvGrpSpPr>
        <p:grpSpPr bwMode="auto">
          <a:xfrm>
            <a:off x="3758276" y="3321377"/>
            <a:ext cx="5534210" cy="2297482"/>
            <a:chOff x="3120218" y="2185377"/>
            <a:chExt cx="6645913" cy="2498591"/>
          </a:xfrm>
        </p:grpSpPr>
        <p:sp>
          <p:nvSpPr>
            <p:cNvPr id="10" name="Freeform 7"/>
            <p:cNvSpPr>
              <a:spLocks noEditPoints="1" noChangeArrowheads="1"/>
            </p:cNvSpPr>
            <p:nvPr/>
          </p:nvSpPr>
          <p:spPr bwMode="auto">
            <a:xfrm>
              <a:off x="7904933" y="3494163"/>
              <a:ext cx="1232301" cy="1189805"/>
            </a:xfrm>
            <a:custGeom>
              <a:avLst/>
              <a:gdLst>
                <a:gd name="T0" fmla="*/ 2147483647 w 154"/>
                <a:gd name="T1" fmla="*/ 0 h 148"/>
                <a:gd name="T2" fmla="*/ 2147483647 w 154"/>
                <a:gd name="T3" fmla="*/ 710916485 h 148"/>
                <a:gd name="T4" fmla="*/ 320158200 w 154"/>
                <a:gd name="T5" fmla="*/ 2147483647 h 148"/>
                <a:gd name="T6" fmla="*/ 832403242 w 154"/>
                <a:gd name="T7" fmla="*/ 2147483647 h 148"/>
                <a:gd name="T8" fmla="*/ 2147483647 w 154"/>
                <a:gd name="T9" fmla="*/ 2147483647 h 148"/>
                <a:gd name="T10" fmla="*/ 2147483647 w 154"/>
                <a:gd name="T11" fmla="*/ 2147483647 h 148"/>
                <a:gd name="T12" fmla="*/ 2147483647 w 154"/>
                <a:gd name="T13" fmla="*/ 2147483647 h 148"/>
                <a:gd name="T14" fmla="*/ 2147483647 w 154"/>
                <a:gd name="T15" fmla="*/ 2147483647 h 148"/>
                <a:gd name="T16" fmla="*/ 2147483647 w 154"/>
                <a:gd name="T17" fmla="*/ 0 h 148"/>
                <a:gd name="T18" fmla="*/ 2147483647 w 154"/>
                <a:gd name="T19" fmla="*/ 2147483647 h 148"/>
                <a:gd name="T20" fmla="*/ 2147483647 w 154"/>
                <a:gd name="T21" fmla="*/ 2147483647 h 148"/>
                <a:gd name="T22" fmla="*/ 2147483647 w 154"/>
                <a:gd name="T23" fmla="*/ 2147483647 h 148"/>
                <a:gd name="T24" fmla="*/ 2147483647 w 154"/>
                <a:gd name="T25" fmla="*/ 2147483647 h 148"/>
                <a:gd name="T26" fmla="*/ 2147483647 w 154"/>
                <a:gd name="T27" fmla="*/ 2147483647 h 148"/>
                <a:gd name="T28" fmla="*/ 2147483647 w 154"/>
                <a:gd name="T29" fmla="*/ 2147483647 h 148"/>
                <a:gd name="T30" fmla="*/ 2147483647 w 154"/>
                <a:gd name="T31" fmla="*/ 2147483647 h 148"/>
                <a:gd name="T32" fmla="*/ 2147483647 w 154"/>
                <a:gd name="T33" fmla="*/ 2147483647 h 148"/>
                <a:gd name="T34" fmla="*/ 2147483647 w 154"/>
                <a:gd name="T35" fmla="*/ 2147483647 h 14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4"/>
                <a:gd name="T55" fmla="*/ 0 h 148"/>
                <a:gd name="T56" fmla="*/ 154 w 154"/>
                <a:gd name="T57" fmla="*/ 148 h 14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4" h="148">
                  <a:moveTo>
                    <a:pt x="78" y="0"/>
                  </a:moveTo>
                  <a:cubicBezTo>
                    <a:pt x="64" y="0"/>
                    <a:pt x="51" y="4"/>
                    <a:pt x="39" y="11"/>
                  </a:cubicBezTo>
                  <a:cubicBezTo>
                    <a:pt x="22" y="21"/>
                    <a:pt x="10" y="37"/>
                    <a:pt x="5" y="56"/>
                  </a:cubicBezTo>
                  <a:cubicBezTo>
                    <a:pt x="0" y="75"/>
                    <a:pt x="3" y="95"/>
                    <a:pt x="13" y="112"/>
                  </a:cubicBezTo>
                  <a:cubicBezTo>
                    <a:pt x="27" y="134"/>
                    <a:pt x="50" y="148"/>
                    <a:pt x="76" y="148"/>
                  </a:cubicBezTo>
                  <a:cubicBezTo>
                    <a:pt x="90" y="148"/>
                    <a:pt x="103" y="145"/>
                    <a:pt x="115" y="138"/>
                  </a:cubicBezTo>
                  <a:cubicBezTo>
                    <a:pt x="132" y="128"/>
                    <a:pt x="144" y="112"/>
                    <a:pt x="149" y="92"/>
                  </a:cubicBezTo>
                  <a:cubicBezTo>
                    <a:pt x="154" y="73"/>
                    <a:pt x="151" y="53"/>
                    <a:pt x="141" y="36"/>
                  </a:cubicBezTo>
                  <a:cubicBezTo>
                    <a:pt x="127" y="14"/>
                    <a:pt x="104" y="0"/>
                    <a:pt x="78" y="0"/>
                  </a:cubicBezTo>
                  <a:close/>
                  <a:moveTo>
                    <a:pt x="113" y="83"/>
                  </a:moveTo>
                  <a:cubicBezTo>
                    <a:pt x="111" y="93"/>
                    <a:pt x="105" y="101"/>
                    <a:pt x="96" y="106"/>
                  </a:cubicBezTo>
                  <a:cubicBezTo>
                    <a:pt x="90" y="110"/>
                    <a:pt x="84" y="112"/>
                    <a:pt x="77" y="112"/>
                  </a:cubicBezTo>
                  <a:cubicBezTo>
                    <a:pt x="64" y="112"/>
                    <a:pt x="52" y="105"/>
                    <a:pt x="45" y="93"/>
                  </a:cubicBezTo>
                  <a:cubicBezTo>
                    <a:pt x="40" y="85"/>
                    <a:pt x="38" y="75"/>
                    <a:pt x="41" y="65"/>
                  </a:cubicBezTo>
                  <a:cubicBezTo>
                    <a:pt x="43" y="55"/>
                    <a:pt x="49" y="47"/>
                    <a:pt x="58" y="42"/>
                  </a:cubicBezTo>
                  <a:cubicBezTo>
                    <a:pt x="64" y="39"/>
                    <a:pt x="71" y="37"/>
                    <a:pt x="77" y="37"/>
                  </a:cubicBezTo>
                  <a:cubicBezTo>
                    <a:pt x="91" y="37"/>
                    <a:pt x="102" y="44"/>
                    <a:pt x="109" y="55"/>
                  </a:cubicBezTo>
                  <a:cubicBezTo>
                    <a:pt x="114" y="64"/>
                    <a:pt x="116" y="74"/>
                    <a:pt x="113" y="83"/>
                  </a:cubicBezTo>
                  <a:close/>
                </a:path>
              </a:pathLst>
            </a:custGeom>
            <a:gradFill rotWithShape="0">
              <a:gsLst>
                <a:gs pos="0">
                  <a:srgbClr val="15A5B0"/>
                </a:gs>
                <a:gs pos="92000">
                  <a:srgbClr val="15A5B0">
                    <a:alpha val="59520"/>
                  </a:srgbClr>
                </a:gs>
                <a:gs pos="100000">
                  <a:srgbClr val="A1B742">
                    <a:alpha val="56000"/>
                  </a:srgbClr>
                </a:gs>
              </a:gsLst>
              <a:lin ang="108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52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8"/>
            <p:cNvSpPr>
              <a:spLocks noEditPoints="1"/>
            </p:cNvSpPr>
            <p:nvPr/>
          </p:nvSpPr>
          <p:spPr bwMode="auto">
            <a:xfrm>
              <a:off x="3613371" y="3451612"/>
              <a:ext cx="1223356" cy="1190007"/>
            </a:xfrm>
            <a:custGeom>
              <a:avLst/>
              <a:gdLst>
                <a:gd name="T0" fmla="*/ 615899 w 153"/>
                <a:gd name="T1" fmla="*/ 0 h 148"/>
                <a:gd name="T2" fmla="*/ 311949 w 153"/>
                <a:gd name="T3" fmla="*/ 80392 h 148"/>
                <a:gd name="T4" fmla="*/ 39993 w 153"/>
                <a:gd name="T5" fmla="*/ 450196 h 148"/>
                <a:gd name="T6" fmla="*/ 103983 w 153"/>
                <a:gd name="T7" fmla="*/ 900393 h 148"/>
                <a:gd name="T8" fmla="*/ 607901 w 153"/>
                <a:gd name="T9" fmla="*/ 1189805 h 148"/>
                <a:gd name="T10" fmla="*/ 911851 w 153"/>
                <a:gd name="T11" fmla="*/ 1109413 h 148"/>
                <a:gd name="T12" fmla="*/ 1183807 w 153"/>
                <a:gd name="T13" fmla="*/ 739608 h 148"/>
                <a:gd name="T14" fmla="*/ 1119817 w 153"/>
                <a:gd name="T15" fmla="*/ 289412 h 148"/>
                <a:gd name="T16" fmla="*/ 615899 w 153"/>
                <a:gd name="T17" fmla="*/ 0 h 148"/>
                <a:gd name="T18" fmla="*/ 903852 w 153"/>
                <a:gd name="T19" fmla="*/ 667255 h 148"/>
                <a:gd name="T20" fmla="*/ 767874 w 153"/>
                <a:gd name="T21" fmla="*/ 852158 h 148"/>
                <a:gd name="T22" fmla="*/ 607901 w 153"/>
                <a:gd name="T23" fmla="*/ 892354 h 148"/>
                <a:gd name="T24" fmla="*/ 351942 w 153"/>
                <a:gd name="T25" fmla="*/ 747648 h 148"/>
                <a:gd name="T26" fmla="*/ 319948 w 153"/>
                <a:gd name="T27" fmla="*/ 522550 h 148"/>
                <a:gd name="T28" fmla="*/ 455925 w 153"/>
                <a:gd name="T29" fmla="*/ 337647 h 148"/>
                <a:gd name="T30" fmla="*/ 615899 w 153"/>
                <a:gd name="T31" fmla="*/ 297451 h 148"/>
                <a:gd name="T32" fmla="*/ 871857 w 153"/>
                <a:gd name="T33" fmla="*/ 442157 h 148"/>
                <a:gd name="T34" fmla="*/ 903852 w 153"/>
                <a:gd name="T35" fmla="*/ 667255 h 14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3"/>
                <a:gd name="T55" fmla="*/ 0 h 148"/>
                <a:gd name="T56" fmla="*/ 153 w 153"/>
                <a:gd name="T57" fmla="*/ 148 h 14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3" h="148">
                  <a:moveTo>
                    <a:pt x="77" y="0"/>
                  </a:moveTo>
                  <a:cubicBezTo>
                    <a:pt x="64" y="0"/>
                    <a:pt x="50" y="4"/>
                    <a:pt x="39" y="10"/>
                  </a:cubicBezTo>
                  <a:cubicBezTo>
                    <a:pt x="22" y="21"/>
                    <a:pt x="10" y="37"/>
                    <a:pt x="5" y="56"/>
                  </a:cubicBezTo>
                  <a:cubicBezTo>
                    <a:pt x="0" y="75"/>
                    <a:pt x="3" y="95"/>
                    <a:pt x="13" y="112"/>
                  </a:cubicBezTo>
                  <a:cubicBezTo>
                    <a:pt x="26" y="134"/>
                    <a:pt x="50" y="148"/>
                    <a:pt x="76" y="148"/>
                  </a:cubicBezTo>
                  <a:cubicBezTo>
                    <a:pt x="89" y="148"/>
                    <a:pt x="103" y="145"/>
                    <a:pt x="114" y="138"/>
                  </a:cubicBezTo>
                  <a:cubicBezTo>
                    <a:pt x="131" y="127"/>
                    <a:pt x="143" y="111"/>
                    <a:pt x="148" y="92"/>
                  </a:cubicBezTo>
                  <a:cubicBezTo>
                    <a:pt x="153" y="73"/>
                    <a:pt x="150" y="53"/>
                    <a:pt x="140" y="36"/>
                  </a:cubicBezTo>
                  <a:cubicBezTo>
                    <a:pt x="127" y="14"/>
                    <a:pt x="103" y="0"/>
                    <a:pt x="77" y="0"/>
                  </a:cubicBezTo>
                  <a:close/>
                  <a:moveTo>
                    <a:pt x="113" y="83"/>
                  </a:moveTo>
                  <a:cubicBezTo>
                    <a:pt x="110" y="93"/>
                    <a:pt x="104" y="101"/>
                    <a:pt x="96" y="106"/>
                  </a:cubicBezTo>
                  <a:cubicBezTo>
                    <a:pt x="90" y="110"/>
                    <a:pt x="83" y="112"/>
                    <a:pt x="76" y="111"/>
                  </a:cubicBezTo>
                  <a:cubicBezTo>
                    <a:pt x="63" y="111"/>
                    <a:pt x="51" y="105"/>
                    <a:pt x="44" y="93"/>
                  </a:cubicBezTo>
                  <a:cubicBezTo>
                    <a:pt x="39" y="85"/>
                    <a:pt x="38" y="75"/>
                    <a:pt x="40" y="65"/>
                  </a:cubicBezTo>
                  <a:cubicBezTo>
                    <a:pt x="43" y="55"/>
                    <a:pt x="49" y="47"/>
                    <a:pt x="57" y="42"/>
                  </a:cubicBezTo>
                  <a:cubicBezTo>
                    <a:pt x="63" y="38"/>
                    <a:pt x="70" y="37"/>
                    <a:pt x="77" y="37"/>
                  </a:cubicBezTo>
                  <a:cubicBezTo>
                    <a:pt x="90" y="37"/>
                    <a:pt x="102" y="44"/>
                    <a:pt x="109" y="55"/>
                  </a:cubicBezTo>
                  <a:cubicBezTo>
                    <a:pt x="114" y="63"/>
                    <a:pt x="115" y="74"/>
                    <a:pt x="113" y="83"/>
                  </a:cubicBezTo>
                  <a:close/>
                </a:path>
              </a:pathLst>
            </a:custGeom>
            <a:gradFill rotWithShape="0">
              <a:gsLst>
                <a:gs pos="0">
                  <a:srgbClr val="D84C5A"/>
                </a:gs>
                <a:gs pos="95000">
                  <a:srgbClr val="D84C5A">
                    <a:alpha val="58200"/>
                  </a:srgbClr>
                </a:gs>
                <a:gs pos="100000">
                  <a:srgbClr val="4D342E">
                    <a:alpha val="56000"/>
                  </a:srgbClr>
                </a:gs>
              </a:gsLst>
              <a:lin ang="0"/>
            </a:gradFill>
            <a:ln>
              <a:noFill/>
            </a:ln>
          </p:spPr>
          <p:txBody>
            <a:bodyPr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3120218" y="2185377"/>
              <a:ext cx="6645913" cy="2132271"/>
            </a:xfrm>
            <a:custGeom>
              <a:avLst/>
              <a:gdLst>
                <a:gd name="T0" fmla="*/ 216192 w 830"/>
                <a:gd name="T1" fmla="*/ 1948707 h 266"/>
                <a:gd name="T2" fmla="*/ 416370 w 830"/>
                <a:gd name="T3" fmla="*/ 1972765 h 266"/>
                <a:gd name="T4" fmla="*/ 424378 w 830"/>
                <a:gd name="T5" fmla="*/ 1684068 h 266"/>
                <a:gd name="T6" fmla="*/ 752670 w 830"/>
                <a:gd name="T7" fmla="*/ 1259041 h 266"/>
                <a:gd name="T8" fmla="*/ 1112990 w 830"/>
                <a:gd name="T9" fmla="*/ 1154790 h 266"/>
                <a:gd name="T10" fmla="*/ 1713525 w 830"/>
                <a:gd name="T11" fmla="*/ 1499622 h 266"/>
                <a:gd name="T12" fmla="*/ 1785589 w 830"/>
                <a:gd name="T13" fmla="*/ 2036920 h 266"/>
                <a:gd name="T14" fmla="*/ 1777582 w 830"/>
                <a:gd name="T15" fmla="*/ 2077017 h 266"/>
                <a:gd name="T16" fmla="*/ 4732211 w 830"/>
                <a:gd name="T17" fmla="*/ 2117114 h 266"/>
                <a:gd name="T18" fmla="*/ 4724204 w 830"/>
                <a:gd name="T19" fmla="*/ 1732184 h 266"/>
                <a:gd name="T20" fmla="*/ 5044489 w 830"/>
                <a:gd name="T21" fmla="*/ 1299138 h 266"/>
                <a:gd name="T22" fmla="*/ 5412816 w 830"/>
                <a:gd name="T23" fmla="*/ 1202906 h 266"/>
                <a:gd name="T24" fmla="*/ 6005343 w 830"/>
                <a:gd name="T25" fmla="*/ 1539719 h 266"/>
                <a:gd name="T26" fmla="*/ 6085414 w 830"/>
                <a:gd name="T27" fmla="*/ 2077017 h 266"/>
                <a:gd name="T28" fmla="*/ 6069400 w 830"/>
                <a:gd name="T29" fmla="*/ 2125134 h 266"/>
                <a:gd name="T30" fmla="*/ 6221536 w 830"/>
                <a:gd name="T31" fmla="*/ 2133153 h 266"/>
                <a:gd name="T32" fmla="*/ 6405699 w 830"/>
                <a:gd name="T33" fmla="*/ 1194886 h 266"/>
                <a:gd name="T34" fmla="*/ 4916375 w 830"/>
                <a:gd name="T35" fmla="*/ 785898 h 266"/>
                <a:gd name="T36" fmla="*/ 2674380 w 830"/>
                <a:gd name="T37" fmla="*/ 16039 h 266"/>
                <a:gd name="T38" fmla="*/ 456406 w 830"/>
                <a:gd name="T39" fmla="*/ 561356 h 266"/>
                <a:gd name="T40" fmla="*/ 240214 w 830"/>
                <a:gd name="T41" fmla="*/ 890150 h 266"/>
                <a:gd name="T42" fmla="*/ 240214 w 830"/>
                <a:gd name="T43" fmla="*/ 1226964 h 266"/>
                <a:gd name="T44" fmla="*/ 8007 w 830"/>
                <a:gd name="T45" fmla="*/ 1443487 h 266"/>
                <a:gd name="T46" fmla="*/ 0 w 830"/>
                <a:gd name="T47" fmla="*/ 1732184 h 266"/>
                <a:gd name="T48" fmla="*/ 216192 w 830"/>
                <a:gd name="T49" fmla="*/ 1948707 h 266"/>
                <a:gd name="T50" fmla="*/ 1112990 w 830"/>
                <a:gd name="T51" fmla="*/ 593434 h 266"/>
                <a:gd name="T52" fmla="*/ 2642351 w 830"/>
                <a:gd name="T53" fmla="*/ 168407 h 266"/>
                <a:gd name="T54" fmla="*/ 4548047 w 830"/>
                <a:gd name="T55" fmla="*/ 769860 h 266"/>
                <a:gd name="T56" fmla="*/ 4483990 w 830"/>
                <a:gd name="T57" fmla="*/ 866092 h 266"/>
                <a:gd name="T58" fmla="*/ 1233097 w 830"/>
                <a:gd name="T59" fmla="*/ 721743 h 266"/>
                <a:gd name="T60" fmla="*/ 1112990 w 830"/>
                <a:gd name="T61" fmla="*/ 593434 h 26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830"/>
                <a:gd name="T94" fmla="*/ 0 h 266"/>
                <a:gd name="T95" fmla="*/ 830 w 830"/>
                <a:gd name="T96" fmla="*/ 266 h 26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830" h="266">
                  <a:moveTo>
                    <a:pt x="27" y="243"/>
                  </a:moveTo>
                  <a:cubicBezTo>
                    <a:pt x="52" y="246"/>
                    <a:pt x="52" y="246"/>
                    <a:pt x="52" y="246"/>
                  </a:cubicBezTo>
                  <a:cubicBezTo>
                    <a:pt x="50" y="235"/>
                    <a:pt x="50" y="222"/>
                    <a:pt x="53" y="210"/>
                  </a:cubicBezTo>
                  <a:cubicBezTo>
                    <a:pt x="59" y="188"/>
                    <a:pt x="73" y="169"/>
                    <a:pt x="94" y="157"/>
                  </a:cubicBezTo>
                  <a:cubicBezTo>
                    <a:pt x="107" y="149"/>
                    <a:pt x="123" y="144"/>
                    <a:pt x="139" y="144"/>
                  </a:cubicBezTo>
                  <a:cubicBezTo>
                    <a:pt x="170" y="145"/>
                    <a:pt x="198" y="161"/>
                    <a:pt x="214" y="187"/>
                  </a:cubicBezTo>
                  <a:cubicBezTo>
                    <a:pt x="226" y="207"/>
                    <a:pt x="229" y="231"/>
                    <a:pt x="223" y="254"/>
                  </a:cubicBezTo>
                  <a:cubicBezTo>
                    <a:pt x="223" y="255"/>
                    <a:pt x="222" y="257"/>
                    <a:pt x="222" y="259"/>
                  </a:cubicBezTo>
                  <a:cubicBezTo>
                    <a:pt x="311" y="260"/>
                    <a:pt x="467" y="262"/>
                    <a:pt x="591" y="264"/>
                  </a:cubicBezTo>
                  <a:cubicBezTo>
                    <a:pt x="587" y="248"/>
                    <a:pt x="586" y="232"/>
                    <a:pt x="590" y="216"/>
                  </a:cubicBezTo>
                  <a:cubicBezTo>
                    <a:pt x="596" y="193"/>
                    <a:pt x="610" y="174"/>
                    <a:pt x="630" y="162"/>
                  </a:cubicBezTo>
                  <a:cubicBezTo>
                    <a:pt x="644" y="154"/>
                    <a:pt x="660" y="149"/>
                    <a:pt x="676" y="150"/>
                  </a:cubicBezTo>
                  <a:cubicBezTo>
                    <a:pt x="707" y="150"/>
                    <a:pt x="735" y="166"/>
                    <a:pt x="750" y="192"/>
                  </a:cubicBezTo>
                  <a:cubicBezTo>
                    <a:pt x="762" y="212"/>
                    <a:pt x="766" y="236"/>
                    <a:pt x="760" y="259"/>
                  </a:cubicBezTo>
                  <a:cubicBezTo>
                    <a:pt x="759" y="261"/>
                    <a:pt x="759" y="263"/>
                    <a:pt x="758" y="265"/>
                  </a:cubicBezTo>
                  <a:cubicBezTo>
                    <a:pt x="767" y="266"/>
                    <a:pt x="774" y="266"/>
                    <a:pt x="777" y="266"/>
                  </a:cubicBezTo>
                  <a:cubicBezTo>
                    <a:pt x="816" y="266"/>
                    <a:pt x="830" y="189"/>
                    <a:pt x="800" y="149"/>
                  </a:cubicBezTo>
                  <a:cubicBezTo>
                    <a:pt x="769" y="109"/>
                    <a:pt x="629" y="98"/>
                    <a:pt x="614" y="98"/>
                  </a:cubicBezTo>
                  <a:cubicBezTo>
                    <a:pt x="614" y="98"/>
                    <a:pt x="514" y="3"/>
                    <a:pt x="334" y="2"/>
                  </a:cubicBezTo>
                  <a:cubicBezTo>
                    <a:pt x="203" y="0"/>
                    <a:pt x="102" y="46"/>
                    <a:pt x="57" y="70"/>
                  </a:cubicBezTo>
                  <a:cubicBezTo>
                    <a:pt x="40" y="80"/>
                    <a:pt x="31" y="84"/>
                    <a:pt x="30" y="111"/>
                  </a:cubicBezTo>
                  <a:cubicBezTo>
                    <a:pt x="30" y="139"/>
                    <a:pt x="30" y="153"/>
                    <a:pt x="30" y="153"/>
                  </a:cubicBezTo>
                  <a:cubicBezTo>
                    <a:pt x="14" y="153"/>
                    <a:pt x="1" y="165"/>
                    <a:pt x="1" y="180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31"/>
                    <a:pt x="12" y="243"/>
                    <a:pt x="27" y="243"/>
                  </a:cubicBezTo>
                  <a:close/>
                  <a:moveTo>
                    <a:pt x="139" y="74"/>
                  </a:moveTo>
                  <a:cubicBezTo>
                    <a:pt x="153" y="52"/>
                    <a:pt x="207" y="20"/>
                    <a:pt x="330" y="21"/>
                  </a:cubicBezTo>
                  <a:cubicBezTo>
                    <a:pt x="461" y="22"/>
                    <a:pt x="538" y="70"/>
                    <a:pt x="568" y="96"/>
                  </a:cubicBezTo>
                  <a:cubicBezTo>
                    <a:pt x="578" y="104"/>
                    <a:pt x="569" y="108"/>
                    <a:pt x="560" y="108"/>
                  </a:cubicBezTo>
                  <a:cubicBezTo>
                    <a:pt x="551" y="108"/>
                    <a:pt x="172" y="90"/>
                    <a:pt x="154" y="90"/>
                  </a:cubicBezTo>
                  <a:cubicBezTo>
                    <a:pt x="136" y="90"/>
                    <a:pt x="133" y="83"/>
                    <a:pt x="139" y="74"/>
                  </a:cubicBezTo>
                  <a:close/>
                </a:path>
              </a:pathLst>
            </a:custGeom>
            <a:gradFill rotWithShape="0">
              <a:gsLst>
                <a:gs pos="0">
                  <a:srgbClr val="D84C5A"/>
                </a:gs>
                <a:gs pos="25000">
                  <a:srgbClr val="D84C5A">
                    <a:alpha val="89000"/>
                  </a:srgbClr>
                </a:gs>
                <a:gs pos="25000">
                  <a:srgbClr val="4D342E">
                    <a:alpha val="89000"/>
                  </a:srgbClr>
                </a:gs>
                <a:gs pos="50000">
                  <a:srgbClr val="4D342E">
                    <a:alpha val="78000"/>
                  </a:srgbClr>
                </a:gs>
                <a:gs pos="50000">
                  <a:srgbClr val="A1B742">
                    <a:alpha val="78000"/>
                  </a:srgbClr>
                </a:gs>
                <a:gs pos="75000">
                  <a:srgbClr val="A1B742">
                    <a:alpha val="67000"/>
                  </a:srgbClr>
                </a:gs>
                <a:gs pos="100000">
                  <a:srgbClr val="15A5B0">
                    <a:alpha val="56000"/>
                  </a:srgbClr>
                </a:gs>
              </a:gsLst>
              <a:lin ang="0"/>
            </a:gradFill>
            <a:ln>
              <a:noFill/>
            </a:ln>
          </p:spPr>
          <p:txBody>
            <a:bodyPr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78"/>
          <p:cNvGrpSpPr>
            <a:grpSpLocks/>
          </p:cNvGrpSpPr>
          <p:nvPr/>
        </p:nvGrpSpPr>
        <p:grpSpPr bwMode="auto">
          <a:xfrm>
            <a:off x="425335" y="2556525"/>
            <a:ext cx="3319786" cy="3284557"/>
            <a:chOff x="2475383" y="4799231"/>
            <a:chExt cx="3733249" cy="3949907"/>
          </a:xfrm>
        </p:grpSpPr>
        <p:sp>
          <p:nvSpPr>
            <p:cNvPr id="42" name="矩形 47"/>
            <p:cNvSpPr>
              <a:spLocks noChangeArrowheads="1"/>
            </p:cNvSpPr>
            <p:nvPr/>
          </p:nvSpPr>
          <p:spPr bwMode="auto">
            <a:xfrm>
              <a:off x="2941418" y="8147689"/>
              <a:ext cx="3267214" cy="601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>
                  <a:solidFill>
                    <a:schemeClr val="accent1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 Unicode MS" panose="020B0604020202020204" pitchFamily="34" charset="-122"/>
                  <a:sym typeface="Calibri" panose="020F0502020204030204" pitchFamily="34" charset="0"/>
                </a:rPr>
                <a:t>决定单词词性</a:t>
              </a:r>
            </a:p>
          </p:txBody>
        </p:sp>
        <p:sp>
          <p:nvSpPr>
            <p:cNvPr id="43" name="文本框 48"/>
            <p:cNvSpPr>
              <a:spLocks noChangeArrowheads="1"/>
            </p:cNvSpPr>
            <p:nvPr/>
          </p:nvSpPr>
          <p:spPr bwMode="auto">
            <a:xfrm>
              <a:off x="2475383" y="4799231"/>
              <a:ext cx="1819824" cy="666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chemeClr val="bg1"/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后缀</a:t>
              </a:r>
            </a:p>
          </p:txBody>
        </p:sp>
      </p:grpSp>
      <p:cxnSp>
        <p:nvCxnSpPr>
          <p:cNvPr id="45" name="直接连接符 3"/>
          <p:cNvCxnSpPr>
            <a:cxnSpLocks noChangeShapeType="1"/>
          </p:cNvCxnSpPr>
          <p:nvPr/>
        </p:nvCxnSpPr>
        <p:spPr bwMode="auto">
          <a:xfrm flipV="1">
            <a:off x="1134234" y="5373519"/>
            <a:ext cx="2376110" cy="4764"/>
          </a:xfrm>
          <a:prstGeom prst="line">
            <a:avLst/>
          </a:prstGeom>
          <a:noFill/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直接连接符 86"/>
          <p:cNvCxnSpPr>
            <a:cxnSpLocks noChangeShapeType="1"/>
          </p:cNvCxnSpPr>
          <p:nvPr/>
        </p:nvCxnSpPr>
        <p:spPr bwMode="auto">
          <a:xfrm flipV="1">
            <a:off x="3450642" y="4996865"/>
            <a:ext cx="460226" cy="376654"/>
          </a:xfrm>
          <a:prstGeom prst="line">
            <a:avLst/>
          </a:prstGeom>
          <a:noFill/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" name="组合 91"/>
          <p:cNvGrpSpPr>
            <a:grpSpLocks/>
          </p:cNvGrpSpPr>
          <p:nvPr/>
        </p:nvGrpSpPr>
        <p:grpSpPr bwMode="auto">
          <a:xfrm flipH="1" flipV="1">
            <a:off x="7505343" y="3227677"/>
            <a:ext cx="2625725" cy="508000"/>
            <a:chOff x="715032" y="4441326"/>
            <a:chExt cx="3058682" cy="676483"/>
          </a:xfrm>
        </p:grpSpPr>
        <p:cxnSp>
          <p:nvCxnSpPr>
            <p:cNvPr id="48" name="直接连接符 92"/>
            <p:cNvCxnSpPr>
              <a:cxnSpLocks noChangeShapeType="1"/>
            </p:cNvCxnSpPr>
            <p:nvPr/>
          </p:nvCxnSpPr>
          <p:spPr bwMode="auto">
            <a:xfrm>
              <a:off x="715032" y="5117809"/>
              <a:ext cx="2391763" cy="0"/>
            </a:xfrm>
            <a:prstGeom prst="line">
              <a:avLst/>
            </a:prstGeom>
            <a:noFill/>
            <a:ln w="28575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" name="直接连接符 93"/>
            <p:cNvCxnSpPr>
              <a:cxnSpLocks noChangeShapeType="1"/>
            </p:cNvCxnSpPr>
            <p:nvPr/>
          </p:nvCxnSpPr>
          <p:spPr bwMode="auto">
            <a:xfrm flipV="1">
              <a:off x="3106795" y="4441326"/>
              <a:ext cx="666919" cy="676483"/>
            </a:xfrm>
            <a:prstGeom prst="line">
              <a:avLst/>
            </a:prstGeom>
            <a:noFill/>
            <a:ln w="28575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0" name="组合 94"/>
          <p:cNvGrpSpPr>
            <a:grpSpLocks/>
          </p:cNvGrpSpPr>
          <p:nvPr/>
        </p:nvGrpSpPr>
        <p:grpSpPr bwMode="auto">
          <a:xfrm flipV="1">
            <a:off x="2619656" y="2244867"/>
            <a:ext cx="3197328" cy="1119889"/>
            <a:chOff x="715032" y="3640929"/>
            <a:chExt cx="3847763" cy="1476880"/>
          </a:xfrm>
        </p:grpSpPr>
        <p:cxnSp>
          <p:nvCxnSpPr>
            <p:cNvPr id="51" name="直接连接符 95"/>
            <p:cNvCxnSpPr>
              <a:cxnSpLocks noChangeShapeType="1"/>
            </p:cNvCxnSpPr>
            <p:nvPr/>
          </p:nvCxnSpPr>
          <p:spPr bwMode="auto">
            <a:xfrm>
              <a:off x="715032" y="5117809"/>
              <a:ext cx="2391763" cy="0"/>
            </a:xfrm>
            <a:prstGeom prst="line">
              <a:avLst/>
            </a:prstGeom>
            <a:noFill/>
            <a:ln w="28575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2" name="直接连接符 96"/>
            <p:cNvCxnSpPr>
              <a:cxnSpLocks noChangeShapeType="1"/>
            </p:cNvCxnSpPr>
            <p:nvPr/>
          </p:nvCxnSpPr>
          <p:spPr bwMode="auto">
            <a:xfrm flipV="1">
              <a:off x="3106795" y="3640929"/>
              <a:ext cx="1456000" cy="1476880"/>
            </a:xfrm>
            <a:prstGeom prst="line">
              <a:avLst/>
            </a:prstGeom>
            <a:noFill/>
            <a:ln w="28575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3" name="组合 103"/>
          <p:cNvGrpSpPr>
            <a:grpSpLocks/>
          </p:cNvGrpSpPr>
          <p:nvPr/>
        </p:nvGrpSpPr>
        <p:grpSpPr bwMode="auto">
          <a:xfrm>
            <a:off x="7791601" y="2634326"/>
            <a:ext cx="2688484" cy="1061354"/>
            <a:chOff x="1257079" y="4656479"/>
            <a:chExt cx="3584398" cy="1412273"/>
          </a:xfrm>
        </p:grpSpPr>
        <p:sp>
          <p:nvSpPr>
            <p:cNvPr id="54" name="矩形 47"/>
            <p:cNvSpPr>
              <a:spLocks noChangeArrowheads="1"/>
            </p:cNvSpPr>
            <p:nvPr/>
          </p:nvSpPr>
          <p:spPr bwMode="auto">
            <a:xfrm>
              <a:off x="1257079" y="5403253"/>
              <a:ext cx="3584398" cy="665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>
                  <a:solidFill>
                    <a:schemeClr val="accent1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 Unicode MS" panose="020B0604020202020204" pitchFamily="34" charset="-122"/>
                  <a:sym typeface="Calibri" panose="020F0502020204030204" pitchFamily="34" charset="0"/>
                </a:rPr>
                <a:t>改变单词词义</a:t>
              </a:r>
            </a:p>
          </p:txBody>
        </p:sp>
        <p:sp>
          <p:nvSpPr>
            <p:cNvPr id="55" name="文本框 48"/>
            <p:cNvSpPr>
              <a:spLocks noChangeArrowheads="1"/>
            </p:cNvSpPr>
            <p:nvPr/>
          </p:nvSpPr>
          <p:spPr bwMode="auto">
            <a:xfrm>
              <a:off x="2237398" y="4656479"/>
              <a:ext cx="1819824" cy="747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3200" b="1" dirty="0">
                  <a:solidFill>
                    <a:schemeClr val="accent1">
                      <a:lumMod val="50000"/>
                    </a:schemeClr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前缀</a:t>
              </a:r>
            </a:p>
          </p:txBody>
        </p:sp>
      </p:grpSp>
      <p:grpSp>
        <p:nvGrpSpPr>
          <p:cNvPr id="56" name="组合 107"/>
          <p:cNvGrpSpPr>
            <a:grpSpLocks/>
          </p:cNvGrpSpPr>
          <p:nvPr/>
        </p:nvGrpSpPr>
        <p:grpSpPr bwMode="auto">
          <a:xfrm>
            <a:off x="2396725" y="1715833"/>
            <a:ext cx="2433316" cy="1023890"/>
            <a:chOff x="1908253" y="4665716"/>
            <a:chExt cx="3228572" cy="1410223"/>
          </a:xfrm>
        </p:grpSpPr>
        <p:sp>
          <p:nvSpPr>
            <p:cNvPr id="57" name="矩形 47"/>
            <p:cNvSpPr>
              <a:spLocks noChangeArrowheads="1"/>
            </p:cNvSpPr>
            <p:nvPr/>
          </p:nvSpPr>
          <p:spPr bwMode="auto">
            <a:xfrm>
              <a:off x="1908253" y="5387091"/>
              <a:ext cx="3228572" cy="68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>
                  <a:solidFill>
                    <a:schemeClr val="accent1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Arial Unicode MS" panose="020B0604020202020204" pitchFamily="34" charset="-122"/>
                  <a:sym typeface="Calibri" panose="020F0502020204030204" pitchFamily="34" charset="0"/>
                </a:rPr>
                <a:t>决定单词意思</a:t>
              </a:r>
            </a:p>
          </p:txBody>
        </p:sp>
        <p:sp>
          <p:nvSpPr>
            <p:cNvPr id="58" name="文本框 48"/>
            <p:cNvSpPr>
              <a:spLocks noChangeArrowheads="1"/>
            </p:cNvSpPr>
            <p:nvPr/>
          </p:nvSpPr>
          <p:spPr bwMode="auto">
            <a:xfrm>
              <a:off x="2464204" y="4665716"/>
              <a:ext cx="1820882" cy="77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3200" b="1" dirty="0">
                  <a:solidFill>
                    <a:schemeClr val="accent1">
                      <a:lumMod val="50000"/>
                    </a:schemeClr>
                  </a:solidFill>
                  <a:ea typeface="微软雅黑" panose="020B0503020204020204" pitchFamily="34" charset="-122"/>
                  <a:sym typeface="Calibri" panose="020F0502020204030204" pitchFamily="34" charset="0"/>
                </a:rPr>
                <a:t>词根</a:t>
              </a:r>
            </a:p>
          </p:txBody>
        </p:sp>
      </p:grpSp>
      <p:sp>
        <p:nvSpPr>
          <p:cNvPr id="60" name="文本框 48"/>
          <p:cNvSpPr>
            <a:spLocks noChangeArrowheads="1"/>
          </p:cNvSpPr>
          <p:nvPr/>
        </p:nvSpPr>
        <p:spPr bwMode="auto">
          <a:xfrm>
            <a:off x="1640061" y="4822453"/>
            <a:ext cx="1364456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  <a:sym typeface="Calibri" panose="020F0502020204030204" pitchFamily="34" charset="0"/>
              </a:rPr>
              <a:t>后缀</a:t>
            </a:r>
          </a:p>
        </p:txBody>
      </p:sp>
    </p:spTree>
    <p:extLst>
      <p:ext uri="{BB962C8B-B14F-4D97-AF65-F5344CB8AC3E}">
        <p14:creationId xmlns:p14="http://schemas.microsoft.com/office/powerpoint/2010/main" val="15336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612528" y="1038990"/>
            <a:ext cx="406955" cy="5002529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185531" y="2410225"/>
            <a:ext cx="2465876" cy="2037549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-form-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形状；形成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（词根）</a:t>
            </a:r>
          </a:p>
        </p:txBody>
      </p:sp>
      <p:sp>
        <p:nvSpPr>
          <p:cNvPr id="27654" name="圆角矩形 260105"/>
          <p:cNvSpPr>
            <a:spLocks noChangeArrowheads="1"/>
          </p:cNvSpPr>
          <p:nvPr/>
        </p:nvSpPr>
        <p:spPr bwMode="auto">
          <a:xfrm>
            <a:off x="3029343" y="854257"/>
            <a:ext cx="3432697" cy="123540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in- = into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使置于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/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某种状态</a:t>
            </a:r>
          </a:p>
          <a:p>
            <a:pPr lvl="0" algn="ctr"/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前缀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050653" y="854256"/>
            <a:ext cx="4837816" cy="1107735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inform</a:t>
            </a:r>
          </a:p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使某事有形 → 描述事物→ 告知 </a:t>
            </a: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28694" name="文本框 260125"/>
          <p:cNvSpPr txBox="1">
            <a:spLocks noChangeArrowheads="1"/>
          </p:cNvSpPr>
          <p:nvPr/>
        </p:nvSpPr>
        <p:spPr bwMode="auto">
          <a:xfrm>
            <a:off x="8297331" y="5338321"/>
            <a:ext cx="3361267" cy="124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出版；刊登；发表</a:t>
            </a: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-6861" y="49187"/>
            <a:ext cx="583640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nn-NO" sz="4400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左右逢源”</a:t>
            </a:r>
            <a:r>
              <a:rPr lang="zh-CN" altLang="nn-NO" sz="4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之 </a:t>
            </a:r>
            <a:r>
              <a:rPr lang="nn-NO" altLang="zh-CN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form</a:t>
            </a:r>
          </a:p>
        </p:txBody>
      </p:sp>
      <p:sp>
        <p:nvSpPr>
          <p:cNvPr id="32" name="圆角矩形 260105">
            <a:extLst>
              <a:ext uri="{FF2B5EF4-FFF2-40B4-BE49-F238E27FC236}">
                <a16:creationId xmlns:a16="http://schemas.microsoft.com/office/drawing/2014/main" xmlns="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6282" y="5236787"/>
            <a:ext cx="3433312" cy="1281962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con- = with, together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共同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前缀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7" name="直接连接符 260126">
            <a:extLst>
              <a:ext uri="{FF2B5EF4-FFF2-40B4-BE49-F238E27FC236}">
                <a16:creationId xmlns:a16="http://schemas.microsoft.com/office/drawing/2014/main" xmlns="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18069" y="1477933"/>
            <a:ext cx="854070" cy="12605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圆角矩形 260113">
            <a:extLst>
              <a:ext uri="{FF2B5EF4-FFF2-40B4-BE49-F238E27FC236}">
                <a16:creationId xmlns:a16="http://schemas.microsoft.com/office/drawing/2014/main" xmlns="" id="{2A3501E6-D6F6-4EFD-8D80-E0334B657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140" y="5321156"/>
            <a:ext cx="4797612" cy="124229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conform</a:t>
            </a:r>
          </a:p>
          <a:p>
            <a:pPr algn="ctr">
              <a:lnSpc>
                <a:spcPct val="8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形成同一形状，相一致→顺应；从众；相一致；相符合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868FF591-8A3A-411F-A68C-9087533D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5" name="直接连接符 260126">
            <a:extLst>
              <a:ext uri="{FF2B5EF4-FFF2-40B4-BE49-F238E27FC236}">
                <a16:creationId xmlns:a16="http://schemas.microsoft.com/office/drawing/2014/main" xmlns="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4572" y="5958938"/>
            <a:ext cx="897568" cy="21412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圆角矩形 260105">
            <a:extLst>
              <a:ext uri="{FF2B5EF4-FFF2-40B4-BE49-F238E27FC236}">
                <a16:creationId xmlns:a16="http://schemas.microsoft.com/office/drawing/2014/main" xmlns="" id="{25AB9DA2-BD56-4917-90BD-F133B1F73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9484" y="2187599"/>
            <a:ext cx="3442556" cy="831006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re- = again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再                     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前缀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4" name="圆角矩形 260105">
            <a:extLst>
              <a:ext uri="{FF2B5EF4-FFF2-40B4-BE49-F238E27FC236}">
                <a16:creationId xmlns:a16="http://schemas.microsoft.com/office/drawing/2014/main" xmlns="" id="{F1E3D1C0-CD41-4189-8D10-B00EFF895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4725" y="3099161"/>
            <a:ext cx="3467315" cy="882188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endParaRPr lang="en-US" altLang="zh-CN" sz="28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trans- = change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变化   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前缀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  <a:p>
            <a:pPr lvl="0" algn="ctr">
              <a:spcBef>
                <a:spcPct val="50000"/>
              </a:spcBef>
            </a:pP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26">
            <a:extLst>
              <a:ext uri="{FF2B5EF4-FFF2-40B4-BE49-F238E27FC236}">
                <a16:creationId xmlns:a16="http://schemas.microsoft.com/office/drawing/2014/main" xmlns="" id="{67FD5F2D-35ED-4BB4-B137-1A28E9C6EF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18069" y="2592389"/>
            <a:ext cx="832584" cy="350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圆角矩形 260113">
            <a:extLst>
              <a:ext uri="{FF2B5EF4-FFF2-40B4-BE49-F238E27FC236}">
                <a16:creationId xmlns:a16="http://schemas.microsoft.com/office/drawing/2014/main" xmlns="" id="{A42D0CC5-6D33-470D-A795-734C4FF55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653" y="2033860"/>
            <a:ext cx="4837816" cy="831006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reform</a:t>
            </a:r>
          </a:p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使成新形 → 改革；改造</a:t>
            </a: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30" name="圆角矩形 260113">
            <a:extLst>
              <a:ext uri="{FF2B5EF4-FFF2-40B4-BE49-F238E27FC236}">
                <a16:creationId xmlns:a16="http://schemas.microsoft.com/office/drawing/2014/main" xmlns="" id="{6702D167-B905-4CDB-9C06-16B3F9CB1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3467" y="3011556"/>
            <a:ext cx="4837815" cy="10309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transform</a:t>
            </a:r>
          </a:p>
          <a:p>
            <a:pPr algn="ctr">
              <a:lnSpc>
                <a:spcPct val="80000"/>
              </a:lnSpc>
            </a:pP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变换形态 </a:t>
            </a: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形式 → 使改变；使变形；使改观</a:t>
            </a:r>
            <a:r>
              <a:rPr lang="en-US" altLang="zh-CN" sz="2800" b="1" noProof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31" name="圆角矩形 260105">
            <a:extLst>
              <a:ext uri="{FF2B5EF4-FFF2-40B4-BE49-F238E27FC236}">
                <a16:creationId xmlns:a16="http://schemas.microsoft.com/office/drawing/2014/main" xmlns="" id="{F1E3D1C0-CD41-4189-8D10-B00EFF895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6281" y="4153252"/>
            <a:ext cx="3495759" cy="960737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 = single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单；一         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前缀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6" name="圆角矩形 260113">
            <a:extLst>
              <a:ext uri="{FF2B5EF4-FFF2-40B4-BE49-F238E27FC236}">
                <a16:creationId xmlns:a16="http://schemas.microsoft.com/office/drawing/2014/main" xmlns="" id="{6702D167-B905-4CDB-9C06-16B3F9CB1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140" y="4153253"/>
            <a:ext cx="4829142" cy="109912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uniform</a:t>
            </a:r>
          </a:p>
          <a:p>
            <a:pPr algn="ctr">
              <a:lnSpc>
                <a:spcPct val="8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外形一致 → 一致的；统一的；一律的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42" name="直接连接符 260126">
            <a:extLst>
              <a:ext uri="{FF2B5EF4-FFF2-40B4-BE49-F238E27FC236}">
                <a16:creationId xmlns:a16="http://schemas.microsoft.com/office/drawing/2014/main" xmlns="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18070" y="3543933"/>
            <a:ext cx="832583" cy="1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3" name="直接连接符 260126">
            <a:extLst>
              <a:ext uri="{FF2B5EF4-FFF2-40B4-BE49-F238E27FC236}">
                <a16:creationId xmlns:a16="http://schemas.microsoft.com/office/drawing/2014/main" xmlns="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00938" y="4645784"/>
            <a:ext cx="871201" cy="1463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06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61" grpId="0" animBg="1"/>
      <p:bldP spid="32" grpId="0" animBg="1"/>
      <p:bldP spid="37" grpId="0" animBg="1"/>
      <p:bldP spid="38" grpId="0" animBg="1"/>
      <p:bldP spid="25" grpId="0" animBg="1"/>
      <p:bldP spid="23" grpId="0" animBg="1"/>
      <p:bldP spid="24" grpId="0" animBg="1"/>
      <p:bldP spid="28" grpId="0" animBg="1"/>
      <p:bldP spid="29" grpId="0" animBg="1"/>
      <p:bldP spid="30" grpId="0" animBg="1"/>
      <p:bldP spid="31" grpId="0" animBg="1"/>
      <p:bldP spid="36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109141" y="2707831"/>
            <a:ext cx="3673793" cy="12258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常见词根</a:t>
            </a:r>
          </a:p>
        </p:txBody>
      </p:sp>
      <p:sp>
        <p:nvSpPr>
          <p:cNvPr id="4" name="椭圆 3"/>
          <p:cNvSpPr/>
          <p:nvPr/>
        </p:nvSpPr>
        <p:spPr>
          <a:xfrm>
            <a:off x="3167032" y="1423750"/>
            <a:ext cx="1634836" cy="1634836"/>
          </a:xfrm>
          <a:prstGeom prst="ellipse">
            <a:avLst/>
          </a:prstGeom>
          <a:solidFill>
            <a:srgbClr val="BBD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B5AC"/>
              </a:solidFill>
              <a:latin typeface="Century Gothic" panose="020B0502020202020204" pitchFamily="34" charset="0"/>
              <a:ea typeface="思源黑体 CN Normal" panose="020B0400000000000000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167032" y="1423750"/>
            <a:ext cx="1884218" cy="2008909"/>
          </a:xfrm>
          <a:prstGeom prst="line">
            <a:avLst/>
          </a:prstGeom>
          <a:ln>
            <a:solidFill>
              <a:srgbClr val="B1CC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F826EE88-CCC7-4783-9AD5-001269A33E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0"/>
            <a:ext cx="4930975" cy="687248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9B74118-6CB5-49A9-9C2E-38B4B15D37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397731" y="4391802"/>
            <a:ext cx="2130345" cy="23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1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直接连接符 3"/>
          <p:cNvSpPr/>
          <p:nvPr/>
        </p:nvSpPr>
        <p:spPr>
          <a:xfrm rot="20820000">
            <a:off x="4337464" y="2459661"/>
            <a:ext cx="992412" cy="451965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6" name="直接连接符 5"/>
          <p:cNvSpPr/>
          <p:nvPr/>
        </p:nvSpPr>
        <p:spPr>
          <a:xfrm>
            <a:off x="4698381" y="1457203"/>
            <a:ext cx="1111486" cy="1672033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7" name="椭圆 57349"/>
          <p:cNvSpPr>
            <a:spLocks noChangeArrowheads="1"/>
          </p:cNvSpPr>
          <p:nvPr/>
        </p:nvSpPr>
        <p:spPr bwMode="auto">
          <a:xfrm>
            <a:off x="4470443" y="2436375"/>
            <a:ext cx="3263010" cy="14105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300"/>
          </a:p>
        </p:txBody>
      </p:sp>
      <p:sp>
        <p:nvSpPr>
          <p:cNvPr id="8" name="椭圆 57350"/>
          <p:cNvSpPr>
            <a:spLocks noChangeArrowheads="1"/>
          </p:cNvSpPr>
          <p:nvPr/>
        </p:nvSpPr>
        <p:spPr bwMode="auto">
          <a:xfrm rot="20927697">
            <a:off x="3003163" y="401731"/>
            <a:ext cx="2569202" cy="1166829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57351"/>
          <p:cNvSpPr>
            <a:spLocks noChangeArrowheads="1"/>
          </p:cNvSpPr>
          <p:nvPr/>
        </p:nvSpPr>
        <p:spPr bwMode="auto">
          <a:xfrm rot="195499">
            <a:off x="282829" y="3224390"/>
            <a:ext cx="3899011" cy="1381852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椭圆 57352"/>
          <p:cNvSpPr>
            <a:spLocks noChangeArrowheads="1"/>
          </p:cNvSpPr>
          <p:nvPr/>
        </p:nvSpPr>
        <p:spPr bwMode="auto">
          <a:xfrm rot="21205705">
            <a:off x="2065788" y="4694903"/>
            <a:ext cx="3286546" cy="1594497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300" dirty="0"/>
          </a:p>
        </p:txBody>
      </p:sp>
      <p:sp>
        <p:nvSpPr>
          <p:cNvPr id="12" name="椭圆 57355"/>
          <p:cNvSpPr>
            <a:spLocks noChangeArrowheads="1"/>
          </p:cNvSpPr>
          <p:nvPr/>
        </p:nvSpPr>
        <p:spPr bwMode="auto">
          <a:xfrm rot="528888">
            <a:off x="5820117" y="593565"/>
            <a:ext cx="4017896" cy="1172035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57356"/>
          <p:cNvSpPr>
            <a:spLocks noChangeArrowheads="1"/>
          </p:cNvSpPr>
          <p:nvPr/>
        </p:nvSpPr>
        <p:spPr bwMode="auto">
          <a:xfrm rot="687913">
            <a:off x="8118496" y="3696906"/>
            <a:ext cx="3479628" cy="1041665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椭圆 57357"/>
          <p:cNvSpPr>
            <a:spLocks noChangeArrowheads="1"/>
          </p:cNvSpPr>
          <p:nvPr/>
        </p:nvSpPr>
        <p:spPr bwMode="auto">
          <a:xfrm rot="855577">
            <a:off x="5984078" y="4713816"/>
            <a:ext cx="3442533" cy="1650366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文本框 57358"/>
          <p:cNvSpPr txBox="1">
            <a:spLocks noChangeArrowheads="1"/>
          </p:cNvSpPr>
          <p:nvPr/>
        </p:nvSpPr>
        <p:spPr bwMode="auto">
          <a:xfrm>
            <a:off x="5504194" y="2775293"/>
            <a:ext cx="240035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词根</a:t>
            </a:r>
          </a:p>
        </p:txBody>
      </p:sp>
      <p:sp>
        <p:nvSpPr>
          <p:cNvPr id="17" name="文本框 57360"/>
          <p:cNvSpPr txBox="1">
            <a:spLocks noChangeArrowheads="1"/>
          </p:cNvSpPr>
          <p:nvPr/>
        </p:nvSpPr>
        <p:spPr bwMode="auto">
          <a:xfrm rot="258380">
            <a:off x="-174499" y="3240438"/>
            <a:ext cx="46943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-car(r)- / </a:t>
            </a:r>
          </a:p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-char(g)- </a:t>
            </a:r>
          </a:p>
        </p:txBody>
      </p:sp>
      <p:sp>
        <p:nvSpPr>
          <p:cNvPr id="18" name="文本框 57361"/>
          <p:cNvSpPr txBox="1">
            <a:spLocks noChangeArrowheads="1"/>
          </p:cNvSpPr>
          <p:nvPr/>
        </p:nvSpPr>
        <p:spPr bwMode="auto">
          <a:xfrm rot="21266777">
            <a:off x="2026701" y="4959627"/>
            <a:ext cx="33250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clus</a:t>
            </a: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/ -clos- / -</a:t>
            </a:r>
            <a:r>
              <a:rPr lang="en-US" altLang="zh-CN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clud</a:t>
            </a: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19" name="文本框 57362"/>
          <p:cNvSpPr txBox="1">
            <a:spLocks noChangeArrowheads="1"/>
          </p:cNvSpPr>
          <p:nvPr/>
        </p:nvSpPr>
        <p:spPr bwMode="auto">
          <a:xfrm rot="663253">
            <a:off x="8182831" y="3803574"/>
            <a:ext cx="31041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</a:t>
            </a: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/ -duct-</a:t>
            </a:r>
          </a:p>
        </p:txBody>
      </p:sp>
      <p:sp>
        <p:nvSpPr>
          <p:cNvPr id="20" name="文本框 57363"/>
          <p:cNvSpPr txBox="1">
            <a:spLocks noChangeArrowheads="1"/>
          </p:cNvSpPr>
          <p:nvPr/>
        </p:nvSpPr>
        <p:spPr bwMode="auto">
          <a:xfrm rot="836803">
            <a:off x="5919128" y="4994874"/>
            <a:ext cx="340745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-fend- / -fens- / -</a:t>
            </a:r>
            <a:r>
              <a:rPr lang="en-US" altLang="zh-CN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fenc</a:t>
            </a:r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21" name="文本框 57364"/>
          <p:cNvSpPr txBox="1">
            <a:spLocks noChangeArrowheads="1"/>
          </p:cNvSpPr>
          <p:nvPr/>
        </p:nvSpPr>
        <p:spPr bwMode="auto">
          <a:xfrm rot="684985">
            <a:off x="6039051" y="531401"/>
            <a:ext cx="332442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-mob- / -mot- / </a:t>
            </a:r>
          </a:p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-mov-</a:t>
            </a:r>
          </a:p>
        </p:txBody>
      </p:sp>
      <p:sp>
        <p:nvSpPr>
          <p:cNvPr id="22" name="文本框 57365"/>
          <p:cNvSpPr txBox="1">
            <a:spLocks noChangeArrowheads="1"/>
          </p:cNvSpPr>
          <p:nvPr/>
        </p:nvSpPr>
        <p:spPr bwMode="auto">
          <a:xfrm rot="20923115">
            <a:off x="2763905" y="615849"/>
            <a:ext cx="2897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-ag- / -act-</a:t>
            </a:r>
          </a:p>
        </p:txBody>
      </p:sp>
      <p:sp>
        <p:nvSpPr>
          <p:cNvPr id="23" name="直接连接符 22"/>
          <p:cNvSpPr/>
          <p:nvPr/>
        </p:nvSpPr>
        <p:spPr>
          <a:xfrm rot="19920000" flipV="1">
            <a:off x="6442523" y="1773583"/>
            <a:ext cx="793427" cy="550217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24" name="直接连接符 23"/>
          <p:cNvSpPr/>
          <p:nvPr/>
        </p:nvSpPr>
        <p:spPr>
          <a:xfrm>
            <a:off x="6244381" y="3749800"/>
            <a:ext cx="399356" cy="913993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25" name="直接连接符 24"/>
          <p:cNvSpPr/>
          <p:nvPr/>
        </p:nvSpPr>
        <p:spPr>
          <a:xfrm>
            <a:off x="7410618" y="3490294"/>
            <a:ext cx="708575" cy="356665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26" name="直接连接符 25"/>
          <p:cNvSpPr/>
          <p:nvPr/>
        </p:nvSpPr>
        <p:spPr>
          <a:xfrm flipH="1">
            <a:off x="4627004" y="3587856"/>
            <a:ext cx="1025186" cy="1154958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27" name="椭圆 57356"/>
          <p:cNvSpPr>
            <a:spLocks noChangeArrowheads="1"/>
          </p:cNvSpPr>
          <p:nvPr/>
        </p:nvSpPr>
        <p:spPr bwMode="auto">
          <a:xfrm rot="537435">
            <a:off x="8192944" y="1925592"/>
            <a:ext cx="3614887" cy="1382478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3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文本框 57362"/>
          <p:cNvSpPr txBox="1">
            <a:spLocks noChangeArrowheads="1"/>
          </p:cNvSpPr>
          <p:nvPr/>
        </p:nvSpPr>
        <p:spPr bwMode="auto">
          <a:xfrm rot="448377">
            <a:off x="8837104" y="1924690"/>
            <a:ext cx="233006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-spec(t)- / -spic-</a:t>
            </a:r>
          </a:p>
        </p:txBody>
      </p:sp>
      <p:sp>
        <p:nvSpPr>
          <p:cNvPr id="29" name="椭圆 57352"/>
          <p:cNvSpPr>
            <a:spLocks noChangeArrowheads="1"/>
          </p:cNvSpPr>
          <p:nvPr/>
        </p:nvSpPr>
        <p:spPr bwMode="auto">
          <a:xfrm rot="494588">
            <a:off x="299986" y="1575312"/>
            <a:ext cx="4025060" cy="12472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490509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1300"/>
          </a:p>
        </p:txBody>
      </p:sp>
      <p:sp>
        <p:nvSpPr>
          <p:cNvPr id="31" name="文本框 57365"/>
          <p:cNvSpPr txBox="1">
            <a:spLocks noChangeArrowheads="1"/>
          </p:cNvSpPr>
          <p:nvPr/>
        </p:nvSpPr>
        <p:spPr bwMode="auto">
          <a:xfrm rot="611805">
            <a:off x="-144732" y="1567304"/>
            <a:ext cx="465398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-vis- / -view- / </a:t>
            </a:r>
          </a:p>
          <a:p>
            <a:pPr algn="ctr"/>
            <a:r>
              <a:rPr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-vey-</a:t>
            </a:r>
          </a:p>
        </p:txBody>
      </p:sp>
      <p:sp>
        <p:nvSpPr>
          <p:cNvPr id="32" name="直接连接符 31"/>
          <p:cNvSpPr/>
          <p:nvPr/>
        </p:nvSpPr>
        <p:spPr>
          <a:xfrm rot="20820000" flipV="1">
            <a:off x="3955154" y="3124948"/>
            <a:ext cx="1628024" cy="372717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33" name="直接连接符 32"/>
          <p:cNvSpPr/>
          <p:nvPr/>
        </p:nvSpPr>
        <p:spPr>
          <a:xfrm flipV="1">
            <a:off x="7593496" y="2713079"/>
            <a:ext cx="793533" cy="233531"/>
          </a:xfrm>
          <a:prstGeom prst="line">
            <a:avLst/>
          </a:prstGeom>
          <a:ln w="28575" cap="flat" cmpd="sng">
            <a:solidFill>
              <a:schemeClr val="accent6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350" noProof="1"/>
          </a:p>
        </p:txBody>
      </p:sp>
    </p:spTree>
    <p:extLst>
      <p:ext uri="{BB962C8B-B14F-4D97-AF65-F5344CB8AC3E}">
        <p14:creationId xmlns:p14="http://schemas.microsoft.com/office/powerpoint/2010/main" val="70070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4110" y="529026"/>
            <a:ext cx="1146562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zh-CN" altLang="en-US" sz="40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常见词根</a:t>
            </a:r>
            <a:endParaRPr lang="en-US" altLang="zh-CN" sz="40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1.  -ag- / -act- = do; drive (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行动；驱使）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act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-tion              ____________________ 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inter-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在两者之间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act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______________________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回返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act  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____________________</a:t>
            </a: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3332637" y="5185915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2726580" y="3029837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5225232" y="4064372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4838764" y="4892732"/>
            <a:ext cx="49112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反应；反作用</a:t>
            </a:r>
          </a:p>
        </p:txBody>
      </p:sp>
      <p:sp>
        <p:nvSpPr>
          <p:cNvPr id="24" name="Text Box 20"/>
          <p:cNvSpPr txBox="1">
            <a:spLocks noChangeArrowheads="1"/>
          </p:cNvSpPr>
          <p:nvPr/>
        </p:nvSpPr>
        <p:spPr bwMode="auto">
          <a:xfrm>
            <a:off x="6471561" y="3844340"/>
            <a:ext cx="54475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interact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互动；互相影响</a:t>
            </a:r>
          </a:p>
        </p:txBody>
      </p:sp>
      <p:sp>
        <p:nvSpPr>
          <p:cNvPr id="25" name="Text Box 21"/>
          <p:cNvSpPr txBox="1">
            <a:spLocks noChangeArrowheads="1"/>
          </p:cNvSpPr>
          <p:nvPr/>
        </p:nvSpPr>
        <p:spPr bwMode="auto">
          <a:xfrm>
            <a:off x="4222126" y="2739844"/>
            <a:ext cx="46848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action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行动；动作</a:t>
            </a:r>
          </a:p>
        </p:txBody>
      </p:sp>
    </p:spTree>
    <p:extLst>
      <p:ext uri="{BB962C8B-B14F-4D97-AF65-F5344CB8AC3E}">
        <p14:creationId xmlns:p14="http://schemas.microsoft.com/office/powerpoint/2010/main" val="393561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0373" y="529026"/>
            <a:ext cx="1246490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2.  -car-, -carr-, -char-, -charg-  =car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车；载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carr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-y </a:t>
            </a:r>
            <a:r>
              <a:rPr lang="en-US" altLang="zh-CN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用车搬运</a:t>
            </a:r>
            <a:r>
              <a:rPr lang="en-US" altLang="zh-CN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                       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charg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-e </a:t>
            </a:r>
            <a:r>
              <a:rPr lang="en-US" altLang="zh-CN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在车上“装载”</a:t>
            </a:r>
            <a:r>
              <a:rPr lang="en-US" altLang="zh-CN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                    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charg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-e + -able </a:t>
            </a:r>
            <a:r>
              <a:rPr lang="en-US" altLang="zh-CN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600" b="1" spc="-3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“负荷”钱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           __________________</a:t>
            </a: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6274556" y="4548134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4700937" y="2381422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5923681" y="3532915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6125278" y="2166356"/>
            <a:ext cx="393312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carry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携带；运送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7262960" y="3168847"/>
            <a:ext cx="469866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charge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装；使承担</a:t>
            </a: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7532316" y="4323481"/>
            <a:ext cx="44293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chargeable </a:t>
            </a:r>
            <a:r>
              <a:rPr lang="en-US" altLang="zh-CN" sz="36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应支付的</a:t>
            </a:r>
            <a:endParaRPr lang="en-US" altLang="zh-CN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59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7991" y="529026"/>
            <a:ext cx="1161237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3. -clos- / -clud- / -clus- = close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关；闭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clos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                               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con-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共同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clud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-e                      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向内，进入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clud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____________________</a:t>
            </a: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5701060" y="4446405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5701060" y="2403116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5701060" y="3405753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7202832" y="2186243"/>
            <a:ext cx="37487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close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关闭；结束</a:t>
            </a: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7086593" y="4309077"/>
            <a:ext cx="40563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include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包含；包括</a:t>
            </a: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6972560" y="3280195"/>
            <a:ext cx="49784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conclude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结束；作结论</a:t>
            </a:r>
          </a:p>
        </p:txBody>
      </p:sp>
    </p:spTree>
    <p:extLst>
      <p:ext uri="{BB962C8B-B14F-4D97-AF65-F5344CB8AC3E}">
        <p14:creationId xmlns:p14="http://schemas.microsoft.com/office/powerpoint/2010/main" val="84747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4109" y="509148"/>
            <a:ext cx="11486885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4.  -duc- / -duct- = lead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引导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con-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共同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duct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        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intro-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向内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duc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   _______________________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回</a:t>
            </a:r>
            <a:r>
              <a:rPr lang="zh-CN" altLang="en-US" sz="3600" b="1" noProof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向后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duc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-e            _______________________</a:t>
            </a: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5185337" y="4520646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5125661" y="2356772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5125661" y="3454745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6548927" y="2172225"/>
            <a:ext cx="47003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conduct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领导；指挥</a:t>
            </a:r>
          </a:p>
        </p:txBody>
      </p:sp>
      <p:sp>
        <p:nvSpPr>
          <p:cNvPr id="11" name="Text Box 20"/>
          <p:cNvSpPr txBox="1">
            <a:spLocks noChangeArrowheads="1"/>
          </p:cNvSpPr>
          <p:nvPr/>
        </p:nvSpPr>
        <p:spPr bwMode="auto">
          <a:xfrm>
            <a:off x="6374451" y="3191445"/>
            <a:ext cx="58175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introduce </a:t>
            </a:r>
            <a:r>
              <a:rPr lang="zh-CN" altLang="en-US" sz="3600" b="1" spc="-3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引见；引进；介绍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6411433" y="4266664"/>
            <a:ext cx="5539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reduce </a:t>
            </a:r>
            <a:r>
              <a:rPr lang="zh-CN" altLang="en-US" sz="3600" b="1" spc="-33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减少；缩小；使还原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101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9025" y="135621"/>
            <a:ext cx="12032975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5.  -fend- / -fens- / -fenc- = strike / hit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击打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fenc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                 _______________________</a:t>
            </a:r>
          </a:p>
          <a:p>
            <a:pPr>
              <a:lnSpc>
                <a:spcPct val="150000"/>
              </a:lnSpc>
            </a:pPr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向下，离开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fend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_______________________</a:t>
            </a:r>
          </a:p>
          <a:p>
            <a:pPr>
              <a:lnSpc>
                <a:spcPct val="150000"/>
              </a:lnSpc>
            </a:pPr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相反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fend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    ________________________ </a:t>
            </a: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3701825" y="5489770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dirty="0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3432647" y="2254054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4905539" y="3781644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5738285" y="2249093"/>
            <a:ext cx="5317114" cy="8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1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</a:t>
            </a: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fence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篱笆</a:t>
            </a:r>
            <a:endParaRPr lang="en-US" altLang="zh-CN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21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（防御击打的东西，隔开）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6529842" y="3557393"/>
            <a:ext cx="4816669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defend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防御；保护</a:t>
            </a:r>
            <a:endParaRPr lang="en-US" altLang="zh-CN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（击退、打倒是最好的防御）</a:t>
            </a:r>
          </a:p>
        </p:txBody>
      </p:sp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5598242" y="5409711"/>
            <a:ext cx="5067464" cy="97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6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offend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冒犯；违反</a:t>
            </a:r>
            <a:endParaRPr lang="en-US" altLang="zh-CN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26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（反过来打）</a:t>
            </a:r>
          </a:p>
        </p:txBody>
      </p:sp>
    </p:spTree>
    <p:extLst>
      <p:ext uri="{BB962C8B-B14F-4D97-AF65-F5344CB8AC3E}">
        <p14:creationId xmlns:p14="http://schemas.microsoft.com/office/powerpoint/2010/main" val="383972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4110" y="529026"/>
            <a:ext cx="109396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6.  -</a:t>
            </a:r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mob- / -mot- / -mov-</a:t>
            </a:r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= move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移动 </a:t>
            </a:r>
          </a:p>
          <a:p>
            <a:endParaRPr lang="en-US" altLang="zh-CN" sz="40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auto-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自动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mob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-ile                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向前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mot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离开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(back, away) 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mov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6938338" y="4575872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5407251" y="2419836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4609808" y="3524587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8276994" y="4423208"/>
            <a:ext cx="2736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remove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移除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6944611" y="2104508"/>
            <a:ext cx="38710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automobile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汽车</a:t>
            </a: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6110263" y="3214104"/>
            <a:ext cx="47053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promote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促进；提升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76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4110" y="529026"/>
            <a:ext cx="109396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7.   -press- = press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压 </a:t>
            </a:r>
          </a:p>
          <a:p>
            <a:endParaRPr lang="en-US" altLang="zh-CN" sz="36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press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-ure                      _____________________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向下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press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 _____________________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im-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向内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press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________________________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3921869" y="4465738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3921869" y="2362866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3921869" y="3425086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5284827" y="4274351"/>
            <a:ext cx="56454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impress </a:t>
            </a:r>
            <a:r>
              <a:rPr lang="zh-CN" altLang="en-US" sz="3600" b="1" spc="-3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使铭记；使印象深刻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5295459" y="2078523"/>
            <a:ext cx="31805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pressure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压力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5284827" y="3190354"/>
            <a:ext cx="51350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depress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使沮丧；使萧条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45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0436" y="518393"/>
            <a:ext cx="109396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8.   -spec(t)- / -spic- = see; look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看 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ex-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向外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spect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向里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spect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反复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spect</a:t>
            </a:r>
            <a:r>
              <a:rPr lang="en-US" altLang="zh-CN" sz="36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4028195" y="4455105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4028195" y="2352233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4028195" y="3414453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5399380" y="4308108"/>
            <a:ext cx="2736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respect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尊敬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5488367" y="2127824"/>
            <a:ext cx="2736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expect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期望</a:t>
            </a: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5523741" y="3251170"/>
            <a:ext cx="27368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inspect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检查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475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4110" y="529026"/>
            <a:ext cx="109396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9.   -vis- / -view- / -vey- = see </a:t>
            </a: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看见 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再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vis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-e               ________________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inter-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两者之间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view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_______________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pre- 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</a:t>
            </a:r>
            <a:r>
              <a:rPr lang="en-US" altLang="zh-CN" sz="3600" b="1" noProof="1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前 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+ </a:t>
            </a:r>
            <a:r>
              <a:rPr lang="en-US" altLang="zh-CN" sz="36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view</a:t>
            </a:r>
            <a:r>
              <a:rPr lang="en-US" altLang="zh-CN" sz="36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______________</a:t>
            </a: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6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6" name="右箭头 152583"/>
          <p:cNvSpPr>
            <a:spLocks noChangeArrowheads="1"/>
          </p:cNvSpPr>
          <p:nvPr/>
        </p:nvSpPr>
        <p:spPr bwMode="auto">
          <a:xfrm>
            <a:off x="4905539" y="4499598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7" name="右箭头 152583"/>
          <p:cNvSpPr>
            <a:spLocks noChangeArrowheads="1"/>
          </p:cNvSpPr>
          <p:nvPr/>
        </p:nvSpPr>
        <p:spPr bwMode="auto">
          <a:xfrm>
            <a:off x="3827811" y="2415173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8" name="右箭头 152583"/>
          <p:cNvSpPr>
            <a:spLocks noChangeArrowheads="1"/>
          </p:cNvSpPr>
          <p:nvPr/>
        </p:nvSpPr>
        <p:spPr bwMode="auto">
          <a:xfrm>
            <a:off x="5124983" y="3477393"/>
            <a:ext cx="1190461" cy="319767"/>
          </a:xfrm>
          <a:prstGeom prst="rightArrow">
            <a:avLst>
              <a:gd name="adj1" fmla="val 50000"/>
              <a:gd name="adj2" fmla="val 58471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6321816" y="4294523"/>
            <a:ext cx="34456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preview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预习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5218626" y="2088609"/>
            <a:ext cx="39152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revise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修改；复习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6567366" y="3244566"/>
            <a:ext cx="37202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interview </a:t>
            </a:r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面试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21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1830</TotalTime>
  <Words>705</Words>
  <Application>Microsoft Office PowerPoint</Application>
  <PresentationFormat>宽屏</PresentationFormat>
  <Paragraphs>155</Paragraphs>
  <Slides>17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Arial Unicode MS</vt:lpstr>
      <vt:lpstr>等线</vt:lpstr>
      <vt:lpstr>等线 Light</vt:lpstr>
      <vt:lpstr>黑体</vt:lpstr>
      <vt:lpstr>迷你简卡通</vt:lpstr>
      <vt:lpstr>思源黑体 CN Normal</vt:lpstr>
      <vt:lpstr>宋体</vt:lpstr>
      <vt:lpstr>微软雅黑</vt:lpstr>
      <vt:lpstr>Arial</vt:lpstr>
      <vt:lpstr>Calibri</vt:lpstr>
      <vt:lpstr>Century Gothic</vt:lpstr>
      <vt:lpstr>Times New Roman</vt:lpstr>
      <vt:lpstr>Wingdings</vt:lpstr>
      <vt:lpstr>Wingdings 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yunying</cp:lastModifiedBy>
  <cp:revision>302</cp:revision>
  <dcterms:created xsi:type="dcterms:W3CDTF">2017-08-21T08:41:36Z</dcterms:created>
  <dcterms:modified xsi:type="dcterms:W3CDTF">2023-06-08T07:08:04Z</dcterms:modified>
</cp:coreProperties>
</file>