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399" r:id="rId2"/>
    <p:sldId id="406" r:id="rId3"/>
    <p:sldId id="401" r:id="rId4"/>
    <p:sldId id="402" r:id="rId5"/>
    <p:sldId id="403" r:id="rId6"/>
    <p:sldId id="404" r:id="rId7"/>
    <p:sldId id="405" r:id="rId8"/>
  </p:sldIdLst>
  <p:sldSz cx="9144000" cy="6858000" type="screen4x3"/>
  <p:notesSz cx="9931400" cy="6797675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6">
          <p15:clr>
            <a:srgbClr val="A4A3A4"/>
          </p15:clr>
        </p15:guide>
        <p15:guide id="2" pos="289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9900"/>
    <a:srgbClr val="CC0066"/>
    <a:srgbClr val="66CCFF"/>
    <a:srgbClr val="3399FF"/>
    <a:srgbClr val="0066FF"/>
    <a:srgbClr val="D60093"/>
    <a:srgbClr val="632B8D"/>
    <a:srgbClr val="0033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深色样式 2 - 强调 5/强调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A107856-5554-42FB-B03E-39F5DBC370BA}" styleName="中度样式 4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8" d="100"/>
          <a:sy n="108" d="100"/>
        </p:scale>
        <p:origin x="1704" y="102"/>
      </p:cViewPr>
      <p:guideLst>
        <p:guide orient="horz" pos="2196"/>
        <p:guide pos="289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5300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5624513" y="0"/>
            <a:ext cx="4305300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B9E10EC-ACB5-40E8-BECA-9C2FEEF8F479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2022/7/10 Sunday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6456363"/>
            <a:ext cx="4305300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5624513" y="6456363"/>
            <a:ext cx="4305300" cy="3397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F3A6CEE-C9B3-435F-9459-BA2473173438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5300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624513" y="0"/>
            <a:ext cx="4305300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6A941DA-9AEA-4192-9DD5-C86E58D50DA9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2022/7/10 Sunday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265488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92188" y="3228975"/>
            <a:ext cx="7947025" cy="30591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5300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624513" y="6456363"/>
            <a:ext cx="4305300" cy="3397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A5D5ED5-A269-4CF2-99AE-645E72068553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687908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2F13A54-9251-4A6A-8882-12C30D666718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467544" y="1382284"/>
            <a:ext cx="8280920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10000" b="1" dirty="0">
                <a:ln w="11430"/>
                <a:solidFill>
                  <a:srgbClr val="0099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仿宋_GB2312" pitchFamily="49" charset="-122"/>
                <a:ea typeface="华文隶书" pitchFamily="2" charset="-122"/>
              </a:rPr>
              <a:t>时醒吾身</a:t>
            </a:r>
          </a:p>
        </p:txBody>
      </p:sp>
      <p:sp>
        <p:nvSpPr>
          <p:cNvPr id="8" name="矩形 7"/>
          <p:cNvSpPr/>
          <p:nvPr/>
        </p:nvSpPr>
        <p:spPr>
          <a:xfrm>
            <a:off x="1547664" y="3431322"/>
            <a:ext cx="6120680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000" b="1" dirty="0">
                <a:ln w="11430"/>
                <a:solidFill>
                  <a:srgbClr val="0099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仿宋_GB2312" pitchFamily="49" charset="-122"/>
                <a:ea typeface="华文仿宋" pitchFamily="2" charset="-122"/>
              </a:rPr>
              <a:t>陈宗祥</a:t>
            </a: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Rectangle 2"/>
          <p:cNvSpPr txBox="1">
            <a:spLocks noRot="1" noChangeArrowheads="1"/>
          </p:cNvSpPr>
          <p:nvPr/>
        </p:nvSpPr>
        <p:spPr bwMode="auto">
          <a:xfrm>
            <a:off x="827584" y="408775"/>
            <a:ext cx="703607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sz="3200" b="1" kern="100" dirty="0">
                <a:solidFill>
                  <a:srgbClr val="CC0066"/>
                </a:solidFill>
                <a:latin typeface="黑体" pitchFamily="2" charset="-122"/>
                <a:ea typeface="黑体" pitchFamily="2" charset="-122"/>
                <a:cs typeface="Times New Roman" panose="02020603050405020304" pitchFamily="18" charset="0"/>
              </a:rPr>
              <a:t>一、我是一个能记住恩情的人</a:t>
            </a:r>
            <a:endParaRPr lang="zh-CN" altLang="en-US" sz="4000" b="1" dirty="0">
              <a:solidFill>
                <a:srgbClr val="CC0066"/>
              </a:solidFill>
              <a:latin typeface="黑体" pitchFamily="2" charset="-122"/>
              <a:ea typeface="黑体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974075"/>
              </p:ext>
            </p:extLst>
          </p:nvPr>
        </p:nvGraphicFramePr>
        <p:xfrm>
          <a:off x="230820" y="1268760"/>
          <a:ext cx="8733668" cy="4320477"/>
        </p:xfrm>
        <a:graphic>
          <a:graphicData uri="http://schemas.openxmlformats.org/drawingml/2006/table">
            <a:tbl>
              <a:tblPr/>
              <a:tblGrid>
                <a:gridCol w="11854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09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272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005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2002.02.14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马春秀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接听了我的求职电话，通知我来面试</a:t>
                      </a:r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(</a:t>
                      </a: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只有教务员岗位空缺</a:t>
                      </a:r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)</a:t>
                      </a: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；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2002.02.15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李建国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对我进行了面试，聊了</a:t>
                      </a:r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20</a:t>
                      </a: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分钟，抄写了一段</a:t>
                      </a:r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200</a:t>
                      </a: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字左右的文字；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 2002.03.07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接到通知，临时成为附中的一员；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2002.03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从他的电脑中首次感受到了</a:t>
                      </a: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Excel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功能的强大，开始对</a:t>
                      </a: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Excel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产生兴趣；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2002.07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龙飞鹏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在南方人才市场求职时碰到，同意我边做教务员，边教初三化学；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2002.08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正式开始了我附中的工作生涯（教务员、教学）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；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2003.10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获得了我人生的第一个大奖</a:t>
                      </a: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(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秦城同学化学满分，奖励任课教师</a:t>
                      </a: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1000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元）；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2002.09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伍建兴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传授我做</a:t>
                      </a:r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PPT</a:t>
                      </a: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时字体大小、字体颜色的常识；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…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…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…</a:t>
                      </a:r>
                    </a:p>
                  </a:txBody>
                  <a:tcPr marL="8352" marR="8352" marT="83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309117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Rectangle 2"/>
          <p:cNvSpPr txBox="1">
            <a:spLocks noRot="1" noChangeArrowheads="1"/>
          </p:cNvSpPr>
          <p:nvPr/>
        </p:nvSpPr>
        <p:spPr bwMode="auto">
          <a:xfrm>
            <a:off x="827584" y="404664"/>
            <a:ext cx="748883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sz="3200" b="1" kern="100" dirty="0">
                <a:solidFill>
                  <a:srgbClr val="CC0066"/>
                </a:solidFill>
                <a:latin typeface="黑体" pitchFamily="2" charset="-122"/>
                <a:ea typeface="黑体" pitchFamily="2" charset="-122"/>
                <a:cs typeface="Times New Roman" panose="02020603050405020304" pitchFamily="18" charset="0"/>
              </a:rPr>
              <a:t>二、我是一个想学习的人</a:t>
            </a:r>
            <a:r>
              <a:rPr lang="zh-CN" altLang="en-US" sz="2000" b="1" kern="1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  <a:cs typeface="Times New Roman" panose="02020603050405020304" pitchFamily="18" charset="0"/>
              </a:rPr>
              <a:t>（浅尝则止，一知半解）</a:t>
            </a:r>
            <a:endParaRPr lang="zh-CN" altLang="en-US" sz="2000" b="1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0758804"/>
              </p:ext>
            </p:extLst>
          </p:nvPr>
        </p:nvGraphicFramePr>
        <p:xfrm>
          <a:off x="251520" y="1340768"/>
          <a:ext cx="8712968" cy="4248470"/>
        </p:xfrm>
        <a:graphic>
          <a:graphicData uri="http://schemas.openxmlformats.org/drawingml/2006/table">
            <a:tbl>
              <a:tblPr/>
              <a:tblGrid>
                <a:gridCol w="15602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164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69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893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4847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系统类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语言类</a:t>
                      </a:r>
                      <a:r>
                        <a:rPr lang="en-US" altLang="zh-CN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(</a:t>
                      </a:r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以数据处理语言为主</a:t>
                      </a:r>
                      <a:r>
                        <a:rPr lang="en-US" altLang="zh-CN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文字编辑类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Dos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Basic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Dos</a:t>
                      </a:r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时代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</a:t>
                      </a:r>
                      <a:r>
                        <a:rPr lang="en-US" sz="1600" b="0" i="0" u="none" strike="noStrike" baseline="0" dirty="0" err="1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MS-Dos</a:t>
                      </a:r>
                      <a:endParaRPr lang="en-US" sz="1600" b="0" i="0" u="none" strike="noStrike" baseline="0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Dos 6.0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DB(Database Ⅱ)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UC-Dos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Dos 6.22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FB(</a:t>
                      </a:r>
                      <a:r>
                        <a:rPr lang="en-US" sz="1600" b="0" i="0" u="none" strike="noStrike" baseline="0" dirty="0" err="1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Foxbase</a:t>
                      </a:r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金山</a:t>
                      </a:r>
                      <a:r>
                        <a:rPr lang="en-US" sz="1600" b="0" i="0" u="none" strike="noStrike" baseline="0" dirty="0" err="1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Wps</a:t>
                      </a:r>
                      <a:endParaRPr lang="en-US" sz="1600" b="0" i="0" u="none" strike="noStrike" baseline="0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Windows 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FP(</a:t>
                      </a:r>
                      <a:r>
                        <a:rPr lang="en-US" sz="1600" b="0" i="0" u="none" strike="noStrike" baseline="0" dirty="0" err="1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Foxpro</a:t>
                      </a:r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动画制作</a:t>
                      </a:r>
                      <a:r>
                        <a:rPr lang="en-US" altLang="zh-CN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(Flash6.0)</a:t>
                      </a:r>
                      <a:endParaRPr lang="zh-CN" altLang="en-US" sz="1600" b="0" i="0" u="none" strike="noStrike" baseline="0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Windows 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VB(Visual Basic)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Win</a:t>
                      </a:r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时代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Office 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Windows 98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VBA(Visual Basic For Applications)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Office 98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Windows 2000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Office 2003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Windows XP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Office 2010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8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</a:t>
                      </a:r>
                      <a:r>
                        <a:rPr lang="en-US" sz="1600" b="0" i="0" u="none" strike="noStrike" baseline="0" dirty="0">
                          <a:solidFill>
                            <a:srgbClr val="0000FF"/>
                          </a:solidFill>
                          <a:effectLst/>
                          <a:latin typeface="宋体"/>
                        </a:rPr>
                        <a:t>Windows 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 </a:t>
                      </a:r>
                      <a:r>
                        <a:rPr lang="en-US" sz="1600" b="0" i="0" u="none" strike="noStrike" baseline="0" dirty="0">
                          <a:solidFill>
                            <a:srgbClr val="0000FF"/>
                          </a:solidFill>
                          <a:effectLst/>
                          <a:latin typeface="宋体"/>
                        </a:rPr>
                        <a:t>Office 2016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Rectangle 2"/>
          <p:cNvSpPr txBox="1">
            <a:spLocks noRot="1" noChangeArrowheads="1"/>
          </p:cNvSpPr>
          <p:nvPr/>
        </p:nvSpPr>
        <p:spPr bwMode="auto">
          <a:xfrm>
            <a:off x="827584" y="377333"/>
            <a:ext cx="703607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sz="3200" b="1" kern="100" dirty="0">
                <a:solidFill>
                  <a:srgbClr val="CC0066"/>
                </a:solidFill>
                <a:latin typeface="黑体" pitchFamily="2" charset="-122"/>
                <a:ea typeface="黑体" pitchFamily="2" charset="-122"/>
                <a:cs typeface="Times New Roman" panose="02020603050405020304" pitchFamily="18" charset="0"/>
              </a:rPr>
              <a:t>三、我是一个有点创新意识的人</a:t>
            </a:r>
            <a:endParaRPr lang="zh-CN" altLang="en-US" sz="4000" b="1" dirty="0">
              <a:solidFill>
                <a:srgbClr val="CC0066"/>
              </a:solidFill>
              <a:latin typeface="黑体" pitchFamily="2" charset="-122"/>
              <a:ea typeface="黑体" pitchFamily="2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394132"/>
              </p:ext>
            </p:extLst>
          </p:nvPr>
        </p:nvGraphicFramePr>
        <p:xfrm>
          <a:off x="107504" y="1052736"/>
          <a:ext cx="8928992" cy="5112576"/>
        </p:xfrm>
        <a:graphic>
          <a:graphicData uri="http://schemas.openxmlformats.org/drawingml/2006/table">
            <a:tbl>
              <a:tblPr/>
              <a:tblGrid>
                <a:gridCol w="13564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725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403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学校层面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2009</a:t>
                      </a:r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年建议陈奕在学校服务器上建立共享文件夹，设置管理与使用权限；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032">
                <a:tc rowSpan="11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教</a:t>
                      </a:r>
                      <a:b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务</a:t>
                      </a:r>
                      <a:b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处</a:t>
                      </a:r>
                      <a:b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层</a:t>
                      </a:r>
                      <a:b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面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班级花名册（三次改版）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中高考成绩行列转换器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教师档案样表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学生评教登分表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班级单科第一、总分前三自动生成表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自动填充座位表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考试半随机、全随机交叉排列座位表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成绩档案室（三次改版）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自主招生考试分数录入表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学分认定样表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高中分班（选考、学考）统计表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4032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兴</a:t>
                      </a:r>
                      <a:b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趣</a:t>
                      </a:r>
                      <a:b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层</a:t>
                      </a:r>
                      <a:b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面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平行分班表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回归线预测学生成绩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体育考试计分换算表（应孙鹏老师要求）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学生报名收费通知单（应陈新苗老师要求）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寝室管理中的班</a:t>
                      </a:r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/</a:t>
                      </a:r>
                      <a:r>
                        <a:rPr lang="zh-CN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室记表（应李浩生老师要求）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84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学生信息查询表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Rectangle 2"/>
          <p:cNvSpPr txBox="1">
            <a:spLocks noRot="1" noChangeArrowheads="1"/>
          </p:cNvSpPr>
          <p:nvPr/>
        </p:nvSpPr>
        <p:spPr bwMode="auto">
          <a:xfrm>
            <a:off x="827584" y="377333"/>
            <a:ext cx="703607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sz="3200" b="1" kern="100" dirty="0">
                <a:solidFill>
                  <a:srgbClr val="CC0066"/>
                </a:solidFill>
                <a:latin typeface="黑体" pitchFamily="2" charset="-122"/>
                <a:ea typeface="黑体" pitchFamily="2" charset="-122"/>
                <a:cs typeface="Times New Roman" panose="02020603050405020304" pitchFamily="18" charset="0"/>
              </a:rPr>
              <a:t>四、我是一个有公平意识的人</a:t>
            </a:r>
            <a:endParaRPr lang="zh-CN" altLang="en-US" sz="4000" b="1" dirty="0">
              <a:solidFill>
                <a:srgbClr val="CC0066"/>
              </a:solidFill>
              <a:latin typeface="黑体" pitchFamily="2" charset="-122"/>
              <a:ea typeface="黑体" pitchFamily="2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303915"/>
              </p:ext>
            </p:extLst>
          </p:nvPr>
        </p:nvGraphicFramePr>
        <p:xfrm>
          <a:off x="156798" y="1052736"/>
          <a:ext cx="8879697" cy="3312370"/>
        </p:xfrm>
        <a:graphic>
          <a:graphicData uri="http://schemas.openxmlformats.org/drawingml/2006/table">
            <a:tbl>
              <a:tblPr/>
              <a:tblGrid>
                <a:gridCol w="967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126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1237"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课</a:t>
                      </a:r>
                      <a:b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程</a:t>
                      </a:r>
                      <a:b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表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信技课：各电脑室安排的课时数大致相等；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123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体育课：同节次上课班数不超过</a:t>
                      </a:r>
                      <a:r>
                        <a:rPr lang="en-US" altLang="zh-CN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5</a:t>
                      </a:r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个；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23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年级同学科：教师的课程排列大致相似（不可能完全相同！）；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123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同年级同教师：教师的课程进度尽量不交叉；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123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跨年级同教师：教师的上课时间尽量错开；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123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姓名</a:t>
                      </a:r>
                      <a:r>
                        <a:rPr lang="en-US" altLang="zh-CN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=</a:t>
                      </a:r>
                      <a:r>
                        <a:rPr lang="zh-CN" altLang="en-US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宋体"/>
                        </a:rPr>
                        <a:t>代号：排课表过程是让老师代号组合成一个较为符合规则整体的过程；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123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电子稿建议反馈：既考虑自己课程，又考虑同事课程，双方同意后报教务处。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1237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监</a:t>
                      </a:r>
                      <a:b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</a:br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考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监考尽量不跨年级；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123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同年级的监考场数</a:t>
                      </a:r>
                      <a:r>
                        <a:rPr lang="en-US" altLang="zh-CN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/</a:t>
                      </a:r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监考时间尽量相同；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123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计费改变：监考费用与监考总时间挂钩；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03" y="4653136"/>
            <a:ext cx="8774385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38253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Rectangle 2"/>
          <p:cNvSpPr txBox="1">
            <a:spLocks noRot="1" noChangeArrowheads="1"/>
          </p:cNvSpPr>
          <p:nvPr/>
        </p:nvSpPr>
        <p:spPr bwMode="auto">
          <a:xfrm>
            <a:off x="827584" y="377333"/>
            <a:ext cx="703607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sz="3200" b="1" kern="100" dirty="0">
                <a:solidFill>
                  <a:srgbClr val="CC0066"/>
                </a:solidFill>
                <a:latin typeface="黑体" pitchFamily="2" charset="-122"/>
                <a:ea typeface="黑体" pitchFamily="2" charset="-122"/>
                <a:cs typeface="Times New Roman" panose="02020603050405020304" pitchFamily="18" charset="0"/>
              </a:rPr>
              <a:t>五、我是一个做实事的人</a:t>
            </a:r>
            <a:endParaRPr lang="zh-CN" altLang="en-US" sz="4000" b="1" dirty="0">
              <a:solidFill>
                <a:srgbClr val="CC0066"/>
              </a:solidFill>
              <a:latin typeface="黑体" pitchFamily="2" charset="-122"/>
              <a:ea typeface="黑体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1756527"/>
              </p:ext>
            </p:extLst>
          </p:nvPr>
        </p:nvGraphicFramePr>
        <p:xfrm>
          <a:off x="179512" y="1124744"/>
          <a:ext cx="5760640" cy="4824540"/>
        </p:xfrm>
        <a:graphic>
          <a:graphicData uri="http://schemas.openxmlformats.org/drawingml/2006/table">
            <a:tbl>
              <a:tblPr/>
              <a:tblGrid>
                <a:gridCol w="10181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424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461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课程表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每学期的课程总表；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61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宋体"/>
                        </a:rPr>
                        <a:t>每周的调</a:t>
                      </a:r>
                      <a:r>
                        <a:rPr lang="en-US" altLang="zh-CN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宋体"/>
                        </a:rPr>
                        <a:t>/</a:t>
                      </a:r>
                      <a:r>
                        <a:rPr lang="zh-CN" alt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宋体"/>
                        </a:rPr>
                        <a:t>代课安排</a:t>
                      </a:r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61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视导课课表；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61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开放日课表；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461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考试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期中、期末考试；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461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毕业班学校模拟考试、区市模拟考试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461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定点考试（中考、高考、成考、自考、研考）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461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工作量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每月课时工作量；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461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期中、期末考核工作量；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461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每学期的早自习计量；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461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各类考试的计量；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461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教务常规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教务处常规值班安排与计量；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461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档案资料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每学期档案任务下发、收集、分类整理；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461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学生成绩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成绩系统的设计、更新维护；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052735"/>
            <a:ext cx="2880320" cy="4896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8048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Rectangle 2"/>
          <p:cNvSpPr txBox="1">
            <a:spLocks noRot="1" noChangeArrowheads="1"/>
          </p:cNvSpPr>
          <p:nvPr/>
        </p:nvSpPr>
        <p:spPr bwMode="auto">
          <a:xfrm>
            <a:off x="827584" y="377333"/>
            <a:ext cx="703607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b="1" kern="100" dirty="0">
                <a:solidFill>
                  <a:srgbClr val="CC0066"/>
                </a:solidFill>
                <a:latin typeface="黑体" pitchFamily="2" charset="-122"/>
                <a:ea typeface="黑体" pitchFamily="2" charset="-122"/>
                <a:cs typeface="Times New Roman" panose="02020603050405020304" pitchFamily="18" charset="0"/>
              </a:rPr>
              <a:t>六、家务劳动有感</a:t>
            </a:r>
            <a:endParaRPr lang="zh-CN" altLang="en-US" sz="4000" b="1" dirty="0">
              <a:solidFill>
                <a:srgbClr val="CC0066"/>
              </a:solidFill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512" y="1124744"/>
            <a:ext cx="1568352" cy="2088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61" y="1124745"/>
            <a:ext cx="1544919" cy="2057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156069"/>
            <a:ext cx="1544826" cy="2056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124745"/>
            <a:ext cx="1568351" cy="2088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109" y="1188819"/>
            <a:ext cx="1987379" cy="248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1492793"/>
              </p:ext>
            </p:extLst>
          </p:nvPr>
        </p:nvGraphicFramePr>
        <p:xfrm>
          <a:off x="107504" y="3717032"/>
          <a:ext cx="8208912" cy="1368152"/>
        </p:xfrm>
        <a:graphic>
          <a:graphicData uri="http://schemas.openxmlformats.org/drawingml/2006/table">
            <a:tbl>
              <a:tblPr/>
              <a:tblGrid>
                <a:gridCol w="8208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203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☆专业的事情还是由专业的人去做，我们要尊重做专业的人；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03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☆专业的人，必须有专业的工具，才能做专业的事；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03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☆一个人找到专业工具、然后专注地去做，就有可能成为专业的人；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03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☆教书育人是专业的事，我们只有找到更多更合适的专业工具，才有可能成为更专业的人！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1187624" y="5230941"/>
            <a:ext cx="705678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800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感谢各位的倾听，谢谢！</a:t>
            </a:r>
          </a:p>
        </p:txBody>
      </p:sp>
    </p:spTree>
    <p:extLst>
      <p:ext uri="{BB962C8B-B14F-4D97-AF65-F5344CB8AC3E}">
        <p14:creationId xmlns:p14="http://schemas.microsoft.com/office/powerpoint/2010/main" val="42246928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</TotalTime>
  <Words>848</Words>
  <Application>Microsoft Office PowerPoint</Application>
  <PresentationFormat>全屏显示(4:3)</PresentationFormat>
  <Paragraphs>121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3" baseType="lpstr">
      <vt:lpstr>仿宋_GB2312</vt:lpstr>
      <vt:lpstr>黑体</vt:lpstr>
      <vt:lpstr>宋体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MC SYSTEM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MC SYSTEM</dc:creator>
  <cp:lastModifiedBy>User</cp:lastModifiedBy>
  <cp:revision>273</cp:revision>
  <cp:lastPrinted>2018-11-15T06:34:00Z</cp:lastPrinted>
  <dcterms:created xsi:type="dcterms:W3CDTF">2017-05-26T00:51:00Z</dcterms:created>
  <dcterms:modified xsi:type="dcterms:W3CDTF">2022-07-10T11:27:38Z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2052-11.1.0.10495</vt:lpwstr>
  </property>
  <property fmtid="{D5CDD505-2E9C-101B-9397-08002B2CF9AE}" pid="3" name="ICV">
    <vt:lpwstr>D4E237C98F3347338CE58C0F7D82BB87</vt:lpwstr>
  </property>
</Properties>
</file>