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4" r:id="rId2"/>
    <p:sldId id="256" r:id="rId3"/>
    <p:sldId id="257" r:id="rId4"/>
    <p:sldId id="258" r:id="rId5"/>
    <p:sldId id="259" r:id="rId6"/>
    <p:sldId id="260" r:id="rId7"/>
    <p:sldId id="261" r:id="rId8"/>
    <p:sldId id="262" r:id="rId9"/>
    <p:sldId id="264" r:id="rId10"/>
    <p:sldId id="265" r:id="rId11"/>
    <p:sldId id="266" r:id="rId12"/>
    <p:sldId id="267" r:id="rId13"/>
    <p:sldId id="268" r:id="rId14"/>
    <p:sldId id="269" r:id="rId15"/>
    <p:sldId id="270" r:id="rId16"/>
    <p:sldId id="271" r:id="rId17"/>
    <p:sldId id="272" r:id="rId18"/>
    <p:sldId id="273" r:id="rId19"/>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84" d="100"/>
          <a:sy n="84" d="100"/>
        </p:scale>
        <p:origin x="-414" y="-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0259B135-77CF-4515-85C9-4A84EA4FD25B}" type="datetimeFigureOut">
              <a:rPr lang="zh-CN" altLang="en-US" smtClean="0"/>
              <a:pPr/>
              <a:t>2022/5/11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A181E52-4913-4020-A55F-97FB90DCB2CA}"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259B135-77CF-4515-85C9-4A84EA4FD25B}" type="datetimeFigureOut">
              <a:rPr lang="zh-CN" altLang="en-US" smtClean="0"/>
              <a:pPr/>
              <a:t>2022/5/11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A181E52-4913-4020-A55F-97FB90DCB2CA}"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0259B135-77CF-4515-85C9-4A84EA4FD25B}" type="datetimeFigureOut">
              <a:rPr lang="zh-CN" altLang="en-US" smtClean="0"/>
              <a:pPr/>
              <a:t>2022/5/11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A181E52-4913-4020-A55F-97FB90DCB2CA}"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0259B135-77CF-4515-85C9-4A84EA4FD25B}" type="datetimeFigureOut">
              <a:rPr lang="zh-CN" altLang="en-US" smtClean="0"/>
              <a:pPr/>
              <a:t>2022/5/11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A181E52-4913-4020-A55F-97FB90DCB2CA}"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0259B135-77CF-4515-85C9-4A84EA4FD25B}" type="datetimeFigureOut">
              <a:rPr lang="zh-CN" altLang="en-US" smtClean="0"/>
              <a:pPr/>
              <a:t>2022/5/11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A181E52-4913-4020-A55F-97FB90DCB2CA}"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259B135-77CF-4515-85C9-4A84EA4FD25B}" type="datetimeFigureOut">
              <a:rPr lang="zh-CN" altLang="en-US" smtClean="0"/>
              <a:pPr/>
              <a:t>2022/5/11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A181E52-4913-4020-A55F-97FB90DCB2CA}"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59B135-77CF-4515-85C9-4A84EA4FD25B}" type="datetimeFigureOut">
              <a:rPr lang="zh-CN" altLang="en-US" smtClean="0"/>
              <a:pPr/>
              <a:t>2022/5/11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A181E52-4913-4020-A55F-97FB90DCB2CA}"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0259B135-77CF-4515-85C9-4A84EA4FD25B}" type="datetimeFigureOut">
              <a:rPr lang="zh-CN" altLang="en-US" smtClean="0"/>
              <a:pPr/>
              <a:t>2022/5/11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A181E52-4913-4020-A55F-97FB90DCB2CA}"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0259B135-77CF-4515-85C9-4A84EA4FD25B}" type="datetimeFigureOut">
              <a:rPr lang="zh-CN" altLang="en-US" smtClean="0"/>
              <a:pPr/>
              <a:t>2022/5/11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A181E52-4913-4020-A55F-97FB90DCB2CA}"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259B135-77CF-4515-85C9-4A84EA4FD25B}" type="datetimeFigureOut">
              <a:rPr lang="zh-CN" altLang="en-US" smtClean="0"/>
              <a:pPr/>
              <a:t>2022/5/11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A181E52-4913-4020-A55F-97FB90DCB2CA}"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259B135-77CF-4515-85C9-4A84EA4FD25B}" type="datetimeFigureOut">
              <a:rPr lang="zh-CN" altLang="en-US" smtClean="0"/>
              <a:pPr/>
              <a:t>2022/5/11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A181E52-4913-4020-A55F-97FB90DCB2CA}"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59B135-77CF-4515-85C9-4A84EA4FD25B}" type="datetimeFigureOut">
              <a:rPr lang="zh-CN" altLang="en-US" smtClean="0"/>
              <a:pPr/>
              <a:t>2022/5/11</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181E52-4913-4020-A55F-97FB90DCB2CA}"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1026" name="Picture 2"/>
          <p:cNvPicPr>
            <a:picLocks noChangeAspect="1" noChangeArrowheads="1"/>
          </p:cNvPicPr>
          <p:nvPr/>
        </p:nvPicPr>
        <p:blipFill>
          <a:blip r:embed="rId2"/>
          <a:srcRect b="6492"/>
          <a:stretch>
            <a:fillRect/>
          </a:stretch>
        </p:blipFill>
        <p:spPr bwMode="auto">
          <a:xfrm>
            <a:off x="0" y="0"/>
            <a:ext cx="5143536" cy="6408339"/>
          </a:xfrm>
          <a:prstGeom prst="rect">
            <a:avLst/>
          </a:prstGeom>
          <a:noFill/>
          <a:ln w="9525">
            <a:noFill/>
            <a:miter lim="800000"/>
            <a:headEnd/>
            <a:tailEnd/>
          </a:ln>
          <a:effectLst/>
        </p:spPr>
      </p:pic>
      <p:pic>
        <p:nvPicPr>
          <p:cNvPr id="1027" name="Picture 3"/>
          <p:cNvPicPr>
            <a:picLocks noChangeAspect="1" noChangeArrowheads="1"/>
          </p:cNvPicPr>
          <p:nvPr/>
        </p:nvPicPr>
        <p:blipFill>
          <a:blip r:embed="rId3" cstate="print"/>
          <a:srcRect/>
          <a:stretch>
            <a:fillRect/>
          </a:stretch>
        </p:blipFill>
        <p:spPr bwMode="auto">
          <a:xfrm>
            <a:off x="5572132" y="1571612"/>
            <a:ext cx="3283099" cy="3314248"/>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7"/>
                                        </p:tgtEl>
                                        <p:attrNameLst>
                                          <p:attrName>style.visibility</p:attrName>
                                        </p:attrNameLst>
                                      </p:cBhvr>
                                      <p:to>
                                        <p:strVal val="visible"/>
                                      </p:to>
                                    </p:set>
                                    <p:anim calcmode="lin" valueType="num">
                                      <p:cBhvr additive="base">
                                        <p:cTn id="7" dur="500" fill="hold"/>
                                        <p:tgtEl>
                                          <p:spTgt spid="1027"/>
                                        </p:tgtEl>
                                        <p:attrNameLst>
                                          <p:attrName>ppt_x</p:attrName>
                                        </p:attrNameLst>
                                      </p:cBhvr>
                                      <p:tavLst>
                                        <p:tav tm="0">
                                          <p:val>
                                            <p:strVal val="#ppt_x"/>
                                          </p:val>
                                        </p:tav>
                                        <p:tav tm="100000">
                                          <p:val>
                                            <p:strVal val="#ppt_x"/>
                                          </p:val>
                                        </p:tav>
                                      </p:tavLst>
                                    </p:anim>
                                    <p:anim calcmode="lin" valueType="num">
                                      <p:cBhvr additive="base">
                                        <p:cTn id="8" dur="500" fill="hold"/>
                                        <p:tgtEl>
                                          <p:spTgt spid="10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sp>
        <p:nvSpPr>
          <p:cNvPr id="4" name="文本框 1"/>
          <p:cNvSpPr txBox="1"/>
          <p:nvPr/>
        </p:nvSpPr>
        <p:spPr>
          <a:xfrm>
            <a:off x="0" y="285728"/>
            <a:ext cx="9653337" cy="646331"/>
          </a:xfrm>
          <a:prstGeom prst="rect">
            <a:avLst/>
          </a:prstGeom>
          <a:noFill/>
        </p:spPr>
        <p:txBody>
          <a:bodyPr wrap="square" rtlCol="0">
            <a:spAutoFit/>
          </a:bodyPr>
          <a:lstStyle/>
          <a:p>
            <a:r>
              <a:rPr lang="zh-CN" altLang="en-US" sz="3600" b="1" dirty="0" smtClean="0">
                <a:solidFill>
                  <a:srgbClr val="FF0000"/>
                </a:solidFill>
                <a:latin typeface="楷体" panose="02010609060101010101" pitchFamily="49" charset="-122"/>
                <a:ea typeface="楷体" panose="02010609060101010101" pitchFamily="49" charset="-122"/>
                <a:cs typeface="楷体" panose="02010609060101010101" pitchFamily="49" charset="-122"/>
              </a:rPr>
              <a:t>  </a:t>
            </a:r>
            <a:r>
              <a:rPr lang="zh-CN" altLang="en-US" sz="3200" b="1" dirty="0" smtClean="0">
                <a:solidFill>
                  <a:srgbClr val="FF0000"/>
                </a:solidFill>
                <a:latin typeface="楷体" panose="02010609060101010101" pitchFamily="49" charset="-122"/>
                <a:ea typeface="楷体" panose="02010609060101010101" pitchFamily="49" charset="-122"/>
                <a:cs typeface="楷体" panose="02010609060101010101" pitchFamily="49" charset="-122"/>
              </a:rPr>
              <a:t>热点</a:t>
            </a:r>
            <a:r>
              <a:rPr lang="zh-CN" altLang="en-US" sz="3200" b="1" dirty="0">
                <a:solidFill>
                  <a:srgbClr val="FF0000"/>
                </a:solidFill>
                <a:latin typeface="楷体" panose="02010609060101010101" pitchFamily="49" charset="-122"/>
                <a:ea typeface="楷体" panose="02010609060101010101" pitchFamily="49" charset="-122"/>
                <a:cs typeface="楷体" panose="02010609060101010101" pitchFamily="49" charset="-122"/>
              </a:rPr>
              <a:t>：</a:t>
            </a:r>
            <a:r>
              <a:rPr lang="zh-CN" altLang="en-US" sz="3200" b="1" dirty="0" smtClean="0">
                <a:solidFill>
                  <a:srgbClr val="FF0000"/>
                </a:solidFill>
                <a:latin typeface="楷体" panose="02010609060101010101" pitchFamily="49" charset="-122"/>
                <a:ea typeface="楷体" panose="02010609060101010101" pitchFamily="49" charset="-122"/>
                <a:cs typeface="楷体" panose="02010609060101010101" pitchFamily="49" charset="-122"/>
              </a:rPr>
              <a:t>深入学习和贯彻十九届六中全会精神</a:t>
            </a:r>
            <a:endParaRPr lang="zh-CN" altLang="en-US" sz="3200" b="1" dirty="0">
              <a:solidFill>
                <a:srgbClr val="FF0000"/>
              </a:solidFill>
              <a:latin typeface="楷体" panose="02010609060101010101" pitchFamily="49" charset="-122"/>
              <a:ea typeface="楷体" panose="02010609060101010101" pitchFamily="49" charset="-122"/>
              <a:cs typeface="楷体" panose="02010609060101010101" pitchFamily="49" charset="-122"/>
            </a:endParaRPr>
          </a:p>
        </p:txBody>
      </p:sp>
      <p:pic>
        <p:nvPicPr>
          <p:cNvPr id="5" name="图片 4"/>
          <p:cNvPicPr>
            <a:picLocks noChangeAspect="1"/>
          </p:cNvPicPr>
          <p:nvPr/>
        </p:nvPicPr>
        <p:blipFill>
          <a:blip r:embed="rId2"/>
          <a:stretch>
            <a:fillRect/>
          </a:stretch>
        </p:blipFill>
        <p:spPr>
          <a:xfrm>
            <a:off x="1928794" y="928670"/>
            <a:ext cx="4896852" cy="554655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内容占位符 2"/>
          <p:cNvSpPr txBox="1">
            <a:spLocks/>
          </p:cNvSpPr>
          <p:nvPr/>
        </p:nvSpPr>
        <p:spPr>
          <a:xfrm>
            <a:off x="0" y="357166"/>
            <a:ext cx="9001156" cy="5907505"/>
          </a:xfrm>
          <a:prstGeom prst="rect">
            <a:avLst/>
          </a:prstGeom>
        </p:spPr>
        <p:txBody>
          <a:bodyPr vert="horz" lIns="91440" tIns="45720" rIns="91440" bIns="45720" rtlCol="0">
            <a:normAutofit lnSpcReduction="10000"/>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zh-CN" sz="3200" b="0" i="0" u="none" strike="noStrike" kern="1200" cap="none" spc="0" normalizeH="0" baseline="0" noProof="0" dirty="0" smtClean="0">
                <a:ln>
                  <a:noFill/>
                </a:ln>
                <a:solidFill>
                  <a:schemeClr val="tx1"/>
                </a:solidFill>
                <a:effectLst/>
                <a:uLnTx/>
                <a:uFillTx/>
                <a:latin typeface="黑体" pitchFamily="49" charset="-122"/>
                <a:ea typeface="黑体" pitchFamily="49" charset="-122"/>
              </a:rPr>
              <a:t>1</a:t>
            </a:r>
            <a:r>
              <a:rPr lang="en-US" altLang="zh-CN" sz="3200" dirty="0">
                <a:latin typeface="黑体" pitchFamily="49" charset="-122"/>
                <a:ea typeface="黑体" pitchFamily="49" charset="-122"/>
              </a:rPr>
              <a:t>.</a:t>
            </a:r>
            <a:r>
              <a:rPr kumimoji="0" lang="zh-CN" altLang="en-US" sz="3200" b="0" i="0" u="none" strike="noStrike" kern="1200" cap="none" spc="0" normalizeH="0" baseline="0" noProof="0" dirty="0" smtClean="0">
                <a:ln>
                  <a:noFill/>
                </a:ln>
                <a:solidFill>
                  <a:schemeClr val="tx1"/>
                </a:solidFill>
                <a:effectLst/>
                <a:uLnTx/>
                <a:uFillTx/>
                <a:latin typeface="黑体" pitchFamily="49" charset="-122"/>
                <a:ea typeface="黑体" pitchFamily="49" charset="-122"/>
              </a:rPr>
              <a:t>全会听取和讨论了习近平受中央政治局委托作的工作报告，审议通过了</a:t>
            </a:r>
            <a:r>
              <a:rPr kumimoji="0" lang="en-US" altLang="zh-CN" sz="3200" b="0" i="0" u="none" strike="noStrike" kern="1200" cap="none" spc="0" normalizeH="0" baseline="0" noProof="0" dirty="0" smtClean="0">
                <a:ln>
                  <a:noFill/>
                </a:ln>
                <a:solidFill>
                  <a:srgbClr val="002060"/>
                </a:solidFill>
                <a:effectLst/>
                <a:uLnTx/>
                <a:uFillTx/>
                <a:latin typeface="黑体" pitchFamily="49" charset="-122"/>
                <a:ea typeface="黑体" pitchFamily="49" charset="-122"/>
              </a:rPr>
              <a:t>《</a:t>
            </a:r>
            <a:r>
              <a:rPr kumimoji="0" lang="zh-CN" altLang="en-US" sz="3200" b="0" i="0" u="none" strike="noStrike" kern="1200" cap="none" spc="0" normalizeH="0" baseline="0" noProof="0" dirty="0" smtClean="0">
                <a:ln>
                  <a:noFill/>
                </a:ln>
                <a:solidFill>
                  <a:srgbClr val="002060"/>
                </a:solidFill>
                <a:effectLst/>
                <a:uLnTx/>
                <a:uFillTx/>
                <a:latin typeface="黑体" pitchFamily="49" charset="-122"/>
                <a:ea typeface="黑体" pitchFamily="49" charset="-122"/>
              </a:rPr>
              <a:t>中共中央关于党</a:t>
            </a:r>
            <a:r>
              <a:rPr kumimoji="0" lang="zh-CN" altLang="en-US" sz="3200" b="0" i="0" u="none" strike="noStrike" kern="1200" cap="none" spc="0" normalizeH="0" baseline="0" noProof="0" dirty="0" smtClean="0">
                <a:ln>
                  <a:noFill/>
                </a:ln>
                <a:solidFill>
                  <a:srgbClr val="FF0000"/>
                </a:solidFill>
                <a:effectLst/>
                <a:uLnTx/>
                <a:uFillTx/>
                <a:latin typeface="黑体" pitchFamily="49" charset="-122"/>
                <a:ea typeface="黑体" pitchFamily="49" charset="-122"/>
              </a:rPr>
              <a:t>的百年奋斗重大成就和历史经验的决议</a:t>
            </a:r>
            <a:r>
              <a:rPr kumimoji="0" lang="en-US" altLang="zh-CN" sz="3200" b="0" i="0" u="none" strike="noStrike" kern="1200" cap="none" spc="0" normalizeH="0" baseline="0" noProof="0" dirty="0" smtClean="0">
                <a:ln>
                  <a:noFill/>
                </a:ln>
                <a:solidFill>
                  <a:srgbClr val="002060"/>
                </a:solidFill>
                <a:effectLst/>
                <a:uLnTx/>
                <a:uFillTx/>
                <a:latin typeface="黑体" pitchFamily="49" charset="-122"/>
                <a:ea typeface="黑体" pitchFamily="49" charset="-122"/>
              </a:rPr>
              <a:t>》</a:t>
            </a:r>
            <a:r>
              <a:rPr kumimoji="0" lang="zh-CN" altLang="en-US" sz="3200" b="0" i="0" u="none" strike="noStrike" kern="1200" cap="none" spc="0" normalizeH="0" baseline="0" noProof="0" dirty="0" smtClean="0">
                <a:ln>
                  <a:noFill/>
                </a:ln>
                <a:solidFill>
                  <a:schemeClr val="tx1"/>
                </a:solidFill>
                <a:effectLst/>
                <a:uLnTx/>
                <a:uFillTx/>
                <a:latin typeface="黑体" pitchFamily="49" charset="-122"/>
                <a:ea typeface="黑体" pitchFamily="49" charset="-122"/>
              </a:rPr>
              <a:t>，审议通过了</a:t>
            </a:r>
            <a:r>
              <a:rPr kumimoji="0" lang="en-US" altLang="zh-CN" sz="3200" b="0" i="0" u="none" strike="noStrike" kern="1200" cap="none" spc="0" normalizeH="0" baseline="0" noProof="0" dirty="0" smtClean="0">
                <a:ln>
                  <a:noFill/>
                </a:ln>
                <a:solidFill>
                  <a:srgbClr val="002060"/>
                </a:solidFill>
                <a:effectLst/>
                <a:uLnTx/>
                <a:uFillTx/>
                <a:latin typeface="黑体" pitchFamily="49" charset="-122"/>
                <a:ea typeface="黑体" pitchFamily="49" charset="-122"/>
              </a:rPr>
              <a:t>《</a:t>
            </a:r>
            <a:r>
              <a:rPr kumimoji="0" lang="zh-CN" altLang="en-US" sz="3200" b="0" i="0" u="none" strike="noStrike" kern="1200" cap="none" spc="0" normalizeH="0" baseline="0" noProof="0" dirty="0" smtClean="0">
                <a:ln>
                  <a:noFill/>
                </a:ln>
                <a:solidFill>
                  <a:srgbClr val="002060"/>
                </a:solidFill>
                <a:effectLst/>
                <a:uLnTx/>
                <a:uFillTx/>
                <a:latin typeface="黑体" pitchFamily="49" charset="-122"/>
                <a:ea typeface="黑体" pitchFamily="49" charset="-122"/>
              </a:rPr>
              <a:t>关于召开党的</a:t>
            </a:r>
            <a:r>
              <a:rPr kumimoji="0" lang="zh-CN" altLang="en-US" sz="3200" b="0" i="0" u="none" strike="noStrike" kern="1200" cap="none" spc="0" normalizeH="0" baseline="0" noProof="0" dirty="0" smtClean="0">
                <a:ln>
                  <a:noFill/>
                </a:ln>
                <a:solidFill>
                  <a:srgbClr val="FF0000"/>
                </a:solidFill>
                <a:effectLst/>
                <a:uLnTx/>
                <a:uFillTx/>
                <a:latin typeface="黑体" pitchFamily="49" charset="-122"/>
                <a:ea typeface="黑体" pitchFamily="49" charset="-122"/>
              </a:rPr>
              <a:t>第二十次</a:t>
            </a:r>
            <a:r>
              <a:rPr kumimoji="0" lang="zh-CN" altLang="en-US" sz="3200" b="0" i="0" u="none" strike="noStrike" kern="1200" cap="none" spc="0" normalizeH="0" baseline="0" noProof="0" dirty="0" smtClean="0">
                <a:ln>
                  <a:noFill/>
                </a:ln>
                <a:solidFill>
                  <a:srgbClr val="002060"/>
                </a:solidFill>
                <a:effectLst/>
                <a:uLnTx/>
                <a:uFillTx/>
                <a:latin typeface="黑体" pitchFamily="49" charset="-122"/>
                <a:ea typeface="黑体" pitchFamily="49" charset="-122"/>
              </a:rPr>
              <a:t>全国代表大会的决议</a:t>
            </a:r>
            <a:r>
              <a:rPr kumimoji="0" lang="en-US" altLang="zh-CN" sz="3200" b="0" i="0" u="none" strike="noStrike" kern="1200" cap="none" spc="0" normalizeH="0" baseline="0" noProof="0" dirty="0" smtClean="0">
                <a:ln>
                  <a:noFill/>
                </a:ln>
                <a:solidFill>
                  <a:srgbClr val="002060"/>
                </a:solidFill>
                <a:effectLst/>
                <a:uLnTx/>
                <a:uFillTx/>
                <a:latin typeface="黑体" pitchFamily="49" charset="-122"/>
                <a:ea typeface="黑体" pitchFamily="49" charset="-122"/>
              </a:rPr>
              <a:t>》</a:t>
            </a:r>
            <a:r>
              <a:rPr kumimoji="0" lang="zh-CN" altLang="en-US" sz="3200" b="0" i="0" u="none" strike="noStrike" kern="1200" cap="none" spc="0" normalizeH="0" baseline="0" noProof="0" dirty="0" smtClean="0">
                <a:ln>
                  <a:noFill/>
                </a:ln>
                <a:solidFill>
                  <a:schemeClr val="tx1"/>
                </a:solidFill>
                <a:effectLst/>
                <a:uLnTx/>
                <a:uFillTx/>
                <a:latin typeface="黑体" pitchFamily="49" charset="-122"/>
                <a:ea typeface="黑体" pitchFamily="49" charset="-122"/>
              </a:rPr>
              <a:t>。</a:t>
            </a:r>
            <a:endParaRPr kumimoji="0" lang="en-US" altLang="zh-CN" sz="3200" b="0" i="0" u="none" strike="noStrike" kern="1200" cap="none" spc="0" normalizeH="0" baseline="0" noProof="0" dirty="0" smtClean="0">
              <a:ln>
                <a:noFill/>
              </a:ln>
              <a:solidFill>
                <a:schemeClr val="tx1"/>
              </a:solidFill>
              <a:effectLst/>
              <a:uLnTx/>
              <a:uFillTx/>
              <a:latin typeface="黑体" pitchFamily="49" charset="-122"/>
              <a:ea typeface="黑体" pitchFamily="49" charset="-122"/>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zh-CN" sz="3200" b="0" i="0" u="none" strike="noStrike" kern="1200" cap="none" spc="0" normalizeH="0" baseline="0" noProof="0" dirty="0" smtClean="0">
                <a:ln>
                  <a:noFill/>
                </a:ln>
                <a:solidFill>
                  <a:schemeClr val="tx1"/>
                </a:solidFill>
                <a:effectLst/>
                <a:uLnTx/>
                <a:uFillTx/>
                <a:latin typeface="黑体" pitchFamily="49" charset="-122"/>
                <a:ea typeface="黑体" pitchFamily="49" charset="-122"/>
              </a:rPr>
              <a:t>2.</a:t>
            </a:r>
            <a:r>
              <a:rPr kumimoji="0" lang="zh-CN" altLang="en-US" sz="3200" b="0" i="0" u="none" strike="noStrike" kern="1200" cap="none" spc="0" normalizeH="0" baseline="0" noProof="0" dirty="0" smtClean="0">
                <a:ln>
                  <a:noFill/>
                </a:ln>
                <a:solidFill>
                  <a:schemeClr val="tx1"/>
                </a:solidFill>
                <a:effectLst/>
                <a:uLnTx/>
                <a:uFillTx/>
                <a:latin typeface="黑体" pitchFamily="49" charset="-122"/>
                <a:ea typeface="黑体" pitchFamily="49" charset="-122"/>
              </a:rPr>
              <a:t>全会认为，总结党的百年奋斗重大成就和历史经验，是在建党百年历史条件下开启</a:t>
            </a:r>
            <a:r>
              <a:rPr kumimoji="0" lang="zh-CN" altLang="en-US" sz="3200" b="0" i="0" u="none" strike="noStrike" kern="1200" cap="none" spc="0" normalizeH="0" baseline="0" noProof="0" dirty="0" smtClean="0">
                <a:ln>
                  <a:noFill/>
                </a:ln>
                <a:solidFill>
                  <a:srgbClr val="002060"/>
                </a:solidFill>
                <a:effectLst/>
                <a:uLnTx/>
                <a:uFillTx/>
                <a:latin typeface="黑体" pitchFamily="49" charset="-122"/>
                <a:ea typeface="黑体" pitchFamily="49" charset="-122"/>
              </a:rPr>
              <a:t>全面建设社会主义现代化国家</a:t>
            </a:r>
            <a:r>
              <a:rPr kumimoji="0" lang="zh-CN" altLang="en-US" sz="3200" b="0" i="0" u="none" strike="noStrike" kern="1200" cap="none" spc="0" normalizeH="0" baseline="0" noProof="0" dirty="0" smtClean="0">
                <a:ln>
                  <a:noFill/>
                </a:ln>
                <a:solidFill>
                  <a:schemeClr val="tx1"/>
                </a:solidFill>
                <a:effectLst/>
                <a:uLnTx/>
                <a:uFillTx/>
                <a:latin typeface="黑体" pitchFamily="49" charset="-122"/>
                <a:ea typeface="黑体" pitchFamily="49" charset="-122"/>
              </a:rPr>
              <a:t>新征程、在新时代坚持和</a:t>
            </a:r>
            <a:r>
              <a:rPr kumimoji="0" lang="zh-CN" altLang="en-US" sz="3200" b="0" i="0" u="none" strike="noStrike" kern="1200" cap="none" spc="0" normalizeH="0" baseline="0" noProof="0" dirty="0" smtClean="0">
                <a:ln>
                  <a:noFill/>
                </a:ln>
                <a:solidFill>
                  <a:srgbClr val="002060"/>
                </a:solidFill>
                <a:effectLst/>
                <a:uLnTx/>
                <a:uFillTx/>
                <a:latin typeface="黑体" pitchFamily="49" charset="-122"/>
                <a:ea typeface="黑体" pitchFamily="49" charset="-122"/>
              </a:rPr>
              <a:t>发展中国特色社会主义的需要</a:t>
            </a:r>
            <a:r>
              <a:rPr kumimoji="0" lang="zh-CN" altLang="en-US" sz="3200" b="0" i="0" u="none" strike="noStrike" kern="1200" cap="none" spc="0" normalizeH="0" baseline="0" noProof="0" dirty="0" smtClean="0">
                <a:ln>
                  <a:noFill/>
                </a:ln>
                <a:solidFill>
                  <a:schemeClr val="tx1"/>
                </a:solidFill>
                <a:effectLst/>
                <a:uLnTx/>
                <a:uFillTx/>
                <a:latin typeface="黑体" pitchFamily="49" charset="-122"/>
                <a:ea typeface="黑体" pitchFamily="49" charset="-122"/>
              </a:rPr>
              <a:t>；是增强</a:t>
            </a:r>
            <a:r>
              <a:rPr kumimoji="0" lang="zh-CN" altLang="en-US" sz="3200" b="0" i="0" u="none" strike="noStrike" kern="1200" cap="none" spc="0" normalizeH="0" baseline="0" noProof="0" dirty="0" smtClean="0">
                <a:ln>
                  <a:noFill/>
                </a:ln>
                <a:solidFill>
                  <a:srgbClr val="002060"/>
                </a:solidFill>
                <a:effectLst/>
                <a:uLnTx/>
                <a:uFillTx/>
                <a:latin typeface="黑体" pitchFamily="49" charset="-122"/>
                <a:ea typeface="黑体" pitchFamily="49" charset="-122"/>
              </a:rPr>
              <a:t>政治意识、大局意识、核心意识、看齐意识</a:t>
            </a:r>
            <a:r>
              <a:rPr kumimoji="0" lang="zh-CN" altLang="en-US" sz="3200" b="0" i="0" u="none" strike="noStrike" kern="1200" cap="none" spc="0" normalizeH="0" baseline="0" noProof="0" dirty="0" smtClean="0">
                <a:ln>
                  <a:noFill/>
                </a:ln>
                <a:solidFill>
                  <a:schemeClr val="tx1"/>
                </a:solidFill>
                <a:effectLst/>
                <a:uLnTx/>
                <a:uFillTx/>
                <a:latin typeface="黑体" pitchFamily="49" charset="-122"/>
                <a:ea typeface="黑体" pitchFamily="49" charset="-122"/>
              </a:rPr>
              <a:t>，坚定</a:t>
            </a:r>
            <a:r>
              <a:rPr kumimoji="0" lang="zh-CN" altLang="en-US" sz="3200" b="0" i="0" u="none" strike="noStrike" kern="1200" cap="none" spc="0" normalizeH="0" baseline="0" noProof="0" dirty="0" smtClean="0">
                <a:ln>
                  <a:noFill/>
                </a:ln>
                <a:solidFill>
                  <a:srgbClr val="002060"/>
                </a:solidFill>
                <a:effectLst/>
                <a:uLnTx/>
                <a:uFillTx/>
                <a:latin typeface="黑体" pitchFamily="49" charset="-122"/>
                <a:ea typeface="黑体" pitchFamily="49" charset="-122"/>
              </a:rPr>
              <a:t>道路自信、理论自信、制度自信、文化自信</a:t>
            </a:r>
            <a:r>
              <a:rPr kumimoji="0" lang="zh-CN" altLang="en-US" sz="3200" b="0" i="0" u="none" strike="noStrike" kern="1200" cap="none" spc="0" normalizeH="0" baseline="0" noProof="0" dirty="0" smtClean="0">
                <a:ln>
                  <a:noFill/>
                </a:ln>
                <a:solidFill>
                  <a:schemeClr val="tx1"/>
                </a:solidFill>
                <a:effectLst/>
                <a:uLnTx/>
                <a:uFillTx/>
                <a:latin typeface="黑体" pitchFamily="49" charset="-122"/>
                <a:ea typeface="黑体" pitchFamily="49" charset="-122"/>
              </a:rPr>
              <a:t>，做到</a:t>
            </a:r>
            <a:r>
              <a:rPr kumimoji="0" lang="zh-CN" altLang="en-US" sz="3200" b="0" i="0" u="none" strike="noStrike" kern="1200" cap="none" spc="0" normalizeH="0" baseline="0" noProof="0" dirty="0" smtClean="0">
                <a:ln>
                  <a:noFill/>
                </a:ln>
                <a:solidFill>
                  <a:srgbClr val="002060"/>
                </a:solidFill>
                <a:effectLst/>
                <a:uLnTx/>
                <a:uFillTx/>
                <a:latin typeface="黑体" pitchFamily="49" charset="-122"/>
                <a:ea typeface="黑体" pitchFamily="49" charset="-122"/>
              </a:rPr>
              <a:t>坚决维护习近平同志党中央的核心、全党的坚决维护党中央权威和集中统一领导</a:t>
            </a:r>
            <a:r>
              <a:rPr kumimoji="0" lang="en-US" altLang="zh-CN" sz="3200" b="0" i="0" u="none" strike="noStrike" kern="1200" cap="none" spc="0" normalizeH="0" baseline="0" noProof="0" dirty="0" smtClean="0">
                <a:ln>
                  <a:noFill/>
                </a:ln>
                <a:solidFill>
                  <a:srgbClr val="002060"/>
                </a:solidFill>
                <a:effectLst/>
                <a:uLnTx/>
                <a:uFillTx/>
                <a:latin typeface="黑体" pitchFamily="49" charset="-122"/>
                <a:ea typeface="黑体" pitchFamily="49" charset="-122"/>
              </a:rPr>
              <a:t>.</a:t>
            </a:r>
            <a:endParaRPr kumimoji="0" lang="zh-CN" altLang="en-US" sz="3200" b="0" i="0" u="none" strike="noStrike" kern="1200" cap="none" spc="0" normalizeH="0" baseline="0" noProof="0" dirty="0" smtClean="0">
              <a:ln>
                <a:noFill/>
              </a:ln>
              <a:solidFill>
                <a:schemeClr val="tx1"/>
              </a:solidFill>
              <a:effectLst/>
              <a:uLnTx/>
              <a:uFillTx/>
              <a:latin typeface="黑体" pitchFamily="49" charset="-122"/>
              <a:ea typeface="黑体" pitchFamily="49" charset="-122"/>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zh-CN" altLang="en-US" sz="32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14282" y="285728"/>
            <a:ext cx="8572560" cy="4525963"/>
          </a:xfrm>
        </p:spPr>
        <p:txBody>
          <a:bodyPr>
            <a:normAutofit fontScale="92500"/>
          </a:bodyPr>
          <a:lstStyle/>
          <a:p>
            <a:pPr>
              <a:buNone/>
            </a:pPr>
            <a:r>
              <a:rPr lang="en-US" altLang="zh-CN" dirty="0" smtClean="0">
                <a:latin typeface="黑体" pitchFamily="49" charset="-122"/>
                <a:ea typeface="黑体" pitchFamily="49" charset="-122"/>
              </a:rPr>
              <a:t>3.</a:t>
            </a:r>
            <a:r>
              <a:rPr lang="zh-CN" altLang="en-US" dirty="0" smtClean="0">
                <a:latin typeface="黑体" pitchFamily="49" charset="-122"/>
                <a:ea typeface="黑体" pitchFamily="49" charset="-122"/>
              </a:rPr>
              <a:t>全会提出，一百年来，党领导人民进行伟大奋斗，积累了宝贵的历史经验，这就是：</a:t>
            </a:r>
            <a:r>
              <a:rPr lang="zh-CN" altLang="en-US" dirty="0" smtClean="0">
                <a:solidFill>
                  <a:srgbClr val="002060"/>
                </a:solidFill>
                <a:latin typeface="黑体" pitchFamily="49" charset="-122"/>
                <a:ea typeface="黑体" pitchFamily="49" charset="-122"/>
              </a:rPr>
              <a:t>坚持党的领导，坚持人民至上，坚持理论创新，坚持独立自主，坚持中国道路，坚持胸怀天下，坚持开拓创新，坚持敢于斗争，坚持统一战线，坚持自我革命。</a:t>
            </a:r>
            <a:endParaRPr lang="en-US" altLang="zh-CN" dirty="0" smtClean="0">
              <a:solidFill>
                <a:srgbClr val="002060"/>
              </a:solidFill>
              <a:latin typeface="黑体" pitchFamily="49" charset="-122"/>
              <a:ea typeface="黑体" pitchFamily="49" charset="-122"/>
            </a:endParaRPr>
          </a:p>
          <a:p>
            <a:pPr>
              <a:buNone/>
            </a:pPr>
            <a:r>
              <a:rPr lang="en-US" altLang="zh-CN" dirty="0">
                <a:solidFill>
                  <a:srgbClr val="002060"/>
                </a:solidFill>
                <a:latin typeface="黑体" pitchFamily="49" charset="-122"/>
                <a:ea typeface="黑体" pitchFamily="49" charset="-122"/>
              </a:rPr>
              <a:t> </a:t>
            </a:r>
            <a:r>
              <a:rPr lang="en-US" altLang="zh-CN" dirty="0" smtClean="0">
                <a:solidFill>
                  <a:srgbClr val="002060"/>
                </a:solidFill>
                <a:latin typeface="黑体" pitchFamily="49" charset="-122"/>
                <a:ea typeface="黑体" pitchFamily="49" charset="-122"/>
              </a:rPr>
              <a:t>    </a:t>
            </a:r>
            <a:r>
              <a:rPr lang="zh-CN" altLang="en-US" dirty="0" smtClean="0">
                <a:latin typeface="黑体" pitchFamily="49" charset="-122"/>
                <a:ea typeface="黑体" pitchFamily="49" charset="-122"/>
              </a:rPr>
              <a:t>以上十个方面，是经过长期实践积累的宝贵经验，是党和人民共同创造的精神财富，必须倍加珍惜、长期坚持，并在新时代实践中不断丰富和发展。</a:t>
            </a:r>
            <a:endParaRPr lang="zh-CN" altLang="en-US" dirty="0">
              <a:latin typeface="黑体" pitchFamily="49" charset="-122"/>
              <a:ea typeface="黑体" pitchFamily="49" charset="-122"/>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a:spLocks/>
          </p:cNvSpPr>
          <p:nvPr/>
        </p:nvSpPr>
        <p:spPr>
          <a:xfrm>
            <a:off x="-1230923" y="0"/>
            <a:ext cx="10515600" cy="645527"/>
          </a:xfrm>
          <a:prstGeom prst="rect">
            <a:avLst/>
          </a:prstGeom>
        </p:spPr>
        <p:txBody>
          <a:bodyPr vert="horz" lIns="91440" tIns="45720" rIns="91440" bIns="45720" rtlCol="0" anchor="ctr">
            <a:normAutofit fontScale="400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zh-CN" altLang="en-US" sz="5400" b="1" i="0" u="none" strike="noStrike" kern="1200" cap="none" spc="0" normalizeH="0" baseline="0" noProof="0" dirty="0" smtClean="0">
                <a:ln>
                  <a:noFill/>
                </a:ln>
                <a:solidFill>
                  <a:schemeClr val="tx1"/>
                </a:solidFill>
                <a:effectLst/>
                <a:uLnTx/>
                <a:uFillTx/>
                <a:latin typeface="黑体" pitchFamily="49" charset="-122"/>
                <a:ea typeface="黑体" pitchFamily="49" charset="-122"/>
                <a:cs typeface="+mj-cs"/>
              </a:rPr>
              <a:t>课本核心考点链接</a:t>
            </a:r>
            <a:r>
              <a:rPr kumimoji="0" lang="zh-CN" altLang="en-US" sz="5400" b="1" i="0" u="none" strike="noStrike" kern="1200" cap="none" spc="0" normalizeH="0" baseline="0" noProof="0" dirty="0" smtClean="0">
                <a:ln>
                  <a:noFill/>
                </a:ln>
                <a:solidFill>
                  <a:schemeClr val="tx1"/>
                </a:solidFill>
                <a:effectLst/>
                <a:uLnTx/>
                <a:uFillTx/>
                <a:latin typeface="黑体" pitchFamily="49" charset="-122"/>
                <a:ea typeface="黑体" pitchFamily="49" charset="-122"/>
                <a:cs typeface="楷体" panose="02010609060101010101" pitchFamily="49" charset="-122"/>
              </a:rPr>
              <a:t/>
            </a:r>
            <a:br>
              <a:rPr kumimoji="0" lang="zh-CN" altLang="en-US" sz="5400" b="1" i="0" u="none" strike="noStrike" kern="1200" cap="none" spc="0" normalizeH="0" baseline="0" noProof="0" dirty="0" smtClean="0">
                <a:ln>
                  <a:noFill/>
                </a:ln>
                <a:solidFill>
                  <a:schemeClr val="tx1"/>
                </a:solidFill>
                <a:effectLst/>
                <a:uLnTx/>
                <a:uFillTx/>
                <a:latin typeface="黑体" pitchFamily="49" charset="-122"/>
                <a:ea typeface="黑体" pitchFamily="49" charset="-122"/>
                <a:cs typeface="楷体" panose="02010609060101010101" pitchFamily="49" charset="-122"/>
              </a:rPr>
            </a:br>
            <a:endParaRPr kumimoji="0" lang="zh-CN" altLang="en-US" sz="5400" b="1" i="0" u="none" strike="noStrike" kern="1200" cap="none" spc="0" normalizeH="0" baseline="0" noProof="0" dirty="0">
              <a:ln>
                <a:noFill/>
              </a:ln>
              <a:solidFill>
                <a:schemeClr val="tx1"/>
              </a:solidFill>
              <a:effectLst/>
              <a:uLnTx/>
              <a:uFillTx/>
              <a:latin typeface="黑体" pitchFamily="49" charset="-122"/>
              <a:ea typeface="黑体" pitchFamily="49" charset="-122"/>
              <a:cs typeface="+mj-cs"/>
            </a:endParaRPr>
          </a:p>
        </p:txBody>
      </p:sp>
      <p:sp>
        <p:nvSpPr>
          <p:cNvPr id="5" name="内容占位符 2"/>
          <p:cNvSpPr txBox="1">
            <a:spLocks/>
          </p:cNvSpPr>
          <p:nvPr/>
        </p:nvSpPr>
        <p:spPr>
          <a:xfrm>
            <a:off x="0" y="928670"/>
            <a:ext cx="9144000" cy="6357982"/>
          </a:xfrm>
          <a:prstGeom prst="rect">
            <a:avLst/>
          </a:prstGeom>
        </p:spPr>
        <p:txBody>
          <a:bodyPr vert="horz" lIns="91440" tIns="45720" rIns="91440" bIns="45720" rtlCol="0">
            <a:normAutofit fontScale="70000" lnSpcReduction="20000"/>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3200" b="0" i="0" u="none" strike="noStrike" kern="1200" cap="none" spc="0" normalizeH="0" baseline="0" noProof="0" dirty="0" smtClean="0">
                <a:ln>
                  <a:noFill/>
                </a:ln>
                <a:solidFill>
                  <a:schemeClr val="tx1"/>
                </a:solidFill>
                <a:effectLst/>
                <a:uLnTx/>
                <a:uFillTx/>
                <a:latin typeface="+mn-lt"/>
                <a:ea typeface="+mn-ea"/>
                <a:cs typeface="+mn-cs"/>
              </a:rPr>
              <a:t>                      </a:t>
            </a:r>
            <a:endParaRPr kumimoji="0" lang="en-US" altLang="zh-CN" sz="3600" b="0" i="0" u="none" strike="noStrike" kern="1200" cap="none" spc="0" normalizeH="0" baseline="0" noProof="0" dirty="0" smtClean="0">
              <a:ln>
                <a:noFill/>
              </a:ln>
              <a:solidFill>
                <a:srgbClr val="002060"/>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zh-CN" sz="3400" b="0" i="0" u="none" strike="noStrike" kern="1200" cap="none" spc="0" normalizeH="0" baseline="0" noProof="0" dirty="0" smtClean="0">
                <a:ln>
                  <a:noFill/>
                </a:ln>
                <a:solidFill>
                  <a:srgbClr val="002060"/>
                </a:solidFill>
                <a:effectLst/>
                <a:uLnTx/>
                <a:uFillTx/>
                <a:latin typeface="黑体" pitchFamily="49" charset="-122"/>
                <a:ea typeface="黑体" pitchFamily="49" charset="-122"/>
              </a:rPr>
              <a:t>1.</a:t>
            </a:r>
            <a:r>
              <a:rPr kumimoji="0" lang="zh-CN" altLang="zh-CN" sz="3400" b="0" i="0" u="none" strike="noStrike" kern="1200" cap="none" spc="0" normalizeH="0" baseline="0" noProof="0" dirty="0" smtClean="0">
                <a:ln>
                  <a:noFill/>
                </a:ln>
                <a:solidFill>
                  <a:srgbClr val="002060"/>
                </a:solidFill>
                <a:effectLst/>
                <a:uLnTx/>
                <a:uFillTx/>
                <a:latin typeface="黑体" pitchFamily="49" charset="-122"/>
                <a:ea typeface="黑体" pitchFamily="49" charset="-122"/>
              </a:rPr>
              <a:t>中国共产党的初心与使命</a:t>
            </a:r>
            <a:r>
              <a:rPr kumimoji="0" lang="zh-CN" altLang="en-US" sz="3400" b="0" i="0" u="none" strike="noStrike" kern="1200" cap="none" spc="0" normalizeH="0" baseline="0" noProof="0" dirty="0" smtClean="0">
                <a:ln>
                  <a:noFill/>
                </a:ln>
                <a:solidFill>
                  <a:srgbClr val="002060"/>
                </a:solidFill>
                <a:effectLst/>
                <a:uLnTx/>
                <a:uFillTx/>
                <a:latin typeface="黑体" pitchFamily="49" charset="-122"/>
                <a:ea typeface="黑体" pitchFamily="49" charset="-122"/>
              </a:rPr>
              <a:t>：</a:t>
            </a:r>
            <a:r>
              <a:rPr kumimoji="0" lang="zh-CN" altLang="zh-CN" sz="3400" b="0" i="0" u="none" strike="noStrike" kern="1200" cap="none" spc="0" normalizeH="0" baseline="0" noProof="0" dirty="0" smtClean="0">
                <a:ln>
                  <a:noFill/>
                </a:ln>
                <a:solidFill>
                  <a:schemeClr val="tx1"/>
                </a:solidFill>
                <a:effectLst/>
                <a:uLnTx/>
                <a:uFillTx/>
                <a:latin typeface="黑体" pitchFamily="49" charset="-122"/>
                <a:ea typeface="黑体" pitchFamily="49" charset="-122"/>
              </a:rPr>
              <a:t>为中国人民谋幸福，为中华民族谋复兴，</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zh-CN" sz="3400" b="0" i="0" u="none" strike="noStrike" kern="1200" cap="none" spc="0" normalizeH="0" baseline="0" noProof="0" dirty="0" smtClean="0">
                <a:ln>
                  <a:noFill/>
                </a:ln>
                <a:solidFill>
                  <a:srgbClr val="002060"/>
                </a:solidFill>
                <a:effectLst/>
                <a:uLnTx/>
                <a:uFillTx/>
                <a:latin typeface="黑体" pitchFamily="49" charset="-122"/>
                <a:ea typeface="黑体" pitchFamily="49" charset="-122"/>
              </a:rPr>
              <a:t>2</a:t>
            </a:r>
            <a:r>
              <a:rPr lang="en-US" altLang="zh-CN" sz="3400" dirty="0">
                <a:solidFill>
                  <a:srgbClr val="002060"/>
                </a:solidFill>
                <a:latin typeface="黑体" pitchFamily="49" charset="-122"/>
                <a:ea typeface="黑体" pitchFamily="49" charset="-122"/>
              </a:rPr>
              <a:t>.</a:t>
            </a:r>
            <a:r>
              <a:rPr kumimoji="0" lang="zh-CN" altLang="zh-CN" sz="3400" b="0" i="0" u="none" strike="noStrike" kern="1200" cap="none" spc="0" normalizeH="0" baseline="0" noProof="0" dirty="0" smtClean="0">
                <a:ln>
                  <a:noFill/>
                </a:ln>
                <a:solidFill>
                  <a:srgbClr val="002060"/>
                </a:solidFill>
                <a:effectLst/>
                <a:uLnTx/>
                <a:uFillTx/>
                <a:latin typeface="黑体" pitchFamily="49" charset="-122"/>
                <a:ea typeface="黑体" pitchFamily="49" charset="-122"/>
              </a:rPr>
              <a:t>中国共产党团结带领中国人民追求是如何追求强国富民奋斗目标？（历程）</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zh-CN" altLang="zh-CN" sz="3400" b="0" i="0" u="none" strike="noStrike" kern="1200" cap="none" spc="0" normalizeH="0" baseline="0" noProof="0" dirty="0" smtClean="0">
                <a:ln>
                  <a:noFill/>
                </a:ln>
                <a:solidFill>
                  <a:schemeClr val="tx1"/>
                </a:solidFill>
                <a:effectLst/>
                <a:uLnTx/>
                <a:uFillTx/>
                <a:latin typeface="黑体" pitchFamily="49" charset="-122"/>
                <a:ea typeface="黑体" pitchFamily="49" charset="-122"/>
              </a:rPr>
              <a:t>（</a:t>
            </a:r>
            <a:r>
              <a:rPr kumimoji="0" lang="en-US" altLang="zh-CN" sz="3400" b="0" i="0" u="none" strike="noStrike" kern="1200" cap="none" spc="0" normalizeH="0" baseline="0" noProof="0" dirty="0" smtClean="0">
                <a:ln>
                  <a:noFill/>
                </a:ln>
                <a:solidFill>
                  <a:schemeClr val="tx1"/>
                </a:solidFill>
                <a:effectLst/>
                <a:uLnTx/>
                <a:uFillTx/>
                <a:latin typeface="黑体" pitchFamily="49" charset="-122"/>
                <a:ea typeface="黑体" pitchFamily="49" charset="-122"/>
              </a:rPr>
              <a:t>1</a:t>
            </a:r>
            <a:r>
              <a:rPr kumimoji="0" lang="zh-CN" altLang="zh-CN" sz="3400" b="0" i="0" u="none" strike="noStrike" kern="1200" cap="none" spc="0" normalizeH="0" baseline="0" noProof="0" dirty="0" smtClean="0">
                <a:ln>
                  <a:noFill/>
                </a:ln>
                <a:solidFill>
                  <a:schemeClr val="tx1"/>
                </a:solidFill>
                <a:effectLst/>
                <a:uLnTx/>
                <a:uFillTx/>
                <a:latin typeface="黑体" pitchFamily="49" charset="-122"/>
                <a:ea typeface="黑体" pitchFamily="49" charset="-122"/>
              </a:rPr>
              <a:t>）团结带领中国人民完成新民主主义革命，建立中华人民共和国。</a:t>
            </a:r>
            <a:endParaRPr kumimoji="0" lang="en-US" altLang="zh-CN" sz="3400" b="0" i="0" u="none" strike="noStrike" kern="1200" cap="none" spc="0" normalizeH="0" baseline="0" noProof="0" dirty="0" smtClean="0">
              <a:ln>
                <a:noFill/>
              </a:ln>
              <a:solidFill>
                <a:schemeClr val="tx1"/>
              </a:solidFill>
              <a:effectLst/>
              <a:uLnTx/>
              <a:uFillTx/>
              <a:latin typeface="黑体" pitchFamily="49" charset="-122"/>
              <a:ea typeface="黑体" pitchFamily="49" charset="-122"/>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zh-CN" altLang="zh-CN" sz="3400" b="0" i="0" u="none" strike="noStrike" kern="1200" cap="none" spc="0" normalizeH="0" baseline="0" noProof="0" dirty="0" smtClean="0">
                <a:ln>
                  <a:noFill/>
                </a:ln>
                <a:solidFill>
                  <a:schemeClr val="tx1"/>
                </a:solidFill>
                <a:effectLst/>
                <a:uLnTx/>
                <a:uFillTx/>
                <a:latin typeface="黑体" pitchFamily="49" charset="-122"/>
                <a:ea typeface="黑体" pitchFamily="49" charset="-122"/>
              </a:rPr>
              <a:t>（</a:t>
            </a:r>
            <a:r>
              <a:rPr kumimoji="0" lang="en-US" altLang="zh-CN" sz="3400" b="0" i="0" u="none" strike="noStrike" kern="1200" cap="none" spc="0" normalizeH="0" baseline="0" noProof="0" dirty="0" smtClean="0">
                <a:ln>
                  <a:noFill/>
                </a:ln>
                <a:solidFill>
                  <a:schemeClr val="tx1"/>
                </a:solidFill>
                <a:effectLst/>
                <a:uLnTx/>
                <a:uFillTx/>
                <a:latin typeface="黑体" pitchFamily="49" charset="-122"/>
                <a:ea typeface="黑体" pitchFamily="49" charset="-122"/>
              </a:rPr>
              <a:t>2</a:t>
            </a:r>
            <a:r>
              <a:rPr kumimoji="0" lang="zh-CN" altLang="zh-CN" sz="3400" b="0" i="0" u="none" strike="noStrike" kern="1200" cap="none" spc="0" normalizeH="0" baseline="0" noProof="0" dirty="0" smtClean="0">
                <a:ln>
                  <a:noFill/>
                </a:ln>
                <a:solidFill>
                  <a:schemeClr val="tx1"/>
                </a:solidFill>
                <a:effectLst/>
                <a:uLnTx/>
                <a:uFillTx/>
                <a:latin typeface="黑体" pitchFamily="49" charset="-122"/>
                <a:ea typeface="黑体" pitchFamily="49" charset="-122"/>
              </a:rPr>
              <a:t>）团结带领中国人民完成社会主义革命，确立社会主义基本制度。</a:t>
            </a:r>
            <a:endParaRPr kumimoji="0" lang="en-US" altLang="zh-CN" sz="3400" b="0" i="0" u="none" strike="noStrike" kern="1200" cap="none" spc="0" normalizeH="0" baseline="0" noProof="0" dirty="0" smtClean="0">
              <a:ln>
                <a:noFill/>
              </a:ln>
              <a:solidFill>
                <a:schemeClr val="tx1"/>
              </a:solidFill>
              <a:effectLst/>
              <a:uLnTx/>
              <a:uFillTx/>
              <a:latin typeface="黑体" pitchFamily="49" charset="-122"/>
              <a:ea typeface="黑体" pitchFamily="49" charset="-122"/>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zh-CN" altLang="zh-CN" sz="3400" b="0" i="0" u="none" strike="noStrike" kern="1200" cap="none" spc="0" normalizeH="0" baseline="0" noProof="0" dirty="0" smtClean="0">
                <a:ln>
                  <a:noFill/>
                </a:ln>
                <a:solidFill>
                  <a:schemeClr val="tx1"/>
                </a:solidFill>
                <a:effectLst/>
                <a:uLnTx/>
                <a:uFillTx/>
                <a:latin typeface="黑体" pitchFamily="49" charset="-122"/>
                <a:ea typeface="黑体" pitchFamily="49" charset="-122"/>
              </a:rPr>
              <a:t>（</a:t>
            </a:r>
            <a:r>
              <a:rPr kumimoji="0" lang="en-US" altLang="zh-CN" sz="3400" b="0" i="0" u="none" strike="noStrike" kern="1200" cap="none" spc="0" normalizeH="0" baseline="0" noProof="0" dirty="0" smtClean="0">
                <a:ln>
                  <a:noFill/>
                </a:ln>
                <a:solidFill>
                  <a:schemeClr val="tx1"/>
                </a:solidFill>
                <a:effectLst/>
                <a:uLnTx/>
                <a:uFillTx/>
                <a:latin typeface="黑体" pitchFamily="49" charset="-122"/>
                <a:ea typeface="黑体" pitchFamily="49" charset="-122"/>
              </a:rPr>
              <a:t>3</a:t>
            </a:r>
            <a:r>
              <a:rPr kumimoji="0" lang="zh-CN" altLang="zh-CN" sz="3400" b="0" i="0" u="none" strike="noStrike" kern="1200" cap="none" spc="0" normalizeH="0" baseline="0" noProof="0" dirty="0" smtClean="0">
                <a:ln>
                  <a:noFill/>
                </a:ln>
                <a:solidFill>
                  <a:schemeClr val="tx1"/>
                </a:solidFill>
                <a:effectLst/>
                <a:uLnTx/>
                <a:uFillTx/>
                <a:latin typeface="黑体" pitchFamily="49" charset="-122"/>
                <a:ea typeface="黑体" pitchFamily="49" charset="-122"/>
              </a:rPr>
              <a:t>）团结带领中国人民进行</a:t>
            </a:r>
            <a:r>
              <a:rPr kumimoji="0" lang="zh-CN" altLang="zh-CN" sz="3400" b="0" i="0" u="none" strike="noStrike" kern="1200" cap="none" spc="0" normalizeH="0" baseline="0" noProof="0" dirty="0" smtClean="0">
                <a:ln>
                  <a:noFill/>
                </a:ln>
                <a:solidFill>
                  <a:srgbClr val="FF0000"/>
                </a:solidFill>
                <a:effectLst/>
                <a:uLnTx/>
                <a:uFillTx/>
                <a:latin typeface="黑体" pitchFamily="49" charset="-122"/>
                <a:ea typeface="黑体" pitchFamily="49" charset="-122"/>
              </a:rPr>
              <a:t>改革开放新的伟大革命</a:t>
            </a:r>
            <a:r>
              <a:rPr kumimoji="0" lang="zh-CN" altLang="zh-CN" sz="3400" b="0" i="0" u="none" strike="noStrike" kern="1200" cap="none" spc="0" normalizeH="0" baseline="0" noProof="0" dirty="0" smtClean="0">
                <a:ln>
                  <a:noFill/>
                </a:ln>
                <a:solidFill>
                  <a:schemeClr val="tx1"/>
                </a:solidFill>
                <a:effectLst/>
                <a:uLnTx/>
                <a:uFillTx/>
                <a:latin typeface="黑体" pitchFamily="49" charset="-122"/>
                <a:ea typeface="黑体" pitchFamily="49" charset="-122"/>
              </a:rPr>
              <a:t>。</a:t>
            </a:r>
            <a:endParaRPr kumimoji="0" lang="en-US" altLang="zh-CN" sz="3400" b="0" i="0" u="none" strike="noStrike" kern="1200" cap="none" spc="0" normalizeH="0" baseline="0" noProof="0" dirty="0" smtClean="0">
              <a:ln>
                <a:noFill/>
              </a:ln>
              <a:solidFill>
                <a:schemeClr val="tx1"/>
              </a:solidFill>
              <a:effectLst/>
              <a:uLnTx/>
              <a:uFillTx/>
              <a:latin typeface="黑体" pitchFamily="49" charset="-122"/>
              <a:ea typeface="黑体" pitchFamily="49" charset="-122"/>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zh-CN" altLang="zh-CN" sz="3400" b="0" i="0" u="none" strike="noStrike" kern="1200" cap="none" spc="0" normalizeH="0" baseline="0" noProof="0" dirty="0" smtClean="0">
                <a:ln>
                  <a:noFill/>
                </a:ln>
                <a:solidFill>
                  <a:schemeClr val="tx1"/>
                </a:solidFill>
                <a:effectLst/>
                <a:uLnTx/>
                <a:uFillTx/>
                <a:latin typeface="黑体" pitchFamily="49" charset="-122"/>
                <a:ea typeface="黑体" pitchFamily="49" charset="-122"/>
              </a:rPr>
              <a:t>（</a:t>
            </a:r>
            <a:r>
              <a:rPr kumimoji="0" lang="en-US" altLang="zh-CN" sz="3400" b="0" i="0" u="none" strike="noStrike" kern="1200" cap="none" spc="0" normalizeH="0" baseline="0" noProof="0" dirty="0" smtClean="0">
                <a:ln>
                  <a:noFill/>
                </a:ln>
                <a:solidFill>
                  <a:schemeClr val="tx1"/>
                </a:solidFill>
                <a:effectLst/>
                <a:uLnTx/>
                <a:uFillTx/>
                <a:latin typeface="黑体" pitchFamily="49" charset="-122"/>
                <a:ea typeface="黑体" pitchFamily="49" charset="-122"/>
              </a:rPr>
              <a:t>4</a:t>
            </a:r>
            <a:r>
              <a:rPr kumimoji="0" lang="zh-CN" altLang="zh-CN" sz="3400" b="0" i="0" u="none" strike="noStrike" kern="1200" cap="none" spc="0" normalizeH="0" baseline="0" noProof="0" dirty="0" smtClean="0">
                <a:ln>
                  <a:noFill/>
                </a:ln>
                <a:solidFill>
                  <a:schemeClr val="tx1"/>
                </a:solidFill>
                <a:effectLst/>
                <a:uLnTx/>
                <a:uFillTx/>
                <a:latin typeface="黑体" pitchFamily="49" charset="-122"/>
                <a:ea typeface="黑体" pitchFamily="49" charset="-122"/>
              </a:rPr>
              <a:t>）团结带领中国人民实现中华民族伟大复兴的中国梦。（新时代中国共产党的历史使命）</a:t>
            </a:r>
            <a:endParaRPr kumimoji="0" lang="en-US" altLang="zh-CN" sz="3400" b="0" i="0" u="none" strike="noStrike" kern="1200" cap="none" spc="0" normalizeH="0" baseline="0" noProof="0" dirty="0" smtClean="0">
              <a:ln>
                <a:noFill/>
              </a:ln>
              <a:solidFill>
                <a:schemeClr val="tx1"/>
              </a:solidFill>
              <a:effectLst/>
              <a:uLnTx/>
              <a:uFillTx/>
              <a:latin typeface="黑体" pitchFamily="49" charset="-122"/>
              <a:ea typeface="黑体" pitchFamily="49" charset="-122"/>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zh-CN" sz="3400" b="0" i="0" u="none" strike="noStrike" kern="1200" cap="none" spc="0" normalizeH="0" baseline="0" noProof="0" dirty="0" smtClean="0">
                <a:ln>
                  <a:noFill/>
                </a:ln>
                <a:solidFill>
                  <a:srgbClr val="002060"/>
                </a:solidFill>
                <a:effectLst/>
                <a:uLnTx/>
                <a:uFillTx/>
                <a:latin typeface="黑体" pitchFamily="49" charset="-122"/>
                <a:ea typeface="黑体" pitchFamily="49" charset="-122"/>
              </a:rPr>
              <a:t>3</a:t>
            </a:r>
            <a:r>
              <a:rPr lang="en-US" altLang="zh-CN" sz="3400" dirty="0">
                <a:solidFill>
                  <a:srgbClr val="002060"/>
                </a:solidFill>
                <a:latin typeface="黑体" pitchFamily="49" charset="-122"/>
                <a:ea typeface="黑体" pitchFamily="49" charset="-122"/>
              </a:rPr>
              <a:t>.</a:t>
            </a:r>
            <a:r>
              <a:rPr kumimoji="0" lang="zh-CN" altLang="en-US" sz="3400" b="0" i="0" u="none" strike="noStrike" kern="1200" cap="none" spc="0" normalizeH="0" baseline="0" noProof="0" dirty="0" smtClean="0">
                <a:ln>
                  <a:noFill/>
                </a:ln>
                <a:solidFill>
                  <a:srgbClr val="002060"/>
                </a:solidFill>
                <a:effectLst/>
                <a:uLnTx/>
                <a:uFillTx/>
                <a:latin typeface="黑体" pitchFamily="49" charset="-122"/>
                <a:ea typeface="黑体" pitchFamily="49" charset="-122"/>
                <a:sym typeface="+mn-ea"/>
              </a:rPr>
              <a:t>中国共产党的</a:t>
            </a:r>
            <a:r>
              <a:rPr kumimoji="0" lang="zh-CN" altLang="en-US" sz="3400" b="0" i="0" u="none" strike="noStrike" kern="1200" cap="none" spc="0" normalizeH="0" baseline="0" noProof="0" dirty="0" smtClean="0">
                <a:ln>
                  <a:noFill/>
                </a:ln>
                <a:solidFill>
                  <a:srgbClr val="FF0000"/>
                </a:solidFill>
                <a:effectLst/>
                <a:uLnTx/>
                <a:uFillTx/>
                <a:latin typeface="黑体" pitchFamily="49" charset="-122"/>
                <a:ea typeface="黑体" pitchFamily="49" charset="-122"/>
                <a:sym typeface="+mn-ea"/>
              </a:rPr>
              <a:t>政治地位</a:t>
            </a:r>
            <a:r>
              <a:rPr kumimoji="0" lang="zh-CN" altLang="en-US" sz="3400" b="0" i="0" u="none" strike="noStrike" kern="1200" cap="none" spc="0" normalizeH="0" baseline="0" noProof="0" dirty="0" smtClean="0">
                <a:ln>
                  <a:noFill/>
                </a:ln>
                <a:solidFill>
                  <a:srgbClr val="002060"/>
                </a:solidFill>
                <a:effectLst/>
                <a:uLnTx/>
                <a:uFillTx/>
                <a:latin typeface="黑体" pitchFamily="49" charset="-122"/>
                <a:ea typeface="黑体" pitchFamily="49" charset="-122"/>
                <a:sym typeface="+mn-ea"/>
              </a:rPr>
              <a:t>：</a:t>
            </a:r>
            <a:r>
              <a:rPr kumimoji="0" lang="zh-CN" altLang="en-US" sz="3400" b="0" i="0" u="none" strike="noStrike" kern="1200" cap="none" spc="0" normalizeH="0" baseline="0" noProof="0" dirty="0" smtClean="0">
                <a:ln>
                  <a:noFill/>
                </a:ln>
                <a:solidFill>
                  <a:schemeClr val="tx1"/>
                </a:solidFill>
                <a:effectLst/>
                <a:uLnTx/>
                <a:uFillTx/>
                <a:latin typeface="黑体" pitchFamily="49" charset="-122"/>
                <a:ea typeface="黑体" pitchFamily="49" charset="-122"/>
                <a:sym typeface="+mn-ea"/>
              </a:rPr>
              <a:t>中国共产党是我国的</a:t>
            </a:r>
            <a:r>
              <a:rPr kumimoji="0" lang="zh-CN" altLang="en-US" sz="3400" b="0" i="0" u="none" strike="noStrike" kern="1200" cap="none" spc="0" normalizeH="0" baseline="0" noProof="0" dirty="0" smtClean="0">
                <a:ln>
                  <a:noFill/>
                </a:ln>
                <a:solidFill>
                  <a:srgbClr val="002060"/>
                </a:solidFill>
                <a:effectLst/>
                <a:uLnTx/>
                <a:uFillTx/>
                <a:latin typeface="黑体" pitchFamily="49" charset="-122"/>
                <a:ea typeface="黑体" pitchFamily="49" charset="-122"/>
                <a:sym typeface="+mn-ea"/>
              </a:rPr>
              <a:t>执政党</a:t>
            </a:r>
            <a:r>
              <a:rPr kumimoji="0" lang="zh-CN" altLang="en-US" sz="3400" b="0" i="0" u="none" strike="noStrike" kern="1200" cap="none" spc="0" normalizeH="0" baseline="0" noProof="0" dirty="0" smtClean="0">
                <a:ln>
                  <a:noFill/>
                </a:ln>
                <a:solidFill>
                  <a:schemeClr val="tx1"/>
                </a:solidFill>
                <a:effectLst/>
                <a:uLnTx/>
                <a:uFillTx/>
                <a:latin typeface="黑体" pitchFamily="49" charset="-122"/>
                <a:ea typeface="黑体" pitchFamily="49" charset="-122"/>
                <a:sym typeface="+mn-ea"/>
              </a:rPr>
              <a:t>，是中国特色社会主义领导的</a:t>
            </a:r>
            <a:r>
              <a:rPr kumimoji="0" lang="zh-CN" altLang="en-US" sz="3400" b="0" i="0" u="none" strike="noStrike" kern="1200" cap="none" spc="0" normalizeH="0" baseline="0" noProof="0" dirty="0" smtClean="0">
                <a:ln>
                  <a:noFill/>
                </a:ln>
                <a:solidFill>
                  <a:srgbClr val="002060"/>
                </a:solidFill>
                <a:effectLst/>
                <a:uLnTx/>
                <a:uFillTx/>
                <a:latin typeface="黑体" pitchFamily="49" charset="-122"/>
                <a:ea typeface="黑体" pitchFamily="49" charset="-122"/>
                <a:sym typeface="+mn-ea"/>
              </a:rPr>
              <a:t>核心</a:t>
            </a:r>
            <a:r>
              <a:rPr kumimoji="0" lang="zh-CN" altLang="en-US" sz="3400" b="0" i="0" u="none" strike="noStrike" kern="1200" cap="none" spc="0" normalizeH="0" baseline="0" noProof="0" dirty="0" smtClean="0">
                <a:ln>
                  <a:noFill/>
                </a:ln>
                <a:solidFill>
                  <a:schemeClr val="tx1"/>
                </a:solidFill>
                <a:effectLst/>
                <a:uLnTx/>
                <a:uFillTx/>
                <a:latin typeface="黑体" pitchFamily="49" charset="-122"/>
                <a:ea typeface="黑体" pitchFamily="49" charset="-122"/>
                <a:sym typeface="+mn-ea"/>
              </a:rPr>
              <a:t>。</a:t>
            </a:r>
            <a:endParaRPr kumimoji="0" lang="zh-CN" altLang="en-US" sz="3400" b="0" i="0" u="none" strike="noStrike" kern="1200" cap="none" spc="0" normalizeH="0" baseline="0" noProof="0" dirty="0" smtClean="0">
              <a:ln>
                <a:noFill/>
              </a:ln>
              <a:solidFill>
                <a:schemeClr val="tx1"/>
              </a:solidFill>
              <a:effectLst/>
              <a:uLnTx/>
              <a:uFillTx/>
              <a:latin typeface="黑体" pitchFamily="49" charset="-122"/>
              <a:ea typeface="黑体" pitchFamily="49" charset="-122"/>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zh-CN" sz="3400" b="0" i="0" u="none" strike="noStrike" kern="1200" cap="none" spc="0" normalizeH="0" baseline="0" noProof="0" dirty="0" smtClean="0">
                <a:ln>
                  <a:noFill/>
                </a:ln>
                <a:solidFill>
                  <a:srgbClr val="002060"/>
                </a:solidFill>
                <a:effectLst/>
                <a:uLnTx/>
                <a:uFillTx/>
                <a:latin typeface="黑体" pitchFamily="49" charset="-122"/>
                <a:ea typeface="黑体" pitchFamily="49" charset="-122"/>
                <a:sym typeface="+mn-ea"/>
              </a:rPr>
              <a:t>4</a:t>
            </a:r>
            <a:r>
              <a:rPr lang="en-US" altLang="zh-CN" sz="3400" dirty="0">
                <a:solidFill>
                  <a:srgbClr val="002060"/>
                </a:solidFill>
                <a:latin typeface="黑体" pitchFamily="49" charset="-122"/>
                <a:ea typeface="黑体" pitchFamily="49" charset="-122"/>
                <a:sym typeface="+mn-ea"/>
              </a:rPr>
              <a:t>.</a:t>
            </a:r>
            <a:r>
              <a:rPr kumimoji="0" lang="zh-CN" altLang="en-US" sz="3400" b="0" i="0" u="none" strike="noStrike" kern="1200" cap="none" spc="0" normalizeH="0" baseline="0" noProof="0" dirty="0" smtClean="0">
                <a:ln>
                  <a:noFill/>
                </a:ln>
                <a:solidFill>
                  <a:srgbClr val="002060"/>
                </a:solidFill>
                <a:effectLst/>
                <a:uLnTx/>
                <a:uFillTx/>
                <a:latin typeface="黑体" pitchFamily="49" charset="-122"/>
                <a:ea typeface="黑体" pitchFamily="49" charset="-122"/>
                <a:sym typeface="+mn-ea"/>
              </a:rPr>
              <a:t>党的指导思想是：</a:t>
            </a:r>
            <a:r>
              <a:rPr kumimoji="0" lang="zh-CN" altLang="en-US" sz="3400" b="0" i="0" u="none" strike="noStrike" kern="1200" cap="none" spc="0" normalizeH="0" baseline="0" noProof="0" dirty="0" smtClean="0">
                <a:ln>
                  <a:noFill/>
                </a:ln>
                <a:solidFill>
                  <a:schemeClr val="tx1"/>
                </a:solidFill>
                <a:effectLst/>
                <a:uLnTx/>
                <a:uFillTx/>
                <a:latin typeface="黑体" pitchFamily="49" charset="-122"/>
                <a:ea typeface="黑体" pitchFamily="49" charset="-122"/>
                <a:sym typeface="+mn-ea"/>
              </a:rPr>
              <a:t>马克思主义，毛泽东思想，邓小平理论，三个代表思想，科学发展观，</a:t>
            </a:r>
            <a:r>
              <a:rPr kumimoji="0" lang="zh-CN" altLang="en-US" sz="3400" b="0" i="0" u="none" strike="noStrike" kern="1200" cap="none" spc="0" normalizeH="0" baseline="0" noProof="0" dirty="0" smtClean="0">
                <a:ln>
                  <a:noFill/>
                </a:ln>
                <a:solidFill>
                  <a:srgbClr val="002060"/>
                </a:solidFill>
                <a:effectLst/>
                <a:uLnTx/>
                <a:uFillTx/>
                <a:latin typeface="黑体" pitchFamily="49" charset="-122"/>
                <a:ea typeface="黑体" pitchFamily="49" charset="-122"/>
                <a:sym typeface="+mn-ea"/>
              </a:rPr>
              <a:t>习近平新时代中国</a:t>
            </a:r>
            <a:r>
              <a:rPr kumimoji="0" lang="zh-CN" altLang="en-US" sz="3400" b="0" i="0" u="none" strike="noStrike" kern="1200" cap="none" spc="0" normalizeH="0" baseline="0" noProof="0" dirty="0" smtClean="0">
                <a:ln>
                  <a:noFill/>
                </a:ln>
                <a:solidFill>
                  <a:srgbClr val="002060"/>
                </a:solidFill>
                <a:effectLst/>
                <a:uLnTx/>
                <a:uFillTx/>
                <a:latin typeface="黑体" pitchFamily="49" charset="-122"/>
                <a:ea typeface="黑体" pitchFamily="49" charset="-122"/>
                <a:sym typeface="+mn-ea"/>
              </a:rPr>
              <a:t>特色社会主义</a:t>
            </a:r>
            <a:r>
              <a:rPr kumimoji="0" lang="zh-CN" altLang="en-US" sz="3400" b="0" i="0" u="none" strike="noStrike" kern="1200" cap="none" spc="0" normalizeH="0" baseline="0" noProof="0" dirty="0" smtClean="0">
                <a:ln>
                  <a:noFill/>
                </a:ln>
                <a:solidFill>
                  <a:srgbClr val="002060"/>
                </a:solidFill>
                <a:effectLst/>
                <a:uLnTx/>
                <a:uFillTx/>
                <a:latin typeface="黑体" pitchFamily="49" charset="-122"/>
                <a:ea typeface="黑体" pitchFamily="49" charset="-122"/>
                <a:sym typeface="+mn-ea"/>
              </a:rPr>
              <a:t>思想</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lang="en-US" altLang="zh-CN" sz="3400" dirty="0" smtClean="0">
                <a:solidFill>
                  <a:srgbClr val="002060"/>
                </a:solidFill>
                <a:latin typeface="黑体" pitchFamily="49" charset="-122"/>
                <a:ea typeface="黑体" pitchFamily="49" charset="-122"/>
                <a:sym typeface="+mn-ea"/>
              </a:rPr>
              <a:t>5.</a:t>
            </a:r>
            <a:r>
              <a:rPr kumimoji="0" lang="zh-CN" altLang="en-US" sz="3400" b="0" i="0" u="none" strike="noStrike" kern="1200" cap="none" spc="0" normalizeH="0" baseline="0" noProof="0" dirty="0" smtClean="0">
                <a:ln>
                  <a:noFill/>
                </a:ln>
                <a:solidFill>
                  <a:srgbClr val="002060"/>
                </a:solidFill>
                <a:effectLst/>
                <a:uLnTx/>
                <a:uFillTx/>
                <a:latin typeface="黑体" pitchFamily="49" charset="-122"/>
                <a:ea typeface="黑体" pitchFamily="49" charset="-122"/>
                <a:sym typeface="+mn-ea"/>
              </a:rPr>
              <a:t>党的宗旨：</a:t>
            </a:r>
            <a:r>
              <a:rPr kumimoji="0" lang="zh-CN" altLang="en-US" sz="3400" b="0" i="0" u="none" strike="noStrike" kern="1200" cap="none" spc="0" normalizeH="0" baseline="0" noProof="0" dirty="0" smtClean="0">
                <a:ln>
                  <a:noFill/>
                </a:ln>
                <a:solidFill>
                  <a:schemeClr val="tx1"/>
                </a:solidFill>
                <a:effectLst/>
                <a:uLnTx/>
                <a:uFillTx/>
                <a:latin typeface="黑体" pitchFamily="49" charset="-122"/>
                <a:ea typeface="黑体" pitchFamily="49" charset="-122"/>
                <a:sym typeface="+mn-ea"/>
              </a:rPr>
              <a:t>全心全意为人民服务。</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zh-CN" altLang="zh-CN" sz="32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zh-CN" altLang="en-US" sz="3200" b="0" i="0" u="none" strike="noStrike" kern="1200" cap="none" spc="0" normalizeH="0" baseline="0" noProof="0" dirty="0">
              <a:ln>
                <a:noFill/>
              </a:ln>
              <a:solidFill>
                <a:schemeClr val="tx1"/>
              </a:solidFill>
              <a:effectLst/>
              <a:uLnTx/>
              <a:uFillTx/>
              <a:latin typeface="+mn-lt"/>
              <a:ea typeface="+mn-ea"/>
              <a:cs typeface="+mn-cs"/>
            </a:endParaRPr>
          </a:p>
        </p:txBody>
      </p:sp>
      <p:sp>
        <p:nvSpPr>
          <p:cNvPr id="6" name="圆角矩形 5"/>
          <p:cNvSpPr/>
          <p:nvPr/>
        </p:nvSpPr>
        <p:spPr>
          <a:xfrm>
            <a:off x="1714480" y="357166"/>
            <a:ext cx="5731444" cy="709863"/>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zh-CN" altLang="en-US" sz="3200" b="1" dirty="0">
                <a:solidFill>
                  <a:schemeClr val="bg1"/>
                </a:solidFill>
                <a:latin typeface="楷体" panose="02010609060101010101" pitchFamily="49" charset="-122"/>
                <a:ea typeface="楷体" panose="02010609060101010101" pitchFamily="49" charset="-122"/>
              </a:rPr>
              <a:t>核心关键词一：党的领导</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内容占位符 2"/>
          <p:cNvSpPr>
            <a:spLocks noGrp="1"/>
          </p:cNvSpPr>
          <p:nvPr>
            <p:ph idx="1"/>
          </p:nvPr>
        </p:nvSpPr>
        <p:spPr>
          <a:xfrm>
            <a:off x="285720" y="285728"/>
            <a:ext cx="8572560" cy="5786478"/>
          </a:xfrm>
        </p:spPr>
        <p:txBody>
          <a:bodyPr>
            <a:normAutofit fontScale="92500" lnSpcReduction="10000"/>
          </a:bodyPr>
          <a:lstStyle/>
          <a:p>
            <a:pPr marL="0" indent="0">
              <a:lnSpc>
                <a:spcPct val="100000"/>
              </a:lnSpc>
              <a:buNone/>
            </a:pPr>
            <a:r>
              <a:rPr lang="en-US" altLang="zh-CN" dirty="0" smtClean="0">
                <a:solidFill>
                  <a:srgbClr val="002060"/>
                </a:solidFill>
                <a:latin typeface="黑体" pitchFamily="49" charset="-122"/>
                <a:ea typeface="黑体" pitchFamily="49" charset="-122"/>
                <a:sym typeface="+mn-ea"/>
              </a:rPr>
              <a:t>5.</a:t>
            </a:r>
            <a:r>
              <a:rPr lang="zh-CN" altLang="en-US" dirty="0" smtClean="0">
                <a:solidFill>
                  <a:srgbClr val="002060"/>
                </a:solidFill>
                <a:latin typeface="黑体" pitchFamily="49" charset="-122"/>
                <a:ea typeface="黑体" pitchFamily="49" charset="-122"/>
                <a:sym typeface="+mn-ea"/>
              </a:rPr>
              <a:t>党的性质：</a:t>
            </a:r>
            <a:r>
              <a:rPr lang="zh-CN" altLang="en-US" dirty="0" smtClean="0">
                <a:latin typeface="黑体" pitchFamily="49" charset="-122"/>
                <a:ea typeface="黑体" pitchFamily="49" charset="-122"/>
                <a:sym typeface="+mn-ea"/>
              </a:rPr>
              <a:t>中国共产党不仅是中国工人阶级的先锋队，也是中国人民和</a:t>
            </a:r>
            <a:endParaRPr lang="en-US" altLang="zh-CN" dirty="0" smtClean="0">
              <a:latin typeface="黑体" pitchFamily="49" charset="-122"/>
              <a:ea typeface="黑体" pitchFamily="49" charset="-122"/>
              <a:sym typeface="+mn-ea"/>
            </a:endParaRPr>
          </a:p>
          <a:p>
            <a:pPr marL="0" indent="0">
              <a:lnSpc>
                <a:spcPct val="100000"/>
              </a:lnSpc>
              <a:buNone/>
            </a:pPr>
            <a:r>
              <a:rPr lang="en-US" altLang="zh-CN" dirty="0" smtClean="0">
                <a:latin typeface="黑体" pitchFamily="49" charset="-122"/>
                <a:ea typeface="黑体" pitchFamily="49" charset="-122"/>
                <a:sym typeface="+mn-ea"/>
              </a:rPr>
              <a:t>            </a:t>
            </a:r>
            <a:r>
              <a:rPr lang="zh-CN" altLang="en-US" dirty="0" smtClean="0">
                <a:latin typeface="黑体" pitchFamily="49" charset="-122"/>
                <a:ea typeface="黑体" pitchFamily="49" charset="-122"/>
                <a:sym typeface="+mn-ea"/>
              </a:rPr>
              <a:t>中华民族的先锋队</a:t>
            </a:r>
            <a:endParaRPr lang="en-US" altLang="zh-CN" dirty="0" smtClean="0">
              <a:latin typeface="黑体" pitchFamily="49" charset="-122"/>
              <a:ea typeface="黑体" pitchFamily="49" charset="-122"/>
              <a:sym typeface="+mn-ea"/>
            </a:endParaRPr>
          </a:p>
          <a:p>
            <a:pPr marL="0" indent="0">
              <a:lnSpc>
                <a:spcPct val="100000"/>
              </a:lnSpc>
              <a:buNone/>
            </a:pPr>
            <a:r>
              <a:rPr lang="en-US" altLang="zh-CN" dirty="0" smtClean="0">
                <a:solidFill>
                  <a:srgbClr val="002060"/>
                </a:solidFill>
                <a:latin typeface="黑体" pitchFamily="49" charset="-122"/>
                <a:ea typeface="黑体" pitchFamily="49" charset="-122"/>
                <a:sym typeface="+mn-ea"/>
              </a:rPr>
              <a:t>6.</a:t>
            </a:r>
            <a:r>
              <a:rPr lang="zh-CN" altLang="en-US" dirty="0" smtClean="0">
                <a:solidFill>
                  <a:srgbClr val="002060"/>
                </a:solidFill>
                <a:latin typeface="黑体" pitchFamily="49" charset="-122"/>
                <a:ea typeface="黑体" pitchFamily="49" charset="-122"/>
                <a:sym typeface="+mn-ea"/>
              </a:rPr>
              <a:t>为什么必须坚持中国共产党的领导？</a:t>
            </a:r>
            <a:endParaRPr lang="zh-CN" altLang="en-US" dirty="0" smtClean="0">
              <a:solidFill>
                <a:srgbClr val="002060"/>
              </a:solidFill>
              <a:latin typeface="黑体" pitchFamily="49" charset="-122"/>
              <a:ea typeface="黑体" pitchFamily="49" charset="-122"/>
            </a:endParaRPr>
          </a:p>
          <a:p>
            <a:pPr marL="0" indent="0">
              <a:lnSpc>
                <a:spcPct val="100000"/>
              </a:lnSpc>
              <a:buNone/>
            </a:pPr>
            <a:r>
              <a:rPr lang="en-US" altLang="zh-CN" dirty="0" smtClean="0">
                <a:latin typeface="黑体" pitchFamily="49" charset="-122"/>
                <a:ea typeface="黑体" pitchFamily="49" charset="-122"/>
                <a:sym typeface="+mn-ea"/>
              </a:rPr>
              <a:t>(1)</a:t>
            </a:r>
            <a:r>
              <a:rPr lang="zh-CN" altLang="en-US" dirty="0" smtClean="0">
                <a:latin typeface="黑体" pitchFamily="49" charset="-122"/>
                <a:ea typeface="黑体" pitchFamily="49" charset="-122"/>
                <a:sym typeface="+mn-ea"/>
              </a:rPr>
              <a:t>地位：</a:t>
            </a:r>
            <a:r>
              <a:rPr lang="zh-CN" altLang="en-US" dirty="0" smtClean="0">
                <a:solidFill>
                  <a:srgbClr val="FF0000"/>
                </a:solidFill>
                <a:latin typeface="黑体" pitchFamily="49" charset="-122"/>
                <a:ea typeface="黑体" pitchFamily="49" charset="-122"/>
                <a:sym typeface="+mn-ea"/>
              </a:rPr>
              <a:t>中国共产党的领导地位是由国家性质和党的性质决定的，是历史和人民的选择。</a:t>
            </a:r>
            <a:endParaRPr lang="zh-CN" altLang="en-US" dirty="0" smtClean="0">
              <a:solidFill>
                <a:srgbClr val="FF0000"/>
              </a:solidFill>
              <a:latin typeface="黑体" pitchFamily="49" charset="-122"/>
              <a:ea typeface="黑体" pitchFamily="49" charset="-122"/>
            </a:endParaRPr>
          </a:p>
          <a:p>
            <a:pPr marL="0" indent="0">
              <a:lnSpc>
                <a:spcPct val="100000"/>
              </a:lnSpc>
              <a:buNone/>
            </a:pPr>
            <a:r>
              <a:rPr lang="en-US" altLang="zh-CN" dirty="0" smtClean="0">
                <a:latin typeface="黑体" pitchFamily="49" charset="-122"/>
                <a:ea typeface="黑体" pitchFamily="49" charset="-122"/>
                <a:sym typeface="+mn-ea"/>
              </a:rPr>
              <a:t>(2)</a:t>
            </a:r>
            <a:r>
              <a:rPr lang="zh-CN" altLang="en-US" dirty="0" smtClean="0">
                <a:latin typeface="黑体" pitchFamily="49" charset="-122"/>
                <a:ea typeface="黑体" pitchFamily="49" charset="-122"/>
                <a:sym typeface="+mn-ea"/>
              </a:rPr>
              <a:t>历史作用：新中国成立以来，特别是改革开放以来，中国共产党团结带领全国各族人民，实现了从站起来到富起来、强起来的伟大飞跃。</a:t>
            </a:r>
            <a:endParaRPr lang="zh-CN" altLang="en-US" dirty="0" smtClean="0">
              <a:latin typeface="黑体" pitchFamily="49" charset="-122"/>
              <a:ea typeface="黑体" pitchFamily="49" charset="-122"/>
            </a:endParaRPr>
          </a:p>
          <a:p>
            <a:pPr marL="0" indent="0">
              <a:lnSpc>
                <a:spcPct val="100000"/>
              </a:lnSpc>
              <a:buNone/>
            </a:pPr>
            <a:r>
              <a:rPr lang="en-US" altLang="zh-CN" dirty="0" smtClean="0">
                <a:latin typeface="黑体" pitchFamily="49" charset="-122"/>
                <a:ea typeface="黑体" pitchFamily="49" charset="-122"/>
                <a:sym typeface="+mn-ea"/>
              </a:rPr>
              <a:t>(3)</a:t>
            </a:r>
            <a:r>
              <a:rPr lang="zh-CN" altLang="en-US" dirty="0" smtClean="0">
                <a:latin typeface="黑体" pitchFamily="49" charset="-122"/>
                <a:ea typeface="黑体" pitchFamily="49" charset="-122"/>
                <a:sym typeface="+mn-ea"/>
              </a:rPr>
              <a:t>未来需要：要实现全面建成小康社会奋斗目标、实现中华民族伟大复兴，必须坚定不移地坚持中国共产党的领导。</a:t>
            </a:r>
            <a:endParaRPr lang="en-US" altLang="zh-CN" dirty="0" smtClean="0">
              <a:latin typeface="黑体" pitchFamily="49" charset="-122"/>
              <a:ea typeface="黑体" pitchFamily="49" charset="-122"/>
              <a:sym typeface="+mn-ea"/>
            </a:endParaRPr>
          </a:p>
          <a:p>
            <a:pPr marL="0" indent="0">
              <a:lnSpc>
                <a:spcPct val="100000"/>
              </a:lnSpc>
              <a:buNone/>
            </a:pPr>
            <a:endParaRPr lang="zh-CN" altLang="en-US" dirty="0" smtClean="0">
              <a:sym typeface="+mn-ea"/>
            </a:endParaRPr>
          </a:p>
          <a:p>
            <a:pPr>
              <a:buNone/>
            </a:pPr>
            <a:endParaRPr lang="zh-CN" alt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285720" y="0"/>
            <a:ext cx="8017510" cy="914400"/>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zh-CN" altLang="en-US" sz="3600" dirty="0">
                <a:solidFill>
                  <a:schemeClr val="bg1"/>
                </a:solidFill>
                <a:latin typeface="楷体" panose="02010609060101010101" pitchFamily="49" charset="-122"/>
                <a:ea typeface="楷体" panose="02010609060101010101" pitchFamily="49" charset="-122"/>
                <a:sym typeface="+mn-ea"/>
              </a:rPr>
              <a:t>核心关键词二：人民</a:t>
            </a:r>
            <a:r>
              <a:rPr lang="zh-CN" altLang="en-US" sz="3600" dirty="0" smtClean="0">
                <a:solidFill>
                  <a:schemeClr val="bg1"/>
                </a:solidFill>
                <a:latin typeface="楷体" panose="02010609060101010101" pitchFamily="49" charset="-122"/>
                <a:ea typeface="楷体" panose="02010609060101010101" pitchFamily="49" charset="-122"/>
                <a:sym typeface="+mn-ea"/>
              </a:rPr>
              <a:t>当家</a:t>
            </a:r>
            <a:r>
              <a:rPr lang="zh-CN" altLang="en-US" sz="3600" dirty="0" smtClean="0">
                <a:solidFill>
                  <a:schemeClr val="bg1"/>
                </a:solidFill>
                <a:latin typeface="楷体" panose="02010609060101010101" pitchFamily="49" charset="-122"/>
                <a:ea typeface="楷体" panose="02010609060101010101" pitchFamily="49" charset="-122"/>
                <a:sym typeface="+mn-ea"/>
              </a:rPr>
              <a:t>作</a:t>
            </a:r>
            <a:r>
              <a:rPr lang="zh-CN" altLang="en-US" sz="3600" dirty="0" smtClean="0">
                <a:solidFill>
                  <a:schemeClr val="bg1"/>
                </a:solidFill>
                <a:latin typeface="楷体" panose="02010609060101010101" pitchFamily="49" charset="-122"/>
                <a:ea typeface="楷体" panose="02010609060101010101" pitchFamily="49" charset="-122"/>
                <a:sym typeface="+mn-ea"/>
              </a:rPr>
              <a:t>主</a:t>
            </a:r>
            <a:r>
              <a:rPr lang="zh-CN" altLang="en-US" sz="3600" dirty="0">
                <a:solidFill>
                  <a:schemeClr val="bg1"/>
                </a:solidFill>
                <a:latin typeface="楷体" panose="02010609060101010101" pitchFamily="49" charset="-122"/>
                <a:ea typeface="楷体" panose="02010609060101010101" pitchFamily="49" charset="-122"/>
                <a:sym typeface="+mn-ea"/>
              </a:rPr>
              <a:t> </a:t>
            </a:r>
            <a:r>
              <a:rPr lang="zh-CN" altLang="en-US" sz="3600" dirty="0" smtClean="0">
                <a:solidFill>
                  <a:schemeClr val="bg1"/>
                </a:solidFill>
                <a:latin typeface="楷体" panose="02010609060101010101" pitchFamily="49" charset="-122"/>
                <a:ea typeface="楷体" panose="02010609060101010101" pitchFamily="49" charset="-122"/>
                <a:sym typeface="+mn-ea"/>
              </a:rPr>
              <a:t> </a:t>
            </a:r>
            <a:r>
              <a:rPr lang="zh-CN" altLang="en-US" sz="3600" dirty="0" smtClean="0">
                <a:solidFill>
                  <a:schemeClr val="bg1"/>
                </a:solidFill>
                <a:latin typeface="楷体" panose="02010609060101010101" pitchFamily="49" charset="-122"/>
                <a:ea typeface="楷体" panose="02010609060101010101" pitchFamily="49" charset="-122"/>
                <a:sym typeface="+mn-ea"/>
              </a:rPr>
              <a:t>共享</a:t>
            </a:r>
            <a:endParaRPr lang="zh-CN" altLang="en-US" sz="3600" dirty="0">
              <a:solidFill>
                <a:schemeClr val="bg1"/>
              </a:solidFill>
              <a:latin typeface="楷体" panose="02010609060101010101" pitchFamily="49" charset="-122"/>
              <a:ea typeface="楷体" panose="02010609060101010101" pitchFamily="49" charset="-122"/>
              <a:sym typeface="+mn-ea"/>
            </a:endParaRPr>
          </a:p>
        </p:txBody>
      </p:sp>
      <p:sp>
        <p:nvSpPr>
          <p:cNvPr id="5" name="内容占位符 2"/>
          <p:cNvSpPr txBox="1">
            <a:spLocks/>
          </p:cNvSpPr>
          <p:nvPr/>
        </p:nvSpPr>
        <p:spPr>
          <a:xfrm>
            <a:off x="0" y="357166"/>
            <a:ext cx="8929718" cy="6858635"/>
          </a:xfrm>
          <a:prstGeom prst="rect">
            <a:avLst/>
          </a:prstGeom>
        </p:spPr>
        <p:txBody>
          <a:bodyPr vert="horz" lIns="91440" tIns="45720" rIns="91440" bIns="45720" rtlCol="0">
            <a:normAutofit fontScale="85000" lnSpcReduction="20000"/>
          </a:body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3200" b="0" i="0" u="none" strike="noStrike" kern="1200" cap="none" spc="0" normalizeH="0" baseline="0" noProof="0" dirty="0" smtClean="0">
                <a:ln>
                  <a:noFill/>
                </a:ln>
                <a:gradFill>
                  <a:gsLst>
                    <a:gs pos="0">
                      <a:srgbClr val="012D86"/>
                    </a:gs>
                    <a:gs pos="100000">
                      <a:srgbClr val="0E2557"/>
                    </a:gs>
                  </a:gsLst>
                  <a:lin scaled="0"/>
                </a:gradFill>
                <a:effectLst/>
                <a:uLnTx/>
                <a:uFillTx/>
                <a:latin typeface="+mn-lt"/>
                <a:ea typeface="+mn-ea"/>
                <a:cs typeface="+mn-cs"/>
                <a:sym typeface="+mn-ea"/>
              </a:rPr>
              <a:t>              </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zh-CN" altLang="en-US" sz="3200" b="0" i="0" u="none" strike="noStrike" kern="1200" cap="none" spc="0" normalizeH="0" baseline="0" noProof="0" dirty="0" smtClean="0">
              <a:ln>
                <a:noFill/>
              </a:ln>
              <a:gradFill>
                <a:gsLst>
                  <a:gs pos="0">
                    <a:srgbClr val="012D86"/>
                  </a:gs>
                  <a:gs pos="100000">
                    <a:srgbClr val="0E2557"/>
                  </a:gs>
                </a:gsLst>
                <a:lin scaled="0"/>
              </a:gradFill>
              <a:effectLst/>
              <a:uLnTx/>
              <a:uFillTx/>
              <a:latin typeface="+mn-lt"/>
              <a:ea typeface="+mn-ea"/>
              <a:cs typeface="+mn-cs"/>
              <a:sym typeface="+mn-ea"/>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zh-CN" sz="3200" b="0" i="0" u="none" strike="noStrike" kern="1200" cap="none" spc="0" normalizeH="0" baseline="0" noProof="0" dirty="0" smtClean="0">
                <a:ln>
                  <a:noFill/>
                </a:ln>
                <a:gradFill>
                  <a:gsLst>
                    <a:gs pos="0">
                      <a:srgbClr val="012D86"/>
                    </a:gs>
                    <a:gs pos="100000">
                      <a:srgbClr val="0E2557"/>
                    </a:gs>
                  </a:gsLst>
                  <a:lin scaled="0"/>
                </a:gradFill>
                <a:effectLst/>
                <a:uLnTx/>
                <a:uFillTx/>
                <a:latin typeface="黑体" pitchFamily="49" charset="-122"/>
                <a:ea typeface="黑体" pitchFamily="49" charset="-122"/>
                <a:sym typeface="+mn-ea"/>
              </a:rPr>
              <a:t>1.</a:t>
            </a:r>
            <a:r>
              <a:rPr kumimoji="0" lang="zh-CN" altLang="en-US" sz="3200" b="0" i="0" u="none" strike="noStrike" kern="1200" cap="none" spc="0" normalizeH="0" baseline="0" noProof="0" dirty="0" smtClean="0">
                <a:ln>
                  <a:noFill/>
                </a:ln>
                <a:gradFill>
                  <a:gsLst>
                    <a:gs pos="0">
                      <a:srgbClr val="012D86"/>
                    </a:gs>
                    <a:gs pos="100000">
                      <a:srgbClr val="0E2557"/>
                    </a:gs>
                  </a:gsLst>
                  <a:lin scaled="0"/>
                </a:gradFill>
                <a:effectLst/>
                <a:uLnTx/>
                <a:uFillTx/>
                <a:latin typeface="黑体" pitchFamily="49" charset="-122"/>
                <a:ea typeface="黑体" pitchFamily="49" charset="-122"/>
                <a:sym typeface="+mn-ea"/>
              </a:rPr>
              <a:t>依法治国</a:t>
            </a:r>
            <a:r>
              <a:rPr kumimoji="0" lang="zh-CN" altLang="en-US" sz="3200" b="0" i="0" u="none" strike="noStrike" kern="1200" cap="none" spc="0" normalizeH="0" baseline="0" noProof="0" dirty="0" smtClean="0">
                <a:ln>
                  <a:noFill/>
                </a:ln>
                <a:solidFill>
                  <a:schemeClr val="tx1"/>
                </a:solidFill>
                <a:effectLst/>
                <a:uLnTx/>
                <a:uFillTx/>
                <a:latin typeface="黑体" pitchFamily="49" charset="-122"/>
                <a:ea typeface="黑体" pitchFamily="49" charset="-122"/>
                <a:sym typeface="+mn-ea"/>
              </a:rPr>
              <a:t>是我国的基本方略，</a:t>
            </a:r>
            <a:r>
              <a:rPr kumimoji="0" lang="zh-CN" altLang="en-US" sz="3200" b="0" i="0" u="none" strike="noStrike" kern="1200" cap="none" spc="0" normalizeH="0" baseline="0" noProof="0" dirty="0" smtClean="0">
                <a:ln>
                  <a:noFill/>
                </a:ln>
                <a:solidFill>
                  <a:srgbClr val="002060"/>
                </a:solidFill>
                <a:effectLst/>
                <a:uLnTx/>
                <a:uFillTx/>
                <a:latin typeface="黑体" pitchFamily="49" charset="-122"/>
                <a:ea typeface="黑体" pitchFamily="49" charset="-122"/>
                <a:sym typeface="+mn-ea"/>
              </a:rPr>
              <a:t>我国宪法和法律</a:t>
            </a:r>
            <a:r>
              <a:rPr kumimoji="0" lang="zh-CN" altLang="en-US" sz="3200" b="0" i="0" u="none" strike="noStrike" kern="1200" cap="none" spc="0" normalizeH="0" baseline="0" noProof="0" dirty="0" smtClean="0">
                <a:ln>
                  <a:noFill/>
                </a:ln>
                <a:solidFill>
                  <a:schemeClr val="tx1"/>
                </a:solidFill>
                <a:effectLst/>
                <a:uLnTx/>
                <a:uFillTx/>
                <a:latin typeface="黑体" pitchFamily="49" charset="-122"/>
                <a:ea typeface="黑体" pitchFamily="49" charset="-122"/>
                <a:sym typeface="+mn-ea"/>
              </a:rPr>
              <a:t>尊重和保障人权</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zh-CN" sz="3200" b="0" i="0" u="none" strike="noStrike" kern="1200" cap="none" spc="0" normalizeH="0" baseline="0" noProof="0" dirty="0" smtClean="0">
                <a:ln>
                  <a:noFill/>
                </a:ln>
                <a:solidFill>
                  <a:srgbClr val="002060"/>
                </a:solidFill>
                <a:effectLst/>
                <a:uLnTx/>
                <a:uFillTx/>
                <a:latin typeface="黑体" pitchFamily="49" charset="-122"/>
                <a:ea typeface="黑体" pitchFamily="49" charset="-122"/>
                <a:sym typeface="+mn-ea"/>
              </a:rPr>
              <a:t>2</a:t>
            </a:r>
            <a:r>
              <a:rPr lang="en-US" altLang="zh-CN" sz="3200" dirty="0">
                <a:solidFill>
                  <a:srgbClr val="002060"/>
                </a:solidFill>
                <a:latin typeface="黑体" pitchFamily="49" charset="-122"/>
                <a:ea typeface="黑体" pitchFamily="49" charset="-122"/>
                <a:sym typeface="+mn-ea"/>
              </a:rPr>
              <a:t>.</a:t>
            </a:r>
            <a:r>
              <a:rPr kumimoji="0" lang="zh-CN" altLang="en-US" sz="3200" b="0" i="0" u="none" strike="noStrike" kern="1200" cap="none" spc="0" normalizeH="0" baseline="0" noProof="0" dirty="0" smtClean="0">
                <a:ln>
                  <a:noFill/>
                </a:ln>
                <a:solidFill>
                  <a:srgbClr val="002060"/>
                </a:solidFill>
                <a:effectLst/>
                <a:uLnTx/>
                <a:uFillTx/>
                <a:latin typeface="黑体" pitchFamily="49" charset="-122"/>
                <a:ea typeface="黑体" pitchFamily="49" charset="-122"/>
                <a:sym typeface="+mn-ea"/>
              </a:rPr>
              <a:t>我国的国家性质：</a:t>
            </a:r>
            <a:r>
              <a:rPr kumimoji="0" lang="zh-CN" altLang="en-US" sz="3200" b="0" i="0" u="none" strike="noStrike" kern="1200" cap="none" spc="0" normalizeH="0" baseline="0" noProof="0" dirty="0" smtClean="0">
                <a:ln>
                  <a:noFill/>
                </a:ln>
                <a:solidFill>
                  <a:schemeClr val="tx1"/>
                </a:solidFill>
                <a:effectLst/>
                <a:uLnTx/>
                <a:uFillTx/>
                <a:latin typeface="黑体" pitchFamily="49" charset="-122"/>
                <a:ea typeface="黑体" pitchFamily="49" charset="-122"/>
                <a:sym typeface="+mn-ea"/>
              </a:rPr>
              <a:t>工人阶级领导的，以工农联盟为基础的人民民主专政的社会主义国家</a:t>
            </a:r>
            <a:endParaRPr kumimoji="0" lang="zh-CN" altLang="en-US" sz="3200" b="0" i="0" u="none" strike="noStrike" kern="1200" cap="none" spc="0" normalizeH="0" baseline="0" noProof="0" dirty="0" smtClean="0">
              <a:ln>
                <a:noFill/>
              </a:ln>
              <a:solidFill>
                <a:srgbClr val="FF0000"/>
              </a:solidFill>
              <a:effectLst/>
              <a:uLnTx/>
              <a:uFillTx/>
              <a:latin typeface="黑体" pitchFamily="49" charset="-122"/>
              <a:ea typeface="黑体" pitchFamily="49" charset="-122"/>
              <a:sym typeface="+mn-ea"/>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zh-CN" sz="3200" b="0" i="0" u="none" strike="noStrike" kern="1200" cap="none" spc="0" normalizeH="0" baseline="0" noProof="0" dirty="0" smtClean="0">
                <a:ln>
                  <a:noFill/>
                </a:ln>
                <a:solidFill>
                  <a:srgbClr val="002060"/>
                </a:solidFill>
                <a:effectLst/>
                <a:uLnTx/>
                <a:uFillTx/>
                <a:latin typeface="黑体" pitchFamily="49" charset="-122"/>
                <a:ea typeface="黑体" pitchFamily="49" charset="-122"/>
                <a:sym typeface="+mn-ea"/>
              </a:rPr>
              <a:t>3</a:t>
            </a:r>
            <a:r>
              <a:rPr lang="en-US" altLang="zh-CN" sz="3200" dirty="0">
                <a:solidFill>
                  <a:srgbClr val="002060"/>
                </a:solidFill>
                <a:latin typeface="黑体" pitchFamily="49" charset="-122"/>
                <a:ea typeface="黑体" pitchFamily="49" charset="-122"/>
                <a:sym typeface="+mn-ea"/>
              </a:rPr>
              <a:t>.</a:t>
            </a:r>
            <a:r>
              <a:rPr kumimoji="0" lang="zh-CN" altLang="en-US" sz="3200" b="0" i="0" u="none" strike="noStrike" kern="1200" cap="none" spc="0" normalizeH="0" baseline="0" noProof="0" dirty="0" smtClean="0">
                <a:ln>
                  <a:noFill/>
                </a:ln>
                <a:solidFill>
                  <a:srgbClr val="002060"/>
                </a:solidFill>
                <a:effectLst/>
                <a:uLnTx/>
                <a:uFillTx/>
                <a:latin typeface="黑体" pitchFamily="49" charset="-122"/>
                <a:ea typeface="黑体" pitchFamily="49" charset="-122"/>
                <a:sym typeface="+mn-ea"/>
              </a:rPr>
              <a:t>我国宪法规定：</a:t>
            </a:r>
            <a:r>
              <a:rPr kumimoji="0" lang="zh-CN" altLang="en-US" sz="3200" b="0" i="0" u="none" strike="noStrike" kern="1200" cap="none" spc="0" normalizeH="0" baseline="0" noProof="0" dirty="0" smtClean="0">
                <a:ln>
                  <a:noFill/>
                </a:ln>
                <a:solidFill>
                  <a:schemeClr val="tx1"/>
                </a:solidFill>
                <a:effectLst/>
                <a:uLnTx/>
                <a:uFillTx/>
                <a:latin typeface="黑体" pitchFamily="49" charset="-122"/>
                <a:ea typeface="黑体" pitchFamily="49" charset="-122"/>
                <a:sym typeface="+mn-ea"/>
              </a:rPr>
              <a:t>人民是国家的主人，国家一切权力属于人民。</a:t>
            </a:r>
            <a:endParaRPr kumimoji="0" lang="zh-CN" altLang="en-US" sz="3200" b="0" i="0" u="none" strike="noStrike" kern="1200" cap="none" spc="0" normalizeH="0" baseline="0" noProof="0" dirty="0" smtClean="0">
              <a:ln>
                <a:noFill/>
              </a:ln>
              <a:solidFill>
                <a:srgbClr val="0639F8"/>
              </a:solidFill>
              <a:effectLst/>
              <a:uLnTx/>
              <a:uFillTx/>
              <a:latin typeface="黑体" pitchFamily="49" charset="-122"/>
              <a:ea typeface="黑体" pitchFamily="49" charset="-122"/>
              <a:sym typeface="+mn-ea"/>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zh-CN" sz="3200" b="0" i="0" u="none" strike="noStrike" kern="1200" cap="none" spc="0" normalizeH="0" baseline="0" noProof="0" dirty="0" smtClean="0">
                <a:ln>
                  <a:noFill/>
                </a:ln>
                <a:solidFill>
                  <a:srgbClr val="002060"/>
                </a:solidFill>
                <a:effectLst/>
                <a:uLnTx/>
                <a:uFillTx/>
                <a:latin typeface="黑体" pitchFamily="49" charset="-122"/>
                <a:ea typeface="黑体" pitchFamily="49" charset="-122"/>
                <a:sym typeface="+mn-ea"/>
              </a:rPr>
              <a:t>4</a:t>
            </a:r>
            <a:r>
              <a:rPr lang="en-US" altLang="zh-CN" sz="3200" dirty="0">
                <a:solidFill>
                  <a:srgbClr val="002060"/>
                </a:solidFill>
                <a:latin typeface="黑体" pitchFamily="49" charset="-122"/>
                <a:ea typeface="黑体" pitchFamily="49" charset="-122"/>
                <a:sym typeface="+mn-ea"/>
              </a:rPr>
              <a:t>.</a:t>
            </a:r>
            <a:r>
              <a:rPr kumimoji="0" lang="zh-CN" altLang="en-US" sz="3200" b="0" i="0" u="none" strike="noStrike" kern="1200" cap="none" spc="0" normalizeH="0" baseline="0" noProof="0" dirty="0" smtClean="0">
                <a:ln>
                  <a:noFill/>
                </a:ln>
                <a:solidFill>
                  <a:srgbClr val="002060"/>
                </a:solidFill>
                <a:effectLst/>
                <a:uLnTx/>
                <a:uFillTx/>
                <a:latin typeface="黑体" pitchFamily="49" charset="-122"/>
                <a:ea typeface="黑体" pitchFamily="49" charset="-122"/>
                <a:sym typeface="+mn-ea"/>
              </a:rPr>
              <a:t>我国根本的政治制度：</a:t>
            </a:r>
            <a:r>
              <a:rPr kumimoji="0" lang="zh-CN" altLang="en-US" sz="3200" b="0" i="0" u="none" strike="noStrike" kern="1200" cap="none" spc="0" normalizeH="0" baseline="0" noProof="0" dirty="0" smtClean="0">
                <a:ln>
                  <a:noFill/>
                </a:ln>
                <a:solidFill>
                  <a:schemeClr val="tx1"/>
                </a:solidFill>
                <a:effectLst/>
                <a:uLnTx/>
                <a:uFillTx/>
                <a:latin typeface="黑体" pitchFamily="49" charset="-122"/>
                <a:ea typeface="黑体" pitchFamily="49" charset="-122"/>
                <a:sym typeface="+mn-ea"/>
              </a:rPr>
              <a:t>人民代表大会制度</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zh-CN" sz="3200" b="0" i="0" u="none" strike="noStrike" kern="1200" cap="none" spc="0" normalizeH="0" baseline="0" noProof="0" dirty="0" smtClean="0">
                <a:ln>
                  <a:noFill/>
                </a:ln>
                <a:solidFill>
                  <a:srgbClr val="002060"/>
                </a:solidFill>
                <a:effectLst/>
                <a:uLnTx/>
                <a:uFillTx/>
                <a:latin typeface="黑体" pitchFamily="49" charset="-122"/>
                <a:ea typeface="黑体" pitchFamily="49" charset="-122"/>
                <a:sym typeface="+mn-ea"/>
              </a:rPr>
              <a:t>5</a:t>
            </a:r>
            <a:r>
              <a:rPr lang="en-US" altLang="zh-CN" sz="3200" dirty="0">
                <a:solidFill>
                  <a:srgbClr val="002060"/>
                </a:solidFill>
                <a:latin typeface="黑体" pitchFamily="49" charset="-122"/>
                <a:ea typeface="黑体" pitchFamily="49" charset="-122"/>
                <a:sym typeface="+mn-ea"/>
              </a:rPr>
              <a:t>.</a:t>
            </a:r>
            <a:r>
              <a:rPr kumimoji="0" lang="zh-CN" altLang="en-US" sz="3200" b="0" i="0" u="none" strike="noStrike" kern="1200" cap="none" spc="0" normalizeH="0" baseline="0" noProof="0" dirty="0" smtClean="0">
                <a:ln>
                  <a:noFill/>
                </a:ln>
                <a:solidFill>
                  <a:srgbClr val="002060"/>
                </a:solidFill>
                <a:effectLst/>
                <a:uLnTx/>
                <a:uFillTx/>
                <a:latin typeface="黑体" pitchFamily="49" charset="-122"/>
                <a:ea typeface="黑体" pitchFamily="49" charset="-122"/>
                <a:sym typeface="+mn-ea"/>
              </a:rPr>
              <a:t>我国社会的主要矛盾是：</a:t>
            </a:r>
            <a:r>
              <a:rPr kumimoji="0" lang="zh-CN" altLang="en-US" sz="3200" b="0" i="0" u="none" strike="noStrike" kern="1200" cap="none" spc="0" normalizeH="0" baseline="0" noProof="0" dirty="0" smtClean="0">
                <a:ln>
                  <a:noFill/>
                </a:ln>
                <a:solidFill>
                  <a:schemeClr val="tx1"/>
                </a:solidFill>
                <a:effectLst/>
                <a:uLnTx/>
                <a:uFillTx/>
                <a:latin typeface="黑体" pitchFamily="49" charset="-122"/>
                <a:ea typeface="黑体" pitchFamily="49" charset="-122"/>
                <a:sym typeface="+mn-ea"/>
              </a:rPr>
              <a:t>人民日益增长的美好生活需要和不平衡不充分发展之间的矛盾。</a:t>
            </a:r>
          </a:p>
          <a:p>
            <a:pPr marL="0" marR="0" lvl="0" indent="0" algn="l" defTabSz="914400" rtl="0" eaLnBrk="1" fontAlgn="auto" latinLnBrk="0" hangingPunct="1">
              <a:lnSpc>
                <a:spcPct val="100000"/>
              </a:lnSpc>
              <a:spcBef>
                <a:spcPts val="400"/>
              </a:spcBef>
              <a:spcAft>
                <a:spcPts val="0"/>
              </a:spcAft>
              <a:buClrTx/>
              <a:buSzTx/>
              <a:buFont typeface="Arial" pitchFamily="34" charset="0"/>
              <a:buNone/>
              <a:tabLst/>
              <a:defRPr/>
            </a:pPr>
            <a:r>
              <a:rPr kumimoji="0" lang="en-US" altLang="zh-CN" sz="3200" b="0" i="0" u="none" strike="noStrike" kern="1200" cap="none" spc="0" normalizeH="0" baseline="0" noProof="0" dirty="0" smtClean="0">
                <a:ln>
                  <a:noFill/>
                </a:ln>
                <a:solidFill>
                  <a:srgbClr val="002060"/>
                </a:solidFill>
                <a:effectLst/>
                <a:uLnTx/>
                <a:uFillTx/>
                <a:latin typeface="黑体" pitchFamily="49" charset="-122"/>
                <a:ea typeface="黑体" pitchFamily="49" charset="-122"/>
              </a:rPr>
              <a:t>6</a:t>
            </a:r>
            <a:r>
              <a:rPr lang="en-US" altLang="zh-CN" sz="3200" dirty="0">
                <a:solidFill>
                  <a:srgbClr val="002060"/>
                </a:solidFill>
                <a:latin typeface="黑体" pitchFamily="49" charset="-122"/>
                <a:ea typeface="黑体" pitchFamily="49" charset="-122"/>
              </a:rPr>
              <a:t>.</a:t>
            </a:r>
            <a:r>
              <a:rPr kumimoji="0" lang="zh-CN" altLang="en-US" sz="3200" b="0" i="0" u="none" strike="noStrike" kern="1200" cap="none" spc="0" normalizeH="0" baseline="0" noProof="0" dirty="0" smtClean="0">
                <a:ln>
                  <a:noFill/>
                </a:ln>
                <a:solidFill>
                  <a:srgbClr val="002060"/>
                </a:solidFill>
                <a:effectLst/>
                <a:uLnTx/>
                <a:uFillTx/>
                <a:latin typeface="黑体" pitchFamily="49" charset="-122"/>
                <a:ea typeface="黑体" pitchFamily="49" charset="-122"/>
                <a:cs typeface="楷体" panose="02010609060101010101" pitchFamily="49" charset="-122"/>
                <a:sym typeface="+mn-ea"/>
              </a:rPr>
              <a:t>党和政府坚持的发展思想是什么？这一思想的内涵是什么？</a:t>
            </a:r>
          </a:p>
          <a:p>
            <a:pPr marL="0" marR="0" lvl="0" indent="0" algn="l" defTabSz="914400" rtl="0" eaLnBrk="1" fontAlgn="auto" latinLnBrk="0" hangingPunct="1">
              <a:lnSpc>
                <a:spcPct val="100000"/>
              </a:lnSpc>
              <a:spcBef>
                <a:spcPts val="400"/>
              </a:spcBef>
              <a:spcAft>
                <a:spcPts val="0"/>
              </a:spcAft>
              <a:buClrTx/>
              <a:buSzTx/>
              <a:buFont typeface="Arial" pitchFamily="34" charset="0"/>
              <a:buNone/>
              <a:tabLst/>
              <a:defRPr/>
            </a:pPr>
            <a:r>
              <a:rPr kumimoji="0" lang="zh-CN" altLang="en-US" sz="3200" b="0" i="0" u="none" strike="noStrike" kern="1200" cap="none" spc="0" normalizeH="0" baseline="0" noProof="0" dirty="0" smtClean="0">
                <a:ln>
                  <a:noFill/>
                </a:ln>
                <a:solidFill>
                  <a:schemeClr val="tx1"/>
                </a:solidFill>
                <a:effectLst/>
                <a:uLnTx/>
                <a:uFillTx/>
                <a:latin typeface="黑体" pitchFamily="49" charset="-122"/>
                <a:ea typeface="黑体" pitchFamily="49" charset="-122"/>
                <a:sym typeface="+mn-ea"/>
              </a:rPr>
              <a:t>  党和政府坚持以人民为中心的发展思想，强调人人参与、人人尽力、人人享有，让人民群众共享发展成果，引领全体人民携手迈入全面小康社会，朝着共同富裕方向稳步前进。</a:t>
            </a:r>
            <a:endParaRPr kumimoji="0" lang="zh-CN" altLang="en-US" sz="3200" b="0" i="0" u="none" strike="noStrike" kern="1200" cap="none" spc="0" normalizeH="0" baseline="0" noProof="0" dirty="0">
              <a:ln>
                <a:noFill/>
              </a:ln>
              <a:solidFill>
                <a:schemeClr val="tx1"/>
              </a:solidFill>
              <a:effectLst/>
              <a:uLnTx/>
              <a:uFillTx/>
              <a:latin typeface="黑体" pitchFamily="49" charset="-122"/>
              <a:ea typeface="黑体" pitchFamily="49" charset="-122"/>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内容占位符 2"/>
          <p:cNvSpPr>
            <a:spLocks noGrp="1"/>
          </p:cNvSpPr>
          <p:nvPr>
            <p:ph idx="1"/>
          </p:nvPr>
        </p:nvSpPr>
        <p:spPr>
          <a:xfrm>
            <a:off x="142844" y="970915"/>
            <a:ext cx="8721755" cy="5887085"/>
          </a:xfrm>
        </p:spPr>
        <p:txBody>
          <a:bodyPr>
            <a:normAutofit fontScale="92500" lnSpcReduction="20000"/>
          </a:bodyPr>
          <a:lstStyle/>
          <a:p>
            <a:pPr marL="0" indent="0">
              <a:buNone/>
            </a:pPr>
            <a:r>
              <a:rPr lang="en-US" altLang="zh-CN" dirty="0" smtClean="0">
                <a:solidFill>
                  <a:srgbClr val="002060"/>
                </a:solidFill>
                <a:latin typeface="黑体" pitchFamily="49" charset="-122"/>
                <a:ea typeface="黑体" pitchFamily="49" charset="-122"/>
                <a:cs typeface="楷体" panose="02010609060101010101" pitchFamily="49" charset="-122"/>
                <a:sym typeface="+mn-ea"/>
              </a:rPr>
              <a:t>1</a:t>
            </a:r>
            <a:r>
              <a:rPr lang="en-US" altLang="zh-CN" dirty="0">
                <a:solidFill>
                  <a:srgbClr val="002060"/>
                </a:solidFill>
                <a:latin typeface="黑体" pitchFamily="49" charset="-122"/>
                <a:ea typeface="黑体" pitchFamily="49" charset="-122"/>
                <a:cs typeface="楷体" panose="02010609060101010101" pitchFamily="49" charset="-122"/>
                <a:sym typeface="+mn-ea"/>
              </a:rPr>
              <a:t>.</a:t>
            </a:r>
            <a:r>
              <a:rPr lang="zh-CN" altLang="en-US" dirty="0" smtClean="0">
                <a:solidFill>
                  <a:srgbClr val="002060"/>
                </a:solidFill>
                <a:latin typeface="黑体" pitchFamily="49" charset="-122"/>
                <a:ea typeface="黑体" pitchFamily="49" charset="-122"/>
                <a:cs typeface="楷体" panose="02010609060101010101" pitchFamily="49" charset="-122"/>
                <a:sym typeface="+mn-ea"/>
              </a:rPr>
              <a:t>中华</a:t>
            </a:r>
            <a:r>
              <a:rPr lang="zh-CN" altLang="en-US" dirty="0">
                <a:solidFill>
                  <a:srgbClr val="002060"/>
                </a:solidFill>
                <a:latin typeface="黑体" pitchFamily="49" charset="-122"/>
                <a:ea typeface="黑体" pitchFamily="49" charset="-122"/>
                <a:cs typeface="楷体" panose="02010609060101010101" pitchFamily="49" charset="-122"/>
                <a:sym typeface="+mn-ea"/>
              </a:rPr>
              <a:t>文化的作用？</a:t>
            </a:r>
          </a:p>
          <a:p>
            <a:pPr marL="0" indent="0">
              <a:buNone/>
            </a:pPr>
            <a:r>
              <a:rPr lang="zh-CN" altLang="en-US" dirty="0" smtClean="0">
                <a:latin typeface="黑体"/>
                <a:ea typeface="黑体"/>
                <a:cs typeface="楷体" panose="02010609060101010101" pitchFamily="49" charset="-122"/>
                <a:sym typeface="+mn-ea"/>
              </a:rPr>
              <a:t>①</a:t>
            </a:r>
            <a:r>
              <a:rPr lang="zh-CN" altLang="en-US" dirty="0" smtClean="0">
                <a:latin typeface="黑体" pitchFamily="49" charset="-122"/>
                <a:ea typeface="黑体" pitchFamily="49" charset="-122"/>
                <a:cs typeface="楷体" panose="02010609060101010101" pitchFamily="49" charset="-122"/>
                <a:sym typeface="+mn-ea"/>
              </a:rPr>
              <a:t>中华</a:t>
            </a:r>
            <a:r>
              <a:rPr lang="zh-CN" altLang="en-US" dirty="0">
                <a:latin typeface="黑体" pitchFamily="49" charset="-122"/>
                <a:ea typeface="黑体" pitchFamily="49" charset="-122"/>
                <a:cs typeface="楷体" panose="02010609060101010101" pitchFamily="49" charset="-122"/>
                <a:sym typeface="+mn-ea"/>
              </a:rPr>
              <a:t>文化积淀着中华民族最深层的精神追求，代表着中华民族独特的精神标识，为中华民族的伟大复兴提供</a:t>
            </a:r>
            <a:r>
              <a:rPr lang="zh-CN" altLang="en-US" dirty="0">
                <a:solidFill>
                  <a:srgbClr val="002060"/>
                </a:solidFill>
                <a:latin typeface="黑体" pitchFamily="49" charset="-122"/>
                <a:ea typeface="黑体" pitchFamily="49" charset="-122"/>
                <a:cs typeface="楷体" panose="02010609060101010101" pitchFamily="49" charset="-122"/>
                <a:sym typeface="+mn-ea"/>
              </a:rPr>
              <a:t>精神动力。</a:t>
            </a:r>
            <a:endParaRPr lang="zh-CN" altLang="en-US" b="1" dirty="0">
              <a:solidFill>
                <a:srgbClr val="002060"/>
              </a:solidFill>
              <a:latin typeface="黑体" pitchFamily="49" charset="-122"/>
              <a:ea typeface="黑体" pitchFamily="49" charset="-122"/>
              <a:cs typeface="楷体" panose="02010609060101010101" pitchFamily="49" charset="-122"/>
            </a:endParaRPr>
          </a:p>
          <a:p>
            <a:pPr marL="0" indent="0">
              <a:buNone/>
            </a:pPr>
            <a:r>
              <a:rPr lang="zh-CN" altLang="en-US" dirty="0" smtClean="0">
                <a:latin typeface="黑体"/>
                <a:ea typeface="黑体"/>
                <a:cs typeface="楷体" panose="02010609060101010101" pitchFamily="49" charset="-122"/>
                <a:sym typeface="+mn-ea"/>
              </a:rPr>
              <a:t>②</a:t>
            </a:r>
            <a:r>
              <a:rPr lang="zh-CN" altLang="en-US" dirty="0" smtClean="0">
                <a:latin typeface="黑体" pitchFamily="49" charset="-122"/>
                <a:ea typeface="黑体" pitchFamily="49" charset="-122"/>
                <a:cs typeface="楷体" panose="02010609060101010101" pitchFamily="49" charset="-122"/>
                <a:sym typeface="+mn-ea"/>
              </a:rPr>
              <a:t>中华</a:t>
            </a:r>
            <a:r>
              <a:rPr lang="zh-CN" altLang="en-US" dirty="0">
                <a:latin typeface="黑体" pitchFamily="49" charset="-122"/>
                <a:ea typeface="黑体" pitchFamily="49" charset="-122"/>
                <a:cs typeface="楷体" panose="02010609060101010101" pitchFamily="49" charset="-122"/>
                <a:sym typeface="+mn-ea"/>
              </a:rPr>
              <a:t>文化凝聚着中华民族共同经历的奋斗历程，蕴含着中华民族共同培育的</a:t>
            </a:r>
            <a:r>
              <a:rPr lang="zh-CN" altLang="en-US" dirty="0">
                <a:solidFill>
                  <a:srgbClr val="002060"/>
                </a:solidFill>
                <a:latin typeface="黑体" pitchFamily="49" charset="-122"/>
                <a:ea typeface="黑体" pitchFamily="49" charset="-122"/>
                <a:cs typeface="楷体" panose="02010609060101010101" pitchFamily="49" charset="-122"/>
                <a:sym typeface="+mn-ea"/>
              </a:rPr>
              <a:t>民族精神，</a:t>
            </a:r>
            <a:r>
              <a:rPr lang="zh-CN" altLang="en-US" dirty="0">
                <a:latin typeface="黑体" pitchFamily="49" charset="-122"/>
                <a:ea typeface="黑体" pitchFamily="49" charset="-122"/>
                <a:cs typeface="楷体" panose="02010609060101010101" pitchFamily="49" charset="-122"/>
                <a:sym typeface="+mn-ea"/>
              </a:rPr>
              <a:t>贯穿着中华民族共同坚守的理想信念，是中华民族共同创造的</a:t>
            </a:r>
            <a:r>
              <a:rPr lang="zh-CN" altLang="en-US" dirty="0">
                <a:solidFill>
                  <a:srgbClr val="002060"/>
                </a:solidFill>
                <a:latin typeface="黑体" pitchFamily="49" charset="-122"/>
                <a:ea typeface="黑体" pitchFamily="49" charset="-122"/>
                <a:cs typeface="楷体" panose="02010609060101010101" pitchFamily="49" charset="-122"/>
                <a:sym typeface="+mn-ea"/>
              </a:rPr>
              <a:t>精神家园。</a:t>
            </a:r>
          </a:p>
          <a:p>
            <a:pPr marL="0" indent="0">
              <a:buNone/>
            </a:pPr>
            <a:r>
              <a:rPr lang="en-US" altLang="zh-CN" dirty="0">
                <a:solidFill>
                  <a:srgbClr val="002060"/>
                </a:solidFill>
                <a:latin typeface="黑体" pitchFamily="49" charset="-122"/>
                <a:ea typeface="黑体" pitchFamily="49" charset="-122"/>
                <a:cs typeface="楷体" panose="02010609060101010101" pitchFamily="49" charset="-122"/>
                <a:sym typeface="+mn-ea"/>
              </a:rPr>
              <a:t>2</a:t>
            </a:r>
            <a:r>
              <a:rPr lang="zh-CN" altLang="en-US" dirty="0">
                <a:solidFill>
                  <a:srgbClr val="002060"/>
                </a:solidFill>
                <a:latin typeface="黑体" pitchFamily="49" charset="-122"/>
                <a:ea typeface="黑体" pitchFamily="49" charset="-122"/>
                <a:cs typeface="楷体" panose="02010609060101010101" pitchFamily="49" charset="-122"/>
                <a:sym typeface="+mn-ea"/>
              </a:rPr>
              <a:t>、如何坚持文化自信，弘扬中华传统文化？</a:t>
            </a:r>
          </a:p>
          <a:p>
            <a:pPr marL="0" indent="0">
              <a:buNone/>
            </a:pPr>
            <a:r>
              <a:rPr lang="zh-CN" altLang="en-US" dirty="0">
                <a:latin typeface="黑体" pitchFamily="49" charset="-122"/>
                <a:ea typeface="黑体" pitchFamily="49" charset="-122"/>
                <a:sym typeface="+mn-ea"/>
              </a:rPr>
              <a:t>坚定文化自信，发展中国特色社会主义文化，必须坚持以</a:t>
            </a:r>
            <a:r>
              <a:rPr lang="zh-CN" altLang="en-US" dirty="0">
                <a:gradFill>
                  <a:gsLst>
                    <a:gs pos="0">
                      <a:srgbClr val="012D86"/>
                    </a:gs>
                    <a:gs pos="100000">
                      <a:srgbClr val="0E2557"/>
                    </a:gs>
                  </a:gsLst>
                  <a:lin scaled="0"/>
                </a:gradFill>
                <a:latin typeface="黑体" pitchFamily="49" charset="-122"/>
                <a:ea typeface="黑体" pitchFamily="49" charset="-122"/>
                <a:sym typeface="+mn-ea"/>
              </a:rPr>
              <a:t>马克思主义为指导</a:t>
            </a:r>
            <a:r>
              <a:rPr lang="zh-CN" altLang="en-US" dirty="0">
                <a:latin typeface="黑体" pitchFamily="49" charset="-122"/>
                <a:ea typeface="黑体" pitchFamily="49" charset="-122"/>
                <a:sym typeface="+mn-ea"/>
              </a:rPr>
              <a:t>，推动中华优秀传统文化</a:t>
            </a:r>
            <a:r>
              <a:rPr lang="zh-CN" altLang="en-US" dirty="0">
                <a:gradFill>
                  <a:gsLst>
                    <a:gs pos="0">
                      <a:srgbClr val="012D86"/>
                    </a:gs>
                    <a:gs pos="100000">
                      <a:srgbClr val="0E2557"/>
                    </a:gs>
                  </a:gsLst>
                  <a:lin scaled="0"/>
                </a:gradFill>
                <a:latin typeface="黑体" pitchFamily="49" charset="-122"/>
                <a:ea typeface="黑体" pitchFamily="49" charset="-122"/>
                <a:sym typeface="+mn-ea"/>
              </a:rPr>
              <a:t>创造性转化、创新性发展，</a:t>
            </a:r>
            <a:r>
              <a:rPr lang="zh-CN" altLang="en-US" dirty="0">
                <a:latin typeface="黑体" pitchFamily="49" charset="-122"/>
                <a:ea typeface="黑体" pitchFamily="49" charset="-122"/>
                <a:sym typeface="+mn-ea"/>
              </a:rPr>
              <a:t>继承</a:t>
            </a:r>
            <a:r>
              <a:rPr lang="zh-CN" altLang="en-US" dirty="0">
                <a:gradFill>
                  <a:gsLst>
                    <a:gs pos="0">
                      <a:srgbClr val="012D86"/>
                    </a:gs>
                    <a:gs pos="100000">
                      <a:srgbClr val="0E2557"/>
                    </a:gs>
                  </a:gsLst>
                  <a:lin scaled="0"/>
                </a:gradFill>
                <a:latin typeface="黑体" pitchFamily="49" charset="-122"/>
                <a:ea typeface="黑体" pitchFamily="49" charset="-122"/>
                <a:sym typeface="+mn-ea"/>
              </a:rPr>
              <a:t>革命文化</a:t>
            </a:r>
            <a:r>
              <a:rPr lang="zh-CN" altLang="en-US" dirty="0">
                <a:latin typeface="黑体" pitchFamily="49" charset="-122"/>
                <a:ea typeface="黑体" pitchFamily="49" charset="-122"/>
                <a:sym typeface="+mn-ea"/>
              </a:rPr>
              <a:t>，发展</a:t>
            </a:r>
            <a:r>
              <a:rPr lang="zh-CN" altLang="en-US" dirty="0">
                <a:gradFill>
                  <a:gsLst>
                    <a:gs pos="0">
                      <a:srgbClr val="012D86"/>
                    </a:gs>
                    <a:gs pos="100000">
                      <a:srgbClr val="0E2557"/>
                    </a:gs>
                  </a:gsLst>
                  <a:lin scaled="0"/>
                </a:gradFill>
                <a:latin typeface="黑体" pitchFamily="49" charset="-122"/>
                <a:ea typeface="黑体" pitchFamily="49" charset="-122"/>
                <a:sym typeface="+mn-ea"/>
              </a:rPr>
              <a:t>社会主义先进文化，</a:t>
            </a:r>
            <a:r>
              <a:rPr lang="zh-CN" altLang="en-US" dirty="0">
                <a:latin typeface="黑体" pitchFamily="49" charset="-122"/>
                <a:ea typeface="黑体" pitchFamily="49" charset="-122"/>
                <a:sym typeface="+mn-ea"/>
              </a:rPr>
              <a:t>不忘本来，吸收外来，面向未来，不断铸就中华文化新辉煌。</a:t>
            </a:r>
            <a:endParaRPr lang="zh-CN" altLang="en-US" b="1" dirty="0">
              <a:solidFill>
                <a:srgbClr val="FF0000"/>
              </a:solidFill>
              <a:latin typeface="黑体" pitchFamily="49" charset="-122"/>
              <a:ea typeface="黑体" pitchFamily="49" charset="-122"/>
            </a:endParaRPr>
          </a:p>
          <a:p>
            <a:pPr marL="0" indent="0">
              <a:buNone/>
            </a:pPr>
            <a:endParaRPr lang="zh-CN" altLang="en-US" b="1" dirty="0">
              <a:solidFill>
                <a:srgbClr val="FF0000"/>
              </a:solidFill>
              <a:latin typeface="楷体" panose="02010609060101010101" pitchFamily="49" charset="-122"/>
              <a:ea typeface="楷体" panose="02010609060101010101" pitchFamily="49" charset="-122"/>
              <a:cs typeface="楷体" panose="02010609060101010101" pitchFamily="49" charset="-122"/>
            </a:endParaRPr>
          </a:p>
          <a:p>
            <a:pPr marL="0" indent="0">
              <a:buNone/>
            </a:pPr>
            <a:endParaRPr lang="zh-CN" altLang="en-US" dirty="0"/>
          </a:p>
        </p:txBody>
      </p:sp>
      <p:sp>
        <p:nvSpPr>
          <p:cNvPr id="5" name="圆角矩形 4"/>
          <p:cNvSpPr/>
          <p:nvPr/>
        </p:nvSpPr>
        <p:spPr>
          <a:xfrm>
            <a:off x="664845" y="64770"/>
            <a:ext cx="6395792" cy="914400"/>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zh-CN" altLang="en-US" sz="3600">
                <a:solidFill>
                  <a:schemeClr val="bg1"/>
                </a:solidFill>
                <a:latin typeface="楷体" panose="02010609060101010101" pitchFamily="49" charset="-122"/>
                <a:ea typeface="楷体" panose="02010609060101010101" pitchFamily="49" charset="-122"/>
                <a:sym typeface="+mn-ea"/>
              </a:rPr>
              <a:t>核心关键词三：文化</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14282" y="285728"/>
            <a:ext cx="8501122" cy="6327140"/>
          </a:xfrm>
        </p:spPr>
        <p:txBody>
          <a:bodyPr>
            <a:normAutofit fontScale="85000" lnSpcReduction="10000"/>
          </a:bodyPr>
          <a:lstStyle/>
          <a:p>
            <a:pPr marL="0" indent="0">
              <a:buNone/>
            </a:pPr>
            <a:r>
              <a:rPr lang="en-US" altLang="zh-CN" sz="2800" dirty="0" smtClean="0">
                <a:solidFill>
                  <a:srgbClr val="002060"/>
                </a:solidFill>
                <a:latin typeface="黑体" pitchFamily="49" charset="-122"/>
                <a:ea typeface="黑体" pitchFamily="49" charset="-122"/>
                <a:sym typeface="+mn-ea"/>
              </a:rPr>
              <a:t>3</a:t>
            </a:r>
            <a:r>
              <a:rPr lang="en-US" altLang="zh-CN" sz="2800" dirty="0">
                <a:solidFill>
                  <a:srgbClr val="002060"/>
                </a:solidFill>
                <a:latin typeface="黑体" pitchFamily="49" charset="-122"/>
                <a:ea typeface="黑体" pitchFamily="49" charset="-122"/>
                <a:sym typeface="+mn-ea"/>
              </a:rPr>
              <a:t>.</a:t>
            </a:r>
            <a:r>
              <a:rPr lang="zh-CN" altLang="en-US" sz="2800" dirty="0" smtClean="0">
                <a:solidFill>
                  <a:srgbClr val="002060"/>
                </a:solidFill>
                <a:latin typeface="黑体" pitchFamily="49" charset="-122"/>
                <a:ea typeface="黑体" pitchFamily="49" charset="-122"/>
                <a:sym typeface="+mn-ea"/>
              </a:rPr>
              <a:t>弘扬</a:t>
            </a:r>
            <a:r>
              <a:rPr lang="zh-CN" altLang="en-US" sz="2800" dirty="0">
                <a:solidFill>
                  <a:srgbClr val="002060"/>
                </a:solidFill>
                <a:latin typeface="黑体" pitchFamily="49" charset="-122"/>
                <a:ea typeface="黑体" pitchFamily="49" charset="-122"/>
                <a:sym typeface="+mn-ea"/>
              </a:rPr>
              <a:t>民族精神的意义？</a:t>
            </a:r>
          </a:p>
          <a:p>
            <a:pPr marL="0" indent="0">
              <a:buNone/>
            </a:pPr>
            <a:r>
              <a:rPr lang="zh-CN" altLang="en-US" sz="2800" dirty="0">
                <a:latin typeface="黑体" pitchFamily="49" charset="-122"/>
                <a:ea typeface="黑体" pitchFamily="49" charset="-122"/>
                <a:sym typeface="+mn-ea"/>
              </a:rPr>
              <a:t>①一个</a:t>
            </a:r>
            <a:r>
              <a:rPr lang="zh-CN" altLang="en-US" sz="2800" dirty="0">
                <a:solidFill>
                  <a:srgbClr val="002060"/>
                </a:solidFill>
                <a:latin typeface="黑体" pitchFamily="49" charset="-122"/>
                <a:ea typeface="黑体" pitchFamily="49" charset="-122"/>
                <a:sym typeface="+mn-ea"/>
              </a:rPr>
              <a:t>民族要生存和发展，</a:t>
            </a:r>
            <a:r>
              <a:rPr lang="zh-CN" altLang="en-US" sz="2800" dirty="0">
                <a:latin typeface="黑体" pitchFamily="49" charset="-122"/>
                <a:ea typeface="黑体" pitchFamily="49" charset="-122"/>
                <a:sym typeface="+mn-ea"/>
              </a:rPr>
              <a:t>就要有</a:t>
            </a:r>
            <a:r>
              <a:rPr lang="zh-CN" altLang="en-US" sz="2800" dirty="0">
                <a:solidFill>
                  <a:srgbClr val="002060"/>
                </a:solidFill>
                <a:latin typeface="黑体" pitchFamily="49" charset="-122"/>
                <a:ea typeface="黑体" pitchFamily="49" charset="-122"/>
                <a:sym typeface="+mn-ea"/>
              </a:rPr>
              <a:t>昂扬向上的民族精神。</a:t>
            </a:r>
            <a:r>
              <a:rPr lang="zh-CN" altLang="en-US" sz="2800" dirty="0">
                <a:latin typeface="黑体" pitchFamily="49" charset="-122"/>
                <a:ea typeface="黑体" pitchFamily="49" charset="-122"/>
                <a:sym typeface="+mn-ea"/>
              </a:rPr>
              <a:t>一个民族如果没有振奋的民族精神，没有坚定的民族志向和理想，就会失去凝聚力和生命力，就难以屹立于世界民族之林。</a:t>
            </a:r>
            <a:endParaRPr lang="zh-CN" altLang="en-US" sz="2800" b="1" dirty="0">
              <a:solidFill>
                <a:srgbClr val="FF0000"/>
              </a:solidFill>
              <a:latin typeface="黑体" pitchFamily="49" charset="-122"/>
              <a:ea typeface="黑体" pitchFamily="49" charset="-122"/>
            </a:endParaRPr>
          </a:p>
          <a:p>
            <a:pPr marL="0" indent="0">
              <a:buNone/>
            </a:pPr>
            <a:r>
              <a:rPr lang="zh-CN" altLang="en-US" sz="2800" dirty="0">
                <a:latin typeface="黑体" pitchFamily="49" charset="-122"/>
                <a:ea typeface="黑体" pitchFamily="49" charset="-122"/>
                <a:sym typeface="+mn-ea"/>
              </a:rPr>
              <a:t>②伟大民族精神始终是中华民族生生不息、发展壮大的</a:t>
            </a:r>
            <a:r>
              <a:rPr lang="zh-CN" altLang="en-US" sz="2800" dirty="0">
                <a:solidFill>
                  <a:srgbClr val="002060"/>
                </a:solidFill>
                <a:latin typeface="黑体" pitchFamily="49" charset="-122"/>
                <a:ea typeface="黑体" pitchFamily="49" charset="-122"/>
                <a:sym typeface="+mn-ea"/>
              </a:rPr>
              <a:t>强大精神支柱，</a:t>
            </a:r>
            <a:r>
              <a:rPr lang="zh-CN" altLang="en-US" sz="2800" dirty="0">
                <a:latin typeface="黑体" pitchFamily="49" charset="-122"/>
                <a:ea typeface="黑体" pitchFamily="49" charset="-122"/>
                <a:sym typeface="+mn-ea"/>
              </a:rPr>
              <a:t>是维系我国各族人民世世代代</a:t>
            </a:r>
            <a:r>
              <a:rPr lang="zh-CN" altLang="en-US" sz="2800" dirty="0">
                <a:solidFill>
                  <a:srgbClr val="002060"/>
                </a:solidFill>
                <a:latin typeface="黑体" pitchFamily="49" charset="-122"/>
                <a:ea typeface="黑体" pitchFamily="49" charset="-122"/>
                <a:sym typeface="+mn-ea"/>
              </a:rPr>
              <a:t>团结奋斗的牢固精神纽带</a:t>
            </a:r>
            <a:r>
              <a:rPr lang="zh-CN" altLang="en-US" sz="2800" dirty="0">
                <a:latin typeface="黑体" pitchFamily="49" charset="-122"/>
                <a:ea typeface="黑体" pitchFamily="49" charset="-122"/>
                <a:sym typeface="+mn-ea"/>
              </a:rPr>
              <a:t>，是激励中华儿女为实中国梦而奋斗的不竭</a:t>
            </a:r>
            <a:r>
              <a:rPr lang="zh-CN" altLang="en-US" sz="2800" dirty="0">
                <a:solidFill>
                  <a:srgbClr val="002060"/>
                </a:solidFill>
                <a:latin typeface="黑体" pitchFamily="49" charset="-122"/>
                <a:ea typeface="黑体" pitchFamily="49" charset="-122"/>
                <a:sym typeface="+mn-ea"/>
              </a:rPr>
              <a:t>精神动力。</a:t>
            </a:r>
          </a:p>
          <a:p>
            <a:pPr marL="0" indent="0">
              <a:buNone/>
            </a:pPr>
            <a:r>
              <a:rPr lang="en-US" altLang="zh-CN" sz="2800" dirty="0" smtClean="0">
                <a:solidFill>
                  <a:srgbClr val="002060"/>
                </a:solidFill>
                <a:latin typeface="黑体" pitchFamily="49" charset="-122"/>
                <a:ea typeface="黑体" pitchFamily="49" charset="-122"/>
                <a:sym typeface="+mn-ea"/>
              </a:rPr>
              <a:t>4</a:t>
            </a:r>
            <a:r>
              <a:rPr lang="en-US" altLang="zh-CN" sz="2800" dirty="0">
                <a:solidFill>
                  <a:srgbClr val="002060"/>
                </a:solidFill>
                <a:latin typeface="黑体" pitchFamily="49" charset="-122"/>
                <a:ea typeface="黑体" pitchFamily="49" charset="-122"/>
                <a:sym typeface="+mn-ea"/>
              </a:rPr>
              <a:t>.</a:t>
            </a:r>
            <a:r>
              <a:rPr lang="zh-CN" altLang="en-US" sz="2800" dirty="0" smtClean="0">
                <a:solidFill>
                  <a:srgbClr val="002060"/>
                </a:solidFill>
                <a:latin typeface="黑体" pitchFamily="49" charset="-122"/>
                <a:ea typeface="黑体" pitchFamily="49" charset="-122"/>
                <a:sym typeface="+mn-ea"/>
              </a:rPr>
              <a:t>弘扬</a:t>
            </a:r>
            <a:r>
              <a:rPr lang="zh-CN" altLang="en-US" sz="2800" dirty="0">
                <a:solidFill>
                  <a:srgbClr val="002060"/>
                </a:solidFill>
                <a:latin typeface="黑体" pitchFamily="49" charset="-122"/>
                <a:ea typeface="黑体" pitchFamily="49" charset="-122"/>
                <a:sym typeface="+mn-ea"/>
              </a:rPr>
              <a:t>民族精神的做法</a:t>
            </a:r>
            <a:endParaRPr lang="zh-CN" altLang="en-US" sz="2800" b="1" dirty="0">
              <a:solidFill>
                <a:srgbClr val="002060"/>
              </a:solidFill>
              <a:latin typeface="黑体" pitchFamily="49" charset="-122"/>
              <a:ea typeface="黑体" pitchFamily="49" charset="-122"/>
            </a:endParaRPr>
          </a:p>
          <a:p>
            <a:pPr marL="0" indent="0">
              <a:buNone/>
            </a:pPr>
            <a:r>
              <a:rPr lang="zh-CN" altLang="en-US" sz="2800" dirty="0">
                <a:latin typeface="黑体" pitchFamily="49" charset="-122"/>
                <a:ea typeface="黑体" pitchFamily="49" charset="-122"/>
                <a:sym typeface="+mn-ea"/>
              </a:rPr>
              <a:t>①表现在国家危难、民族危亡紧要关头能够挺</a:t>
            </a:r>
            <a:r>
              <a:rPr lang="zh-CN" altLang="en-US" sz="2800" dirty="0">
                <a:gradFill>
                  <a:gsLst>
                    <a:gs pos="0">
                      <a:srgbClr val="012D86"/>
                    </a:gs>
                    <a:gs pos="100000">
                      <a:srgbClr val="0E2557"/>
                    </a:gs>
                  </a:gsLst>
                  <a:lin scaled="0"/>
                </a:gradFill>
                <a:latin typeface="黑体" pitchFamily="49" charset="-122"/>
                <a:ea typeface="黑体" pitchFamily="49" charset="-122"/>
                <a:sym typeface="+mn-ea"/>
              </a:rPr>
              <a:t>身而出、舍生忘死、前仆后继。</a:t>
            </a:r>
            <a:endParaRPr lang="zh-CN" altLang="en-US" sz="2800" b="1" dirty="0">
              <a:gradFill>
                <a:gsLst>
                  <a:gs pos="0">
                    <a:srgbClr val="012D86"/>
                  </a:gs>
                  <a:gs pos="100000">
                    <a:srgbClr val="0E2557"/>
                  </a:gs>
                </a:gsLst>
                <a:lin scaled="0"/>
              </a:gradFill>
              <a:latin typeface="黑体" pitchFamily="49" charset="-122"/>
              <a:ea typeface="黑体" pitchFamily="49" charset="-122"/>
            </a:endParaRPr>
          </a:p>
          <a:p>
            <a:pPr marL="0" indent="0">
              <a:buNone/>
            </a:pPr>
            <a:r>
              <a:rPr lang="zh-CN" altLang="en-US" sz="2800" dirty="0">
                <a:latin typeface="黑体" pitchFamily="49" charset="-122"/>
                <a:ea typeface="黑体" pitchFamily="49" charset="-122"/>
                <a:sym typeface="+mn-ea"/>
              </a:rPr>
              <a:t>②表现在他人生命、财产遇到危险的关键时刻能够</a:t>
            </a:r>
            <a:r>
              <a:rPr lang="zh-CN" altLang="en-US" sz="2800" dirty="0">
                <a:gradFill>
                  <a:gsLst>
                    <a:gs pos="0">
                      <a:srgbClr val="012D86"/>
                    </a:gs>
                    <a:gs pos="100000">
                      <a:srgbClr val="0E2557"/>
                    </a:gs>
                  </a:gsLst>
                  <a:lin scaled="0"/>
                </a:gradFill>
                <a:latin typeface="黑体" pitchFamily="49" charset="-122"/>
                <a:ea typeface="黑体" pitchFamily="49" charset="-122"/>
                <a:sym typeface="+mn-ea"/>
              </a:rPr>
              <a:t>见义勇为、扶危济困、无私奉献。</a:t>
            </a:r>
            <a:endParaRPr lang="zh-CN" altLang="en-US" sz="2800" b="1" dirty="0">
              <a:gradFill>
                <a:gsLst>
                  <a:gs pos="0">
                    <a:srgbClr val="012D86"/>
                  </a:gs>
                  <a:gs pos="100000">
                    <a:srgbClr val="0E2557"/>
                  </a:gs>
                </a:gsLst>
                <a:lin scaled="0"/>
              </a:gradFill>
              <a:latin typeface="黑体" pitchFamily="49" charset="-122"/>
              <a:ea typeface="黑体" pitchFamily="49" charset="-122"/>
            </a:endParaRPr>
          </a:p>
          <a:p>
            <a:pPr marL="0" indent="0">
              <a:buNone/>
            </a:pPr>
            <a:r>
              <a:rPr lang="zh-CN" altLang="en-US" sz="2800" dirty="0">
                <a:latin typeface="黑体" pitchFamily="49" charset="-122"/>
                <a:ea typeface="黑体" pitchFamily="49" charset="-122"/>
                <a:sym typeface="+mn-ea"/>
              </a:rPr>
              <a:t>③表现在</a:t>
            </a:r>
            <a:r>
              <a:rPr lang="zh-CN" altLang="en-US" sz="2800" dirty="0">
                <a:gradFill>
                  <a:gsLst>
                    <a:gs pos="0">
                      <a:srgbClr val="012D86"/>
                    </a:gs>
                    <a:gs pos="100000">
                      <a:srgbClr val="0E2557"/>
                    </a:gs>
                  </a:gsLst>
                  <a:lin scaled="0"/>
                </a:gradFill>
                <a:latin typeface="黑体" pitchFamily="49" charset="-122"/>
                <a:ea typeface="黑体" pitchFamily="49" charset="-122"/>
                <a:sym typeface="+mn-ea"/>
              </a:rPr>
              <a:t>日常学习工作中的勤勤恳恳、任劳任怨、敬业创优。</a:t>
            </a:r>
            <a:endParaRPr lang="zh-CN" altLang="en-US" sz="2800" b="1" dirty="0">
              <a:gradFill>
                <a:gsLst>
                  <a:gs pos="0">
                    <a:srgbClr val="012D86"/>
                  </a:gs>
                  <a:gs pos="100000">
                    <a:srgbClr val="0E2557"/>
                  </a:gs>
                </a:gsLst>
                <a:lin scaled="0"/>
              </a:gradFill>
              <a:latin typeface="黑体" pitchFamily="49" charset="-122"/>
              <a:ea typeface="黑体" pitchFamily="49" charset="-122"/>
            </a:endParaRPr>
          </a:p>
          <a:p>
            <a:pPr marL="0" indent="0">
              <a:buNone/>
            </a:pPr>
            <a:r>
              <a:rPr lang="zh-CN" altLang="en-US" sz="2800" dirty="0">
                <a:latin typeface="黑体" pitchFamily="49" charset="-122"/>
                <a:ea typeface="黑体" pitchFamily="49" charset="-122"/>
                <a:sym typeface="+mn-ea"/>
              </a:rPr>
              <a:t>④让我们从</a:t>
            </a:r>
            <a:r>
              <a:rPr lang="zh-CN" altLang="en-US" sz="2800" dirty="0">
                <a:gradFill>
                  <a:gsLst>
                    <a:gs pos="0">
                      <a:srgbClr val="012D86"/>
                    </a:gs>
                    <a:gs pos="100000">
                      <a:srgbClr val="0E2557"/>
                    </a:gs>
                  </a:gsLst>
                  <a:lin scaled="0"/>
                </a:gradFill>
                <a:latin typeface="黑体" pitchFamily="49" charset="-122"/>
                <a:ea typeface="黑体" pitchFamily="49" charset="-122"/>
                <a:sym typeface="+mn-ea"/>
              </a:rPr>
              <a:t>自己做起、从现在做起、从小事做起，</a:t>
            </a:r>
            <a:r>
              <a:rPr lang="zh-CN" altLang="en-US" sz="2800" dirty="0">
                <a:latin typeface="黑体" pitchFamily="49" charset="-122"/>
                <a:ea typeface="黑体" pitchFamily="49" charset="-122"/>
                <a:sym typeface="+mn-ea"/>
              </a:rPr>
              <a:t>自觉高扬民族精神，放飞梦想，创造精彩人生。</a:t>
            </a:r>
            <a:endParaRPr lang="zh-CN" altLang="en-US" sz="2800" b="1" dirty="0">
              <a:solidFill>
                <a:srgbClr val="FF0000"/>
              </a:solidFill>
              <a:latin typeface="黑体" pitchFamily="49" charset="-122"/>
              <a:ea typeface="黑体" pitchFamily="49" charset="-122"/>
            </a:endParaRPr>
          </a:p>
          <a:p>
            <a:pPr marL="0" indent="0">
              <a:buNone/>
            </a:pPr>
            <a:endParaRPr lang="zh-CN" altLang="en-US" dirty="0"/>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0" y="428604"/>
            <a:ext cx="9144000" cy="6075947"/>
          </a:xfrm>
        </p:spPr>
        <p:txBody>
          <a:bodyPr>
            <a:normAutofit fontScale="85000" lnSpcReduction="10000"/>
          </a:bodyPr>
          <a:lstStyle/>
          <a:p>
            <a:pPr>
              <a:buNone/>
            </a:pPr>
            <a:r>
              <a:rPr lang="en-US" altLang="zh-CN" dirty="0" smtClean="0">
                <a:solidFill>
                  <a:srgbClr val="002060"/>
                </a:solidFill>
                <a:latin typeface="黑体" pitchFamily="49" charset="-122"/>
                <a:ea typeface="黑体" pitchFamily="49" charset="-122"/>
              </a:rPr>
              <a:t>1.</a:t>
            </a:r>
            <a:r>
              <a:rPr lang="zh-CN" altLang="en-US" dirty="0" smtClean="0">
                <a:solidFill>
                  <a:srgbClr val="002060"/>
                </a:solidFill>
                <a:latin typeface="黑体" pitchFamily="49" charset="-122"/>
                <a:ea typeface="黑体" pitchFamily="49" charset="-122"/>
              </a:rPr>
              <a:t>为什么中国共产党要总结党的百年奋斗重大成就和历史经验？</a:t>
            </a:r>
            <a:endParaRPr lang="en-US" altLang="zh-CN" dirty="0" smtClean="0">
              <a:solidFill>
                <a:srgbClr val="002060"/>
              </a:solidFill>
              <a:latin typeface="黑体" pitchFamily="49" charset="-122"/>
              <a:ea typeface="黑体" pitchFamily="49" charset="-122"/>
            </a:endParaRPr>
          </a:p>
          <a:p>
            <a:pPr>
              <a:lnSpc>
                <a:spcPct val="100000"/>
              </a:lnSpc>
              <a:spcBef>
                <a:spcPts val="600"/>
              </a:spcBef>
              <a:spcAft>
                <a:spcPts val="600"/>
              </a:spcAft>
              <a:buNone/>
            </a:pPr>
            <a:r>
              <a:rPr lang="zh-CN" altLang="en-US" dirty="0" smtClean="0">
                <a:latin typeface="黑体" pitchFamily="49" charset="-122"/>
                <a:ea typeface="黑体" pitchFamily="49" charset="-122"/>
              </a:rPr>
              <a:t>答：是在建党百年历史条件下</a:t>
            </a:r>
            <a:r>
              <a:rPr lang="zh-CN" altLang="en-US" dirty="0" smtClean="0">
                <a:solidFill>
                  <a:srgbClr val="002060"/>
                </a:solidFill>
                <a:latin typeface="黑体" pitchFamily="49" charset="-122"/>
                <a:ea typeface="黑体" pitchFamily="49" charset="-122"/>
              </a:rPr>
              <a:t>开启全面建设社会主义现代化国家新征程、在新时代坚持和发展中国特色社会主义的需要</a:t>
            </a:r>
            <a:r>
              <a:rPr lang="zh-CN" altLang="en-US" dirty="0" smtClean="0">
                <a:latin typeface="黑体" pitchFamily="49" charset="-122"/>
                <a:ea typeface="黑体" pitchFamily="49" charset="-122"/>
              </a:rPr>
              <a:t>；是增强政治意识、大局意识、核心意识、看齐意识，坚定道路自信、理论自信、制度自信、文化自信，做到坚决维护习近平同志党中央的核心、全党的核心地位，</a:t>
            </a:r>
            <a:r>
              <a:rPr lang="zh-CN" altLang="en-US" dirty="0" smtClean="0">
                <a:solidFill>
                  <a:srgbClr val="002060"/>
                </a:solidFill>
                <a:latin typeface="黑体" pitchFamily="49" charset="-122"/>
                <a:ea typeface="黑体" pitchFamily="49" charset="-122"/>
              </a:rPr>
              <a:t>坚决维护党中央权威和集中统一领导，确保全党步调一致向前进的需要</a:t>
            </a:r>
            <a:r>
              <a:rPr lang="zh-CN" altLang="en-US" dirty="0" smtClean="0">
                <a:latin typeface="黑体" pitchFamily="49" charset="-122"/>
                <a:ea typeface="黑体" pitchFamily="49" charset="-122"/>
              </a:rPr>
              <a:t>；</a:t>
            </a:r>
            <a:r>
              <a:rPr lang="zh-CN" altLang="en-US" dirty="0" smtClean="0">
                <a:solidFill>
                  <a:srgbClr val="002060"/>
                </a:solidFill>
                <a:latin typeface="黑体" pitchFamily="49" charset="-122"/>
                <a:ea typeface="黑体" pitchFamily="49" charset="-122"/>
              </a:rPr>
              <a:t>是推进党的自我革命、</a:t>
            </a:r>
            <a:r>
              <a:rPr lang="zh-CN" altLang="en-US" dirty="0" smtClean="0">
                <a:latin typeface="黑体" pitchFamily="49" charset="-122"/>
                <a:ea typeface="黑体" pitchFamily="49" charset="-122"/>
              </a:rPr>
              <a:t>提高全党斗争本领和应对风险挑战能力、永葆党的生机活力、</a:t>
            </a:r>
            <a:r>
              <a:rPr lang="zh-CN" altLang="en-US" dirty="0" smtClean="0">
                <a:solidFill>
                  <a:srgbClr val="002060"/>
                </a:solidFill>
                <a:latin typeface="黑体" pitchFamily="49" charset="-122"/>
                <a:ea typeface="黑体" pitchFamily="49" charset="-122"/>
              </a:rPr>
              <a:t>团结带领全国各族人民为实现中华民族伟大复兴的中国梦而继续奋斗的需要。</a:t>
            </a:r>
            <a:r>
              <a:rPr lang="zh-CN" altLang="en-US" dirty="0" smtClean="0">
                <a:latin typeface="黑体" pitchFamily="49" charset="-122"/>
                <a:ea typeface="黑体" pitchFamily="49" charset="-122"/>
              </a:rPr>
              <a:t>全党要坚持唯物史观和正确党史观，从党的百年奋斗中看清楚过去我们为什么能够成功、弄明白未来我们怎样才能继续成功，</a:t>
            </a:r>
            <a:r>
              <a:rPr lang="zh-CN" altLang="en-US" dirty="0" smtClean="0">
                <a:solidFill>
                  <a:srgbClr val="002060"/>
                </a:solidFill>
                <a:latin typeface="黑体" pitchFamily="49" charset="-122"/>
                <a:ea typeface="黑体" pitchFamily="49" charset="-122"/>
              </a:rPr>
              <a:t>从而更加坚定、更加自觉地践行初心使命，在新时代更好坚持和发展中国特色社会主义。</a:t>
            </a:r>
            <a:endParaRPr lang="zh-CN" altLang="en-US" dirty="0">
              <a:solidFill>
                <a:srgbClr val="002060"/>
              </a:solidFill>
              <a:latin typeface="黑体" pitchFamily="49" charset="-122"/>
              <a:ea typeface="黑体" pitchFamily="49" charset="-122"/>
            </a:endParaRP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357166"/>
            <a:ext cx="7886700" cy="801938"/>
          </a:xfrm>
        </p:spPr>
        <p:txBody>
          <a:bodyPr>
            <a:normAutofit fontScale="90000"/>
          </a:bodyPr>
          <a:lstStyle/>
          <a:p>
            <a:r>
              <a:rPr lang="zh-CN" altLang="en-US" b="1" dirty="0" smtClean="0">
                <a:cs typeface="楷体" panose="02010609060101010101" pitchFamily="49" charset="-122"/>
                <a:sym typeface="+mn-ea"/>
              </a:rPr>
              <a:t>演练</a:t>
            </a:r>
            <a:r>
              <a:rPr lang="zh-CN" altLang="en-US" b="1" dirty="0" smtClean="0">
                <a:cs typeface="楷体" panose="02010609060101010101" pitchFamily="49" charset="-122"/>
              </a:rPr>
              <a:t/>
            </a:r>
            <a:br>
              <a:rPr lang="zh-CN" altLang="en-US" b="1" dirty="0" smtClean="0">
                <a:cs typeface="楷体" panose="02010609060101010101" pitchFamily="49" charset="-122"/>
              </a:rPr>
            </a:br>
            <a:endParaRPr lang="zh-CN" altLang="en-US" b="1" dirty="0"/>
          </a:p>
        </p:txBody>
      </p:sp>
      <p:sp>
        <p:nvSpPr>
          <p:cNvPr id="3" name="内容占位符 2"/>
          <p:cNvSpPr>
            <a:spLocks noGrp="1"/>
          </p:cNvSpPr>
          <p:nvPr>
            <p:ph idx="1"/>
          </p:nvPr>
        </p:nvSpPr>
        <p:spPr>
          <a:xfrm>
            <a:off x="0" y="914400"/>
            <a:ext cx="9144000" cy="5943600"/>
          </a:xfrm>
        </p:spPr>
        <p:txBody>
          <a:bodyPr>
            <a:normAutofit fontScale="77500" lnSpcReduction="20000"/>
          </a:bodyPr>
          <a:lstStyle/>
          <a:p>
            <a:pPr fontAlgn="ctr">
              <a:buNone/>
            </a:pPr>
            <a:r>
              <a:rPr lang="en-US" altLang="zh-CN" dirty="0" smtClean="0">
                <a:latin typeface="黑体" pitchFamily="49" charset="-122"/>
                <a:ea typeface="黑体" pitchFamily="49" charset="-122"/>
              </a:rPr>
              <a:t>1</a:t>
            </a:r>
            <a:r>
              <a:rPr lang="zh-CN" altLang="en-US" dirty="0" smtClean="0">
                <a:latin typeface="黑体" pitchFamily="49" charset="-122"/>
                <a:ea typeface="黑体" pitchFamily="49" charset="-122"/>
              </a:rPr>
              <a:t>、</a:t>
            </a:r>
            <a:r>
              <a:rPr lang="zh-CN" altLang="zh-CN" dirty="0" smtClean="0">
                <a:latin typeface="黑体" pitchFamily="49" charset="-122"/>
                <a:ea typeface="黑体" pitchFamily="49" charset="-122"/>
              </a:rPr>
              <a:t>（</a:t>
            </a:r>
            <a:r>
              <a:rPr lang="en-US" altLang="zh-CN" dirty="0" smtClean="0">
                <a:latin typeface="黑体" pitchFamily="49" charset="-122"/>
                <a:ea typeface="黑体" pitchFamily="49" charset="-122"/>
              </a:rPr>
              <a:t>2021</a:t>
            </a:r>
            <a:r>
              <a:rPr lang="zh-CN" altLang="zh-CN" dirty="0" smtClean="0">
                <a:latin typeface="黑体" pitchFamily="49" charset="-122"/>
                <a:ea typeface="黑体" pitchFamily="49" charset="-122"/>
              </a:rPr>
              <a:t>年河南）</a:t>
            </a:r>
            <a:r>
              <a:rPr lang="en-US" altLang="zh-CN" dirty="0" smtClean="0">
                <a:latin typeface="黑体" pitchFamily="49" charset="-122"/>
                <a:ea typeface="黑体" pitchFamily="49" charset="-122"/>
              </a:rPr>
              <a:t>1934</a:t>
            </a:r>
            <a:r>
              <a:rPr lang="zh-CN" altLang="zh-CN" dirty="0" smtClean="0">
                <a:latin typeface="黑体" pitchFamily="49" charset="-122"/>
                <a:ea typeface="黑体" pitchFamily="49" charset="-122"/>
              </a:rPr>
              <a:t>年</a:t>
            </a:r>
            <a:r>
              <a:rPr lang="en-US" altLang="zh-CN" dirty="0" smtClean="0">
                <a:latin typeface="黑体" pitchFamily="49" charset="-122"/>
                <a:ea typeface="黑体" pitchFamily="49" charset="-122"/>
              </a:rPr>
              <a:t>11</a:t>
            </a:r>
            <a:r>
              <a:rPr lang="zh-CN" altLang="zh-CN" dirty="0" smtClean="0">
                <a:latin typeface="黑体" pitchFamily="49" charset="-122"/>
                <a:ea typeface="黑体" pitchFamily="49" charset="-122"/>
              </a:rPr>
              <a:t>月，中央红军卫生部驻扎在湖南省汝城县沙洲村，</a:t>
            </a:r>
            <a:r>
              <a:rPr lang="en-US" altLang="zh-CN" dirty="0" smtClean="0">
                <a:latin typeface="黑体" pitchFamily="49" charset="-122"/>
                <a:ea typeface="黑体" pitchFamily="49" charset="-122"/>
              </a:rPr>
              <a:t>3</a:t>
            </a:r>
            <a:r>
              <a:rPr lang="zh-CN" altLang="zh-CN" dirty="0" smtClean="0">
                <a:latin typeface="黑体" pitchFamily="49" charset="-122"/>
                <a:ea typeface="黑体" pitchFamily="49" charset="-122"/>
              </a:rPr>
              <a:t>名女红军借宿村民徐解秀家中。看她盖的是破棉絮，临走时，</a:t>
            </a:r>
            <a:r>
              <a:rPr lang="en-US" altLang="zh-CN" dirty="0" smtClean="0">
                <a:latin typeface="黑体" pitchFamily="49" charset="-122"/>
                <a:ea typeface="黑体" pitchFamily="49" charset="-122"/>
              </a:rPr>
              <a:t>3</a:t>
            </a:r>
            <a:r>
              <a:rPr lang="zh-CN" altLang="zh-CN" dirty="0" smtClean="0">
                <a:latin typeface="黑体" pitchFamily="49" charset="-122"/>
                <a:ea typeface="黑体" pitchFamily="49" charset="-122"/>
              </a:rPr>
              <a:t>名女红军坚持把仅有的一条被子剪下一半留给她。徐解秀说：</a:t>
            </a:r>
            <a:r>
              <a:rPr lang="en-US" altLang="zh-CN" dirty="0" smtClean="0">
                <a:latin typeface="黑体" pitchFamily="49" charset="-122"/>
                <a:ea typeface="黑体" pitchFamily="49" charset="-122"/>
              </a:rPr>
              <a:t>“</a:t>
            </a:r>
            <a:r>
              <a:rPr lang="zh-CN" altLang="zh-CN" dirty="0" smtClean="0">
                <a:latin typeface="黑体" pitchFamily="49" charset="-122"/>
                <a:ea typeface="黑体" pitchFamily="49" charset="-122"/>
              </a:rPr>
              <a:t>什么是共产党？共产党就是自己有一条被子，也要剪下半条给老百姓的人。</a:t>
            </a:r>
            <a:r>
              <a:rPr lang="en-US" altLang="zh-CN" dirty="0" smtClean="0">
                <a:latin typeface="黑体" pitchFamily="49" charset="-122"/>
                <a:ea typeface="黑体" pitchFamily="49" charset="-122"/>
              </a:rPr>
              <a:t>”</a:t>
            </a:r>
            <a:r>
              <a:rPr lang="zh-CN" altLang="zh-CN" dirty="0" smtClean="0">
                <a:latin typeface="黑体" pitchFamily="49" charset="-122"/>
                <a:ea typeface="黑体" pitchFamily="49" charset="-122"/>
              </a:rPr>
              <a:t>这句话印证了中国共产党的根本宗旨，即</a:t>
            </a:r>
            <a:r>
              <a:rPr lang="zh-CN" altLang="en-US" dirty="0" smtClean="0">
                <a:latin typeface="黑体" pitchFamily="49" charset="-122"/>
                <a:ea typeface="黑体" pitchFamily="49" charset="-122"/>
              </a:rPr>
              <a:t>（   ）</a:t>
            </a:r>
            <a:endParaRPr lang="zh-CN" altLang="zh-CN" dirty="0" smtClean="0">
              <a:latin typeface="黑体" pitchFamily="49" charset="-122"/>
              <a:ea typeface="黑体" pitchFamily="49" charset="-122"/>
            </a:endParaRPr>
          </a:p>
          <a:p>
            <a:pPr fontAlgn="ctr">
              <a:buNone/>
            </a:pPr>
            <a:r>
              <a:rPr lang="en-US" altLang="zh-CN" dirty="0" smtClean="0">
                <a:latin typeface="黑体" pitchFamily="49" charset="-122"/>
                <a:ea typeface="黑体" pitchFamily="49" charset="-122"/>
              </a:rPr>
              <a:t>A</a:t>
            </a:r>
            <a:r>
              <a:rPr lang="zh-CN" altLang="zh-CN" dirty="0" smtClean="0">
                <a:latin typeface="黑体" pitchFamily="49" charset="-122"/>
                <a:ea typeface="黑体" pitchFamily="49" charset="-122"/>
              </a:rPr>
              <a:t>．实现共产主义理想</a:t>
            </a:r>
            <a:r>
              <a:rPr lang="en-US" altLang="zh-CN" dirty="0" smtClean="0">
                <a:latin typeface="黑体" pitchFamily="49" charset="-122"/>
                <a:ea typeface="黑体" pitchFamily="49" charset="-122"/>
              </a:rPr>
              <a:t>             B</a:t>
            </a:r>
            <a:r>
              <a:rPr lang="zh-CN" altLang="zh-CN" dirty="0" smtClean="0">
                <a:latin typeface="黑体" pitchFamily="49" charset="-122"/>
                <a:ea typeface="黑体" pitchFamily="49" charset="-122"/>
              </a:rPr>
              <a:t>．不忘初心，牢记使命</a:t>
            </a:r>
          </a:p>
          <a:p>
            <a:pPr fontAlgn="ctr">
              <a:buNone/>
            </a:pPr>
            <a:r>
              <a:rPr lang="en-US" altLang="zh-CN" dirty="0" smtClean="0">
                <a:latin typeface="黑体" pitchFamily="49" charset="-122"/>
                <a:ea typeface="黑体" pitchFamily="49" charset="-122"/>
              </a:rPr>
              <a:t>C</a:t>
            </a:r>
            <a:r>
              <a:rPr lang="zh-CN" altLang="zh-CN" dirty="0" smtClean="0">
                <a:latin typeface="黑体" pitchFamily="49" charset="-122"/>
                <a:ea typeface="黑体" pitchFamily="49" charset="-122"/>
              </a:rPr>
              <a:t>．立党为公，执政为民</a:t>
            </a:r>
            <a:r>
              <a:rPr lang="en-US" altLang="zh-CN" dirty="0" smtClean="0">
                <a:latin typeface="黑体" pitchFamily="49" charset="-122"/>
                <a:ea typeface="黑体" pitchFamily="49" charset="-122"/>
              </a:rPr>
              <a:t>           D</a:t>
            </a:r>
            <a:r>
              <a:rPr lang="zh-CN" altLang="zh-CN" dirty="0" smtClean="0">
                <a:latin typeface="黑体" pitchFamily="49" charset="-122"/>
                <a:ea typeface="黑体" pitchFamily="49" charset="-122"/>
              </a:rPr>
              <a:t>．全心全意为人民服务</a:t>
            </a:r>
            <a:endParaRPr lang="en-US" altLang="zh-CN" dirty="0" smtClean="0">
              <a:latin typeface="黑体" pitchFamily="49" charset="-122"/>
              <a:ea typeface="黑体" pitchFamily="49" charset="-122"/>
            </a:endParaRPr>
          </a:p>
          <a:p>
            <a:pPr fontAlgn="ctr">
              <a:buNone/>
            </a:pPr>
            <a:endParaRPr lang="en-US" altLang="zh-CN" dirty="0" smtClean="0">
              <a:latin typeface="黑体" pitchFamily="49" charset="-122"/>
              <a:ea typeface="黑体" pitchFamily="49" charset="-122"/>
            </a:endParaRPr>
          </a:p>
          <a:p>
            <a:pPr fontAlgn="ctr">
              <a:buNone/>
            </a:pPr>
            <a:r>
              <a:rPr lang="en-US" altLang="zh-CN" dirty="0" smtClean="0">
                <a:latin typeface="黑体" pitchFamily="49" charset="-122"/>
                <a:ea typeface="黑体" pitchFamily="49" charset="-122"/>
              </a:rPr>
              <a:t>2</a:t>
            </a:r>
            <a:r>
              <a:rPr lang="en-US" altLang="zh-CN" dirty="0">
                <a:latin typeface="黑体" pitchFamily="49" charset="-122"/>
                <a:ea typeface="黑体" pitchFamily="49" charset="-122"/>
              </a:rPr>
              <a:t>.</a:t>
            </a:r>
            <a:r>
              <a:rPr lang="zh-CN" altLang="zh-CN" dirty="0" smtClean="0">
                <a:latin typeface="黑体" pitchFamily="49" charset="-122"/>
                <a:ea typeface="黑体" pitchFamily="49" charset="-122"/>
              </a:rPr>
              <a:t>（</a:t>
            </a:r>
            <a:r>
              <a:rPr lang="en-US" altLang="zh-CN" dirty="0" smtClean="0">
                <a:latin typeface="黑体" pitchFamily="49" charset="-122"/>
                <a:ea typeface="黑体" pitchFamily="49" charset="-122"/>
              </a:rPr>
              <a:t>2021</a:t>
            </a:r>
            <a:r>
              <a:rPr lang="zh-CN" altLang="zh-CN" dirty="0" smtClean="0">
                <a:latin typeface="黑体" pitchFamily="49" charset="-122"/>
                <a:ea typeface="黑体" pitchFamily="49" charset="-122"/>
              </a:rPr>
              <a:t>年江苏连云港）我国宪法是党的主张和人民意志的统一，是治国安邦的总章程。我国宪法的核心价值追求是</a:t>
            </a:r>
            <a:r>
              <a:rPr lang="zh-CN" altLang="en-US" dirty="0" smtClean="0">
                <a:latin typeface="黑体" pitchFamily="49" charset="-122"/>
                <a:ea typeface="黑体" pitchFamily="49" charset="-122"/>
              </a:rPr>
              <a:t>（   ）</a:t>
            </a:r>
            <a:endParaRPr lang="zh-CN" altLang="zh-CN" dirty="0" smtClean="0">
              <a:latin typeface="黑体" pitchFamily="49" charset="-122"/>
              <a:ea typeface="黑体" pitchFamily="49" charset="-122"/>
            </a:endParaRPr>
          </a:p>
          <a:p>
            <a:pPr fontAlgn="ctr">
              <a:buNone/>
            </a:pPr>
            <a:r>
              <a:rPr lang="en-US" altLang="zh-CN" dirty="0" smtClean="0">
                <a:latin typeface="黑体" pitchFamily="49" charset="-122"/>
                <a:ea typeface="黑体" pitchFamily="49" charset="-122"/>
              </a:rPr>
              <a:t>A</a:t>
            </a:r>
            <a:r>
              <a:rPr lang="zh-CN" altLang="zh-CN" dirty="0" smtClean="0">
                <a:latin typeface="黑体" pitchFamily="49" charset="-122"/>
                <a:ea typeface="黑体" pitchFamily="49" charset="-122"/>
              </a:rPr>
              <a:t>．完善以宪法为核心的社会主义法律体系</a:t>
            </a:r>
          </a:p>
          <a:p>
            <a:pPr fontAlgn="ctr">
              <a:buNone/>
            </a:pPr>
            <a:r>
              <a:rPr lang="en-US" altLang="zh-CN" dirty="0" smtClean="0">
                <a:latin typeface="黑体" pitchFamily="49" charset="-122"/>
                <a:ea typeface="黑体" pitchFamily="49" charset="-122"/>
              </a:rPr>
              <a:t>B</a:t>
            </a:r>
            <a:r>
              <a:rPr lang="zh-CN" altLang="zh-CN" dirty="0" smtClean="0">
                <a:latin typeface="黑体" pitchFamily="49" charset="-122"/>
                <a:ea typeface="黑体" pitchFamily="49" charset="-122"/>
              </a:rPr>
              <a:t>．维护宪法的最高权威，保障宪法的实施</a:t>
            </a:r>
          </a:p>
          <a:p>
            <a:pPr fontAlgn="ctr">
              <a:buNone/>
            </a:pPr>
            <a:r>
              <a:rPr lang="en-US" altLang="zh-CN" dirty="0" smtClean="0">
                <a:latin typeface="黑体" pitchFamily="49" charset="-122"/>
                <a:ea typeface="黑体" pitchFamily="49" charset="-122"/>
              </a:rPr>
              <a:t>C</a:t>
            </a:r>
            <a:r>
              <a:rPr lang="zh-CN" altLang="zh-CN" dirty="0" smtClean="0">
                <a:latin typeface="黑体" pitchFamily="49" charset="-122"/>
                <a:ea typeface="黑体" pitchFamily="49" charset="-122"/>
              </a:rPr>
              <a:t>．保障公民在民事活动中的权利义务相同</a:t>
            </a:r>
          </a:p>
          <a:p>
            <a:pPr fontAlgn="ctr">
              <a:buNone/>
            </a:pPr>
            <a:r>
              <a:rPr lang="en-US" altLang="zh-CN" dirty="0" smtClean="0">
                <a:latin typeface="黑体" pitchFamily="49" charset="-122"/>
                <a:ea typeface="黑体" pitchFamily="49" charset="-122"/>
              </a:rPr>
              <a:t>D</a:t>
            </a:r>
            <a:r>
              <a:rPr lang="zh-CN" altLang="zh-CN" dirty="0" smtClean="0">
                <a:latin typeface="黑体" pitchFamily="49" charset="-122"/>
                <a:ea typeface="黑体" pitchFamily="49" charset="-122"/>
              </a:rPr>
              <a:t>．规范国家权力运行以保障公民权利的实现</a:t>
            </a:r>
          </a:p>
          <a:p>
            <a:pPr fontAlgn="ctr">
              <a:buNone/>
            </a:pPr>
            <a:endParaRPr lang="zh-CN" altLang="zh-CN" dirty="0" smtClean="0"/>
          </a:p>
          <a:p>
            <a:pPr>
              <a:buNone/>
            </a:pPr>
            <a:endParaRPr lang="zh-CN" altLang="en-US" dirty="0"/>
          </a:p>
        </p:txBody>
      </p:sp>
      <p:sp>
        <p:nvSpPr>
          <p:cNvPr id="4" name="TextBox 3"/>
          <p:cNvSpPr txBox="1"/>
          <p:nvPr/>
        </p:nvSpPr>
        <p:spPr>
          <a:xfrm>
            <a:off x="3357554" y="2357430"/>
            <a:ext cx="270711" cy="523220"/>
          </a:xfrm>
          <a:prstGeom prst="rect">
            <a:avLst/>
          </a:prstGeom>
          <a:noFill/>
        </p:spPr>
        <p:txBody>
          <a:bodyPr wrap="square" rtlCol="0">
            <a:spAutoFit/>
          </a:bodyPr>
          <a:lstStyle/>
          <a:p>
            <a:r>
              <a:rPr lang="en-US" altLang="zh-CN" sz="2800" b="1" dirty="0" smtClean="0">
                <a:solidFill>
                  <a:srgbClr val="FF0000"/>
                </a:solidFill>
                <a:latin typeface="楷体" panose="02010609060101010101" pitchFamily="49" charset="-122"/>
                <a:ea typeface="楷体" panose="02010609060101010101" pitchFamily="49" charset="-122"/>
              </a:rPr>
              <a:t>D</a:t>
            </a:r>
            <a:endParaRPr lang="zh-CN" altLang="en-US" sz="2800" b="1" dirty="0">
              <a:solidFill>
                <a:srgbClr val="FF0000"/>
              </a:solidFill>
              <a:latin typeface="楷体" panose="02010609060101010101" pitchFamily="49" charset="-122"/>
              <a:ea typeface="楷体" panose="02010609060101010101" pitchFamily="49" charset="-122"/>
            </a:endParaRPr>
          </a:p>
        </p:txBody>
      </p:sp>
      <p:sp>
        <p:nvSpPr>
          <p:cNvPr id="5" name="TextBox 4"/>
          <p:cNvSpPr txBox="1"/>
          <p:nvPr/>
        </p:nvSpPr>
        <p:spPr>
          <a:xfrm>
            <a:off x="8286776" y="4214818"/>
            <a:ext cx="270711" cy="523220"/>
          </a:xfrm>
          <a:prstGeom prst="rect">
            <a:avLst/>
          </a:prstGeom>
          <a:noFill/>
        </p:spPr>
        <p:txBody>
          <a:bodyPr wrap="square" rtlCol="0">
            <a:spAutoFit/>
          </a:bodyPr>
          <a:lstStyle/>
          <a:p>
            <a:r>
              <a:rPr lang="en-US" altLang="zh-CN" sz="2800" b="1" dirty="0" smtClean="0">
                <a:solidFill>
                  <a:srgbClr val="FF0000"/>
                </a:solidFill>
                <a:latin typeface="楷体" panose="02010609060101010101" pitchFamily="49" charset="-122"/>
                <a:ea typeface="楷体" panose="02010609060101010101" pitchFamily="49" charset="-122"/>
              </a:rPr>
              <a:t>D</a:t>
            </a:r>
            <a:endParaRPr lang="zh-CN" altLang="en-US" sz="2800" b="1" dirty="0">
              <a:solidFill>
                <a:srgbClr val="FF0000"/>
              </a:solidFill>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linds(horizontal)">
                                      <p:cBhvr>
                                        <p:cTn id="1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0" y="214290"/>
            <a:ext cx="9144000" cy="6364705"/>
          </a:xfrm>
        </p:spPr>
        <p:txBody>
          <a:bodyPr>
            <a:normAutofit fontScale="92500"/>
          </a:bodyPr>
          <a:lstStyle/>
          <a:p>
            <a:pPr fontAlgn="ctr">
              <a:buNone/>
            </a:pPr>
            <a:r>
              <a:rPr lang="en-US" altLang="zh-CN" sz="2400" dirty="0" smtClean="0">
                <a:latin typeface="黑体" pitchFamily="49" charset="-122"/>
                <a:ea typeface="黑体" pitchFamily="49" charset="-122"/>
              </a:rPr>
              <a:t>3</a:t>
            </a:r>
            <a:r>
              <a:rPr lang="en-US" altLang="zh-CN" sz="2400" dirty="0">
                <a:latin typeface="黑体" pitchFamily="49" charset="-122"/>
                <a:ea typeface="黑体" pitchFamily="49" charset="-122"/>
              </a:rPr>
              <a:t>.</a:t>
            </a:r>
            <a:r>
              <a:rPr lang="zh-CN" altLang="zh-CN" sz="2400" dirty="0" smtClean="0">
                <a:latin typeface="黑体" pitchFamily="49" charset="-122"/>
                <a:ea typeface="黑体" pitchFamily="49" charset="-122"/>
              </a:rPr>
              <a:t>（</a:t>
            </a:r>
            <a:r>
              <a:rPr lang="en-US" altLang="zh-CN" sz="2400" dirty="0" smtClean="0">
                <a:latin typeface="黑体" pitchFamily="49" charset="-122"/>
                <a:ea typeface="黑体" pitchFamily="49" charset="-122"/>
              </a:rPr>
              <a:t>2021</a:t>
            </a:r>
            <a:r>
              <a:rPr lang="zh-CN" altLang="zh-CN" sz="2400" dirty="0" smtClean="0">
                <a:latin typeface="黑体" pitchFamily="49" charset="-122"/>
                <a:ea typeface="黑体" pitchFamily="49" charset="-122"/>
              </a:rPr>
              <a:t>年湖北省鄂州）</a:t>
            </a:r>
            <a:r>
              <a:rPr lang="en-US" altLang="zh-CN" sz="2400" dirty="0" smtClean="0">
                <a:latin typeface="黑体" pitchFamily="49" charset="-122"/>
                <a:ea typeface="黑体" pitchFamily="49" charset="-122"/>
              </a:rPr>
              <a:t>2021</a:t>
            </a:r>
            <a:r>
              <a:rPr lang="zh-CN" altLang="zh-CN" sz="2400" dirty="0" smtClean="0">
                <a:latin typeface="黑体" pitchFamily="49" charset="-122"/>
                <a:ea typeface="黑体" pitchFamily="49" charset="-122"/>
              </a:rPr>
              <a:t>年</a:t>
            </a:r>
            <a:r>
              <a:rPr lang="en-US" altLang="zh-CN" sz="2400" dirty="0" smtClean="0">
                <a:latin typeface="黑体" pitchFamily="49" charset="-122"/>
                <a:ea typeface="黑体" pitchFamily="49" charset="-122"/>
              </a:rPr>
              <a:t>5</a:t>
            </a:r>
            <a:r>
              <a:rPr lang="zh-CN" altLang="zh-CN" sz="2400" dirty="0" smtClean="0">
                <a:latin typeface="黑体" pitchFamily="49" charset="-122"/>
                <a:ea typeface="黑体" pitchFamily="49" charset="-122"/>
              </a:rPr>
              <a:t>月，中共中央发出在全国青少年中开展</a:t>
            </a:r>
            <a:r>
              <a:rPr lang="en-US" altLang="zh-CN" sz="2400" dirty="0" smtClean="0">
                <a:latin typeface="黑体" pitchFamily="49" charset="-122"/>
                <a:ea typeface="黑体" pitchFamily="49" charset="-122"/>
              </a:rPr>
              <a:t>“</a:t>
            </a:r>
            <a:r>
              <a:rPr lang="zh-CN" altLang="zh-CN" sz="2400" dirty="0" smtClean="0">
                <a:latin typeface="黑体" pitchFamily="49" charset="-122"/>
                <a:ea typeface="黑体" pitchFamily="49" charset="-122"/>
              </a:rPr>
              <a:t>党史、新中国史、社会主义建设史、改革开放史</a:t>
            </a:r>
            <a:r>
              <a:rPr lang="en-US" altLang="zh-CN" sz="2400" dirty="0" smtClean="0">
                <a:latin typeface="黑体" pitchFamily="49" charset="-122"/>
                <a:ea typeface="黑体" pitchFamily="49" charset="-122"/>
              </a:rPr>
              <a:t>”</a:t>
            </a:r>
            <a:r>
              <a:rPr lang="zh-CN" altLang="zh-CN" sz="2400" dirty="0" smtClean="0">
                <a:latin typeface="黑体" pitchFamily="49" charset="-122"/>
                <a:ea typeface="黑体" pitchFamily="49" charset="-122"/>
              </a:rPr>
              <a:t>教育的通知。下列表述正确的是</a:t>
            </a:r>
            <a:r>
              <a:rPr lang="zh-CN" altLang="en-US" sz="2400" dirty="0" smtClean="0">
                <a:latin typeface="黑体" pitchFamily="49" charset="-122"/>
                <a:ea typeface="黑体" pitchFamily="49" charset="-122"/>
              </a:rPr>
              <a:t>（   ）</a:t>
            </a:r>
            <a:endParaRPr lang="zh-CN" altLang="zh-CN" sz="2400" dirty="0" smtClean="0">
              <a:latin typeface="黑体" pitchFamily="49" charset="-122"/>
              <a:ea typeface="黑体" pitchFamily="49" charset="-122"/>
            </a:endParaRPr>
          </a:p>
          <a:p>
            <a:pPr fontAlgn="ctr">
              <a:buNone/>
            </a:pPr>
            <a:r>
              <a:rPr lang="zh-CN" altLang="zh-CN" sz="2400" dirty="0" smtClean="0">
                <a:latin typeface="黑体" pitchFamily="49" charset="-122"/>
                <a:ea typeface="黑体" pitchFamily="49" charset="-122"/>
              </a:rPr>
              <a:t>①中国共产党团结带领中国人民完成旧民主主义革命</a:t>
            </a:r>
          </a:p>
          <a:p>
            <a:pPr fontAlgn="ctr">
              <a:buNone/>
            </a:pPr>
            <a:r>
              <a:rPr lang="zh-CN" altLang="zh-CN" sz="2400" dirty="0" smtClean="0">
                <a:latin typeface="黑体" pitchFamily="49" charset="-122"/>
                <a:ea typeface="黑体" pitchFamily="49" charset="-122"/>
              </a:rPr>
              <a:t>②中国共产党团结带领中国人民完成新民主主义革命</a:t>
            </a:r>
          </a:p>
          <a:p>
            <a:pPr fontAlgn="ctr">
              <a:buNone/>
            </a:pPr>
            <a:r>
              <a:rPr lang="zh-CN" altLang="zh-CN" sz="2400" dirty="0" smtClean="0">
                <a:latin typeface="黑体" pitchFamily="49" charset="-122"/>
                <a:ea typeface="黑体" pitchFamily="49" charset="-122"/>
              </a:rPr>
              <a:t>③中国共产党团结带领中国人民完成社会主义革命</a:t>
            </a:r>
          </a:p>
          <a:p>
            <a:pPr fontAlgn="ctr">
              <a:buNone/>
            </a:pPr>
            <a:r>
              <a:rPr lang="zh-CN" altLang="zh-CN" sz="2400" dirty="0" smtClean="0">
                <a:latin typeface="黑体" pitchFamily="49" charset="-122"/>
                <a:ea typeface="黑体" pitchFamily="49" charset="-122"/>
              </a:rPr>
              <a:t>④中国共产党团结带领中国人民进行改革开放新的伟大革命</a:t>
            </a:r>
          </a:p>
          <a:p>
            <a:pPr fontAlgn="ctr">
              <a:buNone/>
            </a:pPr>
            <a:r>
              <a:rPr lang="en-US" altLang="zh-CN" sz="2400" dirty="0" smtClean="0">
                <a:latin typeface="黑体" pitchFamily="49" charset="-122"/>
                <a:ea typeface="黑体" pitchFamily="49" charset="-122"/>
              </a:rPr>
              <a:t>A</a:t>
            </a:r>
            <a:r>
              <a:rPr lang="zh-CN" altLang="zh-CN" sz="2400" dirty="0" smtClean="0">
                <a:latin typeface="黑体" pitchFamily="49" charset="-122"/>
                <a:ea typeface="黑体" pitchFamily="49" charset="-122"/>
              </a:rPr>
              <a:t>．①②③</a:t>
            </a:r>
            <a:r>
              <a:rPr lang="en-US" altLang="zh-CN" sz="2400" dirty="0" smtClean="0">
                <a:latin typeface="黑体" pitchFamily="49" charset="-122"/>
                <a:ea typeface="黑体" pitchFamily="49" charset="-122"/>
              </a:rPr>
              <a:t>	  B</a:t>
            </a:r>
            <a:r>
              <a:rPr lang="zh-CN" altLang="zh-CN" sz="2400" dirty="0" smtClean="0">
                <a:latin typeface="黑体" pitchFamily="49" charset="-122"/>
                <a:ea typeface="黑体" pitchFamily="49" charset="-122"/>
              </a:rPr>
              <a:t>．②③④</a:t>
            </a:r>
            <a:r>
              <a:rPr lang="en-US" altLang="zh-CN" sz="2400" dirty="0" smtClean="0">
                <a:latin typeface="黑体" pitchFamily="49" charset="-122"/>
                <a:ea typeface="黑体" pitchFamily="49" charset="-122"/>
              </a:rPr>
              <a:t>	      C</a:t>
            </a:r>
            <a:r>
              <a:rPr lang="zh-CN" altLang="zh-CN" sz="2400" dirty="0" smtClean="0">
                <a:latin typeface="黑体" pitchFamily="49" charset="-122"/>
                <a:ea typeface="黑体" pitchFamily="49" charset="-122"/>
              </a:rPr>
              <a:t>．①③④</a:t>
            </a:r>
            <a:r>
              <a:rPr lang="en-US" altLang="zh-CN" sz="2400" dirty="0" smtClean="0">
                <a:latin typeface="黑体" pitchFamily="49" charset="-122"/>
                <a:ea typeface="黑体" pitchFamily="49" charset="-122"/>
              </a:rPr>
              <a:t>	   D</a:t>
            </a:r>
            <a:r>
              <a:rPr lang="zh-CN" altLang="zh-CN" sz="2400" dirty="0" smtClean="0">
                <a:latin typeface="黑体" pitchFamily="49" charset="-122"/>
                <a:ea typeface="黑体" pitchFamily="49" charset="-122"/>
              </a:rPr>
              <a:t>．①②③④</a:t>
            </a:r>
            <a:endParaRPr lang="en-US" altLang="zh-CN" sz="2400" dirty="0" smtClean="0">
              <a:latin typeface="黑体" pitchFamily="49" charset="-122"/>
              <a:ea typeface="黑体" pitchFamily="49" charset="-122"/>
            </a:endParaRPr>
          </a:p>
          <a:p>
            <a:pPr fontAlgn="ctr">
              <a:buNone/>
            </a:pPr>
            <a:r>
              <a:rPr lang="en-US" altLang="zh-CN" sz="2400" dirty="0" smtClean="0">
                <a:latin typeface="黑体" pitchFamily="49" charset="-122"/>
                <a:ea typeface="黑体" pitchFamily="49" charset="-122"/>
              </a:rPr>
              <a:t>4</a:t>
            </a:r>
            <a:r>
              <a:rPr lang="en-US" altLang="zh-CN" sz="2400" dirty="0">
                <a:latin typeface="黑体" pitchFamily="49" charset="-122"/>
                <a:ea typeface="黑体" pitchFamily="49" charset="-122"/>
              </a:rPr>
              <a:t>.</a:t>
            </a:r>
            <a:r>
              <a:rPr lang="zh-CN" altLang="zh-CN" sz="2400" dirty="0" smtClean="0">
                <a:latin typeface="黑体" pitchFamily="49" charset="-122"/>
                <a:ea typeface="黑体" pitchFamily="49" charset="-122"/>
              </a:rPr>
              <a:t>（</a:t>
            </a:r>
            <a:r>
              <a:rPr lang="en-US" altLang="zh-CN" sz="2400" dirty="0" smtClean="0">
                <a:latin typeface="黑体" pitchFamily="49" charset="-122"/>
                <a:ea typeface="黑体" pitchFamily="49" charset="-122"/>
              </a:rPr>
              <a:t>2021</a:t>
            </a:r>
            <a:r>
              <a:rPr lang="zh-CN" altLang="zh-CN" sz="2400" dirty="0" smtClean="0">
                <a:latin typeface="黑体" pitchFamily="49" charset="-122"/>
                <a:ea typeface="黑体" pitchFamily="49" charset="-122"/>
              </a:rPr>
              <a:t>年四川省凉山州）</a:t>
            </a:r>
            <a:r>
              <a:rPr lang="en-US" altLang="zh-CN" sz="2400" dirty="0" smtClean="0">
                <a:latin typeface="黑体" pitchFamily="49" charset="-122"/>
                <a:ea typeface="黑体" pitchFamily="49" charset="-122"/>
              </a:rPr>
              <a:t>2021</a:t>
            </a:r>
            <a:r>
              <a:rPr lang="zh-CN" altLang="zh-CN" sz="2400" dirty="0" smtClean="0">
                <a:latin typeface="黑体" pitchFamily="49" charset="-122"/>
                <a:ea typeface="黑体" pitchFamily="49" charset="-122"/>
              </a:rPr>
              <a:t>年</a:t>
            </a:r>
            <a:r>
              <a:rPr lang="en-US" altLang="zh-CN" sz="2400" dirty="0" smtClean="0">
                <a:latin typeface="黑体" pitchFamily="49" charset="-122"/>
                <a:ea typeface="黑体" pitchFamily="49" charset="-122"/>
              </a:rPr>
              <a:t>2</a:t>
            </a:r>
            <a:r>
              <a:rPr lang="zh-CN" altLang="zh-CN" sz="2400" dirty="0" smtClean="0">
                <a:latin typeface="黑体" pitchFamily="49" charset="-122"/>
                <a:ea typeface="黑体" pitchFamily="49" charset="-122"/>
              </a:rPr>
              <a:t>月</a:t>
            </a:r>
            <a:r>
              <a:rPr lang="en-US" altLang="zh-CN" sz="2400" dirty="0" smtClean="0">
                <a:latin typeface="黑体" pitchFamily="49" charset="-122"/>
                <a:ea typeface="黑体" pitchFamily="49" charset="-122"/>
              </a:rPr>
              <a:t>20</a:t>
            </a:r>
            <a:r>
              <a:rPr lang="zh-CN" altLang="zh-CN" sz="2400" dirty="0" smtClean="0">
                <a:latin typeface="黑体" pitchFamily="49" charset="-122"/>
                <a:ea typeface="黑体" pitchFamily="49" charset="-122"/>
              </a:rPr>
              <a:t>日，习近平总书记出席党史学习动员大会并发表重要讲话，强调在全党开展党史学习教育．在建党百年之际，在全党开展党史学习教育的重要意义是</a:t>
            </a:r>
            <a:r>
              <a:rPr lang="zh-CN" altLang="en-US" sz="2400" dirty="0" smtClean="0">
                <a:latin typeface="黑体" pitchFamily="49" charset="-122"/>
                <a:ea typeface="黑体" pitchFamily="49" charset="-122"/>
              </a:rPr>
              <a:t>（    ）</a:t>
            </a:r>
            <a:endParaRPr lang="zh-CN" altLang="zh-CN" sz="2400" dirty="0" smtClean="0">
              <a:latin typeface="黑体" pitchFamily="49" charset="-122"/>
              <a:ea typeface="黑体" pitchFamily="49" charset="-122"/>
            </a:endParaRPr>
          </a:p>
          <a:p>
            <a:pPr fontAlgn="ctr">
              <a:buNone/>
            </a:pPr>
            <a:r>
              <a:rPr lang="zh-CN" altLang="zh-CN" sz="2400" dirty="0" smtClean="0">
                <a:latin typeface="黑体" pitchFamily="49" charset="-122"/>
                <a:ea typeface="黑体" pitchFamily="49" charset="-122"/>
              </a:rPr>
              <a:t>①有利于坚持和发展中国特色社会主义，坚定四个自信</a:t>
            </a:r>
          </a:p>
          <a:p>
            <a:pPr fontAlgn="ctr">
              <a:buNone/>
            </a:pPr>
            <a:r>
              <a:rPr lang="zh-CN" altLang="zh-CN" sz="2400" dirty="0" smtClean="0">
                <a:latin typeface="黑体" pitchFamily="49" charset="-122"/>
                <a:ea typeface="黑体" pitchFamily="49" charset="-122"/>
              </a:rPr>
              <a:t>②有利于牢记初心使命、推进中华民族伟大复兴历史伟业</a:t>
            </a:r>
          </a:p>
          <a:p>
            <a:pPr fontAlgn="ctr">
              <a:buNone/>
            </a:pPr>
            <a:r>
              <a:rPr lang="zh-CN" altLang="zh-CN" sz="2400" dirty="0" smtClean="0">
                <a:latin typeface="黑体" pitchFamily="49" charset="-122"/>
                <a:ea typeface="黑体" pitchFamily="49" charset="-122"/>
              </a:rPr>
              <a:t>③有利于激发人们的爱党、爱国情感，增强全国人民的凝聚力和向心力</a:t>
            </a:r>
          </a:p>
          <a:p>
            <a:pPr fontAlgn="ctr">
              <a:buNone/>
            </a:pPr>
            <a:r>
              <a:rPr lang="zh-CN" altLang="zh-CN" sz="2400" dirty="0" smtClean="0">
                <a:latin typeface="黑体" pitchFamily="49" charset="-122"/>
                <a:ea typeface="黑体" pitchFamily="49" charset="-122"/>
              </a:rPr>
              <a:t>④有利于人们铭记历史，珍惜美好生活，创造美好未来</a:t>
            </a:r>
          </a:p>
          <a:p>
            <a:pPr fontAlgn="ctr">
              <a:buNone/>
            </a:pPr>
            <a:r>
              <a:rPr lang="en-US" altLang="zh-CN" sz="2400" dirty="0" smtClean="0">
                <a:latin typeface="黑体" pitchFamily="49" charset="-122"/>
                <a:ea typeface="黑体" pitchFamily="49" charset="-122"/>
              </a:rPr>
              <a:t>A</a:t>
            </a:r>
            <a:r>
              <a:rPr lang="zh-CN" altLang="zh-CN" sz="2400" dirty="0" smtClean="0">
                <a:latin typeface="黑体" pitchFamily="49" charset="-122"/>
                <a:ea typeface="黑体" pitchFamily="49" charset="-122"/>
              </a:rPr>
              <a:t>．②③④</a:t>
            </a:r>
            <a:r>
              <a:rPr lang="en-US" altLang="zh-CN" sz="2400" dirty="0" smtClean="0">
                <a:latin typeface="黑体" pitchFamily="49" charset="-122"/>
                <a:ea typeface="黑体" pitchFamily="49" charset="-122"/>
              </a:rPr>
              <a:t>	 B</a:t>
            </a:r>
            <a:r>
              <a:rPr lang="zh-CN" altLang="zh-CN" sz="2400" dirty="0" smtClean="0">
                <a:latin typeface="黑体" pitchFamily="49" charset="-122"/>
                <a:ea typeface="黑体" pitchFamily="49" charset="-122"/>
              </a:rPr>
              <a:t>．①②③④</a:t>
            </a:r>
            <a:r>
              <a:rPr lang="en-US" altLang="zh-CN" sz="2400" dirty="0" smtClean="0">
                <a:latin typeface="黑体" pitchFamily="49" charset="-122"/>
                <a:ea typeface="黑体" pitchFamily="49" charset="-122"/>
              </a:rPr>
              <a:t>	   C</a:t>
            </a:r>
            <a:r>
              <a:rPr lang="zh-CN" altLang="zh-CN" sz="2400" dirty="0" smtClean="0">
                <a:latin typeface="黑体" pitchFamily="49" charset="-122"/>
                <a:ea typeface="黑体" pitchFamily="49" charset="-122"/>
              </a:rPr>
              <a:t>．①③④</a:t>
            </a:r>
            <a:r>
              <a:rPr lang="en-US" altLang="zh-CN" sz="2400" dirty="0" smtClean="0">
                <a:latin typeface="黑体" pitchFamily="49" charset="-122"/>
                <a:ea typeface="黑体" pitchFamily="49" charset="-122"/>
              </a:rPr>
              <a:t>	        D</a:t>
            </a:r>
            <a:r>
              <a:rPr lang="zh-CN" altLang="zh-CN" sz="2400" dirty="0" smtClean="0">
                <a:latin typeface="黑体" pitchFamily="49" charset="-122"/>
                <a:ea typeface="黑体" pitchFamily="49" charset="-122"/>
              </a:rPr>
              <a:t>．①②④</a:t>
            </a:r>
          </a:p>
          <a:p>
            <a:pPr fontAlgn="ctr">
              <a:buNone/>
            </a:pPr>
            <a:endParaRPr lang="zh-CN" altLang="zh-CN" sz="2400" dirty="0" smtClean="0">
              <a:latin typeface="黑体" pitchFamily="49" charset="-122"/>
              <a:ea typeface="黑体" pitchFamily="49" charset="-122"/>
            </a:endParaRPr>
          </a:p>
          <a:p>
            <a:pPr>
              <a:buNone/>
            </a:pPr>
            <a:endParaRPr lang="zh-CN" altLang="en-US" sz="2400" dirty="0">
              <a:latin typeface="黑体" pitchFamily="49" charset="-122"/>
              <a:ea typeface="黑体" pitchFamily="49" charset="-122"/>
            </a:endParaRPr>
          </a:p>
        </p:txBody>
      </p:sp>
      <p:sp>
        <p:nvSpPr>
          <p:cNvPr id="4" name="TextBox 3"/>
          <p:cNvSpPr txBox="1"/>
          <p:nvPr/>
        </p:nvSpPr>
        <p:spPr>
          <a:xfrm>
            <a:off x="3286116" y="785794"/>
            <a:ext cx="288758" cy="461665"/>
          </a:xfrm>
          <a:prstGeom prst="rect">
            <a:avLst/>
          </a:prstGeom>
          <a:noFill/>
        </p:spPr>
        <p:txBody>
          <a:bodyPr wrap="square" rtlCol="0">
            <a:spAutoFit/>
          </a:bodyPr>
          <a:lstStyle/>
          <a:p>
            <a:r>
              <a:rPr lang="en-US" altLang="zh-CN" sz="2400" b="1" dirty="0" smtClean="0">
                <a:solidFill>
                  <a:srgbClr val="FF0000"/>
                </a:solidFill>
              </a:rPr>
              <a:t>B</a:t>
            </a:r>
            <a:endParaRPr lang="zh-CN" altLang="en-US" sz="2400" b="1" dirty="0">
              <a:solidFill>
                <a:srgbClr val="FF0000"/>
              </a:solidFill>
            </a:endParaRPr>
          </a:p>
        </p:txBody>
      </p:sp>
      <p:sp>
        <p:nvSpPr>
          <p:cNvPr id="5" name="TextBox 4"/>
          <p:cNvSpPr txBox="1"/>
          <p:nvPr/>
        </p:nvSpPr>
        <p:spPr>
          <a:xfrm>
            <a:off x="7358082" y="3929066"/>
            <a:ext cx="288758" cy="461665"/>
          </a:xfrm>
          <a:prstGeom prst="rect">
            <a:avLst/>
          </a:prstGeom>
          <a:noFill/>
        </p:spPr>
        <p:txBody>
          <a:bodyPr wrap="square" rtlCol="0">
            <a:spAutoFit/>
          </a:bodyPr>
          <a:lstStyle/>
          <a:p>
            <a:r>
              <a:rPr lang="en-US" altLang="zh-CN" sz="2400" b="1" dirty="0" smtClean="0">
                <a:solidFill>
                  <a:srgbClr val="FF0000"/>
                </a:solidFill>
              </a:rPr>
              <a:t>B</a:t>
            </a:r>
            <a:endParaRPr lang="zh-CN" altLang="en-US" sz="2400" b="1"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linds(horizontal)">
                                      <p:cBhvr>
                                        <p:cTn id="1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14282" y="142852"/>
            <a:ext cx="8929718" cy="6485021"/>
          </a:xfrm>
        </p:spPr>
        <p:txBody>
          <a:bodyPr>
            <a:normAutofit fontScale="85000" lnSpcReduction="20000"/>
          </a:bodyPr>
          <a:lstStyle/>
          <a:p>
            <a:pPr fontAlgn="ctr">
              <a:buNone/>
            </a:pPr>
            <a:r>
              <a:rPr lang="en-US" altLang="zh-CN" dirty="0" smtClean="0">
                <a:latin typeface="黑体" pitchFamily="49" charset="-122"/>
                <a:ea typeface="黑体" pitchFamily="49" charset="-122"/>
              </a:rPr>
              <a:t>5.</a:t>
            </a:r>
            <a:r>
              <a:rPr lang="zh-CN" altLang="zh-CN" dirty="0" smtClean="0">
                <a:latin typeface="黑体" pitchFamily="49" charset="-122"/>
                <a:ea typeface="黑体" pitchFamily="49" charset="-122"/>
              </a:rPr>
              <a:t>（</a:t>
            </a:r>
            <a:r>
              <a:rPr lang="en-US" altLang="zh-CN" dirty="0" smtClean="0">
                <a:latin typeface="黑体" pitchFamily="49" charset="-122"/>
                <a:ea typeface="黑体" pitchFamily="49" charset="-122"/>
              </a:rPr>
              <a:t>2021</a:t>
            </a:r>
            <a:r>
              <a:rPr lang="zh-CN" altLang="zh-CN" dirty="0" smtClean="0">
                <a:latin typeface="黑体" pitchFamily="49" charset="-122"/>
                <a:ea typeface="黑体" pitchFamily="49" charset="-122"/>
              </a:rPr>
              <a:t> 山东省泰安市）</a:t>
            </a:r>
            <a:r>
              <a:rPr lang="en-US" altLang="zh-CN" dirty="0" smtClean="0">
                <a:latin typeface="黑体" pitchFamily="49" charset="-122"/>
                <a:ea typeface="黑体" pitchFamily="49" charset="-122"/>
              </a:rPr>
              <a:t>2020</a:t>
            </a:r>
            <a:r>
              <a:rPr lang="zh-CN" altLang="zh-CN" dirty="0" smtClean="0">
                <a:latin typeface="黑体" pitchFamily="49" charset="-122"/>
                <a:ea typeface="黑体" pitchFamily="49" charset="-122"/>
              </a:rPr>
              <a:t>年新冠肺炎疫情在全球蔓延，对世界各国经济的发展产生了重大影响，中国成为</a:t>
            </a:r>
            <a:r>
              <a:rPr lang="en-US" altLang="zh-CN" dirty="0" smtClean="0">
                <a:latin typeface="黑体" pitchFamily="49" charset="-122"/>
                <a:ea typeface="黑体" pitchFamily="49" charset="-122"/>
              </a:rPr>
              <a:t>2020</a:t>
            </a:r>
            <a:r>
              <a:rPr lang="zh-CN" altLang="zh-CN" dirty="0" smtClean="0">
                <a:latin typeface="黑体" pitchFamily="49" charset="-122"/>
                <a:ea typeface="黑体" pitchFamily="49" charset="-122"/>
              </a:rPr>
              <a:t>年全球唯一实现经济正增长的主要经济体。你认为其原因主要有</a:t>
            </a:r>
            <a:r>
              <a:rPr lang="en-US" altLang="zh-CN" dirty="0" smtClean="0">
                <a:latin typeface="黑体" pitchFamily="49" charset="-122"/>
                <a:ea typeface="黑体" pitchFamily="49" charset="-122"/>
              </a:rPr>
              <a:t>(     )</a:t>
            </a:r>
          </a:p>
          <a:p>
            <a:pPr fontAlgn="ctr">
              <a:buNone/>
            </a:pPr>
            <a:endParaRPr lang="zh-CN" altLang="zh-CN" dirty="0" smtClean="0">
              <a:latin typeface="黑体" pitchFamily="49" charset="-122"/>
              <a:ea typeface="黑体" pitchFamily="49" charset="-122"/>
            </a:endParaRPr>
          </a:p>
          <a:p>
            <a:pPr fontAlgn="ctr">
              <a:buNone/>
            </a:pPr>
            <a:endParaRPr lang="en-US" altLang="zh-CN" dirty="0" smtClean="0">
              <a:latin typeface="黑体" pitchFamily="49" charset="-122"/>
              <a:ea typeface="黑体" pitchFamily="49" charset="-122"/>
            </a:endParaRPr>
          </a:p>
          <a:p>
            <a:pPr fontAlgn="ctr">
              <a:buNone/>
            </a:pPr>
            <a:endParaRPr lang="en-US" altLang="zh-CN" dirty="0" smtClean="0">
              <a:latin typeface="黑体" pitchFamily="49" charset="-122"/>
              <a:ea typeface="黑体" pitchFamily="49" charset="-122"/>
            </a:endParaRPr>
          </a:p>
          <a:p>
            <a:pPr fontAlgn="ctr">
              <a:buNone/>
            </a:pPr>
            <a:endParaRPr lang="en-US" altLang="zh-CN" dirty="0" smtClean="0">
              <a:latin typeface="黑体" pitchFamily="49" charset="-122"/>
              <a:ea typeface="黑体" pitchFamily="49" charset="-122"/>
            </a:endParaRPr>
          </a:p>
          <a:p>
            <a:pPr fontAlgn="ctr">
              <a:buNone/>
            </a:pPr>
            <a:endParaRPr lang="en-US" altLang="zh-CN" dirty="0" smtClean="0">
              <a:latin typeface="黑体" pitchFamily="49" charset="-122"/>
              <a:ea typeface="黑体" pitchFamily="49" charset="-122"/>
            </a:endParaRPr>
          </a:p>
          <a:p>
            <a:pPr fontAlgn="ctr">
              <a:buNone/>
            </a:pPr>
            <a:endParaRPr lang="en-US" altLang="zh-CN" dirty="0" smtClean="0">
              <a:latin typeface="黑体" pitchFamily="49" charset="-122"/>
              <a:ea typeface="黑体" pitchFamily="49" charset="-122"/>
            </a:endParaRPr>
          </a:p>
          <a:p>
            <a:pPr fontAlgn="ctr">
              <a:buNone/>
            </a:pPr>
            <a:r>
              <a:rPr lang="zh-CN" altLang="zh-CN" dirty="0" smtClean="0">
                <a:latin typeface="黑体" pitchFamily="49" charset="-122"/>
                <a:ea typeface="黑体" pitchFamily="49" charset="-122"/>
              </a:rPr>
              <a:t>①中国共产党的正确领导</a:t>
            </a:r>
            <a:r>
              <a:rPr lang="en-US" altLang="zh-CN" dirty="0" smtClean="0">
                <a:latin typeface="黑体" pitchFamily="49" charset="-122"/>
                <a:ea typeface="黑体" pitchFamily="49" charset="-122"/>
              </a:rPr>
              <a:t>    </a:t>
            </a:r>
          </a:p>
          <a:p>
            <a:pPr fontAlgn="ctr">
              <a:buNone/>
            </a:pPr>
            <a:r>
              <a:rPr lang="zh-CN" altLang="zh-CN" dirty="0" smtClean="0">
                <a:latin typeface="黑体" pitchFamily="49" charset="-122"/>
                <a:ea typeface="黑体" pitchFamily="49" charset="-122"/>
              </a:rPr>
              <a:t>②中国特色社会主义制度具有无比的优越性</a:t>
            </a:r>
          </a:p>
          <a:p>
            <a:pPr fontAlgn="ctr">
              <a:buNone/>
            </a:pPr>
            <a:r>
              <a:rPr lang="zh-CN" altLang="zh-CN" dirty="0" smtClean="0">
                <a:latin typeface="黑体" pitchFamily="49" charset="-122"/>
                <a:ea typeface="黑体" pitchFamily="49" charset="-122"/>
              </a:rPr>
              <a:t>③党和政府科学统筹疫情防控和经济社会发展</a:t>
            </a:r>
          </a:p>
          <a:p>
            <a:pPr fontAlgn="ctr">
              <a:buNone/>
            </a:pPr>
            <a:r>
              <a:rPr lang="zh-CN" altLang="zh-CN" dirty="0" smtClean="0">
                <a:latin typeface="黑体" pitchFamily="49" charset="-122"/>
                <a:ea typeface="黑体" pitchFamily="49" charset="-122"/>
              </a:rPr>
              <a:t>④我国的经济总量远远高于世界其他国家</a:t>
            </a:r>
          </a:p>
          <a:p>
            <a:pPr marL="514350" indent="-514350" fontAlgn="ctr">
              <a:buAutoNum type="alphaUcPeriod"/>
            </a:pPr>
            <a:r>
              <a:rPr lang="zh-CN" altLang="zh-CN" dirty="0" smtClean="0">
                <a:latin typeface="黑体" pitchFamily="49" charset="-122"/>
                <a:ea typeface="黑体" pitchFamily="49" charset="-122"/>
              </a:rPr>
              <a:t>①②③④</a:t>
            </a:r>
            <a:r>
              <a:rPr lang="en-US" altLang="zh-CN" dirty="0" smtClean="0">
                <a:latin typeface="黑体" pitchFamily="49" charset="-122"/>
                <a:ea typeface="黑体" pitchFamily="49" charset="-122"/>
              </a:rPr>
              <a:t>	    B. </a:t>
            </a:r>
            <a:r>
              <a:rPr lang="zh-CN" altLang="zh-CN" dirty="0" smtClean="0">
                <a:latin typeface="黑体" pitchFamily="49" charset="-122"/>
                <a:ea typeface="黑体" pitchFamily="49" charset="-122"/>
              </a:rPr>
              <a:t>①③④</a:t>
            </a:r>
            <a:r>
              <a:rPr lang="en-US" altLang="zh-CN" dirty="0" smtClean="0">
                <a:latin typeface="黑体" pitchFamily="49" charset="-122"/>
                <a:ea typeface="黑体" pitchFamily="49" charset="-122"/>
              </a:rPr>
              <a:t>     	</a:t>
            </a:r>
            <a:endParaRPr lang="en-US" altLang="zh-CN" dirty="0">
              <a:latin typeface="黑体" pitchFamily="49" charset="-122"/>
              <a:ea typeface="黑体" pitchFamily="49" charset="-122"/>
            </a:endParaRPr>
          </a:p>
          <a:p>
            <a:pPr marL="514350" indent="-514350" fontAlgn="ctr">
              <a:buNone/>
            </a:pPr>
            <a:r>
              <a:rPr lang="en-US" altLang="zh-CN" dirty="0" smtClean="0">
                <a:latin typeface="黑体" pitchFamily="49" charset="-122"/>
                <a:ea typeface="黑体" pitchFamily="49" charset="-122"/>
              </a:rPr>
              <a:t>C. </a:t>
            </a:r>
            <a:r>
              <a:rPr lang="zh-CN" altLang="zh-CN" dirty="0" smtClean="0">
                <a:latin typeface="黑体" pitchFamily="49" charset="-122"/>
                <a:ea typeface="黑体" pitchFamily="49" charset="-122"/>
              </a:rPr>
              <a:t>①②④</a:t>
            </a:r>
            <a:r>
              <a:rPr lang="en-US" altLang="zh-CN" dirty="0" smtClean="0">
                <a:latin typeface="黑体" pitchFamily="49" charset="-122"/>
                <a:ea typeface="黑体" pitchFamily="49" charset="-122"/>
              </a:rPr>
              <a:t>	      D. </a:t>
            </a:r>
            <a:r>
              <a:rPr lang="zh-CN" altLang="zh-CN" dirty="0" smtClean="0">
                <a:latin typeface="黑体" pitchFamily="49" charset="-122"/>
                <a:ea typeface="黑体" pitchFamily="49" charset="-122"/>
              </a:rPr>
              <a:t>①②③</a:t>
            </a:r>
          </a:p>
          <a:p>
            <a:pPr>
              <a:buNone/>
            </a:pPr>
            <a:endParaRPr lang="zh-CN" altLang="en-US" dirty="0">
              <a:latin typeface="黑体" pitchFamily="49" charset="-122"/>
              <a:ea typeface="黑体" pitchFamily="49" charset="-122"/>
            </a:endParaRPr>
          </a:p>
        </p:txBody>
      </p:sp>
      <p:pic>
        <p:nvPicPr>
          <p:cNvPr id="4" name="图片 3"/>
          <p:cNvPicPr/>
          <p:nvPr/>
        </p:nvPicPr>
        <p:blipFill>
          <a:blip r:embed="rId2"/>
          <a:stretch>
            <a:fillRect/>
          </a:stretch>
        </p:blipFill>
        <p:spPr bwMode="auto">
          <a:xfrm>
            <a:off x="3143240" y="1500174"/>
            <a:ext cx="5143536" cy="1995482"/>
          </a:xfrm>
          <a:prstGeom prst="rect">
            <a:avLst/>
          </a:prstGeom>
          <a:noFill/>
          <a:ln w="9525">
            <a:noFill/>
            <a:miter lim="800000"/>
          </a:ln>
        </p:spPr>
      </p:pic>
      <p:sp>
        <p:nvSpPr>
          <p:cNvPr id="5" name="TextBox 4"/>
          <p:cNvSpPr txBox="1"/>
          <p:nvPr/>
        </p:nvSpPr>
        <p:spPr>
          <a:xfrm>
            <a:off x="2357422" y="1285860"/>
            <a:ext cx="333876" cy="523220"/>
          </a:xfrm>
          <a:prstGeom prst="rect">
            <a:avLst/>
          </a:prstGeom>
          <a:noFill/>
        </p:spPr>
        <p:txBody>
          <a:bodyPr wrap="square" rtlCol="0">
            <a:spAutoFit/>
          </a:bodyPr>
          <a:lstStyle/>
          <a:p>
            <a:r>
              <a:rPr lang="en-US" altLang="zh-CN" sz="2800" b="1" dirty="0" smtClean="0">
                <a:solidFill>
                  <a:srgbClr val="FF0000"/>
                </a:solidFill>
              </a:rPr>
              <a:t>D</a:t>
            </a:r>
            <a:endParaRPr lang="zh-CN" altLang="en-US" sz="2800" b="1"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26331" y="673769"/>
            <a:ext cx="9017669" cy="5503195"/>
          </a:xfrm>
        </p:spPr>
        <p:txBody>
          <a:bodyPr>
            <a:normAutofit fontScale="92500"/>
          </a:bodyPr>
          <a:lstStyle/>
          <a:p>
            <a:pPr fontAlgn="ctr">
              <a:buNone/>
            </a:pPr>
            <a:r>
              <a:rPr lang="en-US" altLang="zh-CN" smtClean="0"/>
              <a:t>6</a:t>
            </a:r>
            <a:r>
              <a:rPr lang="zh-CN" altLang="en-US" smtClean="0"/>
              <a:t>、</a:t>
            </a:r>
            <a:r>
              <a:rPr lang="zh-CN" altLang="zh-CN" smtClean="0"/>
              <a:t>（</a:t>
            </a:r>
            <a:r>
              <a:rPr lang="en-US" altLang="zh-CN" smtClean="0"/>
              <a:t>2021</a:t>
            </a:r>
            <a:r>
              <a:rPr lang="zh-CN" altLang="zh-CN" smtClean="0"/>
              <a:t>武汉中考）习近平指出，党的历史是最生动、最有说服力的教科书。我们党的一百年，是矢志践行初心使命的一百年，是荜路蓝缕奠基立业的一百年。以下有关党史的表述，正确的是（</a:t>
            </a:r>
            <a:r>
              <a:rPr lang="en-US" altLang="zh-CN" smtClean="0"/>
              <a:t>    </a:t>
            </a:r>
            <a:r>
              <a:rPr lang="zh-CN" altLang="zh-CN" smtClean="0"/>
              <a:t>）</a:t>
            </a:r>
          </a:p>
          <a:p>
            <a:pPr fontAlgn="ctr">
              <a:buNone/>
            </a:pPr>
            <a:r>
              <a:rPr lang="zh-CN" altLang="zh-CN" smtClean="0"/>
              <a:t>①人民对美好生活的向往，就是党的奋斗目标</a:t>
            </a:r>
          </a:p>
          <a:p>
            <a:pPr fontAlgn="ctr">
              <a:buNone/>
            </a:pPr>
            <a:r>
              <a:rPr lang="zh-CN" altLang="zh-CN" smtClean="0"/>
              <a:t>②党的十九大指出，中国特色社会主义进入了新时代</a:t>
            </a:r>
          </a:p>
          <a:p>
            <a:pPr fontAlgn="ctr">
              <a:buNone/>
            </a:pPr>
            <a:r>
              <a:rPr lang="zh-CN" altLang="zh-CN" smtClean="0"/>
              <a:t>③党的十八大开启了改革开放的历史征程</a:t>
            </a:r>
          </a:p>
          <a:p>
            <a:pPr fontAlgn="ctr">
              <a:buNone/>
            </a:pPr>
            <a:r>
              <a:rPr lang="zh-CN" altLang="zh-CN" smtClean="0"/>
              <a:t>④我国经济和社会发展的战略目标是到建党一百年时实现共同富裕</a:t>
            </a:r>
          </a:p>
          <a:p>
            <a:pPr fontAlgn="ctr">
              <a:buNone/>
            </a:pPr>
            <a:r>
              <a:rPr lang="en-US" altLang="zh-CN" smtClean="0"/>
              <a:t>A. </a:t>
            </a:r>
            <a:r>
              <a:rPr lang="zh-CN" altLang="zh-CN" smtClean="0"/>
              <a:t>①②</a:t>
            </a:r>
            <a:r>
              <a:rPr lang="en-US" altLang="zh-CN" smtClean="0"/>
              <a:t>	   B. </a:t>
            </a:r>
            <a:r>
              <a:rPr lang="zh-CN" altLang="zh-CN" smtClean="0"/>
              <a:t>①③</a:t>
            </a:r>
            <a:r>
              <a:rPr lang="en-US" altLang="zh-CN" smtClean="0"/>
              <a:t>	      C. </a:t>
            </a:r>
            <a:r>
              <a:rPr lang="zh-CN" altLang="zh-CN" smtClean="0"/>
              <a:t>②④</a:t>
            </a:r>
            <a:r>
              <a:rPr lang="en-US" altLang="zh-CN" smtClean="0"/>
              <a:t>	        D. </a:t>
            </a:r>
            <a:r>
              <a:rPr lang="zh-CN" altLang="zh-CN" smtClean="0"/>
              <a:t>③④</a:t>
            </a:r>
          </a:p>
          <a:p>
            <a:pPr>
              <a:buNone/>
            </a:pPr>
            <a:endParaRPr lang="zh-CN" altLang="en-US"/>
          </a:p>
        </p:txBody>
      </p:sp>
      <p:sp>
        <p:nvSpPr>
          <p:cNvPr id="4" name="TextBox 3"/>
          <p:cNvSpPr txBox="1"/>
          <p:nvPr/>
        </p:nvSpPr>
        <p:spPr>
          <a:xfrm>
            <a:off x="6045868" y="1503947"/>
            <a:ext cx="288758" cy="523220"/>
          </a:xfrm>
          <a:prstGeom prst="rect">
            <a:avLst/>
          </a:prstGeom>
          <a:noFill/>
        </p:spPr>
        <p:txBody>
          <a:bodyPr wrap="square" rtlCol="0">
            <a:spAutoFit/>
          </a:bodyPr>
          <a:lstStyle/>
          <a:p>
            <a:r>
              <a:rPr lang="en-US" altLang="zh-CN" sz="2800" b="1" smtClean="0">
                <a:solidFill>
                  <a:srgbClr val="FF0000"/>
                </a:solidFill>
              </a:rPr>
              <a:t>A</a:t>
            </a:r>
            <a:endParaRPr lang="zh-CN" altLang="en-US" sz="2800" b="1">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0" y="1"/>
            <a:ext cx="9144000" cy="6857999"/>
          </a:xfrm>
        </p:spPr>
        <p:txBody>
          <a:bodyPr>
            <a:normAutofit/>
          </a:bodyPr>
          <a:lstStyle/>
          <a:p>
            <a:pPr fontAlgn="ctr">
              <a:lnSpc>
                <a:spcPct val="100000"/>
              </a:lnSpc>
              <a:spcBef>
                <a:spcPct val="0"/>
              </a:spcBef>
              <a:buNone/>
            </a:pPr>
            <a:r>
              <a:rPr lang="en-US" altLang="zh-CN" sz="2400" dirty="0" smtClean="0">
                <a:latin typeface="黑体" pitchFamily="49" charset="-122"/>
                <a:ea typeface="黑体" pitchFamily="49" charset="-122"/>
              </a:rPr>
              <a:t>7.</a:t>
            </a:r>
            <a:r>
              <a:rPr lang="zh-CN" altLang="zh-CN" sz="2400" dirty="0" smtClean="0">
                <a:latin typeface="黑体" pitchFamily="49" charset="-122"/>
                <a:ea typeface="黑体" pitchFamily="49" charset="-122"/>
              </a:rPr>
              <a:t>（</a:t>
            </a:r>
            <a:r>
              <a:rPr lang="en-US" altLang="zh-CN" sz="2400" dirty="0" smtClean="0">
                <a:latin typeface="黑体" pitchFamily="49" charset="-122"/>
                <a:ea typeface="黑体" pitchFamily="49" charset="-122"/>
              </a:rPr>
              <a:t>2021</a:t>
            </a:r>
            <a:r>
              <a:rPr lang="zh-CN" altLang="zh-CN" sz="2400" dirty="0" smtClean="0">
                <a:latin typeface="黑体" pitchFamily="49" charset="-122"/>
                <a:ea typeface="黑体" pitchFamily="49" charset="-122"/>
              </a:rPr>
              <a:t>年湖北宜昌）学习党史，坚定信仰</a:t>
            </a:r>
          </a:p>
          <a:p>
            <a:pPr fontAlgn="ctr">
              <a:lnSpc>
                <a:spcPct val="100000"/>
              </a:lnSpc>
              <a:spcBef>
                <a:spcPct val="0"/>
              </a:spcBef>
              <a:buNone/>
            </a:pPr>
            <a:r>
              <a:rPr lang="en-US" altLang="zh-CN" sz="2400" dirty="0" smtClean="0">
                <a:latin typeface="黑体" pitchFamily="49" charset="-122"/>
                <a:ea typeface="黑体" pitchFamily="49" charset="-122"/>
              </a:rPr>
              <a:t>      2021</a:t>
            </a:r>
            <a:r>
              <a:rPr lang="zh-CN" altLang="zh-CN" sz="2400" dirty="0" smtClean="0">
                <a:latin typeface="黑体" pitchFamily="49" charset="-122"/>
                <a:ea typeface="黑体" pitchFamily="49" charset="-122"/>
              </a:rPr>
              <a:t>年是中国共产党建党</a:t>
            </a:r>
            <a:r>
              <a:rPr lang="en-US" altLang="zh-CN" sz="2400" dirty="0" smtClean="0">
                <a:latin typeface="黑体" pitchFamily="49" charset="-122"/>
                <a:ea typeface="黑体" pitchFamily="49" charset="-122"/>
              </a:rPr>
              <a:t>100</a:t>
            </a:r>
            <a:r>
              <a:rPr lang="zh-CN" altLang="zh-CN" sz="2400" dirty="0" smtClean="0">
                <a:latin typeface="黑体" pitchFamily="49" charset="-122"/>
                <a:ea typeface="黑体" pitchFamily="49" charset="-122"/>
              </a:rPr>
              <a:t>周年。中共宜昌市委、市教育局以</a:t>
            </a:r>
            <a:r>
              <a:rPr lang="en-US" altLang="zh-CN" sz="2400" dirty="0" smtClean="0">
                <a:latin typeface="黑体" pitchFamily="49" charset="-122"/>
                <a:ea typeface="黑体" pitchFamily="49" charset="-122"/>
              </a:rPr>
              <a:t>“</a:t>
            </a:r>
            <a:r>
              <a:rPr lang="zh-CN" altLang="zh-CN" sz="2400" dirty="0" smtClean="0">
                <a:latin typeface="黑体" pitchFamily="49" charset="-122"/>
                <a:ea typeface="黑体" pitchFamily="49" charset="-122"/>
              </a:rPr>
              <a:t>喜迎百年华诞，同心育人铸魂</a:t>
            </a:r>
            <a:r>
              <a:rPr lang="en-US" altLang="zh-CN" sz="2400" dirty="0" smtClean="0">
                <a:latin typeface="黑体" pitchFamily="49" charset="-122"/>
                <a:ea typeface="黑体" pitchFamily="49" charset="-122"/>
              </a:rPr>
              <a:t>”</a:t>
            </a:r>
            <a:r>
              <a:rPr lang="zh-CN" altLang="zh-CN" sz="2400" dirty="0" smtClean="0">
                <a:latin typeface="黑体" pitchFamily="49" charset="-122"/>
                <a:ea typeface="黑体" pitchFamily="49" charset="-122"/>
              </a:rPr>
              <a:t>为主题，在全市大中小学开展</a:t>
            </a:r>
            <a:r>
              <a:rPr lang="en-US" altLang="zh-CN" sz="2400" dirty="0" smtClean="0">
                <a:latin typeface="黑体" pitchFamily="49" charset="-122"/>
                <a:ea typeface="黑体" pitchFamily="49" charset="-122"/>
              </a:rPr>
              <a:t>“</a:t>
            </a:r>
            <a:r>
              <a:rPr lang="zh-CN" altLang="zh-CN" sz="2400" dirty="0" smtClean="0">
                <a:latin typeface="黑体" pitchFamily="49" charset="-122"/>
                <a:ea typeface="黑体" pitchFamily="49" charset="-122"/>
              </a:rPr>
              <a:t>同上一节课</a:t>
            </a:r>
            <a:r>
              <a:rPr lang="en-US" altLang="zh-CN" sz="2400" dirty="0" smtClean="0">
                <a:latin typeface="黑体" pitchFamily="49" charset="-122"/>
                <a:ea typeface="黑体" pitchFamily="49" charset="-122"/>
              </a:rPr>
              <a:t>——</a:t>
            </a:r>
            <a:r>
              <a:rPr lang="zh-CN" altLang="zh-CN" sz="2400" dirty="0" smtClean="0">
                <a:latin typeface="黑体" pitchFamily="49" charset="-122"/>
                <a:ea typeface="黑体" pitchFamily="49" charset="-122"/>
              </a:rPr>
              <a:t>坚持中国共产党领导</a:t>
            </a:r>
            <a:r>
              <a:rPr lang="en-US" altLang="zh-CN" sz="2400" dirty="0" smtClean="0">
                <a:latin typeface="黑体" pitchFamily="49" charset="-122"/>
                <a:ea typeface="黑体" pitchFamily="49" charset="-122"/>
              </a:rPr>
              <a:t>”</a:t>
            </a:r>
            <a:r>
              <a:rPr lang="zh-CN" altLang="zh-CN" sz="2400" dirty="0" smtClean="0">
                <a:latin typeface="黑体" pitchFamily="49" charset="-122"/>
                <a:ea typeface="黑体" pitchFamily="49" charset="-122"/>
              </a:rPr>
              <a:t>活动。</a:t>
            </a:r>
          </a:p>
          <a:p>
            <a:pPr fontAlgn="ctr">
              <a:lnSpc>
                <a:spcPct val="100000"/>
              </a:lnSpc>
              <a:spcBef>
                <a:spcPct val="0"/>
              </a:spcBef>
              <a:buNone/>
            </a:pPr>
            <a:r>
              <a:rPr lang="en-US" altLang="zh-CN" sz="2400" dirty="0" smtClean="0">
                <a:latin typeface="黑体" pitchFamily="49" charset="-122"/>
                <a:ea typeface="黑体" pitchFamily="49" charset="-122"/>
              </a:rPr>
              <a:t>       </a:t>
            </a:r>
            <a:r>
              <a:rPr lang="zh-CN" altLang="zh-CN" sz="2400" dirty="0" smtClean="0">
                <a:latin typeface="黑体" pitchFamily="49" charset="-122"/>
                <a:ea typeface="黑体" pitchFamily="49" charset="-122"/>
              </a:rPr>
              <a:t>某中学九年级学生通过这节课，回顾了党的百年历程，探讨了党的成功秘诀。同学们准备举办</a:t>
            </a:r>
            <a:r>
              <a:rPr lang="en-US" altLang="zh-CN" sz="2400" dirty="0" smtClean="0">
                <a:latin typeface="黑体" pitchFamily="49" charset="-122"/>
                <a:ea typeface="黑体" pitchFamily="49" charset="-122"/>
              </a:rPr>
              <a:t>“</a:t>
            </a:r>
            <a:r>
              <a:rPr lang="zh-CN" altLang="zh-CN" sz="2400" dirty="0" smtClean="0">
                <a:latin typeface="黑体" pitchFamily="49" charset="-122"/>
                <a:ea typeface="黑体" pitchFamily="49" charset="-122"/>
              </a:rPr>
              <a:t>学党史、感党恩、跟党走</a:t>
            </a:r>
            <a:r>
              <a:rPr lang="en-US" altLang="zh-CN" sz="2400" dirty="0" smtClean="0">
                <a:latin typeface="黑体" pitchFamily="49" charset="-122"/>
                <a:ea typeface="黑体" pitchFamily="49" charset="-122"/>
              </a:rPr>
              <a:t>”</a:t>
            </a:r>
            <a:r>
              <a:rPr lang="zh-CN" altLang="zh-CN" sz="2400" dirty="0" smtClean="0">
                <a:latin typeface="黑体" pitchFamily="49" charset="-122"/>
                <a:ea typeface="黑体" pitchFamily="49" charset="-122"/>
              </a:rPr>
              <a:t>学习竞赛，请你参与筹备，将以下两个问题的答案补充完整。</a:t>
            </a:r>
          </a:p>
          <a:p>
            <a:pPr fontAlgn="ctr">
              <a:lnSpc>
                <a:spcPct val="100000"/>
              </a:lnSpc>
              <a:spcBef>
                <a:spcPct val="0"/>
              </a:spcBef>
              <a:buNone/>
            </a:pPr>
            <a:r>
              <a:rPr lang="en-US" altLang="zh-CN" sz="2400" dirty="0" smtClean="0">
                <a:latin typeface="黑体" pitchFamily="49" charset="-122"/>
                <a:ea typeface="黑体" pitchFamily="49" charset="-122"/>
              </a:rPr>
              <a:t>“</a:t>
            </a:r>
            <a:r>
              <a:rPr lang="zh-CN" altLang="zh-CN" sz="2400" dirty="0" smtClean="0">
                <a:latin typeface="黑体" pitchFamily="49" charset="-122"/>
                <a:ea typeface="黑体" pitchFamily="49" charset="-122"/>
              </a:rPr>
              <a:t>学党史、感党恩、跟党走</a:t>
            </a:r>
            <a:r>
              <a:rPr lang="en-US" altLang="zh-CN" sz="2400" dirty="0" smtClean="0">
                <a:latin typeface="黑体" pitchFamily="49" charset="-122"/>
                <a:ea typeface="黑体" pitchFamily="49" charset="-122"/>
              </a:rPr>
              <a:t>”</a:t>
            </a:r>
            <a:r>
              <a:rPr lang="zh-CN" altLang="zh-CN" sz="2400" dirty="0" smtClean="0">
                <a:latin typeface="黑体" pitchFamily="49" charset="-122"/>
                <a:ea typeface="黑体" pitchFamily="49" charset="-122"/>
              </a:rPr>
              <a:t>学习竞赛</a:t>
            </a:r>
          </a:p>
          <a:p>
            <a:pPr fontAlgn="ctr">
              <a:lnSpc>
                <a:spcPct val="100000"/>
              </a:lnSpc>
              <a:spcBef>
                <a:spcPct val="0"/>
              </a:spcBef>
              <a:buNone/>
            </a:pPr>
            <a:r>
              <a:rPr lang="zh-CN" altLang="zh-CN" sz="2400" dirty="0" smtClean="0">
                <a:latin typeface="黑体" pitchFamily="49" charset="-122"/>
                <a:ea typeface="黑体" pitchFamily="49" charset="-122"/>
              </a:rPr>
              <a:t>（</a:t>
            </a:r>
            <a:r>
              <a:rPr lang="en-US" altLang="zh-CN" sz="2400" dirty="0" smtClean="0">
                <a:latin typeface="黑体" pitchFamily="49" charset="-122"/>
                <a:ea typeface="黑体" pitchFamily="49" charset="-122"/>
              </a:rPr>
              <a:t>1</a:t>
            </a:r>
            <a:r>
              <a:rPr lang="zh-CN" altLang="zh-CN" sz="2400" dirty="0" smtClean="0">
                <a:latin typeface="黑体" pitchFamily="49" charset="-122"/>
                <a:ea typeface="黑体" pitchFamily="49" charset="-122"/>
              </a:rPr>
              <a:t>）中国共产党为什么能带领中国人民创造一个个伟大奇迹？请写出三个原因。</a:t>
            </a:r>
          </a:p>
          <a:p>
            <a:pPr fontAlgn="ctr">
              <a:lnSpc>
                <a:spcPct val="100000"/>
              </a:lnSpc>
              <a:spcBef>
                <a:spcPct val="0"/>
              </a:spcBef>
              <a:buNone/>
            </a:pPr>
            <a:r>
              <a:rPr lang="zh-CN" altLang="zh-CN" sz="2400" dirty="0" smtClean="0">
                <a:latin typeface="黑体" pitchFamily="49" charset="-122"/>
                <a:ea typeface="黑体" pitchFamily="49" charset="-122"/>
              </a:rPr>
              <a:t>原因①：党以马克思列宁主义、毛泽东思想、邓小平理论、</a:t>
            </a:r>
            <a:r>
              <a:rPr lang="en-US" altLang="zh-CN" sz="2400" dirty="0" smtClean="0">
                <a:latin typeface="黑体" pitchFamily="49" charset="-122"/>
                <a:ea typeface="黑体" pitchFamily="49" charset="-122"/>
              </a:rPr>
              <a:t>“</a:t>
            </a:r>
            <a:r>
              <a:rPr lang="zh-CN" altLang="zh-CN" sz="2400" dirty="0" smtClean="0">
                <a:latin typeface="黑体" pitchFamily="49" charset="-122"/>
                <a:ea typeface="黑体" pitchFamily="49" charset="-122"/>
              </a:rPr>
              <a:t>三个代表</a:t>
            </a:r>
            <a:r>
              <a:rPr lang="en-US" altLang="zh-CN" sz="2400" dirty="0" smtClean="0">
                <a:latin typeface="黑体" pitchFamily="49" charset="-122"/>
                <a:ea typeface="黑体" pitchFamily="49" charset="-122"/>
              </a:rPr>
              <a:t>”</a:t>
            </a:r>
            <a:r>
              <a:rPr lang="zh-CN" altLang="zh-CN" sz="2400" dirty="0" smtClean="0">
                <a:latin typeface="黑体" pitchFamily="49" charset="-122"/>
                <a:ea typeface="黑体" pitchFamily="49" charset="-122"/>
              </a:rPr>
              <a:t>重要思想、科学发展观、</a:t>
            </a:r>
            <a:r>
              <a:rPr lang="en-US" altLang="zh-CN" sz="2400" dirty="0" smtClean="0">
                <a:latin typeface="黑体" pitchFamily="49" charset="-122"/>
                <a:ea typeface="黑体" pitchFamily="49" charset="-122"/>
              </a:rPr>
              <a:t>___________</a:t>
            </a:r>
            <a:r>
              <a:rPr lang="zh-CN" altLang="zh-CN" sz="2400" dirty="0" smtClean="0">
                <a:latin typeface="黑体" pitchFamily="49" charset="-122"/>
                <a:ea typeface="黑体" pitchFamily="49" charset="-122"/>
              </a:rPr>
              <a:t>思想为指导思想。</a:t>
            </a:r>
          </a:p>
          <a:p>
            <a:pPr fontAlgn="ctr">
              <a:lnSpc>
                <a:spcPct val="100000"/>
              </a:lnSpc>
              <a:spcBef>
                <a:spcPct val="0"/>
              </a:spcBef>
              <a:buNone/>
            </a:pPr>
            <a:r>
              <a:rPr lang="zh-CN" altLang="zh-CN" sz="2400" dirty="0" smtClean="0">
                <a:latin typeface="黑体" pitchFamily="49" charset="-122"/>
                <a:ea typeface="黑体" pitchFamily="49" charset="-122"/>
              </a:rPr>
              <a:t>原因②：</a:t>
            </a:r>
            <a:r>
              <a:rPr lang="en-US" altLang="zh-CN" sz="2400" dirty="0" smtClean="0">
                <a:latin typeface="黑体" pitchFamily="49" charset="-122"/>
                <a:ea typeface="黑体" pitchFamily="49" charset="-122"/>
              </a:rPr>
              <a:t>______________________</a:t>
            </a:r>
            <a:endParaRPr lang="zh-CN" altLang="zh-CN" sz="2400" dirty="0" smtClean="0">
              <a:latin typeface="黑体" pitchFamily="49" charset="-122"/>
              <a:ea typeface="黑体" pitchFamily="49" charset="-122"/>
            </a:endParaRPr>
          </a:p>
          <a:p>
            <a:pPr fontAlgn="ctr">
              <a:lnSpc>
                <a:spcPct val="100000"/>
              </a:lnSpc>
              <a:spcBef>
                <a:spcPct val="0"/>
              </a:spcBef>
              <a:buNone/>
            </a:pPr>
            <a:r>
              <a:rPr lang="zh-CN" altLang="zh-CN" sz="2400" dirty="0" smtClean="0">
                <a:latin typeface="黑体" pitchFamily="49" charset="-122"/>
                <a:ea typeface="黑体" pitchFamily="49" charset="-122"/>
              </a:rPr>
              <a:t>原因③：</a:t>
            </a:r>
            <a:r>
              <a:rPr lang="en-US" altLang="zh-CN" sz="2400" dirty="0" smtClean="0">
                <a:latin typeface="黑体" pitchFamily="49" charset="-122"/>
                <a:ea typeface="黑体" pitchFamily="49" charset="-122"/>
              </a:rPr>
              <a:t>______________________</a:t>
            </a:r>
            <a:endParaRPr lang="zh-CN" altLang="zh-CN" sz="2400" dirty="0" smtClean="0">
              <a:latin typeface="黑体" pitchFamily="49" charset="-122"/>
              <a:ea typeface="黑体" pitchFamily="49" charset="-122"/>
            </a:endParaRPr>
          </a:p>
          <a:p>
            <a:pPr fontAlgn="ctr">
              <a:lnSpc>
                <a:spcPct val="100000"/>
              </a:lnSpc>
              <a:spcBef>
                <a:spcPct val="0"/>
              </a:spcBef>
              <a:buNone/>
            </a:pPr>
            <a:r>
              <a:rPr lang="zh-CN" altLang="zh-CN" sz="2400" dirty="0" smtClean="0">
                <a:latin typeface="黑体" pitchFamily="49" charset="-122"/>
                <a:ea typeface="黑体" pitchFamily="49" charset="-122"/>
              </a:rPr>
              <a:t>（</a:t>
            </a:r>
            <a:r>
              <a:rPr lang="en-US" altLang="zh-CN" sz="2400" dirty="0" smtClean="0">
                <a:latin typeface="黑体" pitchFamily="49" charset="-122"/>
                <a:ea typeface="黑体" pitchFamily="49" charset="-122"/>
              </a:rPr>
              <a:t>2</a:t>
            </a:r>
            <a:r>
              <a:rPr lang="zh-CN" altLang="zh-CN" sz="2400" dirty="0" smtClean="0">
                <a:latin typeface="黑体" pitchFamily="49" charset="-122"/>
                <a:ea typeface="黑体" pitchFamily="49" charset="-122"/>
              </a:rPr>
              <a:t>）请你创作祝福语，为中国共产党百年华诞献礼。</a:t>
            </a:r>
          </a:p>
          <a:p>
            <a:pPr fontAlgn="ctr">
              <a:lnSpc>
                <a:spcPct val="100000"/>
              </a:lnSpc>
              <a:spcBef>
                <a:spcPct val="0"/>
              </a:spcBef>
              <a:buNone/>
            </a:pPr>
            <a:r>
              <a:rPr lang="zh-CN" altLang="zh-CN" sz="2400" dirty="0" smtClean="0">
                <a:latin typeface="黑体" pitchFamily="49" charset="-122"/>
                <a:ea typeface="黑体" pitchFamily="49" charset="-122"/>
              </a:rPr>
              <a:t>示例①：祝百年大党永远风华，伟大祖国朝气蓬勃！</a:t>
            </a:r>
          </a:p>
          <a:p>
            <a:pPr fontAlgn="ctr">
              <a:lnSpc>
                <a:spcPct val="100000"/>
              </a:lnSpc>
              <a:spcBef>
                <a:spcPct val="0"/>
              </a:spcBef>
              <a:buNone/>
            </a:pPr>
            <a:r>
              <a:rPr lang="zh-CN" altLang="zh-CN" sz="2400" dirty="0" smtClean="0">
                <a:latin typeface="黑体" pitchFamily="49" charset="-122"/>
                <a:ea typeface="黑体" pitchFamily="49" charset="-122"/>
              </a:rPr>
              <a:t>示例②：共产党人永不言败，众志成城继往开来。</a:t>
            </a:r>
          </a:p>
          <a:p>
            <a:pPr fontAlgn="ctr">
              <a:lnSpc>
                <a:spcPct val="100000"/>
              </a:lnSpc>
              <a:spcBef>
                <a:spcPct val="0"/>
              </a:spcBef>
              <a:buNone/>
            </a:pPr>
            <a:r>
              <a:rPr lang="zh-CN" altLang="zh-CN" sz="2400" dirty="0" smtClean="0">
                <a:latin typeface="黑体" pitchFamily="49" charset="-122"/>
                <a:ea typeface="黑体" pitchFamily="49" charset="-122"/>
              </a:rPr>
              <a:t>示例③：</a:t>
            </a:r>
            <a:r>
              <a:rPr lang="en-US" altLang="zh-CN" sz="2400" dirty="0" smtClean="0">
                <a:latin typeface="黑体" pitchFamily="49" charset="-122"/>
                <a:ea typeface="黑体" pitchFamily="49" charset="-122"/>
              </a:rPr>
              <a:t>______________________</a:t>
            </a:r>
            <a:endParaRPr lang="zh-CN" altLang="zh-CN" sz="2400" dirty="0" smtClean="0">
              <a:latin typeface="黑体" pitchFamily="49" charset="-122"/>
              <a:ea typeface="黑体" pitchFamily="49" charset="-122"/>
            </a:endParaRPr>
          </a:p>
          <a:p>
            <a:pPr>
              <a:buNone/>
            </a:pPr>
            <a:endParaRPr lang="zh-CN" altLang="en-US" sz="2400" dirty="0"/>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0" y="613611"/>
            <a:ext cx="9144000" cy="6087978"/>
          </a:xfrm>
        </p:spPr>
        <p:txBody>
          <a:bodyPr>
            <a:normAutofit fontScale="92500" lnSpcReduction="10000"/>
          </a:bodyPr>
          <a:lstStyle/>
          <a:p>
            <a:pPr fontAlgn="ctr">
              <a:buNone/>
            </a:pPr>
            <a:r>
              <a:rPr lang="zh-CN" altLang="zh-CN" dirty="0" smtClean="0">
                <a:latin typeface="黑体" pitchFamily="49" charset="-122"/>
                <a:ea typeface="黑体" pitchFamily="49" charset="-122"/>
              </a:rPr>
              <a:t>【答案】（</a:t>
            </a:r>
            <a:r>
              <a:rPr lang="en-US" altLang="zh-CN" dirty="0" smtClean="0">
                <a:latin typeface="黑体" pitchFamily="49" charset="-122"/>
                <a:ea typeface="黑体" pitchFamily="49" charset="-122"/>
              </a:rPr>
              <a:t>1</a:t>
            </a:r>
            <a:r>
              <a:rPr lang="zh-CN" altLang="zh-CN" dirty="0" smtClean="0">
                <a:latin typeface="黑体" pitchFamily="49" charset="-122"/>
                <a:ea typeface="黑体" pitchFamily="49" charset="-122"/>
              </a:rPr>
              <a:t>）</a:t>
            </a:r>
            <a:endParaRPr lang="en-US" altLang="zh-CN" dirty="0" smtClean="0">
              <a:latin typeface="黑体" pitchFamily="49" charset="-122"/>
              <a:ea typeface="黑体" pitchFamily="49" charset="-122"/>
            </a:endParaRPr>
          </a:p>
          <a:p>
            <a:pPr fontAlgn="ctr">
              <a:buNone/>
            </a:pPr>
            <a:r>
              <a:rPr lang="zh-CN" altLang="zh-CN" dirty="0" smtClean="0">
                <a:latin typeface="黑体" pitchFamily="49" charset="-122"/>
                <a:ea typeface="黑体" pitchFamily="49" charset="-122"/>
              </a:rPr>
              <a:t>原因①：习近平新时代中国特色社会主义思想。</a:t>
            </a:r>
          </a:p>
          <a:p>
            <a:pPr fontAlgn="ctr">
              <a:buNone/>
            </a:pPr>
            <a:r>
              <a:rPr lang="zh-CN" altLang="zh-CN" dirty="0" smtClean="0">
                <a:latin typeface="黑体" pitchFamily="49" charset="-122"/>
                <a:ea typeface="黑体" pitchFamily="49" charset="-122"/>
              </a:rPr>
              <a:t>原因②</a:t>
            </a:r>
            <a:r>
              <a:rPr lang="en-US" altLang="zh-CN" dirty="0" smtClean="0">
                <a:latin typeface="黑体" pitchFamily="49" charset="-122"/>
                <a:ea typeface="黑体" pitchFamily="49" charset="-122"/>
              </a:rPr>
              <a:t> </a:t>
            </a:r>
            <a:r>
              <a:rPr lang="zh-CN" altLang="zh-CN" dirty="0" smtClean="0">
                <a:latin typeface="黑体" pitchFamily="49" charset="-122"/>
                <a:ea typeface="黑体" pitchFamily="49" charset="-122"/>
              </a:rPr>
              <a:t>③：中国共产党是中国工人阶级的先锋队，是中国人民和中华民族的先锋队。</a:t>
            </a:r>
            <a:endParaRPr lang="en-US" altLang="zh-CN" dirty="0" smtClean="0">
              <a:latin typeface="黑体" pitchFamily="49" charset="-122"/>
              <a:ea typeface="黑体" pitchFamily="49" charset="-122"/>
            </a:endParaRPr>
          </a:p>
          <a:p>
            <a:pPr fontAlgn="ctr">
              <a:buNone/>
            </a:pPr>
            <a:r>
              <a:rPr lang="zh-CN" altLang="zh-CN" dirty="0" smtClean="0">
                <a:latin typeface="黑体" pitchFamily="49" charset="-122"/>
                <a:ea typeface="黑体" pitchFamily="49" charset="-122"/>
              </a:rPr>
              <a:t>中国共产党的根本宗旨是全心全意为人民服务。</a:t>
            </a:r>
            <a:endParaRPr lang="en-US" altLang="zh-CN" dirty="0" smtClean="0">
              <a:latin typeface="黑体" pitchFamily="49" charset="-122"/>
              <a:ea typeface="黑体" pitchFamily="49" charset="-122"/>
            </a:endParaRPr>
          </a:p>
          <a:p>
            <a:pPr fontAlgn="ctr">
              <a:buNone/>
            </a:pPr>
            <a:r>
              <a:rPr lang="zh-CN" altLang="zh-CN" dirty="0" smtClean="0">
                <a:latin typeface="黑体" pitchFamily="49" charset="-122"/>
                <a:ea typeface="黑体" pitchFamily="49" charset="-122"/>
              </a:rPr>
              <a:t>党的初心和使命是为中国人民谋幸福，为中华民族谋复兴。</a:t>
            </a:r>
            <a:endParaRPr lang="en-US" altLang="zh-CN" dirty="0" smtClean="0">
              <a:latin typeface="黑体" pitchFamily="49" charset="-122"/>
              <a:ea typeface="黑体" pitchFamily="49" charset="-122"/>
            </a:endParaRPr>
          </a:p>
          <a:p>
            <a:pPr fontAlgn="ctr">
              <a:buNone/>
            </a:pPr>
            <a:r>
              <a:rPr lang="zh-CN" altLang="zh-CN" dirty="0" smtClean="0">
                <a:latin typeface="黑体" pitchFamily="49" charset="-122"/>
                <a:ea typeface="黑体" pitchFamily="49" charset="-122"/>
              </a:rPr>
              <a:t>党坚持以人民为中心的发展思想。</a:t>
            </a:r>
            <a:endParaRPr lang="en-US" altLang="zh-CN" dirty="0" smtClean="0">
              <a:latin typeface="黑体" pitchFamily="49" charset="-122"/>
              <a:ea typeface="黑体" pitchFamily="49" charset="-122"/>
            </a:endParaRPr>
          </a:p>
          <a:p>
            <a:pPr fontAlgn="ctr">
              <a:buNone/>
            </a:pPr>
            <a:r>
              <a:rPr lang="zh-CN" altLang="zh-CN" dirty="0" smtClean="0">
                <a:latin typeface="黑体" pitchFamily="49" charset="-122"/>
                <a:ea typeface="黑体" pitchFamily="49" charset="-122"/>
              </a:rPr>
              <a:t>党的奋斗目标是人民对美好生活的向往。</a:t>
            </a:r>
            <a:endParaRPr lang="en-US" altLang="zh-CN" dirty="0" smtClean="0">
              <a:latin typeface="黑体" pitchFamily="49" charset="-122"/>
              <a:ea typeface="黑体" pitchFamily="49" charset="-122"/>
            </a:endParaRPr>
          </a:p>
          <a:p>
            <a:pPr fontAlgn="ctr">
              <a:buNone/>
            </a:pPr>
            <a:r>
              <a:rPr lang="zh-CN" altLang="zh-CN" dirty="0" smtClean="0">
                <a:latin typeface="黑体" pitchFamily="49" charset="-122"/>
                <a:ea typeface="黑体" pitchFamily="49" charset="-122"/>
              </a:rPr>
              <a:t>中国共产党攻坚克难，</a:t>
            </a:r>
            <a:r>
              <a:rPr lang="zh-CN" altLang="zh-CN" dirty="0" smtClean="0">
                <a:solidFill>
                  <a:srgbClr val="FF0000"/>
                </a:solidFill>
                <a:latin typeface="黑体" pitchFamily="49" charset="-122"/>
                <a:ea typeface="黑体" pitchFamily="49" charset="-122"/>
              </a:rPr>
              <a:t>奋发进取</a:t>
            </a:r>
            <a:r>
              <a:rPr lang="zh-CN" altLang="zh-CN" dirty="0" smtClean="0">
                <a:latin typeface="黑体" pitchFamily="49" charset="-122"/>
                <a:ea typeface="黑体" pitchFamily="49" charset="-122"/>
              </a:rPr>
              <a:t>，</a:t>
            </a:r>
            <a:r>
              <a:rPr lang="zh-CN" altLang="zh-CN" dirty="0" smtClean="0">
                <a:solidFill>
                  <a:srgbClr val="FF0000"/>
                </a:solidFill>
                <a:latin typeface="黑体" pitchFamily="49" charset="-122"/>
                <a:ea typeface="黑体" pitchFamily="49" charset="-122"/>
              </a:rPr>
              <a:t>执政能力强，敢于自我革新</a:t>
            </a:r>
            <a:r>
              <a:rPr lang="zh-CN" altLang="zh-CN" dirty="0" smtClean="0">
                <a:latin typeface="黑体" pitchFamily="49" charset="-122"/>
                <a:ea typeface="黑体" pitchFamily="49" charset="-122"/>
              </a:rPr>
              <a:t>，永葆生机活力</a:t>
            </a:r>
            <a:r>
              <a:rPr lang="en-US" altLang="zh-CN" dirty="0" smtClean="0">
                <a:latin typeface="黑体" pitchFamily="49" charset="-122"/>
                <a:ea typeface="黑体" pitchFamily="49" charset="-122"/>
              </a:rPr>
              <a:t>……</a:t>
            </a:r>
          </a:p>
          <a:p>
            <a:pPr fontAlgn="ctr">
              <a:buNone/>
            </a:pPr>
            <a:r>
              <a:rPr lang="zh-CN" altLang="en-US" dirty="0" smtClean="0">
                <a:latin typeface="黑体" pitchFamily="49" charset="-122"/>
                <a:ea typeface="黑体" pitchFamily="49" charset="-122"/>
              </a:rPr>
              <a:t>（</a:t>
            </a:r>
            <a:r>
              <a:rPr lang="en-US" altLang="zh-CN" dirty="0" smtClean="0">
                <a:latin typeface="黑体" pitchFamily="49" charset="-122"/>
                <a:ea typeface="黑体" pitchFamily="49" charset="-122"/>
              </a:rPr>
              <a:t>2</a:t>
            </a:r>
            <a:r>
              <a:rPr lang="zh-CN" altLang="en-US" dirty="0" smtClean="0">
                <a:latin typeface="黑体" pitchFamily="49" charset="-122"/>
                <a:ea typeface="黑体" pitchFamily="49" charset="-122"/>
              </a:rPr>
              <a:t>）略</a:t>
            </a:r>
            <a:endParaRPr lang="zh-CN" altLang="zh-CN" dirty="0" smtClean="0">
              <a:latin typeface="黑体" pitchFamily="49" charset="-122"/>
              <a:ea typeface="黑体" pitchFamily="49" charset="-122"/>
            </a:endParaRPr>
          </a:p>
          <a:p>
            <a:pPr>
              <a:buNone/>
            </a:pPr>
            <a:endParaRPr lang="zh-CN" altLang="en-US" dirty="0"/>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0" y="357167"/>
            <a:ext cx="9144000" cy="5819798"/>
          </a:xfrm>
        </p:spPr>
        <p:txBody>
          <a:bodyPr>
            <a:normAutofit fontScale="92500" lnSpcReduction="10000"/>
          </a:bodyPr>
          <a:lstStyle/>
          <a:p>
            <a:pPr fontAlgn="ctr">
              <a:buNone/>
            </a:pPr>
            <a:r>
              <a:rPr lang="en-US" altLang="zh-CN" b="1" dirty="0" smtClean="0">
                <a:latin typeface="黑体" pitchFamily="49" charset="-122"/>
                <a:ea typeface="黑体" pitchFamily="49" charset="-122"/>
              </a:rPr>
              <a:t>8.</a:t>
            </a:r>
            <a:r>
              <a:rPr lang="zh-CN" altLang="zh-CN" b="1" dirty="0" smtClean="0">
                <a:latin typeface="黑体" pitchFamily="49" charset="-122"/>
                <a:ea typeface="黑体" pitchFamily="49" charset="-122"/>
              </a:rPr>
              <a:t>（</a:t>
            </a:r>
            <a:r>
              <a:rPr lang="en-US" altLang="zh-CN" b="1" dirty="0" smtClean="0">
                <a:latin typeface="黑体" pitchFamily="49" charset="-122"/>
                <a:ea typeface="黑体" pitchFamily="49" charset="-122"/>
              </a:rPr>
              <a:t>2021</a:t>
            </a:r>
            <a:r>
              <a:rPr lang="zh-CN" altLang="zh-CN" b="1" dirty="0" smtClean="0">
                <a:latin typeface="黑体" pitchFamily="49" charset="-122"/>
                <a:ea typeface="黑体" pitchFamily="49" charset="-122"/>
              </a:rPr>
              <a:t>年辽宁省抚顺、本溪、铁岭、葫芦岛）材料</a:t>
            </a:r>
            <a:r>
              <a:rPr lang="en-US" altLang="zh-CN" b="1" dirty="0" smtClean="0">
                <a:latin typeface="黑体" pitchFamily="49" charset="-122"/>
                <a:ea typeface="黑体" pitchFamily="49" charset="-122"/>
              </a:rPr>
              <a:t>2021</a:t>
            </a:r>
            <a:r>
              <a:rPr lang="zh-CN" altLang="zh-CN" b="1" dirty="0" smtClean="0">
                <a:latin typeface="黑体" pitchFamily="49" charset="-122"/>
                <a:ea typeface="黑体" pitchFamily="49" charset="-122"/>
              </a:rPr>
              <a:t>年是中国共产党成立</a:t>
            </a:r>
            <a:r>
              <a:rPr lang="en-US" altLang="zh-CN" b="1" dirty="0" smtClean="0">
                <a:latin typeface="黑体" pitchFamily="49" charset="-122"/>
                <a:ea typeface="黑体" pitchFamily="49" charset="-122"/>
              </a:rPr>
              <a:t>100</a:t>
            </a:r>
            <a:r>
              <a:rPr lang="zh-CN" altLang="zh-CN" b="1" dirty="0" smtClean="0">
                <a:latin typeface="黑体" pitchFamily="49" charset="-122"/>
                <a:ea typeface="黑体" pitchFamily="49" charset="-122"/>
              </a:rPr>
              <a:t>周年。从石库门到天安门，从兴业路到复兴路，中国共产党的初心和使命坚如磐石、从未改变。在列强侵略时顽强抗争，在山河破碎时浴血奋战，在一穷二白时发愤图强，在时代发展中与时俱进</a:t>
            </a:r>
            <a:r>
              <a:rPr lang="en-US" altLang="zh-CN" b="1" dirty="0" smtClean="0">
                <a:latin typeface="黑体" pitchFamily="49" charset="-122"/>
                <a:ea typeface="黑体" pitchFamily="49" charset="-122"/>
              </a:rPr>
              <a:t>……</a:t>
            </a:r>
            <a:r>
              <a:rPr lang="zh-CN" altLang="zh-CN" b="1" dirty="0" smtClean="0">
                <a:latin typeface="黑体" pitchFamily="49" charset="-122"/>
                <a:ea typeface="黑体" pitchFamily="49" charset="-122"/>
              </a:rPr>
              <a:t>中国共产党从小到大，由弱到强，带领中国人民谱写了波澜壮阔的历史画卷。我们坚信，在中国共产党和十四亿中国人的勠力奋斗下，中国一定会走向更伟大的胜利。</a:t>
            </a:r>
          </a:p>
          <a:p>
            <a:pPr fontAlgn="ctr">
              <a:buNone/>
            </a:pPr>
            <a:r>
              <a:rPr lang="zh-CN" altLang="zh-CN" b="1" dirty="0" smtClean="0">
                <a:latin typeface="黑体" pitchFamily="49" charset="-122"/>
                <a:ea typeface="黑体" pitchFamily="49" charset="-122"/>
              </a:rPr>
              <a:t>（</a:t>
            </a:r>
            <a:r>
              <a:rPr lang="en-US" altLang="zh-CN" b="1" dirty="0" smtClean="0">
                <a:latin typeface="黑体" pitchFamily="49" charset="-122"/>
                <a:ea typeface="黑体" pitchFamily="49" charset="-122"/>
              </a:rPr>
              <a:t>1</a:t>
            </a:r>
            <a:r>
              <a:rPr lang="zh-CN" altLang="zh-CN" b="1" dirty="0" smtClean="0">
                <a:latin typeface="黑体" pitchFamily="49" charset="-122"/>
                <a:ea typeface="黑体" pitchFamily="49" charset="-122"/>
              </a:rPr>
              <a:t>）中国共产党带领中国人民奋斗的过程，彰显了怎样的中国精神？</a:t>
            </a:r>
          </a:p>
          <a:p>
            <a:pPr fontAlgn="ctr">
              <a:buNone/>
            </a:pPr>
            <a:r>
              <a:rPr lang="zh-CN" altLang="zh-CN" b="1" dirty="0" smtClean="0">
                <a:latin typeface="黑体" pitchFamily="49" charset="-122"/>
                <a:ea typeface="黑体" pitchFamily="49" charset="-122"/>
              </a:rPr>
              <a:t>（</a:t>
            </a:r>
            <a:r>
              <a:rPr lang="en-US" altLang="zh-CN" b="1" dirty="0" smtClean="0">
                <a:latin typeface="黑体" pitchFamily="49" charset="-122"/>
                <a:ea typeface="黑体" pitchFamily="49" charset="-122"/>
              </a:rPr>
              <a:t>2</a:t>
            </a:r>
            <a:r>
              <a:rPr lang="zh-CN" altLang="zh-CN" b="1" dirty="0" smtClean="0">
                <a:latin typeface="黑体" pitchFamily="49" charset="-122"/>
                <a:ea typeface="黑体" pitchFamily="49" charset="-122"/>
              </a:rPr>
              <a:t>）作为中学生，我们可以通过哪些渠道学习百年党史？（答出两点具体做法）</a:t>
            </a:r>
          </a:p>
          <a:p>
            <a:pPr>
              <a:buNone/>
            </a:pPr>
            <a:endParaRPr lang="zh-CN" altLang="en-US" dirty="0"/>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28596" y="928670"/>
            <a:ext cx="8229600" cy="4525963"/>
          </a:xfrm>
        </p:spPr>
        <p:txBody>
          <a:bodyPr>
            <a:normAutofit/>
          </a:bodyPr>
          <a:lstStyle/>
          <a:p>
            <a:pPr fontAlgn="ctr">
              <a:buNone/>
            </a:pPr>
            <a:r>
              <a:rPr lang="zh-CN" altLang="zh-CN" b="1" dirty="0" smtClean="0">
                <a:latin typeface="黑体" pitchFamily="49" charset="-122"/>
                <a:ea typeface="黑体" pitchFamily="49" charset="-122"/>
              </a:rPr>
              <a:t>【答案】</a:t>
            </a:r>
          </a:p>
          <a:p>
            <a:pPr fontAlgn="ctr">
              <a:buNone/>
            </a:pPr>
            <a:r>
              <a:rPr lang="zh-CN" altLang="zh-CN" b="1" dirty="0" smtClean="0">
                <a:latin typeface="黑体" pitchFamily="49" charset="-122"/>
                <a:ea typeface="黑体" pitchFamily="49" charset="-122"/>
              </a:rPr>
              <a:t>（</a:t>
            </a:r>
            <a:r>
              <a:rPr lang="en-US" altLang="zh-CN" b="1" dirty="0" smtClean="0">
                <a:latin typeface="黑体" pitchFamily="49" charset="-122"/>
                <a:ea typeface="黑体" pitchFamily="49" charset="-122"/>
              </a:rPr>
              <a:t>1</a:t>
            </a:r>
            <a:r>
              <a:rPr lang="zh-CN" altLang="zh-CN" b="1" dirty="0" smtClean="0">
                <a:latin typeface="黑体" pitchFamily="49" charset="-122"/>
                <a:ea typeface="黑体" pitchFamily="49" charset="-122"/>
              </a:rPr>
              <a:t>）以爱国主义为核心的民族精神和以改革创新为核心的时代精神。</a:t>
            </a:r>
          </a:p>
          <a:p>
            <a:pPr>
              <a:buNone/>
            </a:pPr>
            <a:r>
              <a:rPr lang="zh-CN" altLang="zh-CN" b="1" dirty="0" smtClean="0">
                <a:latin typeface="黑体" pitchFamily="49" charset="-122"/>
                <a:ea typeface="黑体" pitchFamily="49" charset="-122"/>
              </a:rPr>
              <a:t>（</a:t>
            </a:r>
            <a:r>
              <a:rPr lang="en-US" altLang="zh-CN" b="1" dirty="0" smtClean="0">
                <a:latin typeface="黑体" pitchFamily="49" charset="-122"/>
                <a:ea typeface="黑体" pitchFamily="49" charset="-122"/>
              </a:rPr>
              <a:t>4</a:t>
            </a:r>
            <a:r>
              <a:rPr lang="zh-CN" altLang="zh-CN" b="1" dirty="0" smtClean="0">
                <a:latin typeface="黑体" pitchFamily="49" charset="-122"/>
                <a:ea typeface="黑体" pitchFamily="49" charset="-122"/>
              </a:rPr>
              <a:t>）此题可开放回答，答案符合题意、言之有理即可。</a:t>
            </a:r>
            <a:endParaRPr lang="en-US" altLang="zh-CN" b="1" dirty="0" smtClean="0">
              <a:latin typeface="黑体" pitchFamily="49" charset="-122"/>
              <a:ea typeface="黑体" pitchFamily="49" charset="-122"/>
            </a:endParaRPr>
          </a:p>
          <a:p>
            <a:pPr>
              <a:buNone/>
            </a:pPr>
            <a:r>
              <a:rPr lang="en-US" altLang="zh-CN" b="1" dirty="0">
                <a:latin typeface="黑体" pitchFamily="49" charset="-122"/>
                <a:ea typeface="黑体" pitchFamily="49" charset="-122"/>
              </a:rPr>
              <a:t> </a:t>
            </a:r>
            <a:r>
              <a:rPr lang="en-US" altLang="zh-CN" b="1" dirty="0" smtClean="0">
                <a:latin typeface="黑体" pitchFamily="49" charset="-122"/>
                <a:ea typeface="黑体" pitchFamily="49" charset="-122"/>
              </a:rPr>
              <a:t>  </a:t>
            </a:r>
            <a:r>
              <a:rPr lang="zh-CN" altLang="zh-CN" b="1" dirty="0" smtClean="0">
                <a:latin typeface="黑体" pitchFamily="49" charset="-122"/>
                <a:ea typeface="黑体" pitchFamily="49" charset="-122"/>
              </a:rPr>
              <a:t>如阅读报刊书籍、观看红色影视作品、参观博物馆或纪念馆、参加红色研学活动等。</a:t>
            </a:r>
          </a:p>
          <a:p>
            <a:pPr>
              <a:buNone/>
            </a:pPr>
            <a:endParaRPr lang="zh-CN" altLang="en-US" dirty="0"/>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82</TotalTime>
  <Words>2285</Words>
  <Application>Microsoft Office PowerPoint</Application>
  <PresentationFormat>全屏显示(4:3)</PresentationFormat>
  <Paragraphs>124</Paragraphs>
  <Slides>18</Slides>
  <Notes>0</Notes>
  <HiddenSlides>0</HiddenSlides>
  <MMClips>0</MMClips>
  <ScaleCrop>false</ScaleCrop>
  <HeadingPairs>
    <vt:vector size="4" baseType="variant">
      <vt:variant>
        <vt:lpstr>主题</vt:lpstr>
      </vt:variant>
      <vt:variant>
        <vt:i4>1</vt:i4>
      </vt:variant>
      <vt:variant>
        <vt:lpstr>幻灯片标题</vt:lpstr>
      </vt:variant>
      <vt:variant>
        <vt:i4>18</vt:i4>
      </vt:variant>
    </vt:vector>
  </HeadingPairs>
  <TitlesOfParts>
    <vt:vector size="19"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演练 </vt:lpstr>
      <vt:lpstr>幻灯片 12</vt:lpstr>
      <vt:lpstr>幻灯片 13</vt:lpstr>
      <vt:lpstr>幻灯片 14</vt:lpstr>
      <vt:lpstr>幻灯片 15</vt:lpstr>
      <vt:lpstr>幻灯片 16</vt:lpstr>
      <vt:lpstr>幻灯片 17</vt:lpstr>
      <vt:lpstr>幻灯片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mac</dc:creator>
  <cp:lastModifiedBy>mac</cp:lastModifiedBy>
  <cp:revision>9</cp:revision>
  <dcterms:created xsi:type="dcterms:W3CDTF">2022-05-10T16:55:36Z</dcterms:created>
  <dcterms:modified xsi:type="dcterms:W3CDTF">2022-05-11T02:46:43Z</dcterms:modified>
</cp:coreProperties>
</file>