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85" r:id="rId3"/>
    <p:sldId id="277" r:id="rId4"/>
    <p:sldId id="283" r:id="rId5"/>
    <p:sldId id="284" r:id="rId6"/>
    <p:sldId id="279" r:id="rId7"/>
    <p:sldId id="286" r:id="rId8"/>
    <p:sldId id="287" r:id="rId10"/>
    <p:sldId id="280" r:id="rId11"/>
    <p:sldId id="288" r:id="rId12"/>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E91"/>
    <a:srgbClr val="F2800E"/>
    <a:srgbClr val="E20000"/>
    <a:srgbClr val="371847"/>
    <a:srgbClr val="07B2F9"/>
    <a:srgbClr val="F907A8"/>
    <a:srgbClr val="3399FF"/>
    <a:srgbClr val="E3FA06"/>
    <a:srgbClr val="FF9933"/>
    <a:srgbClr val="D8FB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showGuides="1">
      <p:cViewPr varScale="1">
        <p:scale>
          <a:sx n="73" d="100"/>
          <a:sy n="73" d="100"/>
        </p:scale>
        <p:origin x="-1076" y="-80"/>
      </p:cViewPr>
      <p:guideLst>
        <p:guide orient="horz" pos="2176"/>
        <p:guide pos="2808"/>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solidFill>
        <a:effectLst/>
      </p:bgPr>
    </p:bg>
    <p:spTree>
      <p:nvGrpSpPr>
        <p:cNvPr id="1" name=""/>
        <p:cNvGrpSpPr/>
        <p:nvPr/>
      </p:nvGrpSpPr>
      <p:grpSpPr>
        <a:xfrm>
          <a:off x="0" y="0"/>
          <a:ext cx="0" cy="0"/>
          <a:chOff x="0" y="0"/>
          <a:chExt cx="0" cy="0"/>
        </a:xfrm>
      </p:grpSpPr>
      <p:sp>
        <p:nvSpPr>
          <p:cNvPr id="8" name="Rectangle 4"/>
          <p:cNvSpPr>
            <a:spLocks noGrp="1" noChangeArrowheads="1"/>
          </p:cNvSpPr>
          <p:nvPr>
            <p:ph type="dt" sz="half" idx="2"/>
          </p:nvPr>
        </p:nvSpPr>
        <p:spPr bwMode="auto">
          <a:xfrm>
            <a:off x="685800" y="6248400"/>
            <a:ext cx="1905000" cy="457200"/>
          </a:xfrm>
          <a:prstGeom prst="rect">
            <a:avLst/>
          </a:prstGeom>
          <a:ln>
            <a:miter lim="800000"/>
          </a:ln>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9" name="Rectangle 5"/>
          <p:cNvSpPr>
            <a:spLocks noGrp="1" noChangeArrowheads="1"/>
          </p:cNvSpPr>
          <p:nvPr>
            <p:ph type="ftr" sz="quarter" idx="3"/>
          </p:nvPr>
        </p:nvSpPr>
        <p:spPr bwMode="auto">
          <a:xfrm>
            <a:off x="3124200" y="6248400"/>
            <a:ext cx="2895600" cy="457200"/>
          </a:xfrm>
          <a:prstGeom prst="rect">
            <a:avLst/>
          </a:prstGeom>
          <a:ln>
            <a:miter lim="800000"/>
          </a:ln>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 name="Rectangle 6"/>
          <p:cNvSpPr>
            <a:spLocks noGrp="1" noChangeArrowheads="1"/>
          </p:cNvSpPr>
          <p:nvPr>
            <p:ph type="sldNum" sz="quarter" idx="4"/>
          </p:nvPr>
        </p:nvSpPr>
        <p:spPr bwMode="auto">
          <a:xfrm>
            <a:off x="6553200" y="6248400"/>
            <a:ext cx="1905000" cy="457200"/>
          </a:xfrm>
          <a:prstGeom prst="rect">
            <a:avLst/>
          </a:prstGeom>
          <a:ln>
            <a:miter lim="800000"/>
          </a:ln>
        </p:spPr>
        <p:txBody>
          <a:bodyPr vert="horz" wrap="square" lIns="91440" tIns="45720" rIns="91440" bIns="45720" numCol="1" anchor="t" anchorCtr="0" compatLnSpc="1"/>
          <a:p>
            <a:pPr algn="r">
              <a:buNone/>
            </a:pPr>
            <a:fld id="{9A0DB2DC-4C9A-4742-B13C-FB6460FD3503}" type="slidenum">
              <a:rPr lang="en-US" altLang="zh-CN" dirty="0"/>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676900"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685800" y="609600"/>
            <a:ext cx="77724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idx="1"/>
          </p:nvPr>
        </p:nvSpPr>
        <p:spPr>
          <a:xfrm>
            <a:off x="685800" y="1981200"/>
            <a:ext cx="7772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buNone/>
            </a:pPr>
            <a:fld id="{9A0DB2DC-4C9A-4742-B13C-FB6460FD3503}" type="slidenum">
              <a:rPr lang="en-US" altLang="zh-CN" dirty="0">
                <a:latin typeface="Times New Roman" panose="02020603050405020304" pitchFamily="18" charset="0"/>
              </a:rPr>
            </a:fld>
            <a:endParaRPr lang="en-US" altLang="zh-CN"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eaLnBrk="0" fontAlgn="base" hangingPunct="0">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3" Type="http://schemas.microsoft.com/office/2007/relationships/hdphoto" Target="../media/image3.jpeg"/><Relationship Id="rId2" Type="http://schemas.openxmlformats.org/officeDocument/2006/relationships/image" Target="../media/image2.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 Id="rId3" Type="http://schemas.openxmlformats.org/officeDocument/2006/relationships/image" Target="../media/image4.jpeg"/><Relationship Id="rId2" Type="http://schemas.microsoft.com/office/2007/relationships/hdphoto" Target="../media/image3.jpeg"/><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hyperlink" Target="https://baike.so.com/doc/4084405-4283184.html" TargetMode="External"/></Relationships>
</file>

<file path=ppt/slides/_rels/slide6.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image" Target="../media/image8.jpeg"/><Relationship Id="rId3"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jpe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514475" y="2505710"/>
            <a:ext cx="6715125" cy="645160"/>
          </a:xfrm>
          <a:prstGeom prst="rect">
            <a:avLst/>
          </a:prstGeom>
          <a:noFill/>
          <a:ln w="9525">
            <a:noFill/>
          </a:ln>
        </p:spPr>
        <p:txBody>
          <a:bodyPr wrap="square">
            <a:spAutoFit/>
          </a:bodyPr>
          <a:p>
            <a:r>
              <a:rPr lang="zh-CN" sz="3600" b="1">
                <a:ln w="22225">
                  <a:solidFill>
                    <a:schemeClr val="accent2"/>
                  </a:solidFill>
                  <a:prstDash val="solid"/>
                </a:ln>
                <a:solidFill>
                  <a:schemeClr val="accent2">
                    <a:lumMod val="40000"/>
                    <a:lumOff val="60000"/>
                  </a:schemeClr>
                </a:solidFill>
                <a:effectLst/>
                <a:latin typeface="Times New Roman" panose="02020603050405020304" pitchFamily="18" charset="0"/>
                <a:ea typeface="宋体" panose="02010600030101010101" pitchFamily="2" charset="-122"/>
              </a:rPr>
              <a:t>一、</a:t>
            </a:r>
            <a:r>
              <a:rPr lang="zh-CN" sz="3600">
                <a:ln w="22225">
                  <a:solidFill>
                    <a:schemeClr val="accent2"/>
                  </a:solidFill>
                  <a:prstDash val="solid"/>
                </a:ln>
                <a:solidFill>
                  <a:schemeClr val="accent2">
                    <a:lumMod val="40000"/>
                    <a:lumOff val="60000"/>
                  </a:schemeClr>
                </a:solidFill>
                <a:effectLst/>
                <a:latin typeface="Times New Roman" panose="02020603050405020304" pitchFamily="18" charset="0"/>
                <a:ea typeface="宋体" panose="02010600030101010101" pitchFamily="2" charset="-122"/>
              </a:rPr>
              <a:t>版面页边距和文字行距设置</a:t>
            </a:r>
            <a:endParaRPr lang="zh-CN" altLang="en-US" sz="3600" b="1">
              <a:ln w="22225">
                <a:solidFill>
                  <a:schemeClr val="accent2"/>
                </a:solidFill>
                <a:prstDash val="solid"/>
              </a:ln>
              <a:solidFill>
                <a:schemeClr val="accent2">
                  <a:lumMod val="40000"/>
                  <a:lumOff val="60000"/>
                </a:schemeClr>
              </a:solidFill>
              <a:effectLst/>
              <a:latin typeface="Times New Roman" panose="02020603050405020304" pitchFamily="18" charset="0"/>
              <a:ea typeface="宋体" panose="0201060003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7" name="Picture 3" descr="H:\我\作业\信息\条纹\032.jpg"/>
          <p:cNvPicPr>
            <a:picLocks noChangeAspect="1" noChangeArrowheads="1"/>
          </p:cNvPicPr>
          <p:nvPr/>
        </p:nvPicPr>
        <p:blipFill>
          <a:blip r:embed="rId1"/>
          <a:srcRect/>
          <a:stretch>
            <a:fillRect/>
          </a:stretch>
        </p:blipFill>
        <p:spPr bwMode="auto">
          <a:xfrm>
            <a:off x="428596" y="6400800"/>
            <a:ext cx="3598863" cy="457200"/>
          </a:xfrm>
          <a:prstGeom prst="rect">
            <a:avLst/>
          </a:prstGeom>
          <a:noFill/>
        </p:spPr>
      </p:pic>
      <p:pic>
        <p:nvPicPr>
          <p:cNvPr id="1026" name="Picture 2" descr="H:\我\作业\信息\条纹\032.jpg"/>
          <p:cNvPicPr>
            <a:picLocks noChangeAspect="1" noChangeArrowheads="1"/>
          </p:cNvPicPr>
          <p:nvPr/>
        </p:nvPicPr>
        <p:blipFill>
          <a:blip r:embed="rId1"/>
          <a:srcRect/>
          <a:stretch>
            <a:fillRect/>
          </a:stretch>
        </p:blipFill>
        <p:spPr bwMode="auto">
          <a:xfrm rot="16200000">
            <a:off x="-1570831" y="3428195"/>
            <a:ext cx="3598863" cy="457200"/>
          </a:xfrm>
          <a:prstGeom prst="rect">
            <a:avLst/>
          </a:prstGeom>
          <a:noFill/>
        </p:spPr>
      </p:pic>
      <p:pic>
        <p:nvPicPr>
          <p:cNvPr id="13" name="图片 12"/>
          <p:cNvPicPr>
            <a:picLocks noChangeAspect="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contrast="2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142844" y="0"/>
            <a:ext cx="9436627" cy="6547117"/>
          </a:xfrm>
          <a:prstGeom prst="rect">
            <a:avLst/>
          </a:prstGeom>
          <a:noFill/>
          <a:ln>
            <a:noFill/>
          </a:ln>
        </p:spPr>
      </p:pic>
      <p:pic>
        <p:nvPicPr>
          <p:cNvPr id="17" name="图片 16" descr="shan2.jpg"/>
          <p:cNvPicPr>
            <a:picLocks noChangeAspect="1"/>
          </p:cNvPicPr>
          <p:nvPr/>
        </p:nvPicPr>
        <p:blipFill>
          <a:blip r:embed="rId4"/>
          <a:stretch>
            <a:fillRect/>
          </a:stretch>
        </p:blipFill>
        <p:spPr>
          <a:xfrm>
            <a:off x="4929190" y="4357694"/>
            <a:ext cx="2286016" cy="2286016"/>
          </a:xfrm>
          <a:prstGeom prst="rect">
            <a:avLst/>
          </a:prstGeom>
          <a:ln>
            <a:noFill/>
          </a:ln>
          <a:effectLst>
            <a:softEdge rad="112500"/>
          </a:effectLst>
        </p:spPr>
      </p:pic>
      <p:sp>
        <p:nvSpPr>
          <p:cNvPr id="10" name="流程图: 可选过程 9"/>
          <p:cNvSpPr/>
          <p:nvPr/>
        </p:nvSpPr>
        <p:spPr>
          <a:xfrm>
            <a:off x="285720" y="3214686"/>
            <a:ext cx="4429156" cy="3429024"/>
          </a:xfrm>
          <a:prstGeom prst="flowChartAlternateProcess">
            <a:avLst/>
          </a:prstGeom>
          <a:noFill/>
          <a:ln w="47625" cmpd="thinThick">
            <a:prstDash val="lgDashDot"/>
          </a:ln>
          <a:effectLst>
            <a:outerShdw blurRad="177800" dir="5400000" sx="103000" sy="103000" algn="ctr" rotWithShape="0">
              <a:srgbClr val="000000">
                <a:alpha val="4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剪去对角的矩形 1"/>
          <p:cNvSpPr/>
          <p:nvPr/>
        </p:nvSpPr>
        <p:spPr>
          <a:xfrm>
            <a:off x="5286380" y="214290"/>
            <a:ext cx="3643338" cy="4000528"/>
          </a:xfrm>
          <a:prstGeom prst="snip2DiagRect">
            <a:avLst/>
          </a:prstGeom>
          <a:noFill/>
          <a:ln w="76200" cap="rnd" cmpd="thickThi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弦形 4"/>
          <p:cNvSpPr/>
          <p:nvPr/>
        </p:nvSpPr>
        <p:spPr>
          <a:xfrm flipH="1">
            <a:off x="7715272" y="142852"/>
            <a:ext cx="1428728" cy="1343028"/>
          </a:xfrm>
          <a:prstGeom prst="chord">
            <a:avLst/>
          </a:pr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path path="circle">
              <a:fillToRect l="50000" t="50000" r="50000" b="50000"/>
            </a:path>
            <a:tileRect/>
          </a:gradFill>
          <a:ln>
            <a:gradFill>
              <a:gsLst>
                <a:gs pos="0">
                  <a:srgbClr val="8488C4"/>
                </a:gs>
                <a:gs pos="53000">
                  <a:srgbClr val="D4DEFF"/>
                </a:gs>
                <a:gs pos="83000">
                  <a:srgbClr val="D4DEFF"/>
                </a:gs>
                <a:gs pos="100000">
                  <a:srgbClr val="96AB94"/>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弦形 5"/>
          <p:cNvSpPr/>
          <p:nvPr/>
        </p:nvSpPr>
        <p:spPr>
          <a:xfrm>
            <a:off x="7786710" y="1571612"/>
            <a:ext cx="1643042" cy="1343028"/>
          </a:xfrm>
          <a:prstGeom prst="chord">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gradFill>
              <a:gsLst>
                <a:gs pos="0">
                  <a:srgbClr val="E6DCAC"/>
                </a:gs>
                <a:gs pos="12000">
                  <a:srgbClr val="E6D78A"/>
                </a:gs>
                <a:gs pos="30000">
                  <a:srgbClr val="C7AC4C"/>
                </a:gs>
                <a:gs pos="45000">
                  <a:srgbClr val="E6D78A"/>
                </a:gs>
                <a:gs pos="77000">
                  <a:srgbClr val="C7AC4C"/>
                </a:gs>
                <a:gs pos="100000">
                  <a:srgbClr val="E6DCAC"/>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剪去单角的矩形 6"/>
          <p:cNvSpPr/>
          <p:nvPr/>
        </p:nvSpPr>
        <p:spPr>
          <a:xfrm>
            <a:off x="285720" y="285728"/>
            <a:ext cx="4786346" cy="2643206"/>
          </a:xfrm>
          <a:prstGeom prst="snip1Rect">
            <a:avLst/>
          </a:prstGeom>
          <a:noFill/>
          <a:ln w="111125" cmpd="tri">
            <a:gradFill flip="none" rotWithShape="1">
              <a:gsLst>
                <a:gs pos="0">
                  <a:srgbClr val="CCCCFF"/>
                </a:gs>
                <a:gs pos="17999">
                  <a:srgbClr val="99CCFF"/>
                </a:gs>
                <a:gs pos="36000">
                  <a:srgbClr val="9966FF"/>
                </a:gs>
                <a:gs pos="61000">
                  <a:srgbClr val="CC99FF"/>
                </a:gs>
                <a:gs pos="82001">
                  <a:srgbClr val="99CCFF"/>
                </a:gs>
                <a:gs pos="100000">
                  <a:srgbClr val="CCCCFF"/>
                </a:gs>
              </a:gsLst>
              <a:lin ang="5400000" scaled="0"/>
              <a:tileRect/>
            </a:gra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直角三角形 7"/>
          <p:cNvSpPr/>
          <p:nvPr/>
        </p:nvSpPr>
        <p:spPr>
          <a:xfrm rot="4842206">
            <a:off x="164252" y="34841"/>
            <a:ext cx="1270595" cy="1412390"/>
          </a:xfrm>
          <a:prstGeom prst="rtTriangle">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5400000" scaled="1"/>
            <a:tileRect/>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9" name="直角三角形 8"/>
          <p:cNvSpPr/>
          <p:nvPr/>
        </p:nvSpPr>
        <p:spPr>
          <a:xfrm rot="9903411">
            <a:off x="147705" y="1410094"/>
            <a:ext cx="1133320" cy="1294256"/>
          </a:xfrm>
          <a:prstGeom prst="rtTriangle">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10800000" scaled="1"/>
            <a:tileRect/>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菱形 10"/>
          <p:cNvSpPr/>
          <p:nvPr/>
        </p:nvSpPr>
        <p:spPr>
          <a:xfrm>
            <a:off x="3857620" y="3214686"/>
            <a:ext cx="1414466" cy="1343028"/>
          </a:xfrm>
          <a:prstGeom prst="diamond">
            <a:avLst/>
          </a:prstGeom>
          <a:gradFill flip="none" rotWithShape="1">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path path="circle">
              <a:fillToRect l="100000" t="100000"/>
            </a:path>
            <a:tileRect r="-100000" b="-100000"/>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菱形 11"/>
          <p:cNvSpPr/>
          <p:nvPr/>
        </p:nvSpPr>
        <p:spPr>
          <a:xfrm>
            <a:off x="3857620" y="4071942"/>
            <a:ext cx="1414466" cy="1343028"/>
          </a:xfrm>
          <a:prstGeom prst="diamond">
            <a:avLst/>
          </a:prstGeom>
          <a:gradFill flip="none" rotWithShape="1">
            <a:gsLst>
              <a:gs pos="0">
                <a:schemeClr val="accent3">
                  <a:lumMod val="60000"/>
                  <a:lumOff val="40000"/>
                  <a:tint val="66000"/>
                  <a:satMod val="160000"/>
                </a:schemeClr>
              </a:gs>
              <a:gs pos="50000">
                <a:schemeClr val="accent3">
                  <a:lumMod val="60000"/>
                  <a:lumOff val="40000"/>
                  <a:tint val="44500"/>
                  <a:satMod val="160000"/>
                </a:schemeClr>
              </a:gs>
              <a:gs pos="100000">
                <a:schemeClr val="accent3">
                  <a:lumMod val="60000"/>
                  <a:lumOff val="40000"/>
                  <a:tint val="23500"/>
                  <a:satMod val="160000"/>
                </a:schemeClr>
              </a:gs>
            </a:gsLst>
            <a:lin ang="5400000" scaled="1"/>
            <a:tileRect/>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矩形 13"/>
          <p:cNvSpPr/>
          <p:nvPr/>
        </p:nvSpPr>
        <p:spPr>
          <a:xfrm>
            <a:off x="8072462" y="285728"/>
            <a:ext cx="880369" cy="923330"/>
          </a:xfrm>
          <a:prstGeom prst="rect">
            <a:avLst/>
          </a:prstGeom>
          <a:noFill/>
        </p:spPr>
        <p:txBody>
          <a:bodyPr wrap="none" lIns="91440" tIns="45720" rIns="91440" bIns="45720">
            <a:spAutoFit/>
          </a:bodyPr>
          <a:p>
            <a:pPr algn="ctr"/>
            <a:r>
              <a:rPr lang="zh-CN" altLang="en-US" sz="54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anose="02010601030101010101" pitchFamily="2" charset="-122"/>
                <a:ea typeface="方正舒体" panose="02010601030101010101" pitchFamily="2" charset="-122"/>
              </a:rPr>
              <a:t>山</a:t>
            </a:r>
            <a:endParaRPr lang="zh-CN" altLang="en-US" sz="5400" b="1" cap="all" dirty="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anose="02010601030101010101" pitchFamily="2" charset="-122"/>
              <a:ea typeface="方正舒体" panose="02010601030101010101" pitchFamily="2" charset="-122"/>
            </a:endParaRPr>
          </a:p>
        </p:txBody>
      </p:sp>
      <p:sp>
        <p:nvSpPr>
          <p:cNvPr id="15" name="矩形 14"/>
          <p:cNvSpPr/>
          <p:nvPr/>
        </p:nvSpPr>
        <p:spPr>
          <a:xfrm>
            <a:off x="8001024" y="1857364"/>
            <a:ext cx="880369" cy="923330"/>
          </a:xfrm>
          <a:prstGeom prst="rect">
            <a:avLst/>
          </a:prstGeom>
          <a:noFill/>
        </p:spPr>
        <p:txBody>
          <a:bodyPr wrap="none" lIns="91440" tIns="45720" rIns="91440" bIns="45720">
            <a:spAutoFit/>
          </a:bodyPr>
          <a:p>
            <a:pPr algn="ctr"/>
            <a:r>
              <a:rPr lang="zh-CN" altLang="en-US" sz="5400" b="1" cap="all" spc="0"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anose="02010601030101010101" pitchFamily="2" charset="-122"/>
                <a:ea typeface="方正舒体" panose="02010601030101010101" pitchFamily="2" charset="-122"/>
              </a:rPr>
              <a:t>茶</a:t>
            </a:r>
            <a:endParaRPr lang="zh-CN" altLang="en-US" sz="5400" b="1" cap="all" spc="0" dirty="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anose="02010601030101010101" pitchFamily="2" charset="-122"/>
              <a:ea typeface="方正舒体" panose="02010601030101010101" pitchFamily="2" charset="-122"/>
            </a:endParaRPr>
          </a:p>
        </p:txBody>
      </p:sp>
      <p:pic>
        <p:nvPicPr>
          <p:cNvPr id="16" name="图片 15" descr="shan1.jpg"/>
          <p:cNvPicPr>
            <a:picLocks noChangeAspect="1"/>
          </p:cNvPicPr>
          <p:nvPr/>
        </p:nvPicPr>
        <p:blipFill>
          <a:blip r:embed="rId5"/>
          <a:stretch>
            <a:fillRect/>
          </a:stretch>
        </p:blipFill>
        <p:spPr>
          <a:xfrm>
            <a:off x="7320508" y="4357694"/>
            <a:ext cx="1823492" cy="1214446"/>
          </a:xfrm>
          <a:prstGeom prst="rect">
            <a:avLst/>
          </a:prstGeom>
          <a:ln>
            <a:noFill/>
          </a:ln>
          <a:effectLst>
            <a:outerShdw blurRad="190500" algn="tl" rotWithShape="0">
              <a:srgbClr val="000000">
                <a:alpha val="70000"/>
              </a:srgbClr>
            </a:outerShdw>
          </a:effectLst>
        </p:spPr>
      </p:pic>
      <p:cxnSp>
        <p:nvCxnSpPr>
          <p:cNvPr id="19" name="直接连接符 18"/>
          <p:cNvCxnSpPr/>
          <p:nvPr/>
        </p:nvCxnSpPr>
        <p:spPr>
          <a:xfrm rot="5400000">
            <a:off x="6108711" y="5536421"/>
            <a:ext cx="2213784" cy="794"/>
          </a:xfrm>
          <a:prstGeom prst="line">
            <a:avLst/>
          </a:prstGeom>
          <a:ln w="76200" cap="rnd" cmpd="tri">
            <a:solidFill>
              <a:srgbClr val="FFCCFF"/>
            </a:solidFill>
            <a:prstDash val="sysDash"/>
          </a:ln>
          <a:effectLst>
            <a:outerShdw blurRad="127000" dist="63500" dir="5640000" sx="90000" sy="90000" algn="ctr" rotWithShape="0">
              <a:srgbClr val="000000">
                <a:alpha val="81000"/>
              </a:srgbClr>
            </a:outerShdw>
          </a:effectLst>
        </p:spPr>
        <p:style>
          <a:lnRef idx="1">
            <a:schemeClr val="accent1"/>
          </a:lnRef>
          <a:fillRef idx="0">
            <a:schemeClr val="accent1"/>
          </a:fillRef>
          <a:effectRef idx="0">
            <a:schemeClr val="accent1"/>
          </a:effectRef>
          <a:fontRef idx="minor">
            <a:schemeClr val="tx1"/>
          </a:fontRef>
        </p:style>
      </p:cxnSp>
      <p:pic>
        <p:nvPicPr>
          <p:cNvPr id="21" name="图片 20" descr="shan3.jpg"/>
          <p:cNvPicPr>
            <a:picLocks noChangeAspect="1"/>
          </p:cNvPicPr>
          <p:nvPr/>
        </p:nvPicPr>
        <p:blipFill>
          <a:blip r:embed="rId6"/>
          <a:stretch>
            <a:fillRect/>
          </a:stretch>
        </p:blipFill>
        <p:spPr>
          <a:xfrm>
            <a:off x="7286644" y="5715016"/>
            <a:ext cx="1857356" cy="1142984"/>
          </a:xfrm>
          <a:prstGeom prst="rect">
            <a:avLst/>
          </a:prstGeom>
          <a:ln>
            <a:noFill/>
          </a:ln>
          <a:effectLst>
            <a:outerShdw blurRad="190500" algn="tl" rotWithShape="0">
              <a:srgbClr val="000000">
                <a:alpha val="70000"/>
              </a:srgbClr>
            </a:outerShdw>
          </a:effectLst>
        </p:spPr>
      </p:pic>
      <p:sp>
        <p:nvSpPr>
          <p:cNvPr id="22" name="TextBox 21"/>
          <p:cNvSpPr txBox="1"/>
          <p:nvPr/>
        </p:nvSpPr>
        <p:spPr>
          <a:xfrm>
            <a:off x="5357818" y="214290"/>
            <a:ext cx="3571900" cy="4524315"/>
          </a:xfrm>
          <a:prstGeom prst="rect">
            <a:avLst/>
          </a:prstGeom>
          <a:noFill/>
        </p:spPr>
        <p:txBody>
          <a:bodyPr wrap="square" rtlCol="0">
            <a:spAutoFit/>
          </a:bodyPr>
          <a:p>
            <a:r>
              <a:rPr lang="zh-CN" altLang="en-US" sz="1600" dirty="0" smtClean="0"/>
              <a:t>山茶花（山茶科、山茶属常绿</a:t>
            </a:r>
            <a:endParaRPr lang="en-US" altLang="zh-CN" sz="1600" dirty="0" smtClean="0"/>
          </a:p>
          <a:p>
            <a:r>
              <a:rPr lang="zh-CN" altLang="en-US" sz="1600" dirty="0" smtClean="0"/>
              <a:t>灌木）一般指茶花 。</a:t>
            </a:r>
            <a:endParaRPr lang="zh-CN" altLang="en-US" sz="1600" dirty="0" smtClean="0"/>
          </a:p>
          <a:p>
            <a:r>
              <a:rPr lang="zh-CN" altLang="en-US" sz="1600" dirty="0" smtClean="0"/>
              <a:t>茶花又名山茶花，是山茶科、</a:t>
            </a:r>
            <a:endParaRPr lang="en-US" altLang="zh-CN" sz="1600" dirty="0" smtClean="0"/>
          </a:p>
          <a:p>
            <a:r>
              <a:rPr lang="zh-CN" altLang="en-US" sz="1600" dirty="0" smtClean="0"/>
              <a:t>山茶属多种植物和园艺品种</a:t>
            </a:r>
            <a:endParaRPr lang="en-US" altLang="zh-CN" sz="1600" dirty="0" smtClean="0"/>
          </a:p>
          <a:p>
            <a:r>
              <a:rPr lang="zh-CN" altLang="en-US" sz="1600" dirty="0" smtClean="0"/>
              <a:t>的通称。花期较长，从</a:t>
            </a:r>
            <a:r>
              <a:rPr lang="en-US" sz="1600" dirty="0" smtClean="0"/>
              <a:t>10</a:t>
            </a:r>
            <a:r>
              <a:rPr lang="zh-CN" altLang="en-US" sz="1600" dirty="0" smtClean="0"/>
              <a:t>月</a:t>
            </a:r>
            <a:endParaRPr lang="en-US" altLang="zh-CN" sz="1600" dirty="0" smtClean="0"/>
          </a:p>
          <a:p>
            <a:r>
              <a:rPr lang="zh-CN" altLang="en-US" sz="1600" dirty="0" smtClean="0"/>
              <a:t>份到翌年</a:t>
            </a:r>
            <a:r>
              <a:rPr lang="en-US" sz="1600" dirty="0" smtClean="0"/>
              <a:t>5</a:t>
            </a:r>
            <a:r>
              <a:rPr lang="zh-CN" altLang="en-US" sz="1600" dirty="0" smtClean="0"/>
              <a:t>月份都有开放，盛花</a:t>
            </a:r>
            <a:endParaRPr lang="en-US" altLang="zh-CN" sz="1600" dirty="0" smtClean="0"/>
          </a:p>
          <a:p>
            <a:r>
              <a:rPr lang="zh-CN" altLang="en-US" sz="1600" dirty="0" smtClean="0"/>
              <a:t>期通常在</a:t>
            </a:r>
            <a:r>
              <a:rPr lang="en-US" sz="1600" dirty="0" smtClean="0"/>
              <a:t>1-3</a:t>
            </a:r>
            <a:r>
              <a:rPr lang="zh-CN" altLang="en-US" sz="1600" dirty="0" smtClean="0"/>
              <a:t>月份。因其植</a:t>
            </a:r>
            <a:endParaRPr lang="en-US" altLang="zh-CN" sz="1600" dirty="0" smtClean="0"/>
          </a:p>
          <a:p>
            <a:r>
              <a:rPr lang="zh-CN" altLang="en-US" sz="1600" dirty="0" smtClean="0"/>
              <a:t>株形姿优美，叶为浓绿绿</a:t>
            </a:r>
            <a:endParaRPr lang="en-US" altLang="zh-CN" sz="1600" dirty="0" smtClean="0"/>
          </a:p>
          <a:p>
            <a:r>
              <a:rPr lang="zh-CN" altLang="en-US" sz="1600" dirty="0" smtClean="0"/>
              <a:t>而光泽，花形艳丽缤纷，</a:t>
            </a:r>
            <a:endParaRPr lang="en-US" altLang="zh-CN" sz="1600" dirty="0" smtClean="0"/>
          </a:p>
          <a:p>
            <a:r>
              <a:rPr lang="zh-CN" altLang="en-US" sz="1600" dirty="0" smtClean="0"/>
              <a:t>而受到世界园艺界的珍视。</a:t>
            </a:r>
            <a:endParaRPr lang="en-US" altLang="zh-CN" sz="1600" dirty="0" smtClean="0"/>
          </a:p>
          <a:p>
            <a:r>
              <a:rPr lang="zh-CN" altLang="en-US" sz="1600" dirty="0" smtClean="0"/>
              <a:t>茶花的品种极多，是中国传统</a:t>
            </a:r>
            <a:endParaRPr lang="en-US" altLang="zh-CN" sz="1600" dirty="0" smtClean="0"/>
          </a:p>
          <a:p>
            <a:r>
              <a:rPr lang="zh-CN" altLang="en-US" sz="1600" dirty="0" smtClean="0"/>
              <a:t>的观赏花卉，“十大名花”中排名第八，亦是世界名贵花木之一。原产于中国东</a:t>
            </a:r>
            <a:endParaRPr lang="en-US" altLang="zh-CN" sz="1600" dirty="0" smtClean="0"/>
          </a:p>
          <a:p>
            <a:r>
              <a:rPr lang="zh-CN" altLang="en-US" sz="1600" dirty="0" smtClean="0"/>
              <a:t>  部，在长江流域、珠江流域、日本，</a:t>
            </a:r>
            <a:endParaRPr lang="en-US" altLang="zh-CN" sz="1600" dirty="0" smtClean="0"/>
          </a:p>
          <a:p>
            <a:r>
              <a:rPr lang="en-US" altLang="zh-CN" sz="1600" dirty="0" smtClean="0"/>
              <a:t>       </a:t>
            </a:r>
            <a:r>
              <a:rPr lang="zh-CN" altLang="en-US" sz="1600" dirty="0" smtClean="0"/>
              <a:t>中国台湾和印度等地普遍种植。</a:t>
            </a:r>
            <a:endParaRPr lang="zh-CN" altLang="en-US" sz="1600" dirty="0" smtClean="0"/>
          </a:p>
          <a:p>
            <a:endParaRPr lang="zh-CN" altLang="en-US" sz="1600" dirty="0" smtClean="0"/>
          </a:p>
          <a:p>
            <a:endParaRPr lang="zh-CN" altLang="en-US" sz="1600" dirty="0"/>
          </a:p>
        </p:txBody>
      </p:sp>
      <p:sp>
        <p:nvSpPr>
          <p:cNvPr id="20" name="TextBox 19"/>
          <p:cNvSpPr txBox="1"/>
          <p:nvPr/>
        </p:nvSpPr>
        <p:spPr>
          <a:xfrm>
            <a:off x="357158" y="3143248"/>
            <a:ext cx="4286280" cy="3816429"/>
          </a:xfrm>
          <a:prstGeom prst="rect">
            <a:avLst/>
          </a:prstGeom>
          <a:noFill/>
        </p:spPr>
        <p:txBody>
          <a:bodyPr wrap="square" rtlCol="0">
            <a:spAutoFit/>
          </a:bodyPr>
          <a:p>
            <a:r>
              <a:rPr lang="zh-CN" altLang="en-US" dirty="0" smtClean="0"/>
              <a:t>​      </a:t>
            </a:r>
            <a:r>
              <a:rPr lang="zh-CN" altLang="en-US" sz="1400" dirty="0" smtClean="0"/>
              <a:t>山茶是灌木或小乔木植物，高</a:t>
            </a:r>
            <a:r>
              <a:rPr lang="en-US" altLang="zh-CN" sz="1400" dirty="0" smtClean="0"/>
              <a:t>9</a:t>
            </a:r>
            <a:r>
              <a:rPr lang="zh-CN" altLang="en-US" sz="1400" dirty="0" smtClean="0"/>
              <a:t>米，嫩枝无毛。叶革质，椭圆形，长</a:t>
            </a:r>
            <a:r>
              <a:rPr lang="en-US" altLang="zh-CN" sz="1400" dirty="0" smtClean="0"/>
              <a:t>5-10</a:t>
            </a:r>
            <a:r>
              <a:rPr lang="zh-CN" altLang="en-US" sz="1400" dirty="0" smtClean="0"/>
              <a:t>厘米，宽</a:t>
            </a:r>
            <a:r>
              <a:rPr lang="en-US" altLang="zh-CN" sz="1400" dirty="0" smtClean="0"/>
              <a:t>2.5-5</a:t>
            </a:r>
            <a:r>
              <a:rPr lang="zh-CN" altLang="en-US" sz="1400" dirty="0" smtClean="0"/>
              <a:t>厘米，先</a:t>
            </a:r>
            <a:endParaRPr lang="en-US" altLang="zh-CN" sz="1400" dirty="0" smtClean="0"/>
          </a:p>
          <a:p>
            <a:r>
              <a:rPr lang="zh-CN" altLang="en-US" sz="1400" dirty="0" smtClean="0"/>
              <a:t>端略尖，或急短尖而有钝尖头，基部阔楔形，</a:t>
            </a:r>
            <a:endParaRPr lang="en-US" altLang="zh-CN" sz="1400" dirty="0" smtClean="0"/>
          </a:p>
          <a:p>
            <a:r>
              <a:rPr lang="zh-CN" altLang="en-US" sz="1400" dirty="0" smtClean="0"/>
              <a:t>上面深绿色，干后发亮，无毛，下面浅绿色，</a:t>
            </a:r>
            <a:endParaRPr lang="en-US" altLang="zh-CN" sz="1400" dirty="0" smtClean="0"/>
          </a:p>
          <a:p>
            <a:r>
              <a:rPr lang="zh-CN" altLang="en-US" sz="1400" dirty="0" smtClean="0"/>
              <a:t>无毛，侧脉</a:t>
            </a:r>
            <a:r>
              <a:rPr lang="en-US" altLang="zh-CN" sz="1400" dirty="0" smtClean="0"/>
              <a:t>7-8</a:t>
            </a:r>
            <a:r>
              <a:rPr lang="zh-CN" altLang="en-US" sz="1400" dirty="0" smtClean="0"/>
              <a:t>对，在上下两面均能见，边缘有</a:t>
            </a:r>
            <a:endParaRPr lang="en-US" altLang="zh-CN" sz="1400" dirty="0" smtClean="0"/>
          </a:p>
          <a:p>
            <a:r>
              <a:rPr lang="zh-CN" altLang="en-US" sz="1400" dirty="0" smtClean="0"/>
              <a:t>相隔</a:t>
            </a:r>
            <a:r>
              <a:rPr lang="en-US" altLang="zh-CN" sz="1400" dirty="0" smtClean="0"/>
              <a:t>2-3.5</a:t>
            </a:r>
            <a:r>
              <a:rPr lang="zh-CN" altLang="en-US" sz="1400" dirty="0" smtClean="0"/>
              <a:t>厘米的细锯齿。叶柄长</a:t>
            </a:r>
            <a:r>
              <a:rPr lang="en-US" altLang="zh-CN" sz="1400" dirty="0" smtClean="0"/>
              <a:t>8-15</a:t>
            </a:r>
            <a:r>
              <a:rPr lang="zh-CN" altLang="en-US" sz="1400" dirty="0" smtClean="0"/>
              <a:t>毫米，无毛。</a:t>
            </a:r>
            <a:endParaRPr lang="zh-CN" altLang="en-US" sz="1400" dirty="0" smtClean="0"/>
          </a:p>
          <a:p>
            <a:r>
              <a:rPr lang="zh-CN" altLang="en-US" sz="1400" dirty="0" smtClean="0"/>
              <a:t>花顶生，红色，无柄；苞片及萼片约</a:t>
            </a:r>
            <a:r>
              <a:rPr lang="en-US" altLang="zh-CN" sz="1400" dirty="0" smtClean="0"/>
              <a:t>10</a:t>
            </a:r>
            <a:r>
              <a:rPr lang="zh-CN" altLang="en-US" sz="1400" dirty="0" smtClean="0"/>
              <a:t>片，</a:t>
            </a:r>
            <a:endParaRPr lang="en-US" altLang="zh-CN" sz="1400" dirty="0" smtClean="0"/>
          </a:p>
          <a:p>
            <a:r>
              <a:rPr lang="zh-CN" altLang="en-US" sz="1400" dirty="0" smtClean="0"/>
              <a:t>组成长约</a:t>
            </a:r>
            <a:r>
              <a:rPr lang="en-US" altLang="zh-CN" sz="1400" dirty="0" smtClean="0"/>
              <a:t>2.5-3</a:t>
            </a:r>
            <a:r>
              <a:rPr lang="zh-CN" altLang="en-US" sz="1400" dirty="0" smtClean="0"/>
              <a:t>厘米的杯状苞被，半圆形至圆</a:t>
            </a:r>
            <a:endParaRPr lang="en-US" altLang="zh-CN" sz="1400" dirty="0" smtClean="0"/>
          </a:p>
          <a:p>
            <a:r>
              <a:rPr lang="zh-CN" altLang="en-US" sz="1400" dirty="0" smtClean="0"/>
              <a:t>形，长</a:t>
            </a:r>
            <a:r>
              <a:rPr lang="en-US" altLang="zh-CN" sz="1400" dirty="0" smtClean="0"/>
              <a:t>4-20</a:t>
            </a:r>
            <a:r>
              <a:rPr lang="zh-CN" altLang="en-US" sz="1400" dirty="0" smtClean="0"/>
              <a:t>毫米，外面有绢毛，脱落；花瓣</a:t>
            </a:r>
            <a:r>
              <a:rPr lang="en-US" altLang="zh-CN" sz="1400" dirty="0" smtClean="0"/>
              <a:t>6-7</a:t>
            </a:r>
            <a:r>
              <a:rPr lang="zh-CN" altLang="en-US" sz="1400" dirty="0" smtClean="0"/>
              <a:t>片，外侧</a:t>
            </a:r>
            <a:r>
              <a:rPr lang="en-US" altLang="zh-CN" sz="1400" dirty="0" smtClean="0"/>
              <a:t>2</a:t>
            </a:r>
            <a:r>
              <a:rPr lang="zh-CN" altLang="en-US" sz="1400" dirty="0" smtClean="0"/>
              <a:t>片近圆形，几离生，长</a:t>
            </a:r>
            <a:r>
              <a:rPr lang="en-US" altLang="zh-CN" sz="1400" dirty="0" smtClean="0"/>
              <a:t>2</a:t>
            </a:r>
            <a:r>
              <a:rPr lang="zh-CN" altLang="en-US" sz="1400" dirty="0" smtClean="0"/>
              <a:t>厘米，外面有毛，内</a:t>
            </a:r>
            <a:endParaRPr lang="en-US" altLang="zh-CN" sz="1400" dirty="0" smtClean="0"/>
          </a:p>
          <a:p>
            <a:r>
              <a:rPr lang="zh-CN" altLang="en-US" sz="1400" dirty="0" smtClean="0"/>
              <a:t>侧</a:t>
            </a:r>
            <a:r>
              <a:rPr lang="en-US" altLang="zh-CN" sz="1400" dirty="0" smtClean="0"/>
              <a:t>5</a:t>
            </a:r>
            <a:r>
              <a:rPr lang="zh-CN" altLang="en-US" sz="1400" dirty="0" smtClean="0"/>
              <a:t>片基部连生约</a:t>
            </a:r>
            <a:r>
              <a:rPr lang="en-US" altLang="zh-CN" sz="1400" dirty="0" smtClean="0"/>
              <a:t>8</a:t>
            </a:r>
            <a:r>
              <a:rPr lang="zh-CN" altLang="en-US" sz="1400" dirty="0" smtClean="0"/>
              <a:t>毫米，倒卵圆形，长</a:t>
            </a:r>
            <a:r>
              <a:rPr lang="en-US" altLang="zh-CN" sz="1400" dirty="0" smtClean="0"/>
              <a:t>3-4.5</a:t>
            </a:r>
            <a:r>
              <a:rPr lang="zh-CN" altLang="en-US" sz="1400" dirty="0" smtClean="0"/>
              <a:t>厘米，无毛；雄蕊</a:t>
            </a:r>
            <a:r>
              <a:rPr lang="en-US" altLang="zh-CN" sz="1400" dirty="0" smtClean="0"/>
              <a:t>3</a:t>
            </a:r>
            <a:r>
              <a:rPr lang="zh-CN" altLang="en-US" sz="1400" dirty="0" smtClean="0"/>
              <a:t>轮，长约</a:t>
            </a:r>
            <a:r>
              <a:rPr lang="en-US" altLang="zh-CN" sz="1400" dirty="0" smtClean="0"/>
              <a:t>2.5-3</a:t>
            </a:r>
            <a:r>
              <a:rPr lang="zh-CN" altLang="en-US" sz="1400" dirty="0" smtClean="0"/>
              <a:t>厘米，外轮花丝基部连生，花丝管长</a:t>
            </a:r>
            <a:r>
              <a:rPr lang="en-US" altLang="zh-CN" sz="1400" dirty="0" smtClean="0"/>
              <a:t>1.5</a:t>
            </a:r>
            <a:r>
              <a:rPr lang="zh-CN" altLang="en-US" sz="1400" dirty="0" smtClean="0"/>
              <a:t>厘米，无毛；内轮雄蕊离生，稍短，子房无毛，花柱长</a:t>
            </a:r>
            <a:r>
              <a:rPr lang="en-US" altLang="zh-CN" sz="1400" dirty="0" smtClean="0"/>
              <a:t>2.5</a:t>
            </a:r>
            <a:r>
              <a:rPr lang="zh-CN" altLang="en-US" sz="1400" dirty="0" smtClean="0"/>
              <a:t>厘米，先端</a:t>
            </a:r>
            <a:r>
              <a:rPr lang="en-US" altLang="zh-CN" sz="1400" dirty="0" smtClean="0"/>
              <a:t>3</a:t>
            </a:r>
            <a:r>
              <a:rPr lang="zh-CN" altLang="en-US" sz="1400" dirty="0" smtClean="0"/>
              <a:t>裂。</a:t>
            </a:r>
            <a:endParaRPr lang="zh-CN" altLang="en-US" sz="1400" dirty="0" smtClean="0"/>
          </a:p>
          <a:p>
            <a:r>
              <a:rPr lang="zh-CN" altLang="en-US" sz="1400" dirty="0" smtClean="0"/>
              <a:t>蒴果圆球形，直径</a:t>
            </a:r>
            <a:r>
              <a:rPr lang="en-US" altLang="zh-CN" sz="1400" dirty="0" smtClean="0"/>
              <a:t>2.5-3</a:t>
            </a:r>
            <a:r>
              <a:rPr lang="zh-CN" altLang="en-US" sz="1400" dirty="0" smtClean="0"/>
              <a:t>厘米，</a:t>
            </a:r>
            <a:r>
              <a:rPr lang="en-US" altLang="zh-CN" sz="1400" dirty="0" smtClean="0"/>
              <a:t>2-3</a:t>
            </a:r>
            <a:r>
              <a:rPr lang="zh-CN" altLang="en-US" sz="1400" dirty="0" smtClean="0"/>
              <a:t>室，每室有种子</a:t>
            </a:r>
            <a:r>
              <a:rPr lang="en-US" altLang="zh-CN" sz="1400" dirty="0" smtClean="0"/>
              <a:t>1-2</a:t>
            </a:r>
            <a:endParaRPr lang="en-US" altLang="zh-CN" sz="1400" dirty="0" smtClean="0"/>
          </a:p>
          <a:p>
            <a:r>
              <a:rPr lang="en-US" altLang="zh-CN" sz="1400" dirty="0" smtClean="0"/>
              <a:t>        </a:t>
            </a:r>
            <a:r>
              <a:rPr lang="zh-CN" altLang="en-US" sz="1400" dirty="0" smtClean="0"/>
              <a:t>个，</a:t>
            </a:r>
            <a:r>
              <a:rPr lang="en-US" altLang="zh-CN" sz="1400" dirty="0" smtClean="0"/>
              <a:t>3</a:t>
            </a:r>
            <a:r>
              <a:rPr lang="zh-CN" altLang="en-US" sz="1400" dirty="0" smtClean="0"/>
              <a:t>爿裂开，果爿厚木质。花期</a:t>
            </a:r>
            <a:r>
              <a:rPr lang="en-US" altLang="zh-CN" sz="1400" dirty="0" smtClean="0"/>
              <a:t>1-4</a:t>
            </a:r>
            <a:r>
              <a:rPr lang="zh-CN" altLang="en-US" sz="1400" dirty="0" smtClean="0"/>
              <a:t>月。</a:t>
            </a:r>
            <a:endParaRPr lang="zh-CN" altLang="en-US" sz="1400" dirty="0" smtClean="0"/>
          </a:p>
          <a:p>
            <a:endParaRPr lang="zh-CN" altLang="en-US" sz="1400" dirty="0"/>
          </a:p>
        </p:txBody>
      </p:sp>
      <p:sp>
        <p:nvSpPr>
          <p:cNvPr id="23" name="矩形 22"/>
          <p:cNvSpPr/>
          <p:nvPr/>
        </p:nvSpPr>
        <p:spPr>
          <a:xfrm>
            <a:off x="4143372" y="3286124"/>
            <a:ext cx="880369" cy="923330"/>
          </a:xfrm>
          <a:prstGeom prst="rect">
            <a:avLst/>
          </a:prstGeom>
          <a:noFill/>
        </p:spPr>
        <p:txBody>
          <a:bodyPr wrap="none" lIns="91440" tIns="45720" rIns="91440" bIns="45720">
            <a:spAutoFit/>
          </a:bodyPr>
          <a:p>
            <a:pPr algn="ctr"/>
            <a:r>
              <a:rPr lang="zh-CN" altLang="en-US" sz="5400" b="1" dirty="0" smtClean="0">
                <a:ln w="17780" cmpd="sng">
                  <a:solidFill>
                    <a:srgbClr val="F54179"/>
                  </a:solidFill>
                  <a:prstDash val="solid"/>
                  <a:miter lim="800000"/>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50800" algn="tl" rotWithShape="0">
                    <a:srgbClr val="000000"/>
                  </a:outerShdw>
                </a:effectLst>
                <a:latin typeface="华文新魏" panose="02010800040101010101" pitchFamily="2" charset="-122"/>
                <a:ea typeface="华文新魏" panose="02010800040101010101" pitchFamily="2" charset="-122"/>
              </a:rPr>
              <a:t>外</a:t>
            </a:r>
            <a:endParaRPr lang="zh-CN" altLang="en-US" sz="5400" b="1" dirty="0">
              <a:ln w="17780" cmpd="sng">
                <a:solidFill>
                  <a:srgbClr val="F54179"/>
                </a:solidFill>
                <a:prstDash val="solid"/>
                <a:miter lim="800000"/>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50800" algn="tl" rotWithShape="0">
                  <a:srgbClr val="000000"/>
                </a:outerShdw>
              </a:effectLst>
              <a:latin typeface="华文新魏" panose="02010800040101010101" pitchFamily="2" charset="-122"/>
              <a:ea typeface="华文新魏" panose="02010800040101010101" pitchFamily="2" charset="-122"/>
            </a:endParaRPr>
          </a:p>
        </p:txBody>
      </p:sp>
      <p:sp>
        <p:nvSpPr>
          <p:cNvPr id="24" name="矩形 23"/>
          <p:cNvSpPr/>
          <p:nvPr/>
        </p:nvSpPr>
        <p:spPr>
          <a:xfrm>
            <a:off x="4143372" y="4214818"/>
            <a:ext cx="877163" cy="923330"/>
          </a:xfrm>
          <a:prstGeom prst="rect">
            <a:avLst/>
          </a:prstGeom>
        </p:spPr>
        <p:txBody>
          <a:bodyPr wrap="none">
            <a:spAutoFit/>
          </a:bodyPr>
          <a:p>
            <a:pPr algn="ctr"/>
            <a:r>
              <a:rPr lang="zh-CN" altLang="en-US" sz="5400" b="1" dirty="0" smtClean="0">
                <a:ln w="17780" cmpd="sng">
                  <a:solidFill>
                    <a:srgbClr val="FF0066"/>
                  </a:solidFill>
                  <a:prstDash val="solid"/>
                  <a:miter lim="800000"/>
                </a:ln>
                <a:gradFill flip="none" rotWithShape="1">
                  <a:gsLst>
                    <a:gs pos="0">
                      <a:srgbClr val="CCCCFF"/>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effectLst>
                  <a:outerShdw blurRad="50800" algn="tl" rotWithShape="0">
                    <a:srgbClr val="000000"/>
                  </a:outerShdw>
                </a:effectLst>
                <a:latin typeface="华文新魏" panose="02010800040101010101" pitchFamily="2" charset="-122"/>
                <a:ea typeface="华文新魏" panose="02010800040101010101" pitchFamily="2" charset="-122"/>
              </a:rPr>
              <a:t>形</a:t>
            </a:r>
            <a:endParaRPr lang="zh-CN" altLang="en-US" sz="5400" b="1" dirty="0">
              <a:ln w="17780" cmpd="sng">
                <a:solidFill>
                  <a:srgbClr val="FF0066"/>
                </a:solidFill>
                <a:prstDash val="solid"/>
                <a:miter lim="800000"/>
              </a:ln>
              <a:gradFill flip="none" rotWithShape="1">
                <a:gsLst>
                  <a:gs pos="0">
                    <a:srgbClr val="CCCCFF"/>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effectLst>
                <a:outerShdw blurRad="50800" algn="tl" rotWithShape="0">
                  <a:srgbClr val="000000"/>
                </a:outerShdw>
              </a:effectLst>
              <a:latin typeface="华文新魏" panose="02010800040101010101" pitchFamily="2" charset="-122"/>
              <a:ea typeface="华文新魏" panose="02010800040101010101" pitchFamily="2" charset="-122"/>
            </a:endParaRPr>
          </a:p>
        </p:txBody>
      </p:sp>
      <p:sp>
        <p:nvSpPr>
          <p:cNvPr id="25" name="矩形 24"/>
          <p:cNvSpPr/>
          <p:nvPr/>
        </p:nvSpPr>
        <p:spPr>
          <a:xfrm>
            <a:off x="0" y="142852"/>
            <a:ext cx="803425" cy="830997"/>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p>
            <a:pPr algn="ctr"/>
            <a:r>
              <a:rPr lang="zh-CN" altLang="en-US" sz="4800" b="1" cap="all" spc="0" dirty="0" smtClean="0">
                <a:ln>
                  <a:solidFill>
                    <a:srgbClr val="FF3399"/>
                  </a:solidFill>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花</a:t>
            </a:r>
            <a:endParaRPr lang="zh-CN" altLang="en-US" sz="4800" b="1" cap="all" spc="0" dirty="0">
              <a:ln>
                <a:solidFill>
                  <a:srgbClr val="FF3399"/>
                </a:solidFill>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26" name="矩形 25"/>
          <p:cNvSpPr/>
          <p:nvPr/>
        </p:nvSpPr>
        <p:spPr>
          <a:xfrm>
            <a:off x="428596" y="1357298"/>
            <a:ext cx="800219" cy="830997"/>
          </a:xfrm>
          <a:prstGeom prst="rect">
            <a:avLst/>
          </a:prstGeom>
        </p:spPr>
        <p:txBody>
          <a:bodyPr wrap="none">
            <a:spAutoFit/>
          </a:bodyPr>
          <a:p>
            <a:pPr algn="ctr"/>
            <a:r>
              <a:rPr lang="zh-CN" altLang="en-US" sz="4800" b="1" cap="all" dirty="0" smtClean="0">
                <a:ln>
                  <a:solidFill>
                    <a:srgbClr val="FF3399"/>
                  </a:solidFill>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语</a:t>
            </a:r>
            <a:endParaRPr lang="zh-CN" altLang="en-US" sz="4800" b="1" cap="all" dirty="0">
              <a:ln>
                <a:solidFill>
                  <a:srgbClr val="FF3399"/>
                </a:solidFill>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27" name="TextBox 26"/>
          <p:cNvSpPr txBox="1"/>
          <p:nvPr/>
        </p:nvSpPr>
        <p:spPr>
          <a:xfrm>
            <a:off x="357158" y="214290"/>
            <a:ext cx="4929222" cy="2739211"/>
          </a:xfrm>
          <a:prstGeom prst="rect">
            <a:avLst/>
          </a:prstGeom>
          <a:noFill/>
        </p:spPr>
        <p:txBody>
          <a:bodyPr wrap="square" rtlCol="0">
            <a:spAutoFit/>
          </a:bodyPr>
          <a:p>
            <a:r>
              <a:rPr lang="zh-CN" altLang="en-US" dirty="0" smtClean="0"/>
              <a:t>            </a:t>
            </a:r>
            <a:r>
              <a:rPr lang="zh-CN" altLang="en-US" sz="1400" dirty="0" smtClean="0"/>
              <a:t>山茶花的花语：可爱、谦让、理想的爱、谨慎、</a:t>
            </a:r>
            <a:endParaRPr lang="en-US" altLang="zh-CN" sz="1400" dirty="0" smtClean="0"/>
          </a:p>
          <a:p>
            <a:r>
              <a:rPr lang="en-US" altLang="zh-CN" sz="1400" dirty="0" smtClean="0"/>
              <a:t>           </a:t>
            </a:r>
            <a:r>
              <a:rPr lang="zh-CN" altLang="en-US" sz="1400" dirty="0" smtClean="0"/>
              <a:t>  了不起的魅力。山茶花开于冬末春初，端庄圣洁，</a:t>
            </a:r>
            <a:endParaRPr lang="en-US" altLang="zh-CN" sz="1400" dirty="0" smtClean="0"/>
          </a:p>
          <a:p>
            <a:r>
              <a:rPr lang="en-US" altLang="zh-CN" sz="1400" dirty="0" smtClean="0"/>
              <a:t>         </a:t>
            </a:r>
            <a:r>
              <a:rPr lang="zh-CN" altLang="en-US" sz="1400" dirty="0" smtClean="0"/>
              <a:t>有诗人郭沫若赞叹“茶花一树早桃红，百朵彤云啸傲</a:t>
            </a:r>
            <a:endParaRPr lang="en-US" altLang="zh-CN" sz="1400" dirty="0" smtClean="0"/>
          </a:p>
          <a:p>
            <a:r>
              <a:rPr lang="en-US" altLang="zh-CN" sz="1400" dirty="0" smtClean="0"/>
              <a:t>    </a:t>
            </a:r>
            <a:r>
              <a:rPr lang="zh-CN" altLang="en-US" sz="1400" dirty="0" smtClean="0"/>
              <a:t>中。”山茶花朵艳而繁盛，独到的高雅。据说山茶花在落花之时，并非一簇而落而是一片一片花瓣飘零落下，待到生</a:t>
            </a:r>
            <a:endParaRPr lang="en-US" altLang="zh-CN" sz="1400" dirty="0" smtClean="0"/>
          </a:p>
          <a:p>
            <a:r>
              <a:rPr lang="en-US" altLang="zh-CN" sz="1400" dirty="0" smtClean="0"/>
              <a:t>                  </a:t>
            </a:r>
            <a:r>
              <a:rPr lang="zh-CN" altLang="en-US" sz="1400" dirty="0" smtClean="0"/>
              <a:t>命结束，如此有耐心优雅而柔情，是否你也感到了</a:t>
            </a:r>
            <a:endParaRPr lang="en-US" altLang="zh-CN" sz="1400" dirty="0" smtClean="0"/>
          </a:p>
          <a:p>
            <a:r>
              <a:rPr lang="en-US" altLang="zh-CN" sz="1400" dirty="0" smtClean="0"/>
              <a:t>                    </a:t>
            </a:r>
            <a:r>
              <a:rPr lang="zh-CN" altLang="en-US" sz="1400" dirty="0" smtClean="0"/>
              <a:t>山茶花的执着与温柔，那么你对待理想中的她是否</a:t>
            </a:r>
            <a:endParaRPr lang="en-US" altLang="zh-CN" sz="1400" dirty="0" smtClean="0"/>
          </a:p>
          <a:p>
            <a:r>
              <a:rPr lang="en-US" altLang="zh-CN" sz="1400" dirty="0" smtClean="0"/>
              <a:t>                      </a:t>
            </a:r>
            <a:r>
              <a:rPr lang="zh-CN" altLang="en-US" sz="1400" dirty="0" smtClean="0"/>
              <a:t>如山茶花般柔情有耐心，那个她就是你的山茶花，</a:t>
            </a:r>
            <a:endParaRPr lang="en-US" altLang="zh-CN" sz="1400" dirty="0" smtClean="0"/>
          </a:p>
          <a:p>
            <a:r>
              <a:rPr lang="zh-CN" altLang="en-US" sz="1400" dirty="0" smtClean="0"/>
              <a:t>所以</a:t>
            </a:r>
            <a:r>
              <a:rPr lang="en-US" altLang="zh-CN" sz="1400" dirty="0" smtClean="0"/>
              <a:t>              </a:t>
            </a:r>
            <a:r>
              <a:rPr lang="zh-CN" altLang="en-US" sz="1400" dirty="0" smtClean="0"/>
              <a:t>山茶花就代言了对心中爱慕女性表达心意。山茶花有淡淡       的清香，百花凋谢后它亭亭玉立，那样谦让，可爱。说到这里我能感觉到若是养一株山茶花，是不是很舒心，雅静，“唯有山茶殊耐久，独能深月占春风”。</a:t>
            </a:r>
            <a:endParaRPr lang="zh-CN" altLang="en-US" sz="1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 name="图片 12"/>
          <p:cNvPicPr>
            <a:picLocks noChangeAspect="1"/>
          </p:cNvPicPr>
          <p:nvPr/>
        </p:nvPicPr>
        <p:blipFill>
          <a:blip r:embed="rId1">
            <a:duotone>
              <a:schemeClr val="accent1">
                <a:shade val="45000"/>
                <a:satMod val="135000"/>
              </a:schemeClr>
              <a:prstClr val="white"/>
            </a:duotone>
            <a:extLst>
              <a:ext uri="{BEBA8EAE-BF5A-486C-A8C5-ECC9F3942E4B}">
                <a14:imgProps xmlns:a14="http://schemas.microsoft.com/office/drawing/2010/main">
                  <a14:imgLayer r:embed="rId2">
                    <a14:imgEffect>
                      <a14:brightnessContrast contrast="2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142875" y="5715"/>
            <a:ext cx="9436735" cy="6922135"/>
          </a:xfrm>
          <a:prstGeom prst="rect">
            <a:avLst/>
          </a:prstGeom>
          <a:noFill/>
          <a:ln>
            <a:noFill/>
          </a:ln>
        </p:spPr>
      </p:pic>
      <p:pic>
        <p:nvPicPr>
          <p:cNvPr id="17" name="图片 16" descr="shan2.jpg"/>
          <p:cNvPicPr>
            <a:picLocks noChangeAspect="1"/>
          </p:cNvPicPr>
          <p:nvPr/>
        </p:nvPicPr>
        <p:blipFill>
          <a:blip r:embed="rId3"/>
          <a:stretch>
            <a:fillRect/>
          </a:stretch>
        </p:blipFill>
        <p:spPr>
          <a:xfrm rot="20160000">
            <a:off x="278130" y="3594735"/>
            <a:ext cx="1137920" cy="1115695"/>
          </a:xfrm>
          <a:prstGeom prst="rect">
            <a:avLst/>
          </a:prstGeom>
          <a:ln>
            <a:noFill/>
          </a:ln>
          <a:effectLst>
            <a:softEdge rad="112500"/>
          </a:effectLst>
        </p:spPr>
      </p:pic>
      <p:sp>
        <p:nvSpPr>
          <p:cNvPr id="10" name="流程图: 可选过程 9"/>
          <p:cNvSpPr/>
          <p:nvPr/>
        </p:nvSpPr>
        <p:spPr>
          <a:xfrm>
            <a:off x="429260" y="4501515"/>
            <a:ext cx="8452485" cy="2107565"/>
          </a:xfrm>
          <a:prstGeom prst="flowChartAlternateProcess">
            <a:avLst/>
          </a:prstGeom>
          <a:noFill/>
          <a:ln w="47625" cmpd="thinThick">
            <a:prstDash val="lgDashDot"/>
          </a:ln>
          <a:effectLst>
            <a:outerShdw blurRad="177800" dir="5400000" sx="103000" sy="103000" algn="ctr" rotWithShape="0">
              <a:srgbClr val="000000">
                <a:alpha val="4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剪去对角的矩形 1"/>
          <p:cNvSpPr/>
          <p:nvPr/>
        </p:nvSpPr>
        <p:spPr>
          <a:xfrm>
            <a:off x="5278755" y="285750"/>
            <a:ext cx="3488055" cy="3857625"/>
          </a:xfrm>
          <a:prstGeom prst="snip2DiagRect">
            <a:avLst/>
          </a:prstGeom>
          <a:noFill/>
          <a:ln w="76200" cap="rnd" cmpd="thickThi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弦形 4"/>
          <p:cNvSpPr/>
          <p:nvPr/>
        </p:nvSpPr>
        <p:spPr>
          <a:xfrm flipH="1">
            <a:off x="7738110" y="259715"/>
            <a:ext cx="1143000" cy="1106170"/>
          </a:xfrm>
          <a:prstGeom prst="chord">
            <a:avLst/>
          </a:pr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path path="circle">
              <a:fillToRect l="50000" t="50000" r="50000" b="50000"/>
            </a:path>
            <a:tileRect/>
          </a:gradFill>
          <a:ln>
            <a:gradFill>
              <a:gsLst>
                <a:gs pos="0">
                  <a:srgbClr val="8488C4"/>
                </a:gs>
                <a:gs pos="53000">
                  <a:srgbClr val="D4DEFF"/>
                </a:gs>
                <a:gs pos="83000">
                  <a:srgbClr val="D4DEFF"/>
                </a:gs>
                <a:gs pos="100000">
                  <a:srgbClr val="96AB94"/>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弦形 5"/>
          <p:cNvSpPr/>
          <p:nvPr/>
        </p:nvSpPr>
        <p:spPr>
          <a:xfrm>
            <a:off x="7936230" y="1428750"/>
            <a:ext cx="1318895" cy="1152525"/>
          </a:xfrm>
          <a:prstGeom prst="chord">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gradFill>
              <a:gsLst>
                <a:gs pos="0">
                  <a:srgbClr val="E6DCAC"/>
                </a:gs>
                <a:gs pos="12000">
                  <a:srgbClr val="E6D78A"/>
                </a:gs>
                <a:gs pos="30000">
                  <a:srgbClr val="C7AC4C"/>
                </a:gs>
                <a:gs pos="45000">
                  <a:srgbClr val="E6D78A"/>
                </a:gs>
                <a:gs pos="77000">
                  <a:srgbClr val="C7AC4C"/>
                </a:gs>
                <a:gs pos="100000">
                  <a:srgbClr val="E6DCAC"/>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剪去单角的矩形 6"/>
          <p:cNvSpPr/>
          <p:nvPr/>
        </p:nvSpPr>
        <p:spPr>
          <a:xfrm>
            <a:off x="274955" y="357505"/>
            <a:ext cx="4726305" cy="3171190"/>
          </a:xfrm>
          <a:prstGeom prst="snip1Rect">
            <a:avLst/>
          </a:prstGeom>
          <a:noFill/>
          <a:ln w="111125" cmpd="tri">
            <a:gradFill flip="none" rotWithShape="1">
              <a:gsLst>
                <a:gs pos="0">
                  <a:srgbClr val="CCCCFF"/>
                </a:gs>
                <a:gs pos="17999">
                  <a:srgbClr val="99CCFF"/>
                </a:gs>
                <a:gs pos="36000">
                  <a:srgbClr val="9966FF"/>
                </a:gs>
                <a:gs pos="61000">
                  <a:srgbClr val="CC99FF"/>
                </a:gs>
                <a:gs pos="82001">
                  <a:srgbClr val="99CCFF"/>
                </a:gs>
                <a:gs pos="100000">
                  <a:srgbClr val="CCCCFF"/>
                </a:gs>
              </a:gsLst>
              <a:lin ang="5400000" scaled="0"/>
              <a:tileRect/>
            </a:gra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直角三角形 7"/>
          <p:cNvSpPr/>
          <p:nvPr/>
        </p:nvSpPr>
        <p:spPr>
          <a:xfrm rot="4842206">
            <a:off x="326390" y="330200"/>
            <a:ext cx="1034415" cy="1128395"/>
          </a:xfrm>
          <a:prstGeom prst="rtTriangle">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5400000" scaled="1"/>
            <a:tileRect/>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dirty="0"/>
          </a:p>
        </p:txBody>
      </p:sp>
      <p:sp>
        <p:nvSpPr>
          <p:cNvPr id="9" name="直角三角形 8"/>
          <p:cNvSpPr/>
          <p:nvPr/>
        </p:nvSpPr>
        <p:spPr>
          <a:xfrm rot="11340000">
            <a:off x="27305" y="1509395"/>
            <a:ext cx="950595" cy="1159510"/>
          </a:xfrm>
          <a:prstGeom prst="rtTriangle">
            <a:avLst/>
          </a:prstGeom>
          <a:gradFill flip="none" rotWithShape="1">
            <a:gsLst>
              <a:gs pos="0">
                <a:schemeClr val="accent1">
                  <a:lumMod val="40000"/>
                  <a:lumOff val="60000"/>
                  <a:shade val="30000"/>
                  <a:satMod val="115000"/>
                </a:schemeClr>
              </a:gs>
              <a:gs pos="50000">
                <a:schemeClr val="accent1">
                  <a:lumMod val="40000"/>
                  <a:lumOff val="60000"/>
                  <a:shade val="67500"/>
                  <a:satMod val="115000"/>
                </a:schemeClr>
              </a:gs>
              <a:gs pos="100000">
                <a:schemeClr val="accent1">
                  <a:lumMod val="40000"/>
                  <a:lumOff val="60000"/>
                  <a:shade val="100000"/>
                  <a:satMod val="115000"/>
                </a:schemeClr>
              </a:gs>
            </a:gsLst>
            <a:lin ang="10800000" scaled="1"/>
            <a:tileRect/>
          </a:gradFill>
          <a:ln>
            <a:gradFill>
              <a:gsLst>
                <a:gs pos="0">
                  <a:srgbClr val="FBEAC7"/>
                </a:gs>
                <a:gs pos="17999">
                  <a:srgbClr val="FEE7F2"/>
                </a:gs>
                <a:gs pos="36000">
                  <a:srgbClr val="FAC77D"/>
                </a:gs>
                <a:gs pos="61000">
                  <a:srgbClr val="FBA97D"/>
                </a:gs>
                <a:gs pos="82001">
                  <a:srgbClr val="FBD49C"/>
                </a:gs>
                <a:gs pos="100000">
                  <a:srgbClr val="FEE7F2"/>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菱形 10"/>
          <p:cNvSpPr/>
          <p:nvPr/>
        </p:nvSpPr>
        <p:spPr>
          <a:xfrm>
            <a:off x="1623060" y="3996690"/>
            <a:ext cx="876935" cy="882015"/>
          </a:xfrm>
          <a:prstGeom prst="diamond">
            <a:avLst/>
          </a:prstGeom>
          <a:gradFill flip="none" rotWithShape="1">
            <a:gsLst>
              <a:gs pos="0">
                <a:schemeClr val="accent6">
                  <a:lumMod val="60000"/>
                  <a:lumOff val="40000"/>
                  <a:tint val="66000"/>
                  <a:satMod val="160000"/>
                </a:schemeClr>
              </a:gs>
              <a:gs pos="50000">
                <a:schemeClr val="accent6">
                  <a:lumMod val="60000"/>
                  <a:lumOff val="40000"/>
                  <a:tint val="44500"/>
                  <a:satMod val="160000"/>
                </a:schemeClr>
              </a:gs>
              <a:gs pos="100000">
                <a:schemeClr val="accent6">
                  <a:lumMod val="60000"/>
                  <a:lumOff val="40000"/>
                  <a:tint val="23500"/>
                  <a:satMod val="160000"/>
                </a:schemeClr>
              </a:gs>
            </a:gsLst>
            <a:path path="circle">
              <a:fillToRect l="100000" t="100000"/>
            </a:path>
            <a:tileRect r="-100000" b="-100000"/>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菱形 11"/>
          <p:cNvSpPr/>
          <p:nvPr/>
        </p:nvSpPr>
        <p:spPr>
          <a:xfrm>
            <a:off x="2499995" y="3994150"/>
            <a:ext cx="934720" cy="956310"/>
          </a:xfrm>
          <a:prstGeom prst="diamond">
            <a:avLst/>
          </a:prstGeom>
          <a:gradFill flip="none" rotWithShape="1">
            <a:gsLst>
              <a:gs pos="0">
                <a:schemeClr val="accent3">
                  <a:lumMod val="60000"/>
                  <a:lumOff val="40000"/>
                  <a:tint val="66000"/>
                  <a:satMod val="160000"/>
                </a:schemeClr>
              </a:gs>
              <a:gs pos="50000">
                <a:schemeClr val="accent3">
                  <a:lumMod val="60000"/>
                  <a:lumOff val="40000"/>
                  <a:tint val="44500"/>
                  <a:satMod val="160000"/>
                </a:schemeClr>
              </a:gs>
              <a:gs pos="100000">
                <a:schemeClr val="accent3">
                  <a:lumMod val="60000"/>
                  <a:lumOff val="40000"/>
                  <a:tint val="23500"/>
                  <a:satMod val="160000"/>
                </a:schemeClr>
              </a:gs>
            </a:gsLst>
            <a:lin ang="5400000" scaled="1"/>
            <a:tileRect/>
          </a:gradFill>
          <a:ln>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矩形 13"/>
          <p:cNvSpPr/>
          <p:nvPr/>
        </p:nvSpPr>
        <p:spPr>
          <a:xfrm>
            <a:off x="8000707" y="357483"/>
            <a:ext cx="880369" cy="923330"/>
          </a:xfrm>
          <a:prstGeom prst="rect">
            <a:avLst/>
          </a:prstGeom>
          <a:noFill/>
        </p:spPr>
        <p:txBody>
          <a:bodyPr wrap="none" lIns="91440" tIns="45720" rIns="91440" bIns="45720">
            <a:spAutoFit/>
          </a:bodyPr>
          <a:p>
            <a:pPr algn="ctr"/>
            <a:r>
              <a:rPr lang="zh-CN" altLang="en-US" sz="5400" b="1" cap="all"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anose="02010601030101010101" pitchFamily="2" charset="-122"/>
                <a:ea typeface="方正舒体" panose="02010601030101010101" pitchFamily="2" charset="-122"/>
              </a:rPr>
              <a:t>山</a:t>
            </a:r>
            <a:endParaRPr lang="zh-CN" altLang="en-US" sz="5400" b="1" cap="all" dirty="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anose="02010601030101010101" pitchFamily="2" charset="-122"/>
              <a:ea typeface="方正舒体" panose="02010601030101010101" pitchFamily="2" charset="-122"/>
            </a:endParaRPr>
          </a:p>
        </p:txBody>
      </p:sp>
      <p:sp>
        <p:nvSpPr>
          <p:cNvPr id="15" name="矩形 14"/>
          <p:cNvSpPr/>
          <p:nvPr/>
        </p:nvSpPr>
        <p:spPr>
          <a:xfrm>
            <a:off x="8119264" y="1590029"/>
            <a:ext cx="795020" cy="829945"/>
          </a:xfrm>
          <a:prstGeom prst="rect">
            <a:avLst/>
          </a:prstGeom>
          <a:noFill/>
        </p:spPr>
        <p:txBody>
          <a:bodyPr wrap="none" lIns="91440" tIns="45720" rIns="91440" bIns="45720">
            <a:spAutoFit/>
          </a:bodyPr>
          <a:p>
            <a:pPr algn="ctr"/>
            <a:r>
              <a:rPr lang="zh-CN" altLang="en-US" sz="4800" b="1" cap="all" spc="0"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anose="02010601030101010101" pitchFamily="2" charset="-122"/>
                <a:ea typeface="方正舒体" panose="02010601030101010101" pitchFamily="2" charset="-122"/>
              </a:rPr>
              <a:t>茶</a:t>
            </a:r>
            <a:endParaRPr lang="zh-CN" altLang="en-US" sz="4800" b="1" cap="all" spc="0" dirty="0" smtClean="0">
              <a:ln w="9000" cmpd="sng">
                <a:solidFill>
                  <a:schemeClr val="bg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方正舒体" panose="02010601030101010101" pitchFamily="2" charset="-122"/>
              <a:ea typeface="方正舒体" panose="02010601030101010101" pitchFamily="2" charset="-122"/>
            </a:endParaRPr>
          </a:p>
        </p:txBody>
      </p:sp>
      <p:pic>
        <p:nvPicPr>
          <p:cNvPr id="16" name="图片 15" descr="shan1.jpg"/>
          <p:cNvPicPr>
            <a:picLocks noChangeAspect="1"/>
          </p:cNvPicPr>
          <p:nvPr/>
        </p:nvPicPr>
        <p:blipFill>
          <a:blip r:embed="rId4"/>
          <a:stretch>
            <a:fillRect/>
          </a:stretch>
        </p:blipFill>
        <p:spPr>
          <a:xfrm>
            <a:off x="2406015" y="3198495"/>
            <a:ext cx="1289050" cy="795655"/>
          </a:xfrm>
          <a:prstGeom prst="rect">
            <a:avLst/>
          </a:prstGeom>
          <a:ln>
            <a:noFill/>
          </a:ln>
          <a:effectLst>
            <a:outerShdw blurRad="190500" algn="tl" rotWithShape="0">
              <a:srgbClr val="000000">
                <a:alpha val="70000"/>
              </a:srgbClr>
            </a:outerShdw>
          </a:effectLst>
        </p:spPr>
      </p:pic>
      <p:pic>
        <p:nvPicPr>
          <p:cNvPr id="21" name="图片 20" descr="shan3.jpg"/>
          <p:cNvPicPr>
            <a:picLocks noChangeAspect="1"/>
          </p:cNvPicPr>
          <p:nvPr/>
        </p:nvPicPr>
        <p:blipFill>
          <a:blip r:embed="rId5"/>
          <a:stretch>
            <a:fillRect/>
          </a:stretch>
        </p:blipFill>
        <p:spPr>
          <a:xfrm>
            <a:off x="3964940" y="3277870"/>
            <a:ext cx="1520190" cy="1011555"/>
          </a:xfrm>
          <a:prstGeom prst="ellipse">
            <a:avLst/>
          </a:prstGeom>
          <a:ln>
            <a:noFill/>
          </a:ln>
          <a:effectLst>
            <a:outerShdw blurRad="190500" algn="tl" rotWithShape="0">
              <a:srgbClr val="000000">
                <a:alpha val="70000"/>
              </a:srgbClr>
            </a:outerShdw>
          </a:effectLst>
        </p:spPr>
      </p:pic>
      <p:sp>
        <p:nvSpPr>
          <p:cNvPr id="22" name="TextBox 21"/>
          <p:cNvSpPr txBox="1"/>
          <p:nvPr/>
        </p:nvSpPr>
        <p:spPr>
          <a:xfrm>
            <a:off x="5406390" y="357505"/>
            <a:ext cx="3516630" cy="4138295"/>
          </a:xfrm>
          <a:prstGeom prst="rect">
            <a:avLst/>
          </a:prstGeom>
          <a:noFill/>
        </p:spPr>
        <p:txBody>
          <a:bodyPr wrap="square" rtlCol="0">
            <a:spAutoFit/>
          </a:bodyPr>
          <a:p>
            <a:pPr>
              <a:lnSpc>
                <a:spcPts val="1980"/>
              </a:lnSpc>
            </a:pPr>
            <a:r>
              <a:rPr lang="en-US" altLang="zh-CN" sz="1400" dirty="0" smtClean="0"/>
              <a:t>      </a:t>
            </a:r>
            <a:r>
              <a:rPr lang="zh-CN" altLang="en-US" sz="1400" dirty="0" smtClean="0"/>
              <a:t>山茶花（山茶科、山茶属常绿</a:t>
            </a:r>
            <a:endParaRPr lang="en-US" altLang="zh-CN" sz="1400" dirty="0" smtClean="0"/>
          </a:p>
          <a:p>
            <a:pPr>
              <a:lnSpc>
                <a:spcPts val="1980"/>
              </a:lnSpc>
            </a:pPr>
            <a:r>
              <a:rPr lang="zh-CN" altLang="en-US" sz="1400" dirty="0" smtClean="0"/>
              <a:t>灌木）一般指茶花 。</a:t>
            </a:r>
            <a:endParaRPr lang="zh-CN" altLang="en-US" sz="1400" dirty="0" smtClean="0"/>
          </a:p>
          <a:p>
            <a:pPr>
              <a:lnSpc>
                <a:spcPts val="1980"/>
              </a:lnSpc>
            </a:pPr>
            <a:r>
              <a:rPr lang="zh-CN" altLang="en-US" sz="1400" dirty="0" smtClean="0"/>
              <a:t>      茶花又名山茶花，是山茶科、</a:t>
            </a:r>
            <a:endParaRPr lang="en-US" altLang="zh-CN" sz="1400" dirty="0" smtClean="0"/>
          </a:p>
          <a:p>
            <a:pPr>
              <a:lnSpc>
                <a:spcPts val="1980"/>
              </a:lnSpc>
            </a:pPr>
            <a:r>
              <a:rPr lang="zh-CN" altLang="en-US" sz="1400" dirty="0" smtClean="0"/>
              <a:t>山茶属多种植物和园艺品种</a:t>
            </a:r>
            <a:endParaRPr lang="en-US" altLang="zh-CN" sz="1400" dirty="0" smtClean="0"/>
          </a:p>
          <a:p>
            <a:pPr>
              <a:lnSpc>
                <a:spcPts val="1980"/>
              </a:lnSpc>
            </a:pPr>
            <a:r>
              <a:rPr lang="zh-CN" altLang="en-US" sz="1400" dirty="0" smtClean="0"/>
              <a:t>的通称。花期较长，从</a:t>
            </a:r>
            <a:r>
              <a:rPr lang="en-US" sz="1400" dirty="0" smtClean="0"/>
              <a:t>10</a:t>
            </a:r>
            <a:r>
              <a:rPr lang="zh-CN" altLang="en-US" sz="1400" dirty="0" smtClean="0"/>
              <a:t>月</a:t>
            </a:r>
            <a:endParaRPr lang="en-US" altLang="zh-CN" sz="1400" dirty="0" smtClean="0"/>
          </a:p>
          <a:p>
            <a:pPr>
              <a:lnSpc>
                <a:spcPts val="1980"/>
              </a:lnSpc>
            </a:pPr>
            <a:r>
              <a:rPr lang="zh-CN" altLang="en-US" sz="1400" dirty="0" smtClean="0"/>
              <a:t>份到翌年</a:t>
            </a:r>
            <a:r>
              <a:rPr lang="en-US" sz="1400" dirty="0" smtClean="0"/>
              <a:t>5</a:t>
            </a:r>
            <a:r>
              <a:rPr lang="zh-CN" altLang="en-US" sz="1400" dirty="0" smtClean="0"/>
              <a:t>月份都有开放，盛花</a:t>
            </a:r>
            <a:endParaRPr lang="en-US" altLang="zh-CN" sz="1400" dirty="0" smtClean="0"/>
          </a:p>
          <a:p>
            <a:pPr>
              <a:lnSpc>
                <a:spcPts val="1980"/>
              </a:lnSpc>
            </a:pPr>
            <a:r>
              <a:rPr lang="zh-CN" altLang="en-US" sz="1400" dirty="0" smtClean="0"/>
              <a:t>期通常在</a:t>
            </a:r>
            <a:r>
              <a:rPr lang="en-US" sz="1400" dirty="0" smtClean="0"/>
              <a:t>1-3</a:t>
            </a:r>
            <a:r>
              <a:rPr lang="zh-CN" altLang="en-US" sz="1400" dirty="0" smtClean="0"/>
              <a:t>月份。因其植株</a:t>
            </a:r>
            <a:endParaRPr lang="zh-CN" altLang="en-US" sz="1400" dirty="0" smtClean="0"/>
          </a:p>
          <a:p>
            <a:pPr>
              <a:lnSpc>
                <a:spcPts val="1980"/>
              </a:lnSpc>
            </a:pPr>
            <a:r>
              <a:rPr lang="zh-CN" altLang="en-US" sz="1400" dirty="0" smtClean="0"/>
              <a:t>形姿优美，叶为浓绿绿而光泽，</a:t>
            </a:r>
            <a:endParaRPr lang="zh-CN" altLang="en-US" sz="1400" dirty="0" smtClean="0"/>
          </a:p>
          <a:p>
            <a:pPr>
              <a:lnSpc>
                <a:spcPts val="1980"/>
              </a:lnSpc>
            </a:pPr>
            <a:r>
              <a:rPr lang="zh-CN" altLang="en-US" sz="1400" dirty="0" smtClean="0"/>
              <a:t>花形艳丽缤纷，而受到世界园艺</a:t>
            </a:r>
            <a:endParaRPr lang="zh-CN" altLang="en-US" sz="1400" dirty="0" smtClean="0"/>
          </a:p>
          <a:p>
            <a:pPr>
              <a:lnSpc>
                <a:spcPts val="1980"/>
              </a:lnSpc>
            </a:pPr>
            <a:r>
              <a:rPr lang="zh-CN" altLang="en-US" sz="1400" dirty="0" smtClean="0"/>
              <a:t>界的珍视。茶花的品种极多，是中国传</a:t>
            </a:r>
            <a:endParaRPr lang="zh-CN" altLang="en-US" sz="1400" dirty="0" smtClean="0"/>
          </a:p>
          <a:p>
            <a:pPr>
              <a:lnSpc>
                <a:spcPts val="1980"/>
              </a:lnSpc>
            </a:pPr>
            <a:r>
              <a:rPr lang="zh-CN" altLang="en-US" sz="1400" dirty="0" smtClean="0"/>
              <a:t>统的观赏花卉，“十大名花”中排名第八，</a:t>
            </a:r>
            <a:endParaRPr lang="zh-CN" altLang="en-US" sz="1400" dirty="0" smtClean="0"/>
          </a:p>
          <a:p>
            <a:pPr>
              <a:lnSpc>
                <a:spcPts val="1980"/>
              </a:lnSpc>
            </a:pPr>
            <a:r>
              <a:rPr lang="zh-CN" altLang="en-US" sz="1400" dirty="0" smtClean="0"/>
              <a:t>亦是世界名贵花木之一。原产于中国东</a:t>
            </a:r>
            <a:endParaRPr lang="en-US" altLang="zh-CN" sz="1400" dirty="0" smtClean="0"/>
          </a:p>
          <a:p>
            <a:pPr>
              <a:lnSpc>
                <a:spcPts val="1980"/>
              </a:lnSpc>
            </a:pPr>
            <a:r>
              <a:rPr lang="zh-CN" altLang="en-US" sz="1400" dirty="0" smtClean="0"/>
              <a:t>  部，在长江流域、珠江流域、日本，</a:t>
            </a:r>
            <a:endParaRPr lang="zh-CN" altLang="en-US" sz="1400" dirty="0" smtClean="0"/>
          </a:p>
          <a:p>
            <a:pPr>
              <a:lnSpc>
                <a:spcPts val="1980"/>
              </a:lnSpc>
            </a:pPr>
            <a:r>
              <a:rPr lang="zh-CN" altLang="en-US" sz="1400" dirty="0" smtClean="0"/>
              <a:t>  中国台湾和印度等地普遍种植。</a:t>
            </a:r>
            <a:endParaRPr lang="zh-CN" altLang="en-US" sz="1400" dirty="0" smtClean="0"/>
          </a:p>
          <a:p>
            <a:endParaRPr lang="zh-CN" altLang="en-US" sz="1600" dirty="0" smtClean="0"/>
          </a:p>
          <a:p>
            <a:endParaRPr lang="zh-CN" altLang="en-US" sz="1600" dirty="0"/>
          </a:p>
        </p:txBody>
      </p:sp>
      <p:sp>
        <p:nvSpPr>
          <p:cNvPr id="20" name="TextBox 19"/>
          <p:cNvSpPr txBox="1"/>
          <p:nvPr/>
        </p:nvSpPr>
        <p:spPr>
          <a:xfrm>
            <a:off x="429260" y="4620895"/>
            <a:ext cx="8405495" cy="1868805"/>
          </a:xfrm>
          <a:prstGeom prst="rect">
            <a:avLst/>
          </a:prstGeom>
          <a:noFill/>
        </p:spPr>
        <p:txBody>
          <a:bodyPr wrap="square" rtlCol="0">
            <a:spAutoFit/>
          </a:bodyPr>
          <a:p>
            <a:pPr>
              <a:lnSpc>
                <a:spcPts val="1980"/>
              </a:lnSpc>
            </a:pPr>
            <a:r>
              <a:rPr lang="zh-CN" altLang="en-US" dirty="0" smtClean="0"/>
              <a:t>​     </a:t>
            </a:r>
            <a:r>
              <a:rPr lang="zh-CN" altLang="en-US" sz="1400" dirty="0" smtClean="0"/>
              <a:t> 山茶是灌             木或小           乔木植物，高</a:t>
            </a:r>
            <a:r>
              <a:rPr lang="en-US" altLang="zh-CN" sz="1400" dirty="0" smtClean="0"/>
              <a:t>9</a:t>
            </a:r>
            <a:r>
              <a:rPr lang="zh-CN" altLang="en-US" sz="1400" dirty="0" smtClean="0"/>
              <a:t>米，嫩枝无毛。叶革质，椭圆形，长</a:t>
            </a:r>
            <a:r>
              <a:rPr lang="en-US" altLang="zh-CN" sz="1400" dirty="0" smtClean="0"/>
              <a:t>5-10</a:t>
            </a:r>
            <a:r>
              <a:rPr lang="zh-CN" altLang="en-US" sz="1400" dirty="0" smtClean="0"/>
              <a:t>厘米，宽</a:t>
            </a:r>
            <a:r>
              <a:rPr lang="en-US" altLang="zh-CN" sz="1400" dirty="0" smtClean="0"/>
              <a:t>2.5-5</a:t>
            </a:r>
            <a:r>
              <a:rPr lang="zh-CN" altLang="en-US" sz="1400" dirty="0" smtClean="0"/>
              <a:t>厘米，先端略尖，或急短尖而有钝尖头，基部阔楔形，上面深绿色，干后发亮，无毛，下面浅绿色，无毛，侧脉</a:t>
            </a:r>
            <a:r>
              <a:rPr lang="en-US" altLang="zh-CN" sz="1400" dirty="0" smtClean="0"/>
              <a:t>7-8</a:t>
            </a:r>
            <a:r>
              <a:rPr lang="zh-CN" altLang="en-US" sz="1400" dirty="0" smtClean="0"/>
              <a:t>对，在上下两面均能见，边缘有相隔</a:t>
            </a:r>
            <a:r>
              <a:rPr lang="en-US" altLang="zh-CN" sz="1400" dirty="0" smtClean="0"/>
              <a:t>2-3.5</a:t>
            </a:r>
            <a:r>
              <a:rPr lang="zh-CN" altLang="en-US" sz="1400" dirty="0" smtClean="0"/>
              <a:t>厘米的细锯齿。叶柄长</a:t>
            </a:r>
            <a:r>
              <a:rPr lang="en-US" altLang="zh-CN" sz="1400" dirty="0" smtClean="0"/>
              <a:t>8-15</a:t>
            </a:r>
            <a:r>
              <a:rPr lang="zh-CN" altLang="en-US" sz="1400" dirty="0" smtClean="0"/>
              <a:t>毫米，无毛。花顶生，红色，无柄；苞片及萼片约</a:t>
            </a:r>
            <a:r>
              <a:rPr lang="en-US" altLang="zh-CN" sz="1400" dirty="0" smtClean="0"/>
              <a:t>10</a:t>
            </a:r>
            <a:r>
              <a:rPr lang="zh-CN" altLang="en-US" sz="1400" dirty="0" smtClean="0"/>
              <a:t>片，组成长约</a:t>
            </a:r>
            <a:r>
              <a:rPr lang="en-US" altLang="zh-CN" sz="1400" dirty="0" smtClean="0"/>
              <a:t>2.5-3</a:t>
            </a:r>
            <a:r>
              <a:rPr lang="zh-CN" altLang="en-US" sz="1400" dirty="0" smtClean="0"/>
              <a:t>厘米的杯状苞被，半圆形至圆形，长</a:t>
            </a:r>
            <a:r>
              <a:rPr lang="en-US" altLang="zh-CN" sz="1400" dirty="0" smtClean="0"/>
              <a:t>4-20</a:t>
            </a:r>
            <a:r>
              <a:rPr lang="zh-CN" altLang="en-US" sz="1400" dirty="0" smtClean="0"/>
              <a:t>毫米，外面有绢毛，脱落；花瓣</a:t>
            </a:r>
            <a:r>
              <a:rPr lang="en-US" altLang="zh-CN" sz="1400" dirty="0" smtClean="0"/>
              <a:t>6-7</a:t>
            </a:r>
            <a:r>
              <a:rPr lang="zh-CN" altLang="en-US" sz="1400" dirty="0" smtClean="0"/>
              <a:t>片，外侧</a:t>
            </a:r>
            <a:r>
              <a:rPr lang="en-US" altLang="zh-CN" sz="1400" dirty="0" smtClean="0"/>
              <a:t>2</a:t>
            </a:r>
            <a:r>
              <a:rPr lang="zh-CN" altLang="en-US" sz="1400" dirty="0" smtClean="0"/>
              <a:t>片近圆形，几离生，长</a:t>
            </a:r>
            <a:r>
              <a:rPr lang="en-US" altLang="zh-CN" sz="1400" dirty="0" smtClean="0"/>
              <a:t>2</a:t>
            </a:r>
            <a:r>
              <a:rPr lang="zh-CN" altLang="en-US" sz="1400" dirty="0" smtClean="0"/>
              <a:t>厘米，外面有毛，内侧</a:t>
            </a:r>
            <a:r>
              <a:rPr lang="en-US" altLang="zh-CN" sz="1400" dirty="0" smtClean="0"/>
              <a:t>5</a:t>
            </a:r>
            <a:r>
              <a:rPr lang="zh-CN" altLang="en-US" sz="1400" dirty="0" smtClean="0"/>
              <a:t>片基部连生约</a:t>
            </a:r>
            <a:r>
              <a:rPr lang="en-US" altLang="zh-CN" sz="1400" dirty="0" smtClean="0"/>
              <a:t>8</a:t>
            </a:r>
            <a:r>
              <a:rPr lang="zh-CN" altLang="en-US" sz="1400" dirty="0" smtClean="0"/>
              <a:t>毫米，倒卵圆形，长</a:t>
            </a:r>
            <a:r>
              <a:rPr lang="en-US" altLang="zh-CN" sz="1400" dirty="0" smtClean="0"/>
              <a:t>3-4.5</a:t>
            </a:r>
            <a:r>
              <a:rPr lang="zh-CN" altLang="en-US" sz="1400" dirty="0" smtClean="0"/>
              <a:t>厘米，无毛；雄蕊</a:t>
            </a:r>
            <a:r>
              <a:rPr lang="en-US" altLang="zh-CN" sz="1400" dirty="0" smtClean="0"/>
              <a:t>3</a:t>
            </a:r>
            <a:r>
              <a:rPr lang="zh-CN" altLang="en-US" sz="1400" dirty="0" smtClean="0"/>
              <a:t>轮，长约</a:t>
            </a:r>
            <a:r>
              <a:rPr lang="en-US" altLang="zh-CN" sz="1400" dirty="0" smtClean="0"/>
              <a:t>2.5-3</a:t>
            </a:r>
            <a:r>
              <a:rPr lang="zh-CN" altLang="en-US" sz="1400" dirty="0" smtClean="0"/>
              <a:t>厘米，外轮花丝基部连生，花丝管长</a:t>
            </a:r>
            <a:r>
              <a:rPr lang="en-US" altLang="zh-CN" sz="1400" dirty="0" smtClean="0"/>
              <a:t>1.5</a:t>
            </a:r>
            <a:r>
              <a:rPr lang="zh-CN" altLang="en-US" sz="1400" dirty="0" smtClean="0"/>
              <a:t>厘米，无毛；内轮雄蕊离生，稍短，子房无毛，花柱长</a:t>
            </a:r>
            <a:r>
              <a:rPr lang="en-US" altLang="zh-CN" sz="1400" dirty="0" smtClean="0"/>
              <a:t>2.5</a:t>
            </a:r>
            <a:r>
              <a:rPr lang="zh-CN" altLang="en-US" sz="1400" dirty="0" smtClean="0"/>
              <a:t>厘米，先端</a:t>
            </a:r>
            <a:r>
              <a:rPr lang="en-US" altLang="zh-CN" sz="1400" dirty="0" smtClean="0"/>
              <a:t>3</a:t>
            </a:r>
            <a:r>
              <a:rPr lang="zh-CN" altLang="en-US" sz="1400" dirty="0" smtClean="0"/>
              <a:t>裂。</a:t>
            </a:r>
            <a:endParaRPr lang="zh-CN" altLang="en-US" sz="1400" dirty="0"/>
          </a:p>
        </p:txBody>
      </p:sp>
      <p:sp>
        <p:nvSpPr>
          <p:cNvPr id="23" name="矩形 22"/>
          <p:cNvSpPr/>
          <p:nvPr/>
        </p:nvSpPr>
        <p:spPr>
          <a:xfrm>
            <a:off x="1714309" y="4068444"/>
            <a:ext cx="691515" cy="706755"/>
          </a:xfrm>
          <a:prstGeom prst="rect">
            <a:avLst/>
          </a:prstGeom>
          <a:noFill/>
        </p:spPr>
        <p:txBody>
          <a:bodyPr wrap="none" lIns="91440" tIns="45720" rIns="91440" bIns="45720">
            <a:spAutoFit/>
          </a:bodyPr>
          <a:p>
            <a:pPr algn="ctr"/>
            <a:r>
              <a:rPr lang="zh-CN" altLang="en-US" sz="4000" b="1" dirty="0" smtClean="0">
                <a:ln w="17780" cmpd="sng">
                  <a:solidFill>
                    <a:srgbClr val="F54179"/>
                  </a:solidFill>
                  <a:prstDash val="solid"/>
                  <a:miter lim="800000"/>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50800" algn="tl" rotWithShape="0">
                    <a:srgbClr val="000000"/>
                  </a:outerShdw>
                </a:effectLst>
                <a:latin typeface="华文新魏" panose="02010800040101010101" pitchFamily="2" charset="-122"/>
                <a:ea typeface="华文新魏" panose="02010800040101010101" pitchFamily="2" charset="-122"/>
              </a:rPr>
              <a:t>外</a:t>
            </a:r>
            <a:endParaRPr lang="zh-CN" altLang="en-US" sz="4000" b="1" dirty="0" smtClean="0">
              <a:ln w="17780" cmpd="sng">
                <a:solidFill>
                  <a:srgbClr val="F54179"/>
                </a:solidFill>
                <a:prstDash val="solid"/>
                <a:miter lim="800000"/>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50800" algn="tl" rotWithShape="0">
                  <a:srgbClr val="000000"/>
                </a:outerShdw>
              </a:effectLst>
              <a:latin typeface="华文新魏" panose="02010800040101010101" pitchFamily="2" charset="-122"/>
              <a:ea typeface="华文新魏" panose="02010800040101010101" pitchFamily="2" charset="-122"/>
            </a:endParaRPr>
          </a:p>
        </p:txBody>
      </p:sp>
      <p:sp>
        <p:nvSpPr>
          <p:cNvPr id="24" name="矩形 23"/>
          <p:cNvSpPr/>
          <p:nvPr/>
        </p:nvSpPr>
        <p:spPr>
          <a:xfrm>
            <a:off x="2616946" y="4053528"/>
            <a:ext cx="742315" cy="768350"/>
          </a:xfrm>
          <a:prstGeom prst="rect">
            <a:avLst/>
          </a:prstGeom>
        </p:spPr>
        <p:txBody>
          <a:bodyPr wrap="none">
            <a:spAutoFit/>
          </a:bodyPr>
          <a:p>
            <a:pPr algn="ctr"/>
            <a:r>
              <a:rPr lang="zh-CN" altLang="en-US" sz="4400" b="1" dirty="0" smtClean="0">
                <a:ln w="17780" cmpd="sng">
                  <a:solidFill>
                    <a:srgbClr val="FF0066"/>
                  </a:solidFill>
                  <a:prstDash val="solid"/>
                  <a:miter lim="800000"/>
                </a:ln>
                <a:gradFill flip="none" rotWithShape="1">
                  <a:gsLst>
                    <a:gs pos="0">
                      <a:srgbClr val="CCCCFF"/>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effectLst>
                  <a:outerShdw blurRad="50800" algn="tl" rotWithShape="0">
                    <a:srgbClr val="000000"/>
                  </a:outerShdw>
                </a:effectLst>
                <a:latin typeface="华文新魏" panose="02010800040101010101" pitchFamily="2" charset="-122"/>
                <a:ea typeface="华文新魏" panose="02010800040101010101" pitchFamily="2" charset="-122"/>
              </a:rPr>
              <a:t>形</a:t>
            </a:r>
            <a:endParaRPr lang="zh-CN" altLang="en-US" sz="4400" b="1" dirty="0" smtClean="0">
              <a:ln w="17780" cmpd="sng">
                <a:solidFill>
                  <a:srgbClr val="FF0066"/>
                </a:solidFill>
                <a:prstDash val="solid"/>
                <a:miter lim="800000"/>
              </a:ln>
              <a:gradFill flip="none" rotWithShape="1">
                <a:gsLst>
                  <a:gs pos="0">
                    <a:srgbClr val="CCCCFF"/>
                  </a:gs>
                  <a:gs pos="17999">
                    <a:srgbClr val="99CCFF"/>
                  </a:gs>
                  <a:gs pos="36000">
                    <a:srgbClr val="9966FF"/>
                  </a:gs>
                  <a:gs pos="61000">
                    <a:srgbClr val="CC99FF"/>
                  </a:gs>
                  <a:gs pos="82001">
                    <a:srgbClr val="99CCFF"/>
                  </a:gs>
                  <a:gs pos="100000">
                    <a:srgbClr val="CCCCFF"/>
                  </a:gs>
                </a:gsLst>
                <a:path path="circle">
                  <a:fillToRect l="100000" b="100000"/>
                </a:path>
                <a:tileRect t="-100000" r="-100000"/>
              </a:gradFill>
              <a:effectLst>
                <a:outerShdw blurRad="50800" algn="tl" rotWithShape="0">
                  <a:srgbClr val="000000"/>
                </a:outerShdw>
              </a:effectLst>
              <a:latin typeface="华文新魏" panose="02010800040101010101" pitchFamily="2" charset="-122"/>
              <a:ea typeface="华文新魏" panose="02010800040101010101" pitchFamily="2" charset="-122"/>
            </a:endParaRPr>
          </a:p>
        </p:txBody>
      </p:sp>
      <p:sp>
        <p:nvSpPr>
          <p:cNvPr id="25" name="矩形 24"/>
          <p:cNvSpPr/>
          <p:nvPr/>
        </p:nvSpPr>
        <p:spPr>
          <a:xfrm>
            <a:off x="203275" y="403202"/>
            <a:ext cx="742315" cy="76835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p>
            <a:pPr algn="ctr"/>
            <a:r>
              <a:rPr lang="zh-CN" altLang="en-US" sz="4400" b="1" cap="all" spc="0" dirty="0" smtClean="0">
                <a:ln>
                  <a:solidFill>
                    <a:srgbClr val="FF3399"/>
                  </a:solidFill>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花</a:t>
            </a:r>
            <a:endParaRPr lang="zh-CN" altLang="en-US" sz="4400" b="1" cap="all" spc="0" dirty="0" smtClean="0">
              <a:ln>
                <a:solidFill>
                  <a:srgbClr val="FF3399"/>
                </a:solidFill>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26" name="矩形 25"/>
          <p:cNvSpPr/>
          <p:nvPr/>
        </p:nvSpPr>
        <p:spPr>
          <a:xfrm>
            <a:off x="357218" y="1581453"/>
            <a:ext cx="742315" cy="768350"/>
          </a:xfrm>
          <a:prstGeom prst="rect">
            <a:avLst/>
          </a:prstGeom>
        </p:spPr>
        <p:txBody>
          <a:bodyPr wrap="none">
            <a:spAutoFit/>
          </a:bodyPr>
          <a:p>
            <a:pPr algn="ctr"/>
            <a:r>
              <a:rPr lang="zh-CN" altLang="en-US" sz="4400" b="1" cap="all" dirty="0" smtClean="0">
                <a:ln>
                  <a:solidFill>
                    <a:srgbClr val="FF3399"/>
                  </a:solidFill>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语</a:t>
            </a:r>
            <a:endParaRPr lang="zh-CN" altLang="en-US" sz="4400" b="1" cap="all" dirty="0" smtClean="0">
              <a:ln>
                <a:solidFill>
                  <a:srgbClr val="FF3399"/>
                </a:solidFill>
              </a:ln>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endParaRPr>
          </a:p>
        </p:txBody>
      </p:sp>
      <p:sp>
        <p:nvSpPr>
          <p:cNvPr id="27" name="TextBox 26"/>
          <p:cNvSpPr txBox="1"/>
          <p:nvPr/>
        </p:nvSpPr>
        <p:spPr>
          <a:xfrm>
            <a:off x="274955" y="572770"/>
            <a:ext cx="4726305" cy="2884170"/>
          </a:xfrm>
          <a:prstGeom prst="rect">
            <a:avLst/>
          </a:prstGeom>
          <a:noFill/>
        </p:spPr>
        <p:txBody>
          <a:bodyPr wrap="square" rtlCol="0">
            <a:spAutoFit/>
          </a:bodyPr>
          <a:p>
            <a:pPr>
              <a:lnSpc>
                <a:spcPts val="1980"/>
              </a:lnSpc>
            </a:pPr>
            <a:r>
              <a:rPr lang="zh-CN" altLang="en-US" dirty="0" smtClean="0"/>
              <a:t>           </a:t>
            </a:r>
            <a:r>
              <a:rPr lang="zh-CN" altLang="en-US" sz="1400" dirty="0" smtClean="0"/>
              <a:t> 山茶花的花语：可爱、谦让、理想的爱、谨慎、</a:t>
            </a:r>
            <a:endParaRPr lang="en-US" altLang="zh-CN" sz="1400" dirty="0" smtClean="0"/>
          </a:p>
          <a:p>
            <a:pPr>
              <a:lnSpc>
                <a:spcPts val="1980"/>
              </a:lnSpc>
            </a:pPr>
            <a:r>
              <a:rPr lang="en-US" altLang="zh-CN" sz="1400" dirty="0" smtClean="0"/>
              <a:t>           </a:t>
            </a:r>
            <a:r>
              <a:rPr lang="zh-CN" altLang="en-US" sz="1400" dirty="0" smtClean="0"/>
              <a:t>  了不起的魅力。山茶花开于冬末春初，端庄圣洁，</a:t>
            </a:r>
            <a:endParaRPr lang="en-US" altLang="zh-CN" sz="1400" dirty="0" smtClean="0"/>
          </a:p>
          <a:p>
            <a:pPr>
              <a:lnSpc>
                <a:spcPts val="1980"/>
              </a:lnSpc>
            </a:pPr>
            <a:r>
              <a:rPr lang="en-US" altLang="zh-CN" sz="1400" dirty="0" smtClean="0"/>
              <a:t>         </a:t>
            </a:r>
            <a:r>
              <a:rPr lang="zh-CN" altLang="en-US" sz="1400" dirty="0" smtClean="0"/>
              <a:t>有诗人郭沫若赞叹“茶花一树早桃红，百朵彤云啸傲</a:t>
            </a:r>
            <a:endParaRPr lang="en-US" altLang="zh-CN" sz="1400" dirty="0" smtClean="0"/>
          </a:p>
          <a:p>
            <a:pPr>
              <a:lnSpc>
                <a:spcPts val="1980"/>
              </a:lnSpc>
            </a:pPr>
            <a:r>
              <a:rPr lang="en-US" altLang="zh-CN" sz="1400" dirty="0" smtClean="0"/>
              <a:t>                </a:t>
            </a:r>
            <a:r>
              <a:rPr lang="zh-CN" altLang="en-US" sz="1400" dirty="0" smtClean="0"/>
              <a:t>中。”山茶花朵艳而繁盛，独到的高雅。据说山</a:t>
            </a:r>
            <a:endParaRPr lang="zh-CN" altLang="en-US" sz="1400" dirty="0" smtClean="0"/>
          </a:p>
          <a:p>
            <a:pPr>
              <a:lnSpc>
                <a:spcPts val="1980"/>
              </a:lnSpc>
            </a:pPr>
            <a:r>
              <a:rPr lang="zh-CN" altLang="en-US" sz="1400" dirty="0" smtClean="0"/>
              <a:t>                 茶花在落花之时，并非一簇而落而是一片一片花</a:t>
            </a:r>
            <a:endParaRPr lang="zh-CN" altLang="en-US" sz="1400" dirty="0" smtClean="0"/>
          </a:p>
          <a:p>
            <a:pPr>
              <a:lnSpc>
                <a:spcPts val="1980"/>
              </a:lnSpc>
            </a:pPr>
            <a:r>
              <a:rPr lang="zh-CN" altLang="en-US" sz="1400" dirty="0" smtClean="0"/>
              <a:t>                 瓣飘零落下，待到生命结束，如此有耐心优雅而</a:t>
            </a:r>
            <a:endParaRPr lang="zh-CN" altLang="en-US" sz="1400" dirty="0" smtClean="0"/>
          </a:p>
          <a:p>
            <a:pPr>
              <a:lnSpc>
                <a:spcPts val="1980"/>
              </a:lnSpc>
            </a:pPr>
            <a:r>
              <a:rPr lang="zh-CN" altLang="en-US" sz="1400" dirty="0" smtClean="0"/>
              <a:t>                 柔情，是否你也感到了山茶花的执着与温柔，那</a:t>
            </a:r>
            <a:endParaRPr lang="zh-CN" altLang="en-US" sz="1400" dirty="0" smtClean="0"/>
          </a:p>
          <a:p>
            <a:pPr>
              <a:lnSpc>
                <a:spcPts val="1980"/>
              </a:lnSpc>
            </a:pPr>
            <a:r>
              <a:rPr lang="zh-CN" altLang="en-US" sz="1400" dirty="0" smtClean="0"/>
              <a:t>                 么你对待理想中的她是否如山茶花般柔情有耐心，    </a:t>
            </a:r>
            <a:endParaRPr lang="zh-CN" altLang="en-US" sz="1400" dirty="0" smtClean="0"/>
          </a:p>
          <a:p>
            <a:pPr>
              <a:lnSpc>
                <a:spcPts val="1980"/>
              </a:lnSpc>
            </a:pPr>
            <a:r>
              <a:rPr lang="zh-CN" altLang="en-US" sz="1400" dirty="0" smtClean="0"/>
              <a:t>  她就是你的山茶花，所以山茶花就代言了对心中爱慕女性</a:t>
            </a:r>
            <a:endParaRPr lang="zh-CN" altLang="en-US" sz="1400" dirty="0" smtClean="0"/>
          </a:p>
          <a:p>
            <a:pPr>
              <a:lnSpc>
                <a:spcPts val="1980"/>
              </a:lnSpc>
            </a:pPr>
            <a:r>
              <a:rPr lang="zh-CN" altLang="en-US" sz="1400" dirty="0" smtClean="0"/>
              <a:t>  表达心意。山茶花有淡淡的清香，百花凋谢后它亭亭</a:t>
            </a:r>
            <a:endParaRPr lang="zh-CN" altLang="en-US" sz="1400" dirty="0" smtClean="0"/>
          </a:p>
          <a:p>
            <a:pPr>
              <a:lnSpc>
                <a:spcPts val="1980"/>
              </a:lnSpc>
            </a:pPr>
            <a:r>
              <a:rPr lang="zh-CN" altLang="en-US" sz="1400" dirty="0" smtClean="0"/>
              <a:t>  玉立，那样谦让，可爱。</a:t>
            </a:r>
            <a:endParaRPr lang="zh-CN" altLang="en-US" sz="1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925955" y="2700020"/>
            <a:ext cx="5292090" cy="645160"/>
          </a:xfrm>
          <a:prstGeom prst="rect">
            <a:avLst/>
          </a:prstGeom>
          <a:noFill/>
          <a:ln w="9525">
            <a:noFill/>
          </a:ln>
        </p:spPr>
        <p:txBody>
          <a:bodyPr wrap="square">
            <a:spAutoFit/>
          </a:bodyPr>
          <a:p>
            <a:r>
              <a:rPr lang="zh-CN" sz="3600" b="1">
                <a:ln w="22225">
                  <a:solidFill>
                    <a:schemeClr val="accent2"/>
                  </a:solidFill>
                  <a:prstDash val="solid"/>
                </a:ln>
                <a:solidFill>
                  <a:schemeClr val="accent2">
                    <a:lumMod val="40000"/>
                    <a:lumOff val="60000"/>
                  </a:schemeClr>
                </a:solidFill>
                <a:effectLst/>
                <a:latin typeface="Times New Roman" panose="02020603050405020304" pitchFamily="18" charset="0"/>
                <a:ea typeface="宋体" panose="02010600030101010101" pitchFamily="2" charset="-122"/>
              </a:rPr>
              <a:t>二、</a:t>
            </a:r>
            <a:r>
              <a:rPr lang="zh-CN" sz="3600">
                <a:ln w="22225">
                  <a:solidFill>
                    <a:schemeClr val="accent2"/>
                  </a:solidFill>
                  <a:prstDash val="solid"/>
                </a:ln>
                <a:solidFill>
                  <a:schemeClr val="accent2">
                    <a:lumMod val="40000"/>
                    <a:lumOff val="60000"/>
                  </a:schemeClr>
                </a:solidFill>
                <a:effectLst/>
                <a:latin typeface="Times New Roman" panose="02020603050405020304" pitchFamily="18" charset="0"/>
                <a:ea typeface="宋体" panose="02010600030101010101" pitchFamily="2" charset="-122"/>
              </a:rPr>
              <a:t>文字标题和图片位置</a:t>
            </a:r>
            <a:endParaRPr lang="zh-CN" sz="3600">
              <a:ln w="22225">
                <a:solidFill>
                  <a:schemeClr val="accent2"/>
                </a:solidFill>
                <a:prstDash val="solid"/>
              </a:ln>
              <a:solidFill>
                <a:schemeClr val="accent2">
                  <a:lumMod val="40000"/>
                  <a:lumOff val="60000"/>
                </a:schemeClr>
              </a:solidFill>
              <a:effectLst/>
              <a:latin typeface="Times New Roman" panose="02020603050405020304" pitchFamily="18" charset="0"/>
              <a:ea typeface="宋体" panose="02010600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22225" y="22225"/>
            <a:ext cx="3747135" cy="891540"/>
          </a:xfrm>
          <a:prstGeom prst="rect">
            <a:avLst/>
          </a:prstGeom>
          <a:solidFill>
            <a:schemeClr val="accent4">
              <a:lumMod val="20000"/>
              <a:lumOff val="8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矩形 2"/>
          <p:cNvSpPr/>
          <p:nvPr/>
        </p:nvSpPr>
        <p:spPr>
          <a:xfrm>
            <a:off x="22225" y="83820"/>
            <a:ext cx="3869055" cy="768350"/>
          </a:xfrm>
          <a:prstGeom prst="rect">
            <a:avLst/>
          </a:prstGeom>
          <a:noFill/>
          <a:ln>
            <a:noFill/>
          </a:ln>
        </p:spPr>
        <p:txBody>
          <a:bodyPr wrap="square" rtlCol="0" anchor="t">
            <a:spAutoFit/>
            <a:scene3d>
              <a:camera prst="orthographicFront"/>
              <a:lightRig rig="soft" dir="t">
                <a:rot lat="0" lon="0" rev="15600000"/>
              </a:lightRig>
            </a:scene3d>
            <a:sp3d extrusionH="57150" prstMaterial="softEdge">
              <a:bevelT w="25400" h="38100"/>
            </a:sp3d>
          </a:bodyPr>
          <a:p>
            <a:pPr algn="ctr"/>
            <a:r>
              <a:rPr lang="zh-CN" altLang="en-US" sz="4400" b="1">
                <a:solidFill>
                  <a:schemeClr val="accent4"/>
                </a:solidFill>
                <a:effectLst/>
                <a:latin typeface="华文楷体" panose="02010600040101010101" pitchFamily="2" charset="-122"/>
                <a:ea typeface="华文楷体" panose="02010600040101010101" pitchFamily="2" charset="-122"/>
              </a:rPr>
              <a:t>狗的食物</a:t>
            </a:r>
            <a:endParaRPr lang="zh-CN" altLang="en-US" sz="4400" b="1">
              <a:solidFill>
                <a:schemeClr val="accent4"/>
              </a:solidFill>
              <a:effectLst/>
              <a:latin typeface="华文楷体" panose="02010600040101010101" pitchFamily="2" charset="-122"/>
              <a:ea typeface="华文楷体" panose="02010600040101010101" pitchFamily="2" charset="-122"/>
            </a:endParaRPr>
          </a:p>
        </p:txBody>
      </p:sp>
      <p:sp>
        <p:nvSpPr>
          <p:cNvPr id="4" name="对角圆角矩形 3"/>
          <p:cNvSpPr/>
          <p:nvPr/>
        </p:nvSpPr>
        <p:spPr>
          <a:xfrm>
            <a:off x="268605" y="1220470"/>
            <a:ext cx="3630295" cy="5430520"/>
          </a:xfrm>
          <a:prstGeom prst="round2DiagRect">
            <a:avLst/>
          </a:prstGeom>
          <a:noFill/>
          <a:ln>
            <a:solidFill>
              <a:schemeClr val="accent6">
                <a:lumMod val="50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n>
                <a:solidFill>
                  <a:sysClr val="windowText" lastClr="000000"/>
                </a:solidFill>
              </a:ln>
              <a:noFill/>
            </a:endParaRPr>
          </a:p>
        </p:txBody>
      </p:sp>
      <p:sp>
        <p:nvSpPr>
          <p:cNvPr id="100" name="文本框 99"/>
          <p:cNvSpPr txBox="1"/>
          <p:nvPr/>
        </p:nvSpPr>
        <p:spPr>
          <a:xfrm>
            <a:off x="288290" y="1325880"/>
            <a:ext cx="3406775" cy="5169535"/>
          </a:xfrm>
          <a:prstGeom prst="rect">
            <a:avLst/>
          </a:prstGeom>
          <a:noFill/>
          <a:ln w="9525">
            <a:noFill/>
          </a:ln>
        </p:spPr>
        <p:txBody>
          <a:bodyPr wrap="square">
            <a:spAutoFit/>
          </a:bodyPr>
          <a:p>
            <a:pPr indent="0" algn="just" fontAlgn="auto">
              <a:lnSpc>
                <a:spcPts val="1980"/>
              </a:lnSpc>
            </a:pPr>
            <a:r>
              <a:rPr lang="en-US" altLang="zh-CN" sz="1400" b="0">
                <a:solidFill>
                  <a:srgbClr val="333333"/>
                </a:solidFill>
                <a:ea typeface="宋体" panose="02010600030101010101" pitchFamily="2" charset="-122"/>
              </a:rPr>
              <a:t>     </a:t>
            </a:r>
            <a:r>
              <a:rPr lang="zh-CN" sz="1400" b="0">
                <a:solidFill>
                  <a:srgbClr val="333333"/>
                </a:solidFill>
                <a:ea typeface="宋体" panose="02010600030101010101" pitchFamily="2" charset="-122"/>
              </a:rPr>
              <a:t>虽然传统上犬属于食肉动物类别，但这并不意味着家犬的食物只限肉类。不似其他如猫这类真正的食肉动物，家犬可以依靠诸如蔬菜和谷物这类</a:t>
            </a:r>
            <a:r>
              <a:rPr lang="zh-CN" sz="1400" b="0">
                <a:solidFill>
                  <a:srgbClr val="333333"/>
                </a:solidFill>
                <a:latin typeface="Arial" panose="020B0604020202020204" pitchFamily="34" charset="0"/>
                <a:ea typeface="宋体" panose="02010600030101010101" pitchFamily="2" charset="-122"/>
              </a:rPr>
              <a:t>食物</a:t>
            </a:r>
            <a:r>
              <a:rPr lang="zh-CN" sz="1400" b="0">
                <a:solidFill>
                  <a:srgbClr val="333333"/>
                </a:solidFill>
                <a:ea typeface="宋体" panose="02010600030101010101" pitchFamily="2" charset="-122"/>
              </a:rPr>
              <a:t>健康地活下去，事实上它们的食谱是很均衡的。典型的野生食肉动物的这类饮食营养来自它们捕获的食草动物的胃部内容物，所以它们经常营养不均衡。但家犬对此应付的很好，它们可以素食，特别是这些食物与鸡蛋或牛奶（小狗不宜喝牛奶，小狗的肠胃脆弱，无法吸收和消化牛奶）搭配时更是如此（不是严格素食主义，或称奶蛋素）。另一方面，家犬比起人类对肉食更加有忍耐力，它们不会因为大量食用肉类而罹患诸如动脉阻塞之类的新陈代谢疾病。另外，科学家发现对诸如在像在阿拉斯加爱迪塔罗德进行的狗拉雪橇比赛以及其他类似经受极端压力的情况，高蛋白食物（大量食用肉类）可以帮助它们防止肌肉组织受到损伤。</a:t>
            </a:r>
            <a:endParaRPr lang="zh-CN" altLang="en-US" sz="1400"/>
          </a:p>
        </p:txBody>
      </p:sp>
      <p:grpSp>
        <p:nvGrpSpPr>
          <p:cNvPr id="34" name="组合 33"/>
          <p:cNvGrpSpPr/>
          <p:nvPr/>
        </p:nvGrpSpPr>
        <p:grpSpPr>
          <a:xfrm>
            <a:off x="3954780" y="1220470"/>
            <a:ext cx="914400" cy="3657600"/>
            <a:chOff x="6227" y="2254"/>
            <a:chExt cx="1440" cy="5760"/>
          </a:xfrm>
        </p:grpSpPr>
        <p:sp>
          <p:nvSpPr>
            <p:cNvPr id="6" name="椭圆 5"/>
            <p:cNvSpPr/>
            <p:nvPr/>
          </p:nvSpPr>
          <p:spPr>
            <a:xfrm>
              <a:off x="6227" y="2254"/>
              <a:ext cx="1440" cy="1440"/>
            </a:xfrm>
            <a:prstGeom prst="ellipse">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椭圆 6"/>
            <p:cNvSpPr/>
            <p:nvPr/>
          </p:nvSpPr>
          <p:spPr>
            <a:xfrm>
              <a:off x="6227" y="3694"/>
              <a:ext cx="1440" cy="1440"/>
            </a:xfrm>
            <a:prstGeom prst="ellipse">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椭圆 7"/>
            <p:cNvSpPr/>
            <p:nvPr/>
          </p:nvSpPr>
          <p:spPr>
            <a:xfrm>
              <a:off x="6227" y="5134"/>
              <a:ext cx="1440" cy="1440"/>
            </a:xfrm>
            <a:prstGeom prst="ellipse">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椭圆 8"/>
            <p:cNvSpPr/>
            <p:nvPr/>
          </p:nvSpPr>
          <p:spPr>
            <a:xfrm>
              <a:off x="6227" y="6574"/>
              <a:ext cx="1440" cy="1440"/>
            </a:xfrm>
            <a:prstGeom prst="ellipse">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矩形 9"/>
            <p:cNvSpPr/>
            <p:nvPr/>
          </p:nvSpPr>
          <p:spPr>
            <a:xfrm>
              <a:off x="6401" y="2418"/>
              <a:ext cx="1092" cy="1113"/>
            </a:xfrm>
            <a:prstGeom prst="rect">
              <a:avLst/>
            </a:prstGeom>
            <a:noFill/>
            <a:ln>
              <a:noFill/>
            </a:ln>
          </p:spPr>
          <p:txBody>
            <a:bodyPr wrap="none" rtlCol="0" anchor="t">
              <a:spAutoFit/>
              <a:scene3d>
                <a:camera prst="orthographicFront"/>
                <a:lightRig rig="threePt" dir="t"/>
              </a:scene3d>
            </a:bodyPr>
            <a:p>
              <a:pPr algn="ctr"/>
              <a:r>
                <a:rPr lang="zh-CN" altLang="en-US" sz="4000" b="1">
                  <a:ln w="6600">
                    <a:solidFill>
                      <a:schemeClr val="accent2"/>
                    </a:solidFill>
                    <a:prstDash val="solid"/>
                  </a:ln>
                  <a:solidFill>
                    <a:srgbClr val="FFFFFF"/>
                  </a:solidFill>
                  <a:effectLst>
                    <a:outerShdw dist="38100" dir="2700000" algn="tl" rotWithShape="0">
                      <a:schemeClr val="accent2"/>
                    </a:outerShdw>
                  </a:effectLst>
                </a:rPr>
                <a:t>狗</a:t>
              </a:r>
              <a:endParaRPr lang="zh-CN" altLang="en-US" sz="4000" b="1">
                <a:ln w="6600">
                  <a:solidFill>
                    <a:schemeClr val="accent2"/>
                  </a:solidFill>
                  <a:prstDash val="solid"/>
                </a:ln>
                <a:solidFill>
                  <a:srgbClr val="FFFFFF"/>
                </a:solidFill>
                <a:effectLst>
                  <a:outerShdw dist="38100" dir="2700000" algn="tl" rotWithShape="0">
                    <a:schemeClr val="accent2"/>
                  </a:outerShdw>
                </a:effectLst>
              </a:endParaRPr>
            </a:p>
          </p:txBody>
        </p:sp>
        <p:sp>
          <p:nvSpPr>
            <p:cNvPr id="11" name="矩形 10"/>
            <p:cNvSpPr/>
            <p:nvPr/>
          </p:nvSpPr>
          <p:spPr>
            <a:xfrm>
              <a:off x="6401" y="3858"/>
              <a:ext cx="1092" cy="1113"/>
            </a:xfrm>
            <a:prstGeom prst="rect">
              <a:avLst/>
            </a:prstGeom>
            <a:noFill/>
            <a:ln>
              <a:noFill/>
            </a:ln>
          </p:spPr>
          <p:txBody>
            <a:bodyPr wrap="none" rtlCol="0" anchor="t">
              <a:spAutoFit/>
            </a:bodyPr>
            <a:p>
              <a:pPr algn="ctr"/>
              <a:r>
                <a:rPr lang="zh-CN" altLang="en-US" sz="4000" b="1">
                  <a:ln w="6600">
                    <a:solidFill>
                      <a:schemeClr val="accent2"/>
                    </a:solidFill>
                    <a:prstDash val="solid"/>
                  </a:ln>
                  <a:solidFill>
                    <a:srgbClr val="FFFFFF"/>
                  </a:solidFill>
                  <a:effectLst>
                    <a:outerShdw dist="38100" dir="2700000" algn="tl" rotWithShape="0">
                      <a:schemeClr val="accent2"/>
                    </a:outerShdw>
                  </a:effectLst>
                </a:rPr>
                <a:t>吃</a:t>
              </a:r>
              <a:endParaRPr lang="zh-CN" altLang="en-US" sz="4000" b="1">
                <a:ln w="6600">
                  <a:solidFill>
                    <a:schemeClr val="accent2"/>
                  </a:solidFill>
                  <a:prstDash val="solid"/>
                </a:ln>
                <a:solidFill>
                  <a:srgbClr val="FFFFFF"/>
                </a:solidFill>
                <a:effectLst>
                  <a:outerShdw dist="38100" dir="2700000" algn="tl" rotWithShape="0">
                    <a:schemeClr val="accent2"/>
                  </a:outerShdw>
                </a:effectLst>
              </a:endParaRPr>
            </a:p>
          </p:txBody>
        </p:sp>
        <p:sp>
          <p:nvSpPr>
            <p:cNvPr id="12" name="矩形 11"/>
            <p:cNvSpPr/>
            <p:nvPr/>
          </p:nvSpPr>
          <p:spPr>
            <a:xfrm>
              <a:off x="6401" y="5297"/>
              <a:ext cx="1092" cy="1113"/>
            </a:xfrm>
            <a:prstGeom prst="rect">
              <a:avLst/>
            </a:prstGeom>
            <a:noFill/>
            <a:ln>
              <a:noFill/>
            </a:ln>
          </p:spPr>
          <p:txBody>
            <a:bodyPr wrap="none" rtlCol="0" anchor="t">
              <a:spAutoFit/>
            </a:bodyPr>
            <a:p>
              <a:pPr algn="ctr"/>
              <a:r>
                <a:rPr lang="zh-CN" altLang="en-US" sz="4000" b="1">
                  <a:ln w="6600">
                    <a:solidFill>
                      <a:schemeClr val="accent2"/>
                    </a:solidFill>
                    <a:prstDash val="solid"/>
                  </a:ln>
                  <a:solidFill>
                    <a:srgbClr val="FFFFFF"/>
                  </a:solidFill>
                  <a:effectLst>
                    <a:outerShdw dist="38100" dir="2700000" algn="tl" rotWithShape="0">
                      <a:schemeClr val="accent2"/>
                    </a:outerShdw>
                  </a:effectLst>
                </a:rPr>
                <a:t>什</a:t>
              </a:r>
              <a:endParaRPr lang="zh-CN" altLang="en-US" sz="4000" b="1">
                <a:ln w="6600">
                  <a:solidFill>
                    <a:schemeClr val="accent2"/>
                  </a:solidFill>
                  <a:prstDash val="solid"/>
                </a:ln>
                <a:solidFill>
                  <a:srgbClr val="FFFFFF"/>
                </a:solidFill>
                <a:effectLst>
                  <a:outerShdw dist="38100" dir="2700000" algn="tl" rotWithShape="0">
                    <a:schemeClr val="accent2"/>
                  </a:outerShdw>
                </a:effectLst>
              </a:endParaRPr>
            </a:p>
          </p:txBody>
        </p:sp>
        <p:sp>
          <p:nvSpPr>
            <p:cNvPr id="14" name="矩形 13"/>
            <p:cNvSpPr/>
            <p:nvPr/>
          </p:nvSpPr>
          <p:spPr>
            <a:xfrm>
              <a:off x="6401" y="6737"/>
              <a:ext cx="1092" cy="1113"/>
            </a:xfrm>
            <a:prstGeom prst="rect">
              <a:avLst/>
            </a:prstGeom>
            <a:noFill/>
            <a:ln>
              <a:noFill/>
            </a:ln>
          </p:spPr>
          <p:txBody>
            <a:bodyPr wrap="none" rtlCol="0" anchor="t">
              <a:spAutoFit/>
            </a:bodyPr>
            <a:p>
              <a:pPr algn="ctr"/>
              <a:r>
                <a:rPr lang="zh-CN" altLang="en-US" sz="4000" b="1">
                  <a:ln w="6600">
                    <a:solidFill>
                      <a:schemeClr val="accent2"/>
                    </a:solidFill>
                    <a:prstDash val="solid"/>
                  </a:ln>
                  <a:solidFill>
                    <a:srgbClr val="FFFFFF"/>
                  </a:solidFill>
                  <a:effectLst>
                    <a:outerShdw dist="38100" dir="2700000" algn="tl" rotWithShape="0">
                      <a:schemeClr val="accent2"/>
                    </a:outerShdw>
                  </a:effectLst>
                </a:rPr>
                <a:t>么</a:t>
              </a:r>
              <a:endParaRPr lang="zh-CN" altLang="en-US" sz="4000" b="1">
                <a:ln w="6600">
                  <a:solidFill>
                    <a:schemeClr val="accent2"/>
                  </a:solidFill>
                  <a:prstDash val="solid"/>
                </a:ln>
                <a:solidFill>
                  <a:srgbClr val="FFFFFF"/>
                </a:solidFill>
                <a:effectLst>
                  <a:outerShdw dist="38100" dir="2700000" algn="tl" rotWithShape="0">
                    <a:schemeClr val="accent2"/>
                  </a:outerShdw>
                </a:effectLst>
              </a:endParaRPr>
            </a:p>
          </p:txBody>
        </p:sp>
      </p:grpSp>
      <p:grpSp>
        <p:nvGrpSpPr>
          <p:cNvPr id="25" name="组合 24"/>
          <p:cNvGrpSpPr/>
          <p:nvPr/>
        </p:nvGrpSpPr>
        <p:grpSpPr>
          <a:xfrm>
            <a:off x="4868545" y="161290"/>
            <a:ext cx="4001770" cy="3455670"/>
            <a:chOff x="7667" y="493"/>
            <a:chExt cx="6302" cy="5442"/>
          </a:xfrm>
        </p:grpSpPr>
        <p:sp>
          <p:nvSpPr>
            <p:cNvPr id="15" name="文本框 14"/>
            <p:cNvSpPr txBox="1"/>
            <p:nvPr/>
          </p:nvSpPr>
          <p:spPr>
            <a:xfrm>
              <a:off x="7957" y="1975"/>
              <a:ext cx="6012" cy="3961"/>
            </a:xfrm>
            <a:prstGeom prst="rect">
              <a:avLst/>
            </a:prstGeom>
            <a:noFill/>
            <a:ln w="9525">
              <a:noFill/>
            </a:ln>
          </p:spPr>
          <p:txBody>
            <a:bodyPr wrap="square">
              <a:spAutoFit/>
            </a:bodyPr>
            <a:p>
              <a:pPr indent="0" fontAlgn="auto">
                <a:lnSpc>
                  <a:spcPct val="125000"/>
                </a:lnSpc>
              </a:pPr>
              <a:r>
                <a:rPr lang="zh-CN" sz="1400" b="0">
                  <a:solidFill>
                    <a:srgbClr val="333333"/>
                  </a:solidFill>
                  <a:ea typeface="宋体" panose="02010600030101010101" pitchFamily="2" charset="-122"/>
                </a:rPr>
                <a:t>狗普遍存在不同程度的以人类和自身粪便为食的习性。这是一个事实，尽管这可能令许多</a:t>
              </a:r>
              <a:r>
                <a:rPr lang="zh-CN" sz="1400" b="0" u="sng">
                  <a:solidFill>
                    <a:srgbClr val="136EC2"/>
                  </a:solidFill>
                  <a:ea typeface="宋体" panose="02010600030101010101" pitchFamily="2" charset="-122"/>
                  <a:hlinkClick r:id="rId1"/>
                </a:rPr>
                <a:t>宠物</a:t>
              </a:r>
              <a:r>
                <a:rPr lang="zh-CN" sz="1400" b="0">
                  <a:solidFill>
                    <a:srgbClr val="333333"/>
                  </a:solidFill>
                  <a:ea typeface="宋体" panose="02010600030101010101" pitchFamily="2" charset="-122"/>
                </a:rPr>
                <a:t>狗主人感到不快。汉语中甚至存在</a:t>
              </a:r>
              <a:r>
                <a:rPr lang="en-US" sz="1400" b="0">
                  <a:solidFill>
                    <a:srgbClr val="333333"/>
                  </a:solidFill>
                  <a:latin typeface="Arial" panose="020B0604020202020204" pitchFamily="34" charset="0"/>
                  <a:ea typeface="宋体" panose="02010600030101010101" pitchFamily="2" charset="-122"/>
                </a:rPr>
                <a:t>“</a:t>
              </a:r>
              <a:r>
                <a:rPr lang="zh-CN" sz="1400" b="0">
                  <a:solidFill>
                    <a:srgbClr val="333333"/>
                  </a:solidFill>
                  <a:ea typeface="宋体" panose="02010600030101010101" pitchFamily="2" charset="-122"/>
                </a:rPr>
                <a:t>狗改不了吃屎</a:t>
              </a:r>
              <a:r>
                <a:rPr lang="en-US" sz="1400" b="0">
                  <a:solidFill>
                    <a:srgbClr val="333333"/>
                  </a:solidFill>
                  <a:latin typeface="Arial" panose="020B0604020202020204" pitchFamily="34" charset="0"/>
                  <a:ea typeface="宋体" panose="02010600030101010101" pitchFamily="2" charset="-122"/>
                </a:rPr>
                <a:t>”</a:t>
              </a:r>
              <a:r>
                <a:rPr lang="zh-CN" sz="1400" b="0">
                  <a:solidFill>
                    <a:srgbClr val="333333"/>
                  </a:solidFill>
                  <a:ea typeface="宋体" panose="02010600030101010101" pitchFamily="2" charset="-122"/>
                </a:rPr>
                <a:t>这样的话。出现这种现象的原因至今尚未明朗，有研究认为狗在上万年的驯化进程中与人类相处而习得这一习性，这是早期人类社会食物匮乏时期狗不得不接受粪便作为食物的重要来源之一，也有看法认为这是狗在食物不足、营养不良或者患有寄生虫病情况下的病态表现。</a:t>
              </a:r>
              <a:endParaRPr lang="zh-CN" altLang="en-US" sz="1400" b="0">
                <a:solidFill>
                  <a:srgbClr val="333333"/>
                </a:solidFill>
                <a:ea typeface="宋体" panose="02010600030101010101" pitchFamily="2" charset="-122"/>
              </a:endParaRPr>
            </a:p>
          </p:txBody>
        </p:sp>
        <p:sp>
          <p:nvSpPr>
            <p:cNvPr id="16" name="同侧圆角矩形 15"/>
            <p:cNvSpPr/>
            <p:nvPr/>
          </p:nvSpPr>
          <p:spPr>
            <a:xfrm>
              <a:off x="7957" y="1975"/>
              <a:ext cx="5888" cy="3960"/>
            </a:xfrm>
            <a:prstGeom prst="round2SameRect">
              <a:avLst/>
            </a:prstGeom>
            <a:noFill/>
            <a:ln>
              <a:solidFill>
                <a:schemeClr val="accent1">
                  <a:lumMod val="50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7" name="菱形 16"/>
            <p:cNvSpPr/>
            <p:nvPr/>
          </p:nvSpPr>
          <p:spPr>
            <a:xfrm>
              <a:off x="7667" y="493"/>
              <a:ext cx="1585" cy="1482"/>
            </a:xfrm>
            <a:prstGeom prst="diamond">
              <a:avLst/>
            </a:prstGeom>
            <a:solidFill>
              <a:schemeClr val="tx2">
                <a:lumMod val="40000"/>
                <a:lumOff val="6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菱形 17"/>
            <p:cNvSpPr/>
            <p:nvPr/>
          </p:nvSpPr>
          <p:spPr>
            <a:xfrm>
              <a:off x="9214" y="493"/>
              <a:ext cx="1585" cy="1482"/>
            </a:xfrm>
            <a:prstGeom prst="diamond">
              <a:avLst/>
            </a:prstGeom>
            <a:solidFill>
              <a:schemeClr val="tx2">
                <a:lumMod val="40000"/>
                <a:lumOff val="6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菱形 18"/>
            <p:cNvSpPr/>
            <p:nvPr/>
          </p:nvSpPr>
          <p:spPr>
            <a:xfrm>
              <a:off x="10799" y="493"/>
              <a:ext cx="1585" cy="1482"/>
            </a:xfrm>
            <a:prstGeom prst="diamond">
              <a:avLst/>
            </a:prstGeom>
            <a:solidFill>
              <a:schemeClr val="tx2">
                <a:lumMod val="40000"/>
                <a:lumOff val="6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0" name="菱形 19"/>
            <p:cNvSpPr/>
            <p:nvPr/>
          </p:nvSpPr>
          <p:spPr>
            <a:xfrm>
              <a:off x="12384" y="493"/>
              <a:ext cx="1585" cy="1482"/>
            </a:xfrm>
            <a:prstGeom prst="diamond">
              <a:avLst/>
            </a:prstGeom>
            <a:solidFill>
              <a:schemeClr val="tx2">
                <a:lumMod val="40000"/>
                <a:lumOff val="6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矩形 20"/>
            <p:cNvSpPr/>
            <p:nvPr/>
          </p:nvSpPr>
          <p:spPr>
            <a:xfrm>
              <a:off x="7953" y="677"/>
              <a:ext cx="1013" cy="1113"/>
            </a:xfrm>
            <a:prstGeom prst="rect">
              <a:avLst/>
            </a:prstGeom>
            <a:noFill/>
            <a:ln>
              <a:noFill/>
            </a:ln>
          </p:spPr>
          <p:txBody>
            <a:bodyPr wrap="square" rtlCol="0" anchor="t">
              <a:spAutoFit/>
            </a:bodyPr>
            <a:p>
              <a:pPr algn="ctr"/>
              <a:r>
                <a:rPr lang="zh-CN" altLang="en-US" sz="4000" b="1">
                  <a:ln w="10160">
                    <a:solidFill>
                      <a:schemeClr val="accent5"/>
                    </a:solidFill>
                    <a:prstDash val="solid"/>
                  </a:ln>
                  <a:solidFill>
                    <a:srgbClr val="FFFFFF"/>
                  </a:solidFill>
                  <a:effectLst>
                    <a:outerShdw blurRad="38100" dist="22860" dir="5400000" algn="tl" rotWithShape="0">
                      <a:srgbClr val="000000">
                        <a:alpha val="30000"/>
                      </a:srgbClr>
                    </a:outerShdw>
                  </a:effectLst>
                </a:rPr>
                <a:t>狗</a:t>
              </a:r>
              <a:endParaRPr lang="zh-CN" altLang="en-US" sz="40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22" name="矩形 21"/>
            <p:cNvSpPr/>
            <p:nvPr/>
          </p:nvSpPr>
          <p:spPr>
            <a:xfrm>
              <a:off x="9460" y="678"/>
              <a:ext cx="1092" cy="1113"/>
            </a:xfrm>
            <a:prstGeom prst="rect">
              <a:avLst/>
            </a:prstGeom>
            <a:noFill/>
            <a:ln>
              <a:noFill/>
            </a:ln>
          </p:spPr>
          <p:txBody>
            <a:bodyPr wrap="none" rtlCol="0" anchor="t">
              <a:spAutoFit/>
            </a:bodyPr>
            <a:p>
              <a:pPr algn="ctr"/>
              <a:r>
                <a:rPr lang="zh-CN" altLang="en-US" sz="4000" b="1">
                  <a:ln w="10160">
                    <a:solidFill>
                      <a:schemeClr val="accent5"/>
                    </a:solidFill>
                    <a:prstDash val="solid"/>
                  </a:ln>
                  <a:solidFill>
                    <a:srgbClr val="FFFFFF"/>
                  </a:solidFill>
                  <a:effectLst>
                    <a:outerShdw blurRad="38100" dist="22860" dir="5400000" algn="tl" rotWithShape="0">
                      <a:srgbClr val="000000">
                        <a:alpha val="30000"/>
                      </a:srgbClr>
                    </a:outerShdw>
                  </a:effectLst>
                </a:rPr>
                <a:t>吃</a:t>
              </a:r>
              <a:endParaRPr lang="zh-CN" altLang="en-US" sz="40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23" name="矩形 22"/>
            <p:cNvSpPr/>
            <p:nvPr/>
          </p:nvSpPr>
          <p:spPr>
            <a:xfrm>
              <a:off x="11045" y="677"/>
              <a:ext cx="1092" cy="1113"/>
            </a:xfrm>
            <a:prstGeom prst="rect">
              <a:avLst/>
            </a:prstGeom>
            <a:noFill/>
            <a:ln>
              <a:noFill/>
            </a:ln>
          </p:spPr>
          <p:txBody>
            <a:bodyPr wrap="none" rtlCol="0" anchor="t">
              <a:spAutoFit/>
            </a:bodyPr>
            <a:p>
              <a:pPr algn="ctr"/>
              <a:r>
                <a:rPr lang="zh-CN" altLang="en-US" sz="4000" b="1">
                  <a:ln w="10160">
                    <a:solidFill>
                      <a:schemeClr val="accent5"/>
                    </a:solidFill>
                    <a:prstDash val="solid"/>
                  </a:ln>
                  <a:solidFill>
                    <a:srgbClr val="FFFFFF"/>
                  </a:solidFill>
                  <a:effectLst>
                    <a:outerShdw blurRad="38100" dist="22860" dir="5400000" algn="tl" rotWithShape="0">
                      <a:srgbClr val="000000">
                        <a:alpha val="30000"/>
                      </a:srgbClr>
                    </a:outerShdw>
                  </a:effectLst>
                </a:rPr>
                <a:t>粪</a:t>
              </a:r>
              <a:endParaRPr lang="zh-CN" altLang="en-US" sz="40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24" name="矩形 23"/>
            <p:cNvSpPr/>
            <p:nvPr/>
          </p:nvSpPr>
          <p:spPr>
            <a:xfrm>
              <a:off x="12630" y="677"/>
              <a:ext cx="1092" cy="1113"/>
            </a:xfrm>
            <a:prstGeom prst="rect">
              <a:avLst/>
            </a:prstGeom>
            <a:noFill/>
            <a:ln>
              <a:noFill/>
            </a:ln>
          </p:spPr>
          <p:txBody>
            <a:bodyPr wrap="none" rtlCol="0" anchor="t">
              <a:spAutoFit/>
            </a:bodyPr>
            <a:p>
              <a:pPr algn="ctr"/>
              <a:r>
                <a:rPr lang="zh-CN" altLang="en-US" sz="4000" b="1">
                  <a:ln w="10160">
                    <a:solidFill>
                      <a:schemeClr val="accent5"/>
                    </a:solidFill>
                    <a:prstDash val="solid"/>
                  </a:ln>
                  <a:solidFill>
                    <a:srgbClr val="FFFFFF"/>
                  </a:solidFill>
                  <a:effectLst>
                    <a:outerShdw blurRad="38100" dist="22860" dir="5400000" algn="tl" rotWithShape="0">
                      <a:srgbClr val="000000">
                        <a:alpha val="30000"/>
                      </a:srgbClr>
                    </a:outerShdw>
                  </a:effectLst>
                </a:rPr>
                <a:t>便</a:t>
              </a:r>
              <a:endParaRPr lang="zh-CN" altLang="en-US" sz="40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grpSp>
      <p:sp>
        <p:nvSpPr>
          <p:cNvPr id="26" name="文本框 25"/>
          <p:cNvSpPr txBox="1"/>
          <p:nvPr/>
        </p:nvSpPr>
        <p:spPr>
          <a:xfrm>
            <a:off x="5052695" y="3859530"/>
            <a:ext cx="3725545" cy="1976120"/>
          </a:xfrm>
          <a:prstGeom prst="rect">
            <a:avLst/>
          </a:prstGeom>
          <a:noFill/>
          <a:ln w="9525">
            <a:noFill/>
          </a:ln>
        </p:spPr>
        <p:txBody>
          <a:bodyPr wrap="square">
            <a:spAutoFit/>
          </a:bodyPr>
          <a:p>
            <a:pPr indent="0" algn="just" fontAlgn="auto">
              <a:lnSpc>
                <a:spcPct val="125000"/>
              </a:lnSpc>
            </a:pPr>
            <a:r>
              <a:rPr lang="zh-CN" sz="1400" b="0">
                <a:solidFill>
                  <a:srgbClr val="333333"/>
                </a:solidFill>
                <a:ea typeface="宋体" panose="02010600030101010101" pitchFamily="2" charset="-122"/>
              </a:rPr>
              <a:t>民间有一种说法，如果长期给狗狗喂生鸡蛋，能使狗狗的被毛富有光泽，这其实是错误的。维生素</a:t>
            </a:r>
            <a:r>
              <a:rPr lang="en-US" sz="1400" b="0">
                <a:solidFill>
                  <a:srgbClr val="333333"/>
                </a:solidFill>
                <a:latin typeface="Arial" panose="020B0604020202020204" pitchFamily="34" charset="0"/>
                <a:ea typeface="宋体" panose="02010600030101010101" pitchFamily="2" charset="-122"/>
              </a:rPr>
              <a:t>H</a:t>
            </a:r>
            <a:r>
              <a:rPr lang="zh-CN" sz="1400" b="0">
                <a:solidFill>
                  <a:srgbClr val="333333"/>
                </a:solidFill>
                <a:ea typeface="宋体" panose="02010600030101010101" pitchFamily="2" charset="-122"/>
              </a:rPr>
              <a:t>能促进狗狗生长及毛皮健康，生鸡蛋蛋白里含有一种抗维生素</a:t>
            </a:r>
            <a:r>
              <a:rPr lang="en-US" sz="1400" b="0">
                <a:solidFill>
                  <a:srgbClr val="333333"/>
                </a:solidFill>
                <a:latin typeface="Arial" panose="020B0604020202020204" pitchFamily="34" charset="0"/>
                <a:ea typeface="宋体" panose="02010600030101010101" pitchFamily="2" charset="-122"/>
              </a:rPr>
              <a:t>H</a:t>
            </a:r>
            <a:r>
              <a:rPr lang="zh-CN" sz="1400" b="0">
                <a:solidFill>
                  <a:srgbClr val="333333"/>
                </a:solidFill>
                <a:ea typeface="宋体" panose="02010600030101010101" pitchFamily="2" charset="-122"/>
              </a:rPr>
              <a:t>的蛋白质物质，它会阻碍狗狗机体对维生素</a:t>
            </a:r>
            <a:r>
              <a:rPr lang="en-US" sz="1400" b="0">
                <a:solidFill>
                  <a:srgbClr val="333333"/>
                </a:solidFill>
                <a:latin typeface="Arial" panose="020B0604020202020204" pitchFamily="34" charset="0"/>
                <a:ea typeface="宋体" panose="02010600030101010101" pitchFamily="2" charset="-122"/>
              </a:rPr>
              <a:t>H</a:t>
            </a:r>
            <a:r>
              <a:rPr lang="zh-CN" sz="1400" b="0">
                <a:solidFill>
                  <a:srgbClr val="333333"/>
                </a:solidFill>
                <a:ea typeface="宋体" panose="02010600030101010101" pitchFamily="2" charset="-122"/>
              </a:rPr>
              <a:t>的吸收，引起维生素</a:t>
            </a:r>
            <a:r>
              <a:rPr lang="en-US" sz="1400" b="0">
                <a:solidFill>
                  <a:srgbClr val="333333"/>
                </a:solidFill>
                <a:latin typeface="Arial" panose="020B0604020202020204" pitchFamily="34" charset="0"/>
                <a:ea typeface="宋体" panose="02010600030101010101" pitchFamily="2" charset="-122"/>
              </a:rPr>
              <a:t>H</a:t>
            </a:r>
            <a:r>
              <a:rPr lang="zh-CN" sz="1400" b="0">
                <a:solidFill>
                  <a:srgbClr val="333333"/>
                </a:solidFill>
                <a:ea typeface="宋体" panose="02010600030101010101" pitchFamily="2" charset="-122"/>
              </a:rPr>
              <a:t>的缺乏症，导致狗狗腹泻、口腔溃疡和皮肤病，所以一定要把鸡蛋煮熟了再给狗狗吃。</a:t>
            </a:r>
            <a:endParaRPr lang="zh-CN" altLang="en-US" sz="1400"/>
          </a:p>
        </p:txBody>
      </p:sp>
      <p:sp>
        <p:nvSpPr>
          <p:cNvPr id="27" name="圆角矩形 26"/>
          <p:cNvSpPr/>
          <p:nvPr/>
        </p:nvSpPr>
        <p:spPr>
          <a:xfrm>
            <a:off x="5052060" y="3932555"/>
            <a:ext cx="3739515" cy="1902460"/>
          </a:xfrm>
          <a:prstGeom prst="roundRect">
            <a:avLst/>
          </a:prstGeom>
          <a:noFill/>
          <a:ln>
            <a:solidFill>
              <a:srgbClr val="7030A0"/>
            </a:solidFill>
          </a:ln>
          <a:extLst>
            <a:ext uri="{909E8E84-426E-40DD-AFC4-6F175D3DCCD1}">
              <a14:hiddenFill xmlns:a14="http://schemas.microsoft.com/office/drawing/2010/main">
                <a:solidFill>
                  <a:srgbClr val="00206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8" name="泪滴形 27"/>
          <p:cNvSpPr/>
          <p:nvPr/>
        </p:nvSpPr>
        <p:spPr>
          <a:xfrm>
            <a:off x="5603875" y="5925185"/>
            <a:ext cx="796925" cy="74358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泪滴形 34"/>
          <p:cNvSpPr/>
          <p:nvPr/>
        </p:nvSpPr>
        <p:spPr>
          <a:xfrm>
            <a:off x="6400800" y="5925185"/>
            <a:ext cx="796925" cy="74358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6" name="泪滴形 35"/>
          <p:cNvSpPr/>
          <p:nvPr/>
        </p:nvSpPr>
        <p:spPr>
          <a:xfrm>
            <a:off x="7197725" y="5925185"/>
            <a:ext cx="796925" cy="74358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7" name="泪滴形 36"/>
          <p:cNvSpPr/>
          <p:nvPr/>
        </p:nvSpPr>
        <p:spPr>
          <a:xfrm>
            <a:off x="7994650" y="5925185"/>
            <a:ext cx="796925" cy="74358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8" name="泪滴形 37"/>
          <p:cNvSpPr/>
          <p:nvPr/>
        </p:nvSpPr>
        <p:spPr>
          <a:xfrm>
            <a:off x="4806950" y="5925185"/>
            <a:ext cx="796925" cy="74358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泪滴形 38"/>
          <p:cNvSpPr/>
          <p:nvPr/>
        </p:nvSpPr>
        <p:spPr>
          <a:xfrm>
            <a:off x="4013200" y="5925185"/>
            <a:ext cx="796925" cy="74358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0" name="矩形 39"/>
          <p:cNvSpPr/>
          <p:nvPr/>
        </p:nvSpPr>
        <p:spPr>
          <a:xfrm>
            <a:off x="4065270" y="5943600"/>
            <a:ext cx="693420" cy="706755"/>
          </a:xfrm>
          <a:prstGeom prst="rect">
            <a:avLst/>
          </a:prstGeom>
          <a:noFill/>
          <a:ln>
            <a:noFill/>
          </a:ln>
        </p:spPr>
        <p:txBody>
          <a:bodyPr wrap="none" rtlCol="0" anchor="t">
            <a:spAutoFit/>
            <a:scene3d>
              <a:camera prst="orthographicFront"/>
              <a:lightRig rig="threePt" dir="t"/>
            </a:scene3d>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狗</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1" name="矩形 40"/>
          <p:cNvSpPr/>
          <p:nvPr/>
        </p:nvSpPr>
        <p:spPr>
          <a:xfrm>
            <a:off x="4858385" y="5943600"/>
            <a:ext cx="693420" cy="706755"/>
          </a:xfrm>
          <a:prstGeom prst="rect">
            <a:avLst/>
          </a:prstGeom>
          <a:noFill/>
          <a:ln>
            <a:noFill/>
          </a:ln>
        </p:spPr>
        <p:txBody>
          <a:bodyPr wrap="non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不</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2" name="矩形 41"/>
          <p:cNvSpPr/>
          <p:nvPr/>
        </p:nvSpPr>
        <p:spPr>
          <a:xfrm>
            <a:off x="5655945" y="5925185"/>
            <a:ext cx="693420" cy="706755"/>
          </a:xfrm>
          <a:prstGeom prst="rect">
            <a:avLst/>
          </a:prstGeom>
          <a:noFill/>
          <a:ln>
            <a:noFill/>
          </a:ln>
        </p:spPr>
        <p:txBody>
          <a:bodyPr wrap="non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能</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3" name="矩形 42"/>
          <p:cNvSpPr/>
          <p:nvPr/>
        </p:nvSpPr>
        <p:spPr>
          <a:xfrm>
            <a:off x="6452235" y="5943600"/>
            <a:ext cx="693420" cy="706755"/>
          </a:xfrm>
          <a:prstGeom prst="rect">
            <a:avLst/>
          </a:prstGeom>
          <a:noFill/>
          <a:ln>
            <a:noFill/>
          </a:ln>
        </p:spPr>
        <p:txBody>
          <a:bodyPr wrap="non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吃</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4" name="矩形 43"/>
          <p:cNvSpPr/>
          <p:nvPr/>
        </p:nvSpPr>
        <p:spPr>
          <a:xfrm>
            <a:off x="7249160" y="5925185"/>
            <a:ext cx="693420" cy="706755"/>
          </a:xfrm>
          <a:prstGeom prst="rect">
            <a:avLst/>
          </a:prstGeom>
          <a:noFill/>
          <a:ln>
            <a:noFill/>
          </a:ln>
        </p:spPr>
        <p:txBody>
          <a:bodyPr wrap="non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什</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5" name="矩形 44"/>
          <p:cNvSpPr/>
          <p:nvPr/>
        </p:nvSpPr>
        <p:spPr>
          <a:xfrm>
            <a:off x="8084820" y="5943600"/>
            <a:ext cx="693420" cy="706755"/>
          </a:xfrm>
          <a:prstGeom prst="rect">
            <a:avLst/>
          </a:prstGeom>
          <a:noFill/>
          <a:ln>
            <a:noFill/>
          </a:ln>
        </p:spPr>
        <p:txBody>
          <a:bodyPr wrap="non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么</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46" name="图片 45" descr="5-2"/>
          <p:cNvPicPr>
            <a:picLocks noChangeAspect="1"/>
          </p:cNvPicPr>
          <p:nvPr/>
        </p:nvPicPr>
        <p:blipFill>
          <a:blip r:embed="rId2" cstate="print"/>
          <a:srcRect b="3755"/>
          <a:stretch>
            <a:fillRect/>
          </a:stretch>
        </p:blipFill>
        <p:spPr>
          <a:xfrm>
            <a:off x="3924935" y="4878070"/>
            <a:ext cx="1127760" cy="933450"/>
          </a:xfrm>
          <a:prstGeom prst="rect">
            <a:avLst/>
          </a:prstGeom>
          <a:ln>
            <a:solidFill>
              <a:schemeClr val="bg1">
                <a:lumMod val="95000"/>
              </a:schemeClr>
            </a:solidFill>
            <a:prstDash val="lgDash"/>
          </a:ln>
        </p:spPr>
      </p:pic>
      <p:pic>
        <p:nvPicPr>
          <p:cNvPr id="47" name="图片 46" descr="6-2"/>
          <p:cNvPicPr>
            <a:picLocks noChangeAspect="1"/>
          </p:cNvPicPr>
          <p:nvPr/>
        </p:nvPicPr>
        <p:blipFill>
          <a:blip r:embed="rId3" cstate="print"/>
          <a:stretch>
            <a:fillRect/>
          </a:stretch>
        </p:blipFill>
        <p:spPr>
          <a:xfrm>
            <a:off x="4020820" y="161290"/>
            <a:ext cx="837565" cy="97028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50" name="Picture 2" descr="C:\Documents and Settings\zd\桌面\中国诗词大会PPT\3d716e91e6bf2ad2927474bf37eaacf9.jpg"/>
          <p:cNvPicPr>
            <a:picLocks noChangeAspect="1"/>
          </p:cNvPicPr>
          <p:nvPr userDrawn="1"/>
        </p:nvPicPr>
        <p:blipFill>
          <a:blip r:embed="rId1"/>
          <a:stretch>
            <a:fillRect/>
          </a:stretch>
        </p:blipFill>
        <p:spPr>
          <a:xfrm>
            <a:off x="0" y="0"/>
            <a:ext cx="9144000" cy="6858000"/>
          </a:xfrm>
          <a:prstGeom prst="rect">
            <a:avLst/>
          </a:prstGeom>
          <a:noFill/>
          <a:ln w="9525">
            <a:noFill/>
          </a:ln>
        </p:spPr>
      </p:pic>
      <p:sp>
        <p:nvSpPr>
          <p:cNvPr id="2" name="矩形 1"/>
          <p:cNvSpPr/>
          <p:nvPr/>
        </p:nvSpPr>
        <p:spPr>
          <a:xfrm>
            <a:off x="22225" y="22225"/>
            <a:ext cx="3211830" cy="891540"/>
          </a:xfrm>
          <a:prstGeom prst="rect">
            <a:avLst/>
          </a:prstGeom>
          <a:gradFill>
            <a:gsLst>
              <a:gs pos="0">
                <a:schemeClr val="accent1">
                  <a:lumMod val="5000"/>
                  <a:lumOff val="95000"/>
                </a:schemeClr>
              </a:gs>
              <a:gs pos="100000">
                <a:schemeClr val="accent2">
                  <a:lumMod val="20000"/>
                  <a:lumOff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矩形 2"/>
          <p:cNvSpPr/>
          <p:nvPr/>
        </p:nvSpPr>
        <p:spPr>
          <a:xfrm>
            <a:off x="158750" y="22225"/>
            <a:ext cx="2863850" cy="768350"/>
          </a:xfrm>
          <a:prstGeom prst="rect">
            <a:avLst/>
          </a:prstGeom>
          <a:noFill/>
          <a:ln>
            <a:noFill/>
          </a:ln>
        </p:spPr>
        <p:txBody>
          <a:bodyPr wrap="square" rtlCol="0" anchor="t">
            <a:spAutoFit/>
            <a:scene3d>
              <a:camera prst="orthographicFront"/>
              <a:lightRig rig="threePt" dir="t"/>
            </a:scene3d>
          </a:bodyPr>
          <a:p>
            <a:pPr algn="ctr"/>
            <a:r>
              <a:rPr lang="zh-CN" altLang="en-US" sz="4400" b="1">
                <a:ln w="9525" cmpd="sng">
                  <a:solidFill>
                    <a:schemeClr val="accent1"/>
                  </a:solidFill>
                  <a:prstDash val="solid"/>
                </a:ln>
                <a:gradFill>
                  <a:gsLst>
                    <a:gs pos="0">
                      <a:srgbClr val="007BD3"/>
                    </a:gs>
                    <a:gs pos="100000">
                      <a:srgbClr val="034373"/>
                    </a:gs>
                  </a:gsLst>
                  <a:lin scaled="0"/>
                </a:gradFill>
                <a:effectLst>
                  <a:glow rad="38100">
                    <a:schemeClr val="accent1">
                      <a:alpha val="40000"/>
                    </a:schemeClr>
                  </a:glow>
                </a:effectLst>
                <a:latin typeface="华文楷体" panose="02010600040101010101" pitchFamily="2" charset="-122"/>
                <a:ea typeface="华文楷体" panose="02010600040101010101" pitchFamily="2" charset="-122"/>
              </a:rPr>
              <a:t>狗的食物</a:t>
            </a:r>
            <a:endParaRPr lang="zh-CN" altLang="en-US" sz="4400" b="1">
              <a:ln w="9525" cmpd="sng">
                <a:solidFill>
                  <a:schemeClr val="accent1"/>
                </a:solidFill>
                <a:prstDash val="solid"/>
              </a:ln>
              <a:gradFill>
                <a:gsLst>
                  <a:gs pos="0">
                    <a:srgbClr val="007BD3"/>
                  </a:gs>
                  <a:gs pos="100000">
                    <a:srgbClr val="034373"/>
                  </a:gs>
                </a:gsLst>
                <a:lin scaled="0"/>
              </a:gradFill>
              <a:effectLst>
                <a:glow rad="38100">
                  <a:schemeClr val="accent1">
                    <a:alpha val="40000"/>
                  </a:schemeClr>
                </a:glow>
              </a:effectLst>
              <a:latin typeface="华文楷体" panose="02010600040101010101" pitchFamily="2" charset="-122"/>
              <a:ea typeface="华文楷体" panose="02010600040101010101" pitchFamily="2" charset="-122"/>
            </a:endParaRPr>
          </a:p>
        </p:txBody>
      </p:sp>
      <p:sp>
        <p:nvSpPr>
          <p:cNvPr id="4" name="对角圆角矩形 3"/>
          <p:cNvSpPr/>
          <p:nvPr/>
        </p:nvSpPr>
        <p:spPr>
          <a:xfrm>
            <a:off x="435610" y="1102360"/>
            <a:ext cx="3795395" cy="5471160"/>
          </a:xfrm>
          <a:prstGeom prst="round2DiagRect">
            <a:avLst/>
          </a:prstGeom>
          <a:noFill/>
          <a:ln w="28575" cmpd="dbl">
            <a:solidFill>
              <a:schemeClr val="accent2">
                <a:lumMod val="60000"/>
                <a:lumOff val="40000"/>
              </a:schemeClr>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n>
                <a:solidFill>
                  <a:sysClr val="windowText" lastClr="000000"/>
                </a:solidFill>
              </a:ln>
              <a:noFill/>
            </a:endParaRPr>
          </a:p>
        </p:txBody>
      </p:sp>
      <p:sp>
        <p:nvSpPr>
          <p:cNvPr id="100" name="文本框 99"/>
          <p:cNvSpPr txBox="1"/>
          <p:nvPr/>
        </p:nvSpPr>
        <p:spPr>
          <a:xfrm>
            <a:off x="790575" y="1178560"/>
            <a:ext cx="3361055" cy="5319395"/>
          </a:xfrm>
          <a:prstGeom prst="rect">
            <a:avLst/>
          </a:prstGeom>
          <a:noFill/>
          <a:ln w="9525">
            <a:noFill/>
          </a:ln>
        </p:spPr>
        <p:txBody>
          <a:bodyPr wrap="square">
            <a:spAutoFit/>
          </a:bodyPr>
          <a:p>
            <a:pPr indent="0" algn="just" fontAlgn="auto">
              <a:lnSpc>
                <a:spcPct val="135000"/>
              </a:lnSpc>
            </a:pPr>
            <a:r>
              <a:rPr lang="en-US" altLang="zh-CN" sz="1400" b="0">
                <a:solidFill>
                  <a:srgbClr val="333333"/>
                </a:solidFill>
                <a:ea typeface="宋体" panose="02010600030101010101" pitchFamily="2" charset="-122"/>
              </a:rPr>
              <a:t>     </a:t>
            </a:r>
            <a:r>
              <a:rPr lang="zh-CN" sz="1400" b="0">
                <a:solidFill>
                  <a:srgbClr val="333333"/>
                </a:solidFill>
                <a:ea typeface="宋体" panose="02010600030101010101" pitchFamily="2" charset="-122"/>
              </a:rPr>
              <a:t>虽然传统上犬属于食肉动物类别，但这并不意味着家犬的食物只限肉类。不似其他如猫这类真正的食肉动物，家犬可以依靠诸如蔬菜和谷物这类</a:t>
            </a:r>
            <a:r>
              <a:rPr lang="zh-CN" sz="1400" b="0">
                <a:solidFill>
                  <a:srgbClr val="333333"/>
                </a:solidFill>
                <a:latin typeface="Arial" panose="020B0604020202020204" pitchFamily="34" charset="0"/>
                <a:ea typeface="宋体" panose="02010600030101010101" pitchFamily="2" charset="-122"/>
              </a:rPr>
              <a:t>食物</a:t>
            </a:r>
            <a:r>
              <a:rPr lang="zh-CN" sz="1400" b="0">
                <a:solidFill>
                  <a:srgbClr val="333333"/>
                </a:solidFill>
                <a:ea typeface="宋体" panose="02010600030101010101" pitchFamily="2" charset="-122"/>
              </a:rPr>
              <a:t>健康地活下去，                         事实上它们的食谱是很                            均衡的。典型的野生食                            肉动物的这类饮食营养                               来自它们捕获的食草动物的胃部内容物，所以它们经常营养不均衡。但家犬对此应付的很好，它们可以素食，特别是这些食物与鸡蛋或牛奶（小狗不宜喝牛奶，小狗的肠胃脆弱，无法吸收和消化牛奶）搭配时更是如此（不是严格素食主义，或称奶蛋素）。另一方面，家犬比起人类对肉食更加有忍耐力，它们不会因为大量食用肉类而罹患诸如动脉阻塞之类的新陈代谢疾病。</a:t>
            </a:r>
            <a:endParaRPr lang="zh-CN" altLang="en-US" sz="1400"/>
          </a:p>
        </p:txBody>
      </p:sp>
      <p:grpSp>
        <p:nvGrpSpPr>
          <p:cNvPr id="34" name="组合 33"/>
          <p:cNvGrpSpPr/>
          <p:nvPr/>
        </p:nvGrpSpPr>
        <p:grpSpPr>
          <a:xfrm>
            <a:off x="71755" y="1480185"/>
            <a:ext cx="738505" cy="3380740"/>
            <a:chOff x="6227" y="2254"/>
            <a:chExt cx="1440" cy="5760"/>
          </a:xfrm>
        </p:grpSpPr>
        <p:sp>
          <p:nvSpPr>
            <p:cNvPr id="6" name="椭圆 5"/>
            <p:cNvSpPr/>
            <p:nvPr/>
          </p:nvSpPr>
          <p:spPr>
            <a:xfrm>
              <a:off x="6227" y="2254"/>
              <a:ext cx="1440" cy="1440"/>
            </a:xfrm>
            <a:prstGeom prst="ellipse">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椭圆 6"/>
            <p:cNvSpPr/>
            <p:nvPr/>
          </p:nvSpPr>
          <p:spPr>
            <a:xfrm>
              <a:off x="6227" y="3694"/>
              <a:ext cx="1440" cy="1440"/>
            </a:xfrm>
            <a:prstGeom prst="ellipse">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椭圆 7"/>
            <p:cNvSpPr/>
            <p:nvPr/>
          </p:nvSpPr>
          <p:spPr>
            <a:xfrm>
              <a:off x="6227" y="5134"/>
              <a:ext cx="1440" cy="1440"/>
            </a:xfrm>
            <a:prstGeom prst="ellipse">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椭圆 8"/>
            <p:cNvSpPr/>
            <p:nvPr/>
          </p:nvSpPr>
          <p:spPr>
            <a:xfrm>
              <a:off x="6227" y="6574"/>
              <a:ext cx="1440" cy="1440"/>
            </a:xfrm>
            <a:prstGeom prst="ellipse">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 name="矩形 9"/>
            <p:cNvSpPr/>
            <p:nvPr/>
          </p:nvSpPr>
          <p:spPr>
            <a:xfrm>
              <a:off x="6401" y="2418"/>
              <a:ext cx="1092" cy="1204"/>
            </a:xfrm>
            <a:prstGeom prst="rect">
              <a:avLst/>
            </a:prstGeom>
            <a:noFill/>
            <a:ln>
              <a:noFill/>
            </a:ln>
          </p:spPr>
          <p:txBody>
            <a:bodyPr wrap="square" rtlCol="0" anchor="t">
              <a:spAutoFit/>
              <a:scene3d>
                <a:camera prst="orthographicFront"/>
                <a:lightRig rig="threePt" dir="t"/>
              </a:scene3d>
            </a:bodyPr>
            <a:p>
              <a:pPr algn="ctr"/>
              <a:r>
                <a:rPr lang="zh-CN" altLang="en-US" sz="4000" b="1">
                  <a:ln w="6600">
                    <a:solidFill>
                      <a:schemeClr val="accent2"/>
                    </a:solidFill>
                    <a:prstDash val="solid"/>
                  </a:ln>
                  <a:solidFill>
                    <a:srgbClr val="FFFFFF"/>
                  </a:solidFill>
                  <a:effectLst>
                    <a:outerShdw dist="38100" dir="2700000" algn="tl" rotWithShape="0">
                      <a:schemeClr val="accent2"/>
                    </a:outerShdw>
                  </a:effectLst>
                </a:rPr>
                <a:t>狗</a:t>
              </a:r>
              <a:endParaRPr lang="zh-CN" altLang="en-US" sz="4000" b="1">
                <a:ln w="6600">
                  <a:solidFill>
                    <a:schemeClr val="accent2"/>
                  </a:solidFill>
                  <a:prstDash val="solid"/>
                </a:ln>
                <a:solidFill>
                  <a:srgbClr val="FFFFFF"/>
                </a:solidFill>
                <a:effectLst>
                  <a:outerShdw dist="38100" dir="2700000" algn="tl" rotWithShape="0">
                    <a:schemeClr val="accent2"/>
                  </a:outerShdw>
                </a:effectLst>
              </a:endParaRPr>
            </a:p>
          </p:txBody>
        </p:sp>
        <p:sp>
          <p:nvSpPr>
            <p:cNvPr id="11" name="矩形 10"/>
            <p:cNvSpPr/>
            <p:nvPr/>
          </p:nvSpPr>
          <p:spPr>
            <a:xfrm>
              <a:off x="6401" y="3858"/>
              <a:ext cx="1092" cy="1204"/>
            </a:xfrm>
            <a:prstGeom prst="rect">
              <a:avLst/>
            </a:prstGeom>
            <a:noFill/>
            <a:ln>
              <a:noFill/>
            </a:ln>
          </p:spPr>
          <p:txBody>
            <a:bodyPr wrap="square" rtlCol="0" anchor="t">
              <a:spAutoFit/>
            </a:bodyPr>
            <a:p>
              <a:pPr algn="ctr"/>
              <a:r>
                <a:rPr lang="zh-CN" altLang="en-US" sz="4000" b="1">
                  <a:ln w="6600">
                    <a:solidFill>
                      <a:schemeClr val="accent2"/>
                    </a:solidFill>
                    <a:prstDash val="solid"/>
                  </a:ln>
                  <a:solidFill>
                    <a:srgbClr val="FFFFFF"/>
                  </a:solidFill>
                  <a:effectLst>
                    <a:outerShdw dist="38100" dir="2700000" algn="tl" rotWithShape="0">
                      <a:schemeClr val="accent2"/>
                    </a:outerShdw>
                  </a:effectLst>
                </a:rPr>
                <a:t>吃</a:t>
              </a:r>
              <a:endParaRPr lang="zh-CN" altLang="en-US" sz="4000" b="1">
                <a:ln w="6600">
                  <a:solidFill>
                    <a:schemeClr val="accent2"/>
                  </a:solidFill>
                  <a:prstDash val="solid"/>
                </a:ln>
                <a:solidFill>
                  <a:srgbClr val="FFFFFF"/>
                </a:solidFill>
                <a:effectLst>
                  <a:outerShdw dist="38100" dir="2700000" algn="tl" rotWithShape="0">
                    <a:schemeClr val="accent2"/>
                  </a:outerShdw>
                </a:effectLst>
              </a:endParaRPr>
            </a:p>
          </p:txBody>
        </p:sp>
        <p:sp>
          <p:nvSpPr>
            <p:cNvPr id="12" name="矩形 11"/>
            <p:cNvSpPr/>
            <p:nvPr/>
          </p:nvSpPr>
          <p:spPr>
            <a:xfrm>
              <a:off x="6401" y="5297"/>
              <a:ext cx="1092" cy="1204"/>
            </a:xfrm>
            <a:prstGeom prst="rect">
              <a:avLst/>
            </a:prstGeom>
            <a:noFill/>
            <a:ln>
              <a:noFill/>
            </a:ln>
          </p:spPr>
          <p:txBody>
            <a:bodyPr wrap="square" rtlCol="0" anchor="t">
              <a:spAutoFit/>
            </a:bodyPr>
            <a:p>
              <a:pPr algn="ctr"/>
              <a:r>
                <a:rPr lang="zh-CN" altLang="en-US" sz="4000" b="1">
                  <a:ln w="6600">
                    <a:solidFill>
                      <a:schemeClr val="accent2"/>
                    </a:solidFill>
                    <a:prstDash val="solid"/>
                  </a:ln>
                  <a:solidFill>
                    <a:srgbClr val="FFFFFF"/>
                  </a:solidFill>
                  <a:effectLst>
                    <a:outerShdw dist="38100" dir="2700000" algn="tl" rotWithShape="0">
                      <a:schemeClr val="accent2"/>
                    </a:outerShdw>
                  </a:effectLst>
                </a:rPr>
                <a:t>什</a:t>
              </a:r>
              <a:endParaRPr lang="zh-CN" altLang="en-US" sz="4000" b="1">
                <a:ln w="6600">
                  <a:solidFill>
                    <a:schemeClr val="accent2"/>
                  </a:solidFill>
                  <a:prstDash val="solid"/>
                </a:ln>
                <a:solidFill>
                  <a:srgbClr val="FFFFFF"/>
                </a:solidFill>
                <a:effectLst>
                  <a:outerShdw dist="38100" dir="2700000" algn="tl" rotWithShape="0">
                    <a:schemeClr val="accent2"/>
                  </a:outerShdw>
                </a:effectLst>
              </a:endParaRPr>
            </a:p>
          </p:txBody>
        </p:sp>
        <p:sp>
          <p:nvSpPr>
            <p:cNvPr id="14" name="矩形 13"/>
            <p:cNvSpPr/>
            <p:nvPr/>
          </p:nvSpPr>
          <p:spPr>
            <a:xfrm>
              <a:off x="6401" y="6737"/>
              <a:ext cx="1092" cy="1204"/>
            </a:xfrm>
            <a:prstGeom prst="rect">
              <a:avLst/>
            </a:prstGeom>
            <a:noFill/>
            <a:ln>
              <a:noFill/>
            </a:ln>
          </p:spPr>
          <p:txBody>
            <a:bodyPr wrap="square" rtlCol="0" anchor="t">
              <a:spAutoFit/>
            </a:bodyPr>
            <a:p>
              <a:pPr algn="ctr"/>
              <a:r>
                <a:rPr lang="zh-CN" altLang="en-US" sz="4000" b="1">
                  <a:ln w="6600">
                    <a:solidFill>
                      <a:schemeClr val="accent2"/>
                    </a:solidFill>
                    <a:prstDash val="solid"/>
                  </a:ln>
                  <a:solidFill>
                    <a:srgbClr val="FFFFFF"/>
                  </a:solidFill>
                  <a:effectLst>
                    <a:outerShdw dist="38100" dir="2700000" algn="tl" rotWithShape="0">
                      <a:schemeClr val="accent2"/>
                    </a:outerShdw>
                  </a:effectLst>
                </a:rPr>
                <a:t>么</a:t>
              </a:r>
              <a:endParaRPr lang="zh-CN" altLang="en-US" sz="4000" b="1">
                <a:ln w="6600">
                  <a:solidFill>
                    <a:schemeClr val="accent2"/>
                  </a:solidFill>
                  <a:prstDash val="solid"/>
                </a:ln>
                <a:solidFill>
                  <a:srgbClr val="FFFFFF"/>
                </a:solidFill>
                <a:effectLst>
                  <a:outerShdw dist="38100" dir="2700000" algn="tl" rotWithShape="0">
                    <a:schemeClr val="accent2"/>
                  </a:outerShdw>
                </a:effectLst>
              </a:endParaRPr>
            </a:p>
          </p:txBody>
        </p:sp>
      </p:grpSp>
      <p:sp>
        <p:nvSpPr>
          <p:cNvPr id="26" name="文本框 25"/>
          <p:cNvSpPr txBox="1"/>
          <p:nvPr/>
        </p:nvSpPr>
        <p:spPr>
          <a:xfrm>
            <a:off x="4594860" y="4597400"/>
            <a:ext cx="4224655" cy="1976120"/>
          </a:xfrm>
          <a:prstGeom prst="rect">
            <a:avLst/>
          </a:prstGeom>
          <a:noFill/>
          <a:ln w="9525">
            <a:noFill/>
          </a:ln>
        </p:spPr>
        <p:txBody>
          <a:bodyPr wrap="square">
            <a:spAutoFit/>
          </a:bodyPr>
          <a:p>
            <a:pPr indent="0" algn="just" fontAlgn="auto">
              <a:lnSpc>
                <a:spcPct val="125000"/>
              </a:lnSpc>
            </a:pPr>
            <a:r>
              <a:rPr lang="en-US" altLang="zh-CN" sz="1400" b="0">
                <a:solidFill>
                  <a:srgbClr val="333333"/>
                </a:solidFill>
                <a:ea typeface="宋体" panose="02010600030101010101" pitchFamily="2" charset="-122"/>
              </a:rPr>
              <a:t>        </a:t>
            </a:r>
            <a:r>
              <a:rPr lang="zh-CN" sz="1400" b="0">
                <a:solidFill>
                  <a:srgbClr val="333333"/>
                </a:solidFill>
                <a:ea typeface="宋体" panose="02010600030101010101" pitchFamily="2" charset="-122"/>
              </a:rPr>
              <a:t>民间有一种说法，如果长期给狗狗喂生鸡蛋，能使狗狗的被毛富有光泽，这其实是错误的。维生素</a:t>
            </a:r>
            <a:r>
              <a:rPr lang="en-US" sz="1400" b="0">
                <a:solidFill>
                  <a:srgbClr val="333333"/>
                </a:solidFill>
                <a:latin typeface="Arial" panose="020B0604020202020204" pitchFamily="34" charset="0"/>
                <a:ea typeface="宋体" panose="02010600030101010101" pitchFamily="2" charset="-122"/>
              </a:rPr>
              <a:t>H</a:t>
            </a:r>
            <a:r>
              <a:rPr lang="zh-CN" sz="1400" b="0">
                <a:solidFill>
                  <a:srgbClr val="333333"/>
                </a:solidFill>
                <a:ea typeface="宋体" panose="02010600030101010101" pitchFamily="2" charset="-122"/>
              </a:rPr>
              <a:t>能促进狗狗生长及毛皮健康，生鸡蛋蛋白里含有一种抗维生素</a:t>
            </a:r>
            <a:r>
              <a:rPr lang="en-US" sz="1400" b="0">
                <a:solidFill>
                  <a:srgbClr val="333333"/>
                </a:solidFill>
                <a:latin typeface="Arial" panose="020B0604020202020204" pitchFamily="34" charset="0"/>
                <a:ea typeface="宋体" panose="02010600030101010101" pitchFamily="2" charset="-122"/>
              </a:rPr>
              <a:t>H</a:t>
            </a:r>
            <a:r>
              <a:rPr lang="zh-CN" sz="1400" b="0">
                <a:solidFill>
                  <a:srgbClr val="333333"/>
                </a:solidFill>
                <a:ea typeface="宋体" panose="02010600030101010101" pitchFamily="2" charset="-122"/>
              </a:rPr>
              <a:t>的蛋白质物质，它会阻碍狗狗机体对维生素</a:t>
            </a:r>
            <a:r>
              <a:rPr lang="en-US" sz="1400" b="0">
                <a:solidFill>
                  <a:srgbClr val="333333"/>
                </a:solidFill>
                <a:latin typeface="Arial" panose="020B0604020202020204" pitchFamily="34" charset="0"/>
                <a:ea typeface="宋体" panose="02010600030101010101" pitchFamily="2" charset="-122"/>
              </a:rPr>
              <a:t>H</a:t>
            </a:r>
            <a:r>
              <a:rPr lang="zh-CN" sz="1400" b="0">
                <a:solidFill>
                  <a:srgbClr val="333333"/>
                </a:solidFill>
                <a:ea typeface="宋体" panose="02010600030101010101" pitchFamily="2" charset="-122"/>
              </a:rPr>
              <a:t>的吸收，引起维生素</a:t>
            </a:r>
            <a:r>
              <a:rPr lang="en-US" sz="1400" b="0">
                <a:solidFill>
                  <a:srgbClr val="333333"/>
                </a:solidFill>
                <a:latin typeface="Arial" panose="020B0604020202020204" pitchFamily="34" charset="0"/>
                <a:ea typeface="宋体" panose="02010600030101010101" pitchFamily="2" charset="-122"/>
              </a:rPr>
              <a:t>H</a:t>
            </a:r>
            <a:r>
              <a:rPr lang="zh-CN" sz="1400" b="0">
                <a:solidFill>
                  <a:srgbClr val="333333"/>
                </a:solidFill>
                <a:ea typeface="宋体" panose="02010600030101010101" pitchFamily="2" charset="-122"/>
              </a:rPr>
              <a:t>的缺乏症，导致狗狗腹泻、口腔溃疡和皮肤病，所以一定要把鸡蛋煮熟了再给狗狗吃。</a:t>
            </a:r>
            <a:endParaRPr lang="zh-CN" altLang="en-US" sz="1400"/>
          </a:p>
        </p:txBody>
      </p:sp>
      <p:sp>
        <p:nvSpPr>
          <p:cNvPr id="27" name="圆角矩形 26"/>
          <p:cNvSpPr/>
          <p:nvPr/>
        </p:nvSpPr>
        <p:spPr>
          <a:xfrm>
            <a:off x="4540885" y="4398645"/>
            <a:ext cx="4278630" cy="2174875"/>
          </a:xfrm>
          <a:prstGeom prst="roundRect">
            <a:avLst/>
          </a:prstGeom>
          <a:noFill/>
          <a:ln>
            <a:solidFill>
              <a:srgbClr val="7030A0"/>
            </a:solidFill>
          </a:ln>
          <a:extLst>
            <a:ext uri="{909E8E84-426E-40DD-AFC4-6F175D3DCCD1}">
              <a14:hiddenFill xmlns:a14="http://schemas.microsoft.com/office/drawing/2010/main">
                <a:solidFill>
                  <a:srgbClr val="002060"/>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8" name="泪滴形 27"/>
          <p:cNvSpPr/>
          <p:nvPr/>
        </p:nvSpPr>
        <p:spPr>
          <a:xfrm>
            <a:off x="5841365" y="3971925"/>
            <a:ext cx="582930" cy="68770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泪滴形 34"/>
          <p:cNvSpPr/>
          <p:nvPr/>
        </p:nvSpPr>
        <p:spPr>
          <a:xfrm>
            <a:off x="6494780" y="3971925"/>
            <a:ext cx="582930" cy="68770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6" name="泪滴形 35"/>
          <p:cNvSpPr/>
          <p:nvPr/>
        </p:nvSpPr>
        <p:spPr>
          <a:xfrm>
            <a:off x="7148195" y="3971925"/>
            <a:ext cx="582930" cy="68770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7" name="泪滴形 36"/>
          <p:cNvSpPr/>
          <p:nvPr/>
        </p:nvSpPr>
        <p:spPr>
          <a:xfrm>
            <a:off x="7801610" y="3971925"/>
            <a:ext cx="582930" cy="68770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8" name="泪滴形 37"/>
          <p:cNvSpPr/>
          <p:nvPr/>
        </p:nvSpPr>
        <p:spPr>
          <a:xfrm>
            <a:off x="5187950" y="3971925"/>
            <a:ext cx="582930" cy="68770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泪滴形 38"/>
          <p:cNvSpPr/>
          <p:nvPr/>
        </p:nvSpPr>
        <p:spPr>
          <a:xfrm>
            <a:off x="4537710" y="3971925"/>
            <a:ext cx="582930" cy="687705"/>
          </a:xfrm>
          <a:prstGeom prst="teardrop">
            <a:avLst/>
          </a:prstGeom>
          <a:solidFill>
            <a:schemeClr val="accent4">
              <a:lumMod val="60000"/>
              <a:lumOff val="4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0" name="矩形 39"/>
          <p:cNvSpPr/>
          <p:nvPr/>
        </p:nvSpPr>
        <p:spPr>
          <a:xfrm>
            <a:off x="4577080" y="3987165"/>
            <a:ext cx="508000" cy="706755"/>
          </a:xfrm>
          <a:prstGeom prst="rect">
            <a:avLst/>
          </a:prstGeom>
          <a:noFill/>
          <a:ln>
            <a:noFill/>
          </a:ln>
        </p:spPr>
        <p:txBody>
          <a:bodyPr wrap="square" rtlCol="0" anchor="t">
            <a:spAutoFit/>
            <a:scene3d>
              <a:camera prst="orthographicFront"/>
              <a:lightRig rig="threePt" dir="t"/>
            </a:scene3d>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狗</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1" name="矩形 40"/>
          <p:cNvSpPr/>
          <p:nvPr/>
        </p:nvSpPr>
        <p:spPr>
          <a:xfrm>
            <a:off x="5226685" y="3987165"/>
            <a:ext cx="508000" cy="706755"/>
          </a:xfrm>
          <a:prstGeom prst="rect">
            <a:avLst/>
          </a:prstGeom>
          <a:noFill/>
          <a:ln>
            <a:noFill/>
          </a:ln>
        </p:spPr>
        <p:txBody>
          <a:bodyPr wrap="squar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不</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2" name="矩形 41"/>
          <p:cNvSpPr/>
          <p:nvPr/>
        </p:nvSpPr>
        <p:spPr>
          <a:xfrm>
            <a:off x="5880735" y="3968750"/>
            <a:ext cx="508000" cy="706755"/>
          </a:xfrm>
          <a:prstGeom prst="rect">
            <a:avLst/>
          </a:prstGeom>
          <a:noFill/>
          <a:ln>
            <a:noFill/>
          </a:ln>
        </p:spPr>
        <p:txBody>
          <a:bodyPr wrap="squar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能</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3" name="矩形 42"/>
          <p:cNvSpPr/>
          <p:nvPr/>
        </p:nvSpPr>
        <p:spPr>
          <a:xfrm>
            <a:off x="6533515" y="3987165"/>
            <a:ext cx="508000" cy="706755"/>
          </a:xfrm>
          <a:prstGeom prst="rect">
            <a:avLst/>
          </a:prstGeom>
          <a:noFill/>
          <a:ln>
            <a:noFill/>
          </a:ln>
        </p:spPr>
        <p:txBody>
          <a:bodyPr wrap="squar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吃</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4" name="矩形 43"/>
          <p:cNvSpPr/>
          <p:nvPr/>
        </p:nvSpPr>
        <p:spPr>
          <a:xfrm>
            <a:off x="7186930" y="3968750"/>
            <a:ext cx="508000" cy="706755"/>
          </a:xfrm>
          <a:prstGeom prst="rect">
            <a:avLst/>
          </a:prstGeom>
          <a:noFill/>
          <a:ln>
            <a:noFill/>
          </a:ln>
        </p:spPr>
        <p:txBody>
          <a:bodyPr wrap="squar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什</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45" name="矩形 44"/>
          <p:cNvSpPr/>
          <p:nvPr/>
        </p:nvSpPr>
        <p:spPr>
          <a:xfrm>
            <a:off x="7879080" y="3987165"/>
            <a:ext cx="508000" cy="706755"/>
          </a:xfrm>
          <a:prstGeom prst="rect">
            <a:avLst/>
          </a:prstGeom>
          <a:noFill/>
          <a:ln>
            <a:noFill/>
          </a:ln>
        </p:spPr>
        <p:txBody>
          <a:bodyPr wrap="square" rtlCol="0" anchor="t">
            <a:spAutoFit/>
          </a:bodyPr>
          <a:p>
            <a:pPr algn="ctr"/>
            <a:r>
              <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么</a:t>
            </a:r>
            <a:endParaRPr lang="zh-CN" altLang="en-US" sz="4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pic>
        <p:nvPicPr>
          <p:cNvPr id="46" name="图片 45" descr="5-2"/>
          <p:cNvPicPr>
            <a:picLocks noChangeAspect="1"/>
          </p:cNvPicPr>
          <p:nvPr/>
        </p:nvPicPr>
        <p:blipFill>
          <a:blip r:embed="rId2" cstate="print"/>
          <a:srcRect b="3755"/>
          <a:stretch>
            <a:fillRect/>
          </a:stretch>
        </p:blipFill>
        <p:spPr>
          <a:xfrm>
            <a:off x="1617345" y="2448560"/>
            <a:ext cx="1266825" cy="1048385"/>
          </a:xfrm>
          <a:prstGeom prst="rect">
            <a:avLst/>
          </a:prstGeom>
          <a:ln>
            <a:solidFill>
              <a:schemeClr val="bg1">
                <a:lumMod val="95000"/>
              </a:schemeClr>
            </a:solidFill>
            <a:prstDash val="lgDash"/>
          </a:ln>
        </p:spPr>
      </p:pic>
      <p:sp>
        <p:nvSpPr>
          <p:cNvPr id="15" name="文本框 14"/>
          <p:cNvSpPr txBox="1"/>
          <p:nvPr/>
        </p:nvSpPr>
        <p:spPr>
          <a:xfrm>
            <a:off x="4548505" y="1122680"/>
            <a:ext cx="4279900" cy="2784475"/>
          </a:xfrm>
          <a:prstGeom prst="rect">
            <a:avLst/>
          </a:prstGeom>
          <a:noFill/>
          <a:ln w="9525">
            <a:noFill/>
          </a:ln>
        </p:spPr>
        <p:txBody>
          <a:bodyPr wrap="square">
            <a:spAutoFit/>
          </a:bodyPr>
          <a:p>
            <a:pPr indent="0" fontAlgn="auto">
              <a:lnSpc>
                <a:spcPct val="125000"/>
              </a:lnSpc>
            </a:pPr>
            <a:r>
              <a:rPr lang="en-US" altLang="zh-CN" sz="1400" b="0">
                <a:solidFill>
                  <a:srgbClr val="333333"/>
                </a:solidFill>
                <a:ea typeface="宋体" panose="02010600030101010101" pitchFamily="2" charset="-122"/>
              </a:rPr>
              <a:t>       </a:t>
            </a:r>
            <a:r>
              <a:rPr lang="zh-CN" sz="1400" b="0">
                <a:solidFill>
                  <a:srgbClr val="333333"/>
                </a:solidFill>
                <a:ea typeface="宋体" panose="02010600030101010101" pitchFamily="2" charset="-122"/>
              </a:rPr>
              <a:t>狗普遍存在不同程度的以人类和自身粪便为食的习性。这是一个事实，尽管这可能令许多宠物</a:t>
            </a:r>
            <a:r>
              <a:rPr lang="zh-CN" sz="1400" b="0">
                <a:solidFill>
                  <a:srgbClr val="333333"/>
                </a:solidFill>
                <a:ea typeface="宋体" panose="02010600030101010101" pitchFamily="2" charset="-122"/>
              </a:rPr>
              <a:t>狗主人感到不快。汉语                               中甚至存在</a:t>
            </a:r>
            <a:r>
              <a:rPr lang="en-US" sz="1400" b="0">
                <a:solidFill>
                  <a:srgbClr val="333333"/>
                </a:solidFill>
                <a:latin typeface="Arial" panose="020B0604020202020204" pitchFamily="34" charset="0"/>
                <a:ea typeface="宋体" panose="02010600030101010101" pitchFamily="2" charset="-122"/>
              </a:rPr>
              <a:t>“</a:t>
            </a:r>
            <a:r>
              <a:rPr lang="zh-CN" sz="1400" b="0">
                <a:solidFill>
                  <a:srgbClr val="333333"/>
                </a:solidFill>
                <a:ea typeface="宋体" panose="02010600030101010101" pitchFamily="2" charset="-122"/>
              </a:rPr>
              <a:t>狗改不了吃屎</a:t>
            </a:r>
            <a:r>
              <a:rPr lang="en-US" sz="1400" b="0">
                <a:solidFill>
                  <a:srgbClr val="333333"/>
                </a:solidFill>
                <a:latin typeface="Arial" panose="020B0604020202020204" pitchFamily="34" charset="0"/>
                <a:ea typeface="宋体" panose="02010600030101010101" pitchFamily="2" charset="-122"/>
              </a:rPr>
              <a:t>”</a:t>
            </a:r>
            <a:r>
              <a:rPr lang="zh-CN" sz="1400" b="0">
                <a:solidFill>
                  <a:srgbClr val="333333"/>
                </a:solidFill>
                <a:ea typeface="宋体" panose="02010600030101010101" pitchFamily="2" charset="-122"/>
              </a:rPr>
              <a:t>这样的                              话。出现这种现象的原因至今尚未                                明朗，有研究认为狗在上万年的驯                                 化进程中与人类相处而习得这一习性，这是早期人类社会食物匮乏时期狗不得不接受粪便作为食物的重要来源之一，也有看法认为这是狗在食物不足、营养不良或者患有寄生虫病情况下的病态表现。</a:t>
            </a:r>
            <a:endParaRPr lang="zh-CN" altLang="en-US" sz="1400" b="0">
              <a:solidFill>
                <a:srgbClr val="333333"/>
              </a:solidFill>
              <a:ea typeface="宋体" panose="02010600030101010101" pitchFamily="2" charset="-122"/>
            </a:endParaRPr>
          </a:p>
        </p:txBody>
      </p:sp>
      <p:sp>
        <p:nvSpPr>
          <p:cNvPr id="16" name="同侧圆角矩形 15"/>
          <p:cNvSpPr/>
          <p:nvPr/>
        </p:nvSpPr>
        <p:spPr>
          <a:xfrm>
            <a:off x="4476750" y="1102360"/>
            <a:ext cx="4343400" cy="2804795"/>
          </a:xfrm>
          <a:prstGeom prst="round2SameRect">
            <a:avLst/>
          </a:prstGeom>
          <a:noFill/>
          <a:ln>
            <a:solidFill>
              <a:schemeClr val="accent1">
                <a:lumMod val="50000"/>
              </a:schemeClr>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7" name="菱形 16"/>
          <p:cNvSpPr/>
          <p:nvPr/>
        </p:nvSpPr>
        <p:spPr>
          <a:xfrm>
            <a:off x="4806315" y="234950"/>
            <a:ext cx="875030" cy="867410"/>
          </a:xfrm>
          <a:prstGeom prst="diamond">
            <a:avLst/>
          </a:prstGeom>
          <a:blipFill>
            <a:blip r:embed="rId3"/>
            <a:tile tx="0" ty="0" sx="100000" sy="100000" flip="none" algn="tl"/>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菱形 17"/>
          <p:cNvSpPr/>
          <p:nvPr/>
        </p:nvSpPr>
        <p:spPr>
          <a:xfrm>
            <a:off x="5803900" y="234950"/>
            <a:ext cx="875030" cy="867410"/>
          </a:xfrm>
          <a:prstGeom prst="diamond">
            <a:avLst/>
          </a:prstGeom>
          <a:blipFill rotWithShape="1">
            <a:blip r:embed="rId3"/>
            <a:tile tx="0" ty="0" sx="100000" sy="100000" flip="none" algn="tl"/>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菱形 18"/>
          <p:cNvSpPr/>
          <p:nvPr/>
        </p:nvSpPr>
        <p:spPr>
          <a:xfrm>
            <a:off x="6826250" y="234950"/>
            <a:ext cx="875030" cy="867410"/>
          </a:xfrm>
          <a:prstGeom prst="diamond">
            <a:avLst/>
          </a:prstGeom>
          <a:blipFill rotWithShape="1">
            <a:blip r:embed="rId3"/>
            <a:tile tx="0" ty="0" sx="100000" sy="100000" flip="none" algn="tl"/>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0" name="菱形 19"/>
          <p:cNvSpPr/>
          <p:nvPr/>
        </p:nvSpPr>
        <p:spPr>
          <a:xfrm>
            <a:off x="7847965" y="234950"/>
            <a:ext cx="875030" cy="867410"/>
          </a:xfrm>
          <a:prstGeom prst="diamond">
            <a:avLst/>
          </a:prstGeom>
          <a:blipFill rotWithShape="1">
            <a:blip r:embed="rId3"/>
            <a:tile tx="0" ty="0" sx="100000" sy="100000" flip="none" algn="tl"/>
          </a:blip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矩形 20"/>
          <p:cNvSpPr/>
          <p:nvPr/>
        </p:nvSpPr>
        <p:spPr>
          <a:xfrm>
            <a:off x="4964430" y="333375"/>
            <a:ext cx="559435" cy="645160"/>
          </a:xfrm>
          <a:prstGeom prst="rect">
            <a:avLst/>
          </a:prstGeom>
          <a:noFill/>
          <a:ln>
            <a:noFill/>
          </a:ln>
        </p:spPr>
        <p:txBody>
          <a:bodyPr wrap="square" rtlCol="0" anchor="t">
            <a:spAutoFit/>
          </a:bodyPr>
          <a:p>
            <a:pPr algn="ctr"/>
            <a:r>
              <a:rPr lang="zh-CN" altLang="en-US" sz="3600" b="1">
                <a:ln w="10160">
                  <a:solidFill>
                    <a:schemeClr val="accent5"/>
                  </a:solidFill>
                  <a:prstDash val="solid"/>
                </a:ln>
                <a:solidFill>
                  <a:srgbClr val="FFFFFF"/>
                </a:solidFill>
                <a:effectLst>
                  <a:outerShdw blurRad="38100" dist="22860" dir="5400000" algn="tl" rotWithShape="0">
                    <a:srgbClr val="000000">
                      <a:alpha val="30000"/>
                    </a:srgbClr>
                  </a:outerShdw>
                </a:effectLst>
              </a:rPr>
              <a:t>狗</a:t>
            </a:r>
            <a:endParaRPr lang="zh-CN" altLang="en-US" sz="36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22" name="矩形 21"/>
          <p:cNvSpPr/>
          <p:nvPr/>
        </p:nvSpPr>
        <p:spPr>
          <a:xfrm>
            <a:off x="5962650" y="334010"/>
            <a:ext cx="602615" cy="706755"/>
          </a:xfrm>
          <a:prstGeom prst="rect">
            <a:avLst/>
          </a:prstGeom>
          <a:noFill/>
          <a:ln>
            <a:noFill/>
          </a:ln>
        </p:spPr>
        <p:txBody>
          <a:bodyPr wrap="square" rtlCol="0" anchor="t">
            <a:spAutoFit/>
          </a:bodyPr>
          <a:p>
            <a:pPr algn="ctr">
              <a:buClrTx/>
              <a:buSzTx/>
              <a:buFontTx/>
            </a:pPr>
            <a:r>
              <a:rPr lang="zh-CN" altLang="en-US" sz="3600" b="1">
                <a:ln w="10160">
                  <a:solidFill>
                    <a:schemeClr val="accent5"/>
                  </a:solidFill>
                  <a:prstDash val="solid"/>
                </a:ln>
                <a:solidFill>
                  <a:srgbClr val="FFFFFF"/>
                </a:solidFill>
                <a:effectLst>
                  <a:outerShdw blurRad="38100" dist="22860" dir="5400000" algn="tl" rotWithShape="0">
                    <a:srgbClr val="000000">
                      <a:alpha val="30000"/>
                    </a:srgbClr>
                  </a:outerShdw>
                </a:effectLst>
              </a:rPr>
              <a:t>吃</a:t>
            </a:r>
            <a:endParaRPr lang="zh-CN" altLang="en-US" sz="36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23" name="矩形 22"/>
          <p:cNvSpPr/>
          <p:nvPr/>
        </p:nvSpPr>
        <p:spPr>
          <a:xfrm>
            <a:off x="6985000" y="333375"/>
            <a:ext cx="602615" cy="706755"/>
          </a:xfrm>
          <a:prstGeom prst="rect">
            <a:avLst/>
          </a:prstGeom>
          <a:noFill/>
          <a:ln>
            <a:noFill/>
          </a:ln>
        </p:spPr>
        <p:txBody>
          <a:bodyPr wrap="square" rtlCol="0" anchor="t">
            <a:spAutoFit/>
          </a:bodyPr>
          <a:p>
            <a:pPr algn="ctr">
              <a:buClrTx/>
              <a:buSzTx/>
              <a:buFontTx/>
            </a:pPr>
            <a:r>
              <a:rPr lang="zh-CN" altLang="en-US" sz="3600" b="1">
                <a:ln w="10160">
                  <a:solidFill>
                    <a:schemeClr val="accent5"/>
                  </a:solidFill>
                  <a:prstDash val="solid"/>
                </a:ln>
                <a:solidFill>
                  <a:srgbClr val="FFFFFF"/>
                </a:solidFill>
                <a:effectLst>
                  <a:outerShdw blurRad="38100" dist="22860" dir="5400000" algn="tl" rotWithShape="0">
                    <a:srgbClr val="000000">
                      <a:alpha val="30000"/>
                    </a:srgbClr>
                  </a:outerShdw>
                </a:effectLst>
              </a:rPr>
              <a:t>粪</a:t>
            </a:r>
            <a:endParaRPr lang="zh-CN" altLang="en-US" sz="36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24" name="矩形 23"/>
          <p:cNvSpPr/>
          <p:nvPr/>
        </p:nvSpPr>
        <p:spPr>
          <a:xfrm>
            <a:off x="7983855" y="323850"/>
            <a:ext cx="602615" cy="706755"/>
          </a:xfrm>
          <a:prstGeom prst="rect">
            <a:avLst/>
          </a:prstGeom>
          <a:noFill/>
          <a:ln>
            <a:noFill/>
          </a:ln>
        </p:spPr>
        <p:txBody>
          <a:bodyPr wrap="square" rtlCol="0" anchor="t">
            <a:spAutoFit/>
          </a:bodyPr>
          <a:p>
            <a:pPr algn="ctr"/>
            <a:r>
              <a:rPr lang="zh-CN" altLang="en-US" sz="3600" b="1">
                <a:ln w="10160">
                  <a:solidFill>
                    <a:schemeClr val="accent5"/>
                  </a:solidFill>
                  <a:prstDash val="solid"/>
                </a:ln>
                <a:solidFill>
                  <a:srgbClr val="FFFFFF"/>
                </a:solidFill>
                <a:effectLst>
                  <a:outerShdw blurRad="38100" dist="22860" dir="5400000" algn="tl" rotWithShape="0">
                    <a:srgbClr val="000000">
                      <a:alpha val="30000"/>
                    </a:srgbClr>
                  </a:outerShdw>
                </a:effectLst>
              </a:rPr>
              <a:t>便</a:t>
            </a:r>
            <a:endParaRPr lang="zh-CN" altLang="en-US" sz="36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pic>
        <p:nvPicPr>
          <p:cNvPr id="47" name="图片 46" descr="6-2"/>
          <p:cNvPicPr>
            <a:picLocks noChangeAspect="1"/>
          </p:cNvPicPr>
          <p:nvPr/>
        </p:nvPicPr>
        <p:blipFill>
          <a:blip r:embed="rId4" cstate="print"/>
          <a:stretch>
            <a:fillRect/>
          </a:stretch>
        </p:blipFill>
        <p:spPr>
          <a:xfrm>
            <a:off x="6034405" y="1718310"/>
            <a:ext cx="1078230" cy="107696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925955" y="2700020"/>
            <a:ext cx="5292090" cy="645160"/>
          </a:xfrm>
          <a:prstGeom prst="rect">
            <a:avLst/>
          </a:prstGeom>
          <a:noFill/>
          <a:ln w="9525">
            <a:noFill/>
          </a:ln>
        </p:spPr>
        <p:txBody>
          <a:bodyPr wrap="square">
            <a:spAutoFit/>
          </a:bodyPr>
          <a:p>
            <a:r>
              <a:rPr lang="zh-CN" sz="3600" b="1">
                <a:ln w="22225">
                  <a:solidFill>
                    <a:schemeClr val="accent2"/>
                  </a:solidFill>
                  <a:prstDash val="solid"/>
                </a:ln>
                <a:solidFill>
                  <a:schemeClr val="accent2">
                    <a:lumMod val="40000"/>
                    <a:lumOff val="60000"/>
                  </a:schemeClr>
                </a:solidFill>
                <a:effectLst/>
                <a:latin typeface="Times New Roman" panose="02020603050405020304" pitchFamily="18" charset="0"/>
                <a:ea typeface="宋体" panose="02010600030101010101" pitchFamily="2" charset="-122"/>
              </a:rPr>
              <a:t>三、背景设置</a:t>
            </a:r>
            <a:endParaRPr lang="zh-CN" sz="3600">
              <a:ln w="22225">
                <a:solidFill>
                  <a:schemeClr val="accent2"/>
                </a:solidFill>
                <a:prstDash val="solid"/>
              </a:ln>
              <a:solidFill>
                <a:schemeClr val="accent2">
                  <a:lumMod val="40000"/>
                  <a:lumOff val="60000"/>
                </a:schemeClr>
              </a:solidFill>
              <a:effectLst/>
              <a:latin typeface="Times New Roman" panose="02020603050405020304" pitchFamily="18" charset="0"/>
              <a:ea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rcRect l="28439" t="21497" r="16920" b="7015"/>
          <a:stretch>
            <a:fillRect/>
          </a:stretch>
        </p:blipFill>
        <p:spPr>
          <a:xfrm>
            <a:off x="0" y="0"/>
            <a:ext cx="9227185" cy="6858000"/>
          </a:xfrm>
          <a:prstGeom prst="rect">
            <a:avLst/>
          </a:prstGeom>
        </p:spPr>
      </p:pic>
      <p:sp>
        <p:nvSpPr>
          <p:cNvPr id="4" name="单圆角矩形 3"/>
          <p:cNvSpPr/>
          <p:nvPr/>
        </p:nvSpPr>
        <p:spPr>
          <a:xfrm rot="10800000">
            <a:off x="857224" y="357166"/>
            <a:ext cx="3286148" cy="4286280"/>
          </a:xfrm>
          <a:prstGeom prst="snipRoundRect">
            <a:avLst/>
          </a:prstGeom>
          <a:noFill/>
          <a:ln w="76200">
            <a:solidFill>
              <a:srgbClr val="00B050"/>
            </a:solidFill>
            <a:prstDash val="lgDashDotDot"/>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6" name="组合 15"/>
          <p:cNvGrpSpPr/>
          <p:nvPr/>
        </p:nvGrpSpPr>
        <p:grpSpPr>
          <a:xfrm>
            <a:off x="714346" y="0"/>
            <a:ext cx="2815691" cy="1081238"/>
            <a:chOff x="714346" y="0"/>
            <a:chExt cx="3260274" cy="1158497"/>
          </a:xfrm>
          <a:solidFill>
            <a:srgbClr val="00B050"/>
          </a:solidFill>
        </p:grpSpPr>
        <p:grpSp>
          <p:nvGrpSpPr>
            <p:cNvPr id="7" name="组合 6"/>
            <p:cNvGrpSpPr/>
            <p:nvPr/>
          </p:nvGrpSpPr>
          <p:grpSpPr>
            <a:xfrm>
              <a:off x="714346" y="0"/>
              <a:ext cx="1145442" cy="1115373"/>
              <a:chOff x="4857752" y="500042"/>
              <a:chExt cx="1298168" cy="1264089"/>
            </a:xfrm>
            <a:grpFill/>
          </p:grpSpPr>
          <p:sp>
            <p:nvSpPr>
              <p:cNvPr id="5" name="椭圆 4"/>
              <p:cNvSpPr/>
              <p:nvPr/>
            </p:nvSpPr>
            <p:spPr>
              <a:xfrm>
                <a:off x="4857752" y="500042"/>
                <a:ext cx="1214446" cy="121444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矩形 5"/>
              <p:cNvSpPr/>
              <p:nvPr/>
            </p:nvSpPr>
            <p:spPr>
              <a:xfrm>
                <a:off x="5000629" y="642918"/>
                <a:ext cx="1155291" cy="1121213"/>
              </a:xfrm>
              <a:prstGeom prst="rect">
                <a:avLst/>
              </a:prstGeom>
              <a:noFill/>
            </p:spPr>
            <p:txBody>
              <a:bodyPr wrap="none" lIns="91440" tIns="45720" rIns="91440" bIns="45720">
                <a:spAutoFit/>
              </a:bodyPr>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奇</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nvGrpSpPr>
            <p:cNvPr id="10" name="组合 9"/>
            <p:cNvGrpSpPr/>
            <p:nvPr/>
          </p:nvGrpSpPr>
          <p:grpSpPr>
            <a:xfrm>
              <a:off x="1714478" y="0"/>
              <a:ext cx="1145441" cy="1115373"/>
              <a:chOff x="4857752" y="500042"/>
              <a:chExt cx="1298167" cy="1264089"/>
            </a:xfrm>
            <a:grpFill/>
          </p:grpSpPr>
          <p:sp>
            <p:nvSpPr>
              <p:cNvPr id="11" name="椭圆 10"/>
              <p:cNvSpPr/>
              <p:nvPr/>
            </p:nvSpPr>
            <p:spPr>
              <a:xfrm>
                <a:off x="4857752" y="500042"/>
                <a:ext cx="1214446" cy="121444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矩形 11"/>
              <p:cNvSpPr/>
              <p:nvPr/>
            </p:nvSpPr>
            <p:spPr>
              <a:xfrm>
                <a:off x="5000628" y="642918"/>
                <a:ext cx="1155291" cy="1121213"/>
              </a:xfrm>
              <a:prstGeom prst="rect">
                <a:avLst/>
              </a:prstGeom>
              <a:noFill/>
            </p:spPr>
            <p:txBody>
              <a:bodyPr wrap="none" lIns="91440" tIns="45720" rIns="91440" bIns="45720">
                <a:spAutoFit/>
              </a:bodyPr>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点</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nvGrpSpPr>
            <p:cNvPr id="15" name="组合 14"/>
            <p:cNvGrpSpPr/>
            <p:nvPr/>
          </p:nvGrpSpPr>
          <p:grpSpPr>
            <a:xfrm>
              <a:off x="2786050" y="0"/>
              <a:ext cx="1188570" cy="1158497"/>
              <a:chOff x="5429256" y="500042"/>
              <a:chExt cx="1505522" cy="1467462"/>
            </a:xfrm>
            <a:grpFill/>
          </p:grpSpPr>
          <p:sp>
            <p:nvSpPr>
              <p:cNvPr id="13" name="椭圆 12"/>
              <p:cNvSpPr/>
              <p:nvPr/>
            </p:nvSpPr>
            <p:spPr>
              <a:xfrm>
                <a:off x="5429256" y="500042"/>
                <a:ext cx="1357322" cy="1357322"/>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矩形 13"/>
              <p:cNvSpPr/>
              <p:nvPr/>
            </p:nvSpPr>
            <p:spPr>
              <a:xfrm>
                <a:off x="5643570" y="714356"/>
                <a:ext cx="1291208" cy="1253148"/>
              </a:xfrm>
              <a:prstGeom prst="rect">
                <a:avLst/>
              </a:prstGeom>
              <a:noFill/>
            </p:spPr>
            <p:txBody>
              <a:bodyPr wrap="none" lIns="91440" tIns="45720" rIns="91440" bIns="45720">
                <a:spAutoFit/>
              </a:bodyPr>
              <a:p>
                <a:pPr algn="ctr"/>
                <a:r>
                  <a:rPr lang="zh-CN" altLang="en-US" sz="5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概</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grpSp>
        <p:nvGrpSpPr>
          <p:cNvPr id="19" name="组合 18"/>
          <p:cNvGrpSpPr/>
          <p:nvPr/>
        </p:nvGrpSpPr>
        <p:grpSpPr>
          <a:xfrm>
            <a:off x="3357554" y="0"/>
            <a:ext cx="928694" cy="1066182"/>
            <a:chOff x="3643306" y="0"/>
            <a:chExt cx="928694" cy="1066182"/>
          </a:xfrm>
          <a:solidFill>
            <a:srgbClr val="00B050"/>
          </a:solidFill>
        </p:grpSpPr>
        <p:sp>
          <p:nvSpPr>
            <p:cNvPr id="17" name="椭圆 16"/>
            <p:cNvSpPr/>
            <p:nvPr/>
          </p:nvSpPr>
          <p:spPr>
            <a:xfrm>
              <a:off x="3643306" y="0"/>
              <a:ext cx="928694" cy="1000108"/>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矩形 17"/>
            <p:cNvSpPr/>
            <p:nvPr/>
          </p:nvSpPr>
          <p:spPr>
            <a:xfrm>
              <a:off x="3643306" y="142852"/>
              <a:ext cx="880369" cy="923330"/>
            </a:xfrm>
            <a:prstGeom prst="rect">
              <a:avLst/>
            </a:prstGeom>
            <a:noFill/>
          </p:spPr>
          <p:txBody>
            <a:bodyPr wrap="none" lIns="91440" tIns="45720" rIns="91440" bIns="45720">
              <a:spAutoFit/>
            </a:bodyPr>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述</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cxnSp>
        <p:nvCxnSpPr>
          <p:cNvPr id="24" name="直接连接符 23"/>
          <p:cNvCxnSpPr/>
          <p:nvPr/>
        </p:nvCxnSpPr>
        <p:spPr>
          <a:xfrm>
            <a:off x="0" y="4929198"/>
            <a:ext cx="9144000" cy="1588"/>
          </a:xfrm>
          <a:prstGeom prst="line">
            <a:avLst/>
          </a:prstGeom>
          <a:ln w="76200">
            <a:prstDash val="dashDot"/>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0" y="4929198"/>
            <a:ext cx="1071570" cy="1071570"/>
            <a:chOff x="4857752" y="2285992"/>
            <a:chExt cx="1071570" cy="1071570"/>
          </a:xfrm>
          <a:blipFill>
            <a:blip r:embed="rId2"/>
            <a:tile tx="0" ty="0" sx="100000" sy="100000" flip="none" algn="tl"/>
          </a:blipFill>
        </p:grpSpPr>
        <p:sp>
          <p:nvSpPr>
            <p:cNvPr id="29" name="椭圆 28"/>
            <p:cNvSpPr/>
            <p:nvPr/>
          </p:nvSpPr>
          <p:spPr>
            <a:xfrm>
              <a:off x="4857752" y="2285992"/>
              <a:ext cx="1071570" cy="10715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矩形 33"/>
            <p:cNvSpPr/>
            <p:nvPr/>
          </p:nvSpPr>
          <p:spPr>
            <a:xfrm>
              <a:off x="4929190" y="2357430"/>
              <a:ext cx="880369" cy="923330"/>
            </a:xfrm>
            <a:prstGeom prst="rect">
              <a:avLst/>
            </a:prstGeom>
            <a:noFill/>
            <a:ln>
              <a:noFill/>
            </a:ln>
          </p:spPr>
          <p:txBody>
            <a:bodyPr wrap="none" lIns="91440" tIns="45720" rIns="91440" bIns="45720">
              <a:spAutoFit/>
            </a:bodyPr>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穿</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nvGrpSpPr>
          <p:cNvPr id="41" name="组合 40"/>
          <p:cNvGrpSpPr/>
          <p:nvPr/>
        </p:nvGrpSpPr>
        <p:grpSpPr>
          <a:xfrm>
            <a:off x="857224" y="4786322"/>
            <a:ext cx="1071570" cy="2071678"/>
            <a:chOff x="6929454" y="1143008"/>
            <a:chExt cx="1071570" cy="2071678"/>
          </a:xfrm>
          <a:blipFill>
            <a:blip r:embed="rId3"/>
            <a:tile tx="0" ty="0" sx="100000" sy="100000" flip="none" algn="tl"/>
          </a:blipFill>
        </p:grpSpPr>
        <p:grpSp>
          <p:nvGrpSpPr>
            <p:cNvPr id="31" name="组合 30"/>
            <p:cNvGrpSpPr/>
            <p:nvPr/>
          </p:nvGrpSpPr>
          <p:grpSpPr>
            <a:xfrm>
              <a:off x="6929454" y="1143008"/>
              <a:ext cx="1071570" cy="2071678"/>
              <a:chOff x="4857752" y="-633414"/>
              <a:chExt cx="1214446" cy="2347902"/>
            </a:xfrm>
            <a:grpFill/>
          </p:grpSpPr>
          <p:sp>
            <p:nvSpPr>
              <p:cNvPr id="32" name="椭圆 31"/>
              <p:cNvSpPr/>
              <p:nvPr/>
            </p:nvSpPr>
            <p:spPr>
              <a:xfrm>
                <a:off x="4857752" y="500042"/>
                <a:ext cx="1214446" cy="121444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3" name="矩形 32"/>
              <p:cNvSpPr/>
              <p:nvPr/>
            </p:nvSpPr>
            <p:spPr>
              <a:xfrm>
                <a:off x="5424493" y="-633414"/>
                <a:ext cx="209361" cy="1046441"/>
              </a:xfrm>
              <a:prstGeom prst="rect">
                <a:avLst/>
              </a:prstGeom>
              <a:noFill/>
            </p:spPr>
            <p:txBody>
              <a:bodyPr wrap="none" lIns="91440" tIns="45720" rIns="91440" bIns="45720">
                <a:spAutoFit/>
              </a:bodyPr>
              <a:p>
                <a:pPr algn="ct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sp>
          <p:nvSpPr>
            <p:cNvPr id="35" name="矩形 34"/>
            <p:cNvSpPr/>
            <p:nvPr/>
          </p:nvSpPr>
          <p:spPr>
            <a:xfrm>
              <a:off x="7000892" y="2214554"/>
              <a:ext cx="880369" cy="923330"/>
            </a:xfrm>
            <a:prstGeom prst="rect">
              <a:avLst/>
            </a:prstGeom>
            <a:noFill/>
          </p:spPr>
          <p:txBody>
            <a:bodyPr wrap="none" lIns="91440" tIns="45720" rIns="91440" bIns="45720">
              <a:spAutoFit/>
            </a:bodyPr>
            <a:p>
              <a:pPr algn="ctr"/>
              <a:r>
                <a:rPr lang="zh-CN" alt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越</a:t>
              </a:r>
              <a:endParaRPr lang="zh-CN" alt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sp>
        <p:nvSpPr>
          <p:cNvPr id="42" name="TextBox 41"/>
          <p:cNvSpPr txBox="1"/>
          <p:nvPr/>
        </p:nvSpPr>
        <p:spPr>
          <a:xfrm>
            <a:off x="2000232" y="5143512"/>
            <a:ext cx="6929486" cy="1476375"/>
          </a:xfrm>
          <a:prstGeom prst="rect">
            <a:avLst/>
          </a:prstGeom>
          <a:noFill/>
        </p:spPr>
        <p:txBody>
          <a:bodyPr wrap="square" rtlCol="0">
            <a:spAutoFit/>
          </a:bodyPr>
          <a:p>
            <a:r>
              <a:rPr lang="en-US" sz="1800" dirty="0" err="1" smtClean="0">
                <a:solidFill>
                  <a:schemeClr val="bg1"/>
                </a:solidFill>
              </a:rPr>
              <a:t>加州理工学院</a:t>
            </a:r>
            <a:r>
              <a:rPr lang="zh-CN" altLang="en-US" sz="1800" dirty="0" smtClean="0">
                <a:solidFill>
                  <a:schemeClr val="bg1"/>
                </a:solidFill>
              </a:rPr>
              <a:t>的</a:t>
            </a:r>
            <a:r>
              <a:rPr lang="en-US" sz="1800" dirty="0" err="1" smtClean="0">
                <a:solidFill>
                  <a:schemeClr val="bg1"/>
                </a:solidFill>
              </a:rPr>
              <a:t>理论物理学</a:t>
            </a:r>
            <a:r>
              <a:rPr lang="zh-CN" altLang="en-US" sz="1800" dirty="0" smtClean="0">
                <a:solidFill>
                  <a:schemeClr val="bg1"/>
                </a:solidFill>
              </a:rPr>
              <a:t>教授</a:t>
            </a:r>
            <a:r>
              <a:rPr lang="en-US" sz="1800" dirty="0" err="1" smtClean="0">
                <a:solidFill>
                  <a:schemeClr val="bg1"/>
                </a:solidFill>
              </a:rPr>
              <a:t>基普</a:t>
            </a:r>
            <a:r>
              <a:rPr lang="en-US" sz="1800" dirty="0" smtClean="0">
                <a:solidFill>
                  <a:schemeClr val="bg1"/>
                </a:solidFill>
              </a:rPr>
              <a:t>·</a:t>
            </a:r>
            <a:r>
              <a:rPr lang="zh-CN" altLang="en-US" sz="1800" dirty="0" smtClean="0">
                <a:solidFill>
                  <a:schemeClr val="bg1"/>
                </a:solidFill>
              </a:rPr>
              <a:t>桑尼把量子奇点说成是引力将空间和时间彼此</a:t>
            </a:r>
            <a:r>
              <a:rPr lang="en-US" sz="1800" dirty="0" smtClean="0">
                <a:solidFill>
                  <a:schemeClr val="bg1"/>
                </a:solidFill>
              </a:rPr>
              <a:t>‘</a:t>
            </a:r>
            <a:r>
              <a:rPr lang="zh-CN" altLang="en-US" sz="1800" dirty="0" smtClean="0">
                <a:solidFill>
                  <a:schemeClr val="bg1"/>
                </a:solidFill>
              </a:rPr>
              <a:t>分离</a:t>
            </a:r>
            <a:r>
              <a:rPr lang="en-US" sz="1800" dirty="0" smtClean="0">
                <a:solidFill>
                  <a:schemeClr val="bg1"/>
                </a:solidFill>
              </a:rPr>
              <a:t>’</a:t>
            </a:r>
            <a:r>
              <a:rPr lang="zh-CN" altLang="en-US" sz="1800" dirty="0" smtClean="0">
                <a:solidFill>
                  <a:schemeClr val="bg1"/>
                </a:solidFill>
              </a:rPr>
              <a:t>的地方，然后再将时间概念和空间明确性一一破坏，留下来的是一个任何东西都可能从中出现的</a:t>
            </a:r>
            <a:r>
              <a:rPr lang="en-US" sz="1800" dirty="0" smtClean="0">
                <a:solidFill>
                  <a:schemeClr val="bg1"/>
                </a:solidFill>
              </a:rPr>
              <a:t>‘</a:t>
            </a:r>
            <a:r>
              <a:rPr lang="zh-CN" altLang="en-US" sz="1800" dirty="0" smtClean="0">
                <a:solidFill>
                  <a:schemeClr val="bg1"/>
                </a:solidFill>
              </a:rPr>
              <a:t>量子泡沫</a:t>
            </a:r>
            <a:r>
              <a:rPr lang="en-US" sz="1800" dirty="0" smtClean="0">
                <a:solidFill>
                  <a:schemeClr val="bg1"/>
                </a:solidFill>
              </a:rPr>
              <a:t>’</a:t>
            </a:r>
            <a:r>
              <a:rPr lang="zh-CN" altLang="en-US" sz="1800" dirty="0" smtClean="0">
                <a:solidFill>
                  <a:schemeClr val="bg1"/>
                </a:solidFill>
              </a:rPr>
              <a:t>（</a:t>
            </a:r>
            <a:r>
              <a:rPr lang="en-US" altLang="zh-CN" sz="1800" dirty="0" smtClean="0">
                <a:solidFill>
                  <a:schemeClr val="bg1"/>
                </a:solidFill>
              </a:rPr>
              <a:t>《</a:t>
            </a:r>
            <a:r>
              <a:rPr lang="zh-CN" altLang="en-US" sz="1800" dirty="0" smtClean="0">
                <a:solidFill>
                  <a:schemeClr val="bg1"/>
                </a:solidFill>
              </a:rPr>
              <a:t>黑洞和时间翘曲</a:t>
            </a:r>
            <a:r>
              <a:rPr lang="en-US" altLang="zh-CN" sz="1800" dirty="0" smtClean="0">
                <a:solidFill>
                  <a:schemeClr val="bg1"/>
                </a:solidFill>
              </a:rPr>
              <a:t>》</a:t>
            </a:r>
            <a:r>
              <a:rPr lang="zh-CN" altLang="en-US" sz="1800" dirty="0" smtClean="0">
                <a:solidFill>
                  <a:schemeClr val="bg1"/>
                </a:solidFill>
              </a:rPr>
              <a:t>）。奇点</a:t>
            </a:r>
            <a:r>
              <a:rPr lang="en-US" sz="1800" dirty="0" smtClean="0">
                <a:solidFill>
                  <a:schemeClr val="bg1"/>
                </a:solidFill>
              </a:rPr>
              <a:t>——</a:t>
            </a:r>
            <a:r>
              <a:rPr lang="zh-CN" altLang="en-US" sz="1800" dirty="0" smtClean="0">
                <a:solidFill>
                  <a:schemeClr val="bg1"/>
                </a:solidFill>
              </a:rPr>
              <a:t>尤其是与自转黑洞和</a:t>
            </a:r>
            <a:r>
              <a:rPr lang="en-US" sz="1800" dirty="0" smtClean="0">
                <a:solidFill>
                  <a:schemeClr val="bg1"/>
                </a:solidFill>
              </a:rPr>
              <a:t>裸奇点</a:t>
            </a:r>
            <a:r>
              <a:rPr lang="zh-CN" altLang="en-US" sz="1800" dirty="0" smtClean="0">
                <a:solidFill>
                  <a:schemeClr val="bg1"/>
                </a:solidFill>
              </a:rPr>
              <a:t>（如果存在的话）相关联的奇点</a:t>
            </a:r>
            <a:r>
              <a:rPr lang="en-US" sz="1800" dirty="0" smtClean="0">
                <a:solidFill>
                  <a:schemeClr val="bg1"/>
                </a:solidFill>
              </a:rPr>
              <a:t>——</a:t>
            </a:r>
            <a:r>
              <a:rPr lang="zh-CN" altLang="en-US" sz="1800" dirty="0" smtClean="0">
                <a:solidFill>
                  <a:schemeClr val="bg1"/>
                </a:solidFill>
              </a:rPr>
              <a:t>甚至可能容许实现</a:t>
            </a:r>
            <a:r>
              <a:rPr lang="en-US" sz="1800" dirty="0" smtClean="0">
                <a:solidFill>
                  <a:schemeClr val="bg1"/>
                </a:solidFill>
              </a:rPr>
              <a:t>时间旅行</a:t>
            </a:r>
            <a:r>
              <a:rPr lang="zh-CN" altLang="en-US" sz="1800" dirty="0" smtClean="0">
                <a:solidFill>
                  <a:schemeClr val="bg1"/>
                </a:solidFill>
              </a:rPr>
              <a:t>。</a:t>
            </a:r>
            <a:endParaRPr lang="zh-CN" altLang="en-US" sz="1800" dirty="0" smtClean="0">
              <a:solidFill>
                <a:schemeClr val="bg1"/>
              </a:solidFill>
            </a:endParaRPr>
          </a:p>
        </p:txBody>
      </p:sp>
      <p:sp>
        <p:nvSpPr>
          <p:cNvPr id="43" name="椭圆 42"/>
          <p:cNvSpPr/>
          <p:nvPr/>
        </p:nvSpPr>
        <p:spPr>
          <a:xfrm>
            <a:off x="4929190" y="357166"/>
            <a:ext cx="4214810" cy="4214842"/>
          </a:xfrm>
          <a:prstGeom prst="ellipse">
            <a:avLst/>
          </a:prstGeom>
          <a:noFill/>
          <a:ln w="76200">
            <a:solidFill>
              <a:srgbClr val="7030A0"/>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46" name="组合 45"/>
          <p:cNvGrpSpPr/>
          <p:nvPr/>
        </p:nvGrpSpPr>
        <p:grpSpPr>
          <a:xfrm>
            <a:off x="5429256" y="0"/>
            <a:ext cx="2928958" cy="1000132"/>
            <a:chOff x="5929322" y="1285860"/>
            <a:chExt cx="2928958" cy="1000132"/>
          </a:xfrm>
        </p:grpSpPr>
        <p:sp>
          <p:nvSpPr>
            <p:cNvPr id="44" name="矩形 43"/>
            <p:cNvSpPr/>
            <p:nvPr/>
          </p:nvSpPr>
          <p:spPr>
            <a:xfrm>
              <a:off x="5929322" y="1285860"/>
              <a:ext cx="2928958" cy="10001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5400" dirty="0" smtClean="0"/>
                <a:t>奇点理论</a:t>
              </a:r>
              <a:endParaRPr lang="zh-CN" altLang="en-US" sz="5400" dirty="0"/>
            </a:p>
          </p:txBody>
        </p:sp>
        <p:sp>
          <p:nvSpPr>
            <p:cNvPr id="45" name="矩形 44"/>
            <p:cNvSpPr/>
            <p:nvPr/>
          </p:nvSpPr>
          <p:spPr>
            <a:xfrm>
              <a:off x="5929322" y="1428736"/>
              <a:ext cx="184731" cy="646331"/>
            </a:xfrm>
            <a:prstGeom prst="rect">
              <a:avLst/>
            </a:prstGeom>
            <a:noFill/>
          </p:spPr>
          <p:txBody>
            <a:bodyPr wrap="none" lIns="91440" tIns="45720" rIns="91440" bIns="45720">
              <a:spAutoFit/>
            </a:bodyPr>
            <a:p>
              <a:pPr algn="ctr"/>
              <a:endParaRPr lang="zh-CN" altLang="en-US" sz="36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grpSp>
      <p:sp>
        <p:nvSpPr>
          <p:cNvPr id="48" name="TextBox 47"/>
          <p:cNvSpPr txBox="1"/>
          <p:nvPr/>
        </p:nvSpPr>
        <p:spPr>
          <a:xfrm>
            <a:off x="5214942" y="1000108"/>
            <a:ext cx="3786214" cy="3293209"/>
          </a:xfrm>
          <a:prstGeom prst="rect">
            <a:avLst/>
          </a:prstGeom>
          <a:noFill/>
        </p:spPr>
        <p:txBody>
          <a:bodyPr wrap="square" rtlCol="0">
            <a:spAutoFit/>
          </a:bodyPr>
          <a:p>
            <a:r>
              <a:rPr lang="zh-CN" altLang="en-US" sz="1600" dirty="0" smtClean="0">
                <a:solidFill>
                  <a:schemeClr val="bg1"/>
                </a:solidFill>
              </a:rPr>
              <a:t>                          奇点是没有大小的</a:t>
            </a:r>
            <a:r>
              <a:rPr lang="en-US" sz="1600" dirty="0" smtClean="0">
                <a:solidFill>
                  <a:schemeClr val="bg1"/>
                </a:solidFill>
              </a:rPr>
              <a:t>“</a:t>
            </a:r>
            <a:r>
              <a:rPr lang="zh-CN" altLang="en-US" sz="1600" dirty="0" smtClean="0">
                <a:solidFill>
                  <a:schemeClr val="bg1"/>
                </a:solidFill>
              </a:rPr>
              <a:t>几何点</a:t>
            </a:r>
            <a:r>
              <a:rPr lang="en-US" sz="1600" dirty="0" smtClean="0">
                <a:solidFill>
                  <a:schemeClr val="bg1"/>
                </a:solidFill>
              </a:rPr>
              <a:t>”</a:t>
            </a:r>
            <a:r>
              <a:rPr lang="zh-CN" altLang="en-US" sz="1600" dirty="0" smtClean="0">
                <a:solidFill>
                  <a:schemeClr val="bg1"/>
                </a:solidFill>
              </a:rPr>
              <a:t>，就是不实际存在的点，这 是很令人难于理解的。令人难于理解的还有，没有大小的奇点物质竟然是能级无限大的物质。这些是同我们现有的理论和观念不相合的。</a:t>
            </a:r>
            <a:endParaRPr lang="zh-CN" altLang="en-US" sz="1600" dirty="0" smtClean="0">
              <a:solidFill>
                <a:schemeClr val="bg1"/>
              </a:solidFill>
            </a:endParaRPr>
          </a:p>
          <a:p>
            <a:r>
              <a:rPr lang="zh-CN" altLang="en-US" sz="1600" dirty="0" smtClean="0">
                <a:solidFill>
                  <a:schemeClr val="bg1"/>
                </a:solidFill>
              </a:rPr>
              <a:t>物理学上面的奇点，多见于描述黑洞中心的情况。此时因为物质在此点密度极高，向内吸引力极强，因此物质压缩在体积非常小的点，此时此刻的时空方程中，就会出现分母</a:t>
            </a:r>
            <a:r>
              <a:rPr lang="en-US" sz="1600" dirty="0" smtClean="0">
                <a:solidFill>
                  <a:schemeClr val="bg1"/>
                </a:solidFill>
              </a:rPr>
              <a:t>无穷小</a:t>
            </a:r>
            <a:r>
              <a:rPr lang="zh-CN" altLang="en-US" sz="1600" dirty="0" smtClean="0">
                <a:solidFill>
                  <a:schemeClr val="bg1"/>
                </a:solidFill>
              </a:rPr>
              <a:t>的描述，因此物理定律失效。奇点是</a:t>
            </a:r>
            <a:r>
              <a:rPr lang="en-US" sz="1600" dirty="0" smtClean="0">
                <a:solidFill>
                  <a:schemeClr val="bg1"/>
                </a:solidFill>
              </a:rPr>
              <a:t>天体物理学</a:t>
            </a:r>
            <a:r>
              <a:rPr lang="zh-CN" altLang="en-US" sz="1600" dirty="0" smtClean="0">
                <a:solidFill>
                  <a:schemeClr val="bg1"/>
                </a:solidFill>
              </a:rPr>
              <a:t>概念</a:t>
            </a:r>
            <a:r>
              <a:rPr lang="en-US" sz="1600" dirty="0" smtClean="0">
                <a:solidFill>
                  <a:schemeClr val="bg1"/>
                </a:solidFill>
              </a:rPr>
              <a:t>,</a:t>
            </a:r>
            <a:r>
              <a:rPr lang="zh-CN" altLang="en-US" sz="1600" dirty="0" smtClean="0">
                <a:solidFill>
                  <a:schemeClr val="bg1"/>
                </a:solidFill>
              </a:rPr>
              <a:t>认为宇宙刚生成时的那一状态</a:t>
            </a:r>
            <a:r>
              <a:rPr lang="en-US" sz="1600" dirty="0" smtClean="0">
                <a:solidFill>
                  <a:schemeClr val="bg1"/>
                </a:solidFill>
              </a:rPr>
              <a:t>.</a:t>
            </a:r>
            <a:endParaRPr lang="en-US" altLang="en-US" sz="1600" dirty="0" smtClean="0">
              <a:solidFill>
                <a:schemeClr val="bg1"/>
              </a:solidFill>
            </a:endParaRPr>
          </a:p>
        </p:txBody>
      </p:sp>
      <p:cxnSp>
        <p:nvCxnSpPr>
          <p:cNvPr id="49" name="直接连接符 48"/>
          <p:cNvCxnSpPr/>
          <p:nvPr/>
        </p:nvCxnSpPr>
        <p:spPr>
          <a:xfrm rot="16200000" flipH="1">
            <a:off x="-1821701" y="2536025"/>
            <a:ext cx="4286280" cy="71438"/>
          </a:xfrm>
          <a:prstGeom prst="line">
            <a:avLst/>
          </a:prstGeom>
          <a:ln w="76200">
            <a:solidFill>
              <a:srgbClr val="7030A0"/>
            </a:solidFill>
            <a:prstDash val="lgDashDot"/>
          </a:ln>
          <a:effectLst>
            <a:glow rad="228600">
              <a:schemeClr val="accent4">
                <a:satMod val="175000"/>
                <a:alpha val="40000"/>
              </a:schemeClr>
            </a:glow>
          </a:effectLst>
        </p:spPr>
        <p:style>
          <a:lnRef idx="1">
            <a:schemeClr val="accent1"/>
          </a:lnRef>
          <a:fillRef idx="0">
            <a:schemeClr val="accent1"/>
          </a:fillRef>
          <a:effectRef idx="0">
            <a:schemeClr val="accent1"/>
          </a:effectRef>
          <a:fontRef idx="minor">
            <a:schemeClr val="tx1"/>
          </a:fontRef>
        </p:style>
      </p:cxnSp>
      <p:sp>
        <p:nvSpPr>
          <p:cNvPr id="38" name="五角星 37"/>
          <p:cNvSpPr/>
          <p:nvPr/>
        </p:nvSpPr>
        <p:spPr>
          <a:xfrm rot="14970634">
            <a:off x="4382795" y="423934"/>
            <a:ext cx="785497" cy="714380"/>
          </a:xfrm>
          <a:prstGeom prst="star5">
            <a:avLst>
              <a:gd name="adj" fmla="val 33689"/>
              <a:gd name="hf" fmla="val 105146"/>
              <a:gd name="vf" fmla="val 110557"/>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9" name="五角星 38"/>
          <p:cNvSpPr/>
          <p:nvPr/>
        </p:nvSpPr>
        <p:spPr>
          <a:xfrm rot="14970634">
            <a:off x="4151254" y="1493038"/>
            <a:ext cx="785497" cy="714380"/>
          </a:xfrm>
          <a:prstGeom prst="star5">
            <a:avLst>
              <a:gd name="adj" fmla="val 33689"/>
              <a:gd name="hf" fmla="val 105146"/>
              <a:gd name="vf" fmla="val 110557"/>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7" name="十字星 46"/>
          <p:cNvSpPr/>
          <p:nvPr/>
        </p:nvSpPr>
        <p:spPr>
          <a:xfrm>
            <a:off x="4429124" y="2857496"/>
            <a:ext cx="714380" cy="1357322"/>
          </a:xfrm>
          <a:prstGeom prst="star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25" name="Rectangle 1"/>
          <p:cNvSpPr>
            <a:spLocks noChangeArrowheads="1"/>
          </p:cNvSpPr>
          <p:nvPr/>
        </p:nvSpPr>
        <p:spPr bwMode="auto">
          <a:xfrm>
            <a:off x="785786" y="928670"/>
            <a:ext cx="3286148" cy="3323987"/>
          </a:xfrm>
          <a:prstGeom prst="rect">
            <a:avLst/>
          </a:prstGeom>
          <a:noFill/>
          <a:ln w="9525">
            <a:noFill/>
            <a:miter lim="800000"/>
          </a:ln>
          <a:effectLst/>
        </p:spPr>
        <p:txBody>
          <a:bodyPr vert="horz" wrap="square" lIns="91440" tIns="45720" rIns="91440" bIns="45720" numCol="1" anchor="ctr" anchorCtr="0" compatLnSpc="1">
            <a:spAutoFit/>
          </a:bodyPr>
          <a:p>
            <a:pPr marL="0" marR="0" lvl="0" indent="304800" algn="l" defTabSz="914400" rtl="0" eaLnBrk="1" fontAlgn="base" latinLnBrk="0" hangingPunct="1">
              <a:lnSpc>
                <a:spcPct val="100000"/>
              </a:lnSpc>
              <a:spcBef>
                <a:spcPct val="0"/>
              </a:spcBef>
              <a:spcAft>
                <a:spcPct val="0"/>
              </a:spcAft>
              <a:buClrTx/>
              <a:buSzTx/>
              <a:buFontTx/>
              <a:buNone/>
            </a:pPr>
            <a:r>
              <a:rPr kumimoji="0" 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物理上把一个存在又不存在的点称为</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奇点。</a:t>
            </a:r>
            <a:endParaRPr kumimoji="0" lang="zh-CN" altLang="en-US" sz="10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p>
            <a:pPr marL="0" marR="0" lvl="0" indent="3048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空间和时间具有无限曲率的一点，空间和时间在该处完结。经典广义相对论预言奇点将会发生。在具有合理物质源的广义相对论的经典理论中引力坍缩情形中的空间</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时间奇性是不可避免的，在一定情形下奇点必须存在</a:t>
            </a:r>
            <a:r>
              <a:rPr kumimoji="0" lang="en-US" altLang="zh-CN" sz="1200" b="0" i="0" u="none" strike="noStrike" cap="none" normalizeH="0" baseline="0" dirty="0" smtClean="0">
                <a:ln>
                  <a:noFill/>
                </a:ln>
                <a:solidFill>
                  <a:schemeClr val="bg1"/>
                </a:solidFill>
                <a:effectLst/>
                <a:latin typeface="Calibri" panose="020F0502020204030204"/>
                <a:ea typeface="宋体" panose="02010600030101010101" pitchFamily="2" charset="-122"/>
                <a:cs typeface="Arial" panose="020B0604020202020204" pitchFamily="34" charset="0"/>
              </a:rPr>
              <a:t>——</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特别是宇宙必须开始于一个奇点。 但由于理论在奇点处失效，所以不能描述在奇点处会发生什么。</a:t>
            </a:r>
            <a:endParaRPr kumimoji="0" lang="zh-CN" altLang="en-US" sz="10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p>
            <a:pPr marL="0" marR="0" lvl="0" indent="3048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作为一个世界的发生之初</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它应该具有所有形成现在宇宙中所有物质的势能</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所以它是无形的。同时我们还可以想象</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在某一点上宇宙奇点的这一势能平衡被打破</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于是乎能量便不断转换为物质</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而经过若干年而形成了我们现在的宇宙</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物质与能量的共生体</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a:t>
            </a:r>
            <a:r>
              <a:rPr kumimoji="0" lang="en-US" altLang="zh-CN" sz="1050" b="0" i="0" u="none" strike="noStrike" cap="none" normalizeH="0" baseline="3000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 [1]</a:t>
            </a:r>
            <a:r>
              <a:rPr kumimoji="0" lang="en-US" altLang="zh-CN" sz="400" b="0" i="0" u="none" strike="noStrike" cap="none" normalizeH="0" baseline="0" dirty="0" smtClean="0">
                <a:ln>
                  <a:noFill/>
                </a:ln>
                <a:solidFill>
                  <a:schemeClr val="bg1"/>
                </a:solidFill>
                <a:effectLst/>
                <a:latin typeface="Calibri" panose="020F0502020204030204"/>
                <a:ea typeface="宋体" panose="02010600030101010101" pitchFamily="2" charset="-122"/>
                <a:cs typeface="Arial" panose="020B0604020202020204" pitchFamily="34" charset="0"/>
              </a:rPr>
              <a:t> </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 </a:t>
            </a:r>
            <a:endParaRPr kumimoji="0" lang="en-US" altLang="zh-CN" sz="10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endParaRPr>
          </a:p>
          <a:p>
            <a:pPr marL="0" marR="0" lvl="0" indent="3048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然而我们不能想象的出的是什么东西引发了这一奇点势能平衡的被破坏</a:t>
            </a:r>
            <a:r>
              <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rPr>
              <a:t>. </a:t>
            </a:r>
            <a:endParaRPr kumimoji="0" lang="en-US" altLang="zh-CN" sz="1200" b="0" i="0" u="none" strike="noStrike" cap="none" normalizeH="0" baseline="0" dirty="0" smtClean="0">
              <a:ln>
                <a:noFill/>
              </a:ln>
              <a:solidFill>
                <a:schemeClr val="bg1"/>
              </a:solidFill>
              <a:effectLst/>
              <a:latin typeface="Arial" panose="020B0604020202020204" pitchFamily="34" charset="0"/>
              <a:ea typeface="宋体" panose="02010600030101010101" pitchFamily="2" charset="-122"/>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 name="矩形 21"/>
          <p:cNvSpPr/>
          <p:nvPr/>
        </p:nvSpPr>
        <p:spPr>
          <a:xfrm>
            <a:off x="0" y="-27305"/>
            <a:ext cx="9180195" cy="6912610"/>
          </a:xfrm>
          <a:prstGeom prst="rect">
            <a:avLst/>
          </a:prstGeom>
          <a:gradFill>
            <a:gsLst>
              <a:gs pos="0">
                <a:schemeClr val="accent1">
                  <a:lumMod val="5000"/>
                  <a:lumOff val="95000"/>
                </a:schemeClr>
              </a:gs>
              <a:gs pos="100000">
                <a:schemeClr val="accent2">
                  <a:lumMod val="20000"/>
                  <a:lumOff val="80000"/>
                </a:schemeClr>
              </a:gs>
            </a:gsLst>
            <a:lin ang="5400000" scaled="0"/>
          </a:gradFill>
          <a:ln w="9525" cap="flat" cmpd="sng" algn="ctr">
            <a:noFill/>
            <a:prstDash val="solid"/>
            <a:round/>
            <a:headEnd type="none" w="med" len="med"/>
            <a:tailEnd type="none" w="med" len="med"/>
          </a:ln>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Tx/>
              <a:buNone/>
            </a:pPr>
            <a:endPara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p:txBody>
      </p:sp>
      <p:sp>
        <p:nvSpPr>
          <p:cNvPr id="4" name="单圆角矩形 3"/>
          <p:cNvSpPr/>
          <p:nvPr/>
        </p:nvSpPr>
        <p:spPr>
          <a:xfrm rot="10800000">
            <a:off x="387985" y="645160"/>
            <a:ext cx="4265295" cy="4286250"/>
          </a:xfrm>
          <a:prstGeom prst="snipRoundRect">
            <a:avLst/>
          </a:prstGeom>
          <a:noFill/>
          <a:ln w="38100" cmpd="sng">
            <a:solidFill>
              <a:schemeClr val="accent1">
                <a:shade val="50000"/>
              </a:schemeClr>
            </a:solidFill>
            <a:prstDash val="sysDash"/>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6" name="组合 15"/>
          <p:cNvGrpSpPr/>
          <p:nvPr/>
        </p:nvGrpSpPr>
        <p:grpSpPr>
          <a:xfrm>
            <a:off x="705485" y="215265"/>
            <a:ext cx="2480071" cy="820846"/>
            <a:chOff x="714346" y="0"/>
            <a:chExt cx="3143274" cy="1117745"/>
          </a:xfrm>
          <a:solidFill>
            <a:srgbClr val="00B050"/>
          </a:solidFill>
        </p:grpSpPr>
        <p:grpSp>
          <p:nvGrpSpPr>
            <p:cNvPr id="7" name="组合 6"/>
            <p:cNvGrpSpPr/>
            <p:nvPr/>
          </p:nvGrpSpPr>
          <p:grpSpPr>
            <a:xfrm>
              <a:off x="714346" y="0"/>
              <a:ext cx="1071570" cy="1071570"/>
              <a:chOff x="4857752" y="500042"/>
              <a:chExt cx="1214446" cy="1214446"/>
            </a:xfrm>
            <a:grpFill/>
          </p:grpSpPr>
          <p:sp>
            <p:nvSpPr>
              <p:cNvPr id="5" name="椭圆 4"/>
              <p:cNvSpPr/>
              <p:nvPr/>
            </p:nvSpPr>
            <p:spPr>
              <a:xfrm>
                <a:off x="4857752" y="500042"/>
                <a:ext cx="1214446" cy="121444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矩形 5"/>
              <p:cNvSpPr/>
              <p:nvPr/>
            </p:nvSpPr>
            <p:spPr>
              <a:xfrm>
                <a:off x="4897560" y="532181"/>
                <a:ext cx="1155291" cy="1006169"/>
              </a:xfrm>
              <a:prstGeom prst="rect">
                <a:avLst/>
              </a:prstGeom>
              <a:noFill/>
            </p:spPr>
            <p:txBody>
              <a:bodyPr wrap="square" lIns="91440" tIns="45720" rIns="91440" bIns="45720">
                <a:spAutoFit/>
              </a:bodyPr>
              <a:p>
                <a:pPr algn="ctr"/>
                <a:r>
                  <a:rPr lang="zh-CN" altLang="en-US" sz="4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奇</a:t>
                </a:r>
                <a:endParaRPr lang="zh-CN" altLang="en-US" sz="4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nvGrpSpPr>
            <p:cNvPr id="10" name="组合 9"/>
            <p:cNvGrpSpPr/>
            <p:nvPr/>
          </p:nvGrpSpPr>
          <p:grpSpPr>
            <a:xfrm>
              <a:off x="1714478" y="0"/>
              <a:ext cx="1071570" cy="1074620"/>
              <a:chOff x="4857752" y="500042"/>
              <a:chExt cx="1214446" cy="1217902"/>
            </a:xfrm>
            <a:grpFill/>
          </p:grpSpPr>
          <p:sp>
            <p:nvSpPr>
              <p:cNvPr id="11" name="椭圆 10"/>
              <p:cNvSpPr/>
              <p:nvPr/>
            </p:nvSpPr>
            <p:spPr>
              <a:xfrm>
                <a:off x="4857752" y="500042"/>
                <a:ext cx="1214446" cy="121444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 name="矩形 11"/>
              <p:cNvSpPr/>
              <p:nvPr/>
            </p:nvSpPr>
            <p:spPr>
              <a:xfrm>
                <a:off x="4897559" y="532181"/>
                <a:ext cx="1155291" cy="1185763"/>
              </a:xfrm>
              <a:prstGeom prst="rect">
                <a:avLst/>
              </a:prstGeom>
              <a:noFill/>
            </p:spPr>
            <p:txBody>
              <a:bodyPr wrap="square" lIns="91440" tIns="45720" rIns="91440" bIns="45720">
                <a:spAutoFit/>
              </a:bodyPr>
              <a:p>
                <a:pPr algn="ctr"/>
                <a:r>
                  <a:rPr lang="zh-CN" altLang="en-US" sz="4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点</a:t>
                </a:r>
                <a:endParaRPr lang="zh-CN" altLang="en-US" sz="4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nvGrpSpPr>
            <p:cNvPr id="15" name="组合 14"/>
            <p:cNvGrpSpPr/>
            <p:nvPr/>
          </p:nvGrpSpPr>
          <p:grpSpPr>
            <a:xfrm>
              <a:off x="2773358" y="0"/>
              <a:ext cx="1084262" cy="1117745"/>
              <a:chOff x="5413180" y="500042"/>
              <a:chExt cx="1373398" cy="1415842"/>
            </a:xfrm>
            <a:grpFill/>
          </p:grpSpPr>
          <p:sp>
            <p:nvSpPr>
              <p:cNvPr id="13" name="椭圆 12"/>
              <p:cNvSpPr/>
              <p:nvPr/>
            </p:nvSpPr>
            <p:spPr>
              <a:xfrm>
                <a:off x="5429256" y="500042"/>
                <a:ext cx="1357322" cy="1357322"/>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4" name="矩形 13"/>
              <p:cNvSpPr/>
              <p:nvPr/>
            </p:nvSpPr>
            <p:spPr>
              <a:xfrm>
                <a:off x="5413180" y="590589"/>
                <a:ext cx="1291208" cy="1325295"/>
              </a:xfrm>
              <a:prstGeom prst="rect">
                <a:avLst/>
              </a:prstGeom>
              <a:noFill/>
            </p:spPr>
            <p:txBody>
              <a:bodyPr wrap="square" lIns="91440" tIns="45720" rIns="91440" bIns="45720">
                <a:spAutoFit/>
              </a:bodyPr>
              <a:p>
                <a:pPr algn="ctr"/>
                <a:r>
                  <a:rPr lang="zh-CN" altLang="en-US" sz="44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概</a:t>
                </a:r>
                <a:endParaRPr lang="zh-CN" altLang="en-US" sz="4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grpSp>
      <p:grpSp>
        <p:nvGrpSpPr>
          <p:cNvPr id="19" name="组合 18"/>
          <p:cNvGrpSpPr/>
          <p:nvPr/>
        </p:nvGrpSpPr>
        <p:grpSpPr>
          <a:xfrm>
            <a:off x="3354705" y="215265"/>
            <a:ext cx="848360" cy="809037"/>
            <a:chOff x="3643306" y="0"/>
            <a:chExt cx="928694" cy="1027837"/>
          </a:xfrm>
          <a:solidFill>
            <a:srgbClr val="00B050"/>
          </a:solidFill>
        </p:grpSpPr>
        <p:sp>
          <p:nvSpPr>
            <p:cNvPr id="17" name="椭圆 16"/>
            <p:cNvSpPr/>
            <p:nvPr/>
          </p:nvSpPr>
          <p:spPr>
            <a:xfrm>
              <a:off x="3643306" y="0"/>
              <a:ext cx="928694" cy="1000108"/>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矩形 17"/>
            <p:cNvSpPr/>
            <p:nvPr/>
          </p:nvSpPr>
          <p:spPr>
            <a:xfrm>
              <a:off x="3643306" y="51691"/>
              <a:ext cx="880369" cy="976146"/>
            </a:xfrm>
            <a:prstGeom prst="rect">
              <a:avLst/>
            </a:prstGeom>
            <a:noFill/>
          </p:spPr>
          <p:txBody>
            <a:bodyPr wrap="square" lIns="91440" tIns="45720" rIns="91440" bIns="45720">
              <a:spAutoFit/>
            </a:bodyPr>
            <a:p>
              <a:pPr algn="ctr"/>
              <a:r>
                <a:rPr lang="zh-CN" altLang="en-US" sz="4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述</a:t>
              </a:r>
              <a:endParaRPr lang="zh-CN" altLang="en-US" sz="4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grpSp>
      <p:cxnSp>
        <p:nvCxnSpPr>
          <p:cNvPr id="24" name="直接连接符 23"/>
          <p:cNvCxnSpPr/>
          <p:nvPr/>
        </p:nvCxnSpPr>
        <p:spPr>
          <a:xfrm>
            <a:off x="35560" y="5085080"/>
            <a:ext cx="9001125" cy="0"/>
          </a:xfrm>
          <a:prstGeom prst="line">
            <a:avLst/>
          </a:prstGeom>
          <a:ln w="57150">
            <a:prstDash val="dashDot"/>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326390" y="5229225"/>
            <a:ext cx="923925" cy="887730"/>
            <a:chOff x="4857752" y="2285992"/>
            <a:chExt cx="1071570" cy="1097476"/>
          </a:xfrm>
          <a:blipFill>
            <a:blip r:embed="rId1"/>
            <a:tile tx="0" ty="0" sx="100000" sy="100000" flip="none" algn="tl"/>
          </a:blipFill>
        </p:grpSpPr>
        <p:sp>
          <p:nvSpPr>
            <p:cNvPr id="29" name="椭圆 28"/>
            <p:cNvSpPr/>
            <p:nvPr/>
          </p:nvSpPr>
          <p:spPr>
            <a:xfrm>
              <a:off x="4857752" y="2285992"/>
              <a:ext cx="1071570" cy="1071570"/>
            </a:xfrm>
            <a:prstGeom prst="ellipse">
              <a:avLst/>
            </a:prstGeom>
            <a:grpFill/>
            <a:ln w="12700" cmpd="sng">
              <a:solidFill>
                <a:schemeClr val="accent1">
                  <a:shade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矩形 33"/>
            <p:cNvSpPr/>
            <p:nvPr/>
          </p:nvSpPr>
          <p:spPr>
            <a:xfrm>
              <a:off x="4929190" y="2357430"/>
              <a:ext cx="880369" cy="1026038"/>
            </a:xfrm>
            <a:prstGeom prst="rect">
              <a:avLst/>
            </a:prstGeom>
            <a:noFill/>
            <a:ln w="12700" cmpd="sng">
              <a:noFill/>
              <a:prstDash val="solid"/>
            </a:ln>
          </p:spPr>
          <p:txBody>
            <a:bodyPr wrap="square" lIns="91440" tIns="45720" rIns="91440" bIns="45720">
              <a:spAutoFit/>
            </a:bodyPr>
            <a:p>
              <a:pPr algn="ctr"/>
              <a:r>
                <a:rPr lang="zh-CN" altLang="en-US" sz="4800" b="1" cap="none" spc="0" dirty="0" smtClean="0">
                  <a:ln w="12700">
                    <a:solidFill>
                      <a:srgbClr val="3399FF"/>
                    </a:solidFill>
                    <a:prstDash val="solid"/>
                  </a:ln>
                  <a:solidFill>
                    <a:srgbClr val="F2800E"/>
                  </a:solidFill>
                  <a:effectLst>
                    <a:outerShdw blurRad="41275" dist="20320" dir="1800000" algn="tl" rotWithShape="0">
                      <a:srgbClr val="000000">
                        <a:alpha val="40000"/>
                      </a:srgbClr>
                    </a:outerShdw>
                  </a:effectLst>
                  <a:latin typeface="华文行楷" panose="02010800040101010101" pitchFamily="2" charset="-122"/>
                  <a:ea typeface="华文行楷" panose="02010800040101010101" pitchFamily="2" charset="-122"/>
                </a:rPr>
                <a:t>穿</a:t>
              </a:r>
              <a:endParaRPr lang="zh-CN" altLang="en-US" sz="4800" b="1" cap="none" spc="0" dirty="0" smtClean="0">
                <a:ln w="12700">
                  <a:solidFill>
                    <a:srgbClr val="3399FF"/>
                  </a:solidFill>
                  <a:prstDash val="solid"/>
                </a:ln>
                <a:solidFill>
                  <a:srgbClr val="F2800E"/>
                </a:solidFill>
                <a:effectLst>
                  <a:outerShdw blurRad="41275" dist="20320" dir="1800000" algn="tl" rotWithShape="0">
                    <a:srgbClr val="000000">
                      <a:alpha val="40000"/>
                    </a:srgbClr>
                  </a:outerShdw>
                </a:effectLst>
                <a:latin typeface="华文行楷" panose="02010800040101010101" pitchFamily="2" charset="-122"/>
                <a:ea typeface="华文行楷" panose="02010800040101010101" pitchFamily="2" charset="-122"/>
              </a:endParaRPr>
            </a:p>
          </p:txBody>
        </p:sp>
      </p:grpSp>
      <p:grpSp>
        <p:nvGrpSpPr>
          <p:cNvPr id="41" name="组合 40"/>
          <p:cNvGrpSpPr/>
          <p:nvPr/>
        </p:nvGrpSpPr>
        <p:grpSpPr>
          <a:xfrm>
            <a:off x="815340" y="5777242"/>
            <a:ext cx="923925" cy="866128"/>
            <a:chOff x="6929454" y="2143116"/>
            <a:chExt cx="1071570" cy="1071570"/>
          </a:xfrm>
          <a:blipFill>
            <a:blip r:embed="rId2"/>
            <a:tile tx="0" ty="0" sx="100000" sy="100000" flip="none" algn="tl"/>
          </a:blipFill>
        </p:grpSpPr>
        <p:sp>
          <p:nvSpPr>
            <p:cNvPr id="32" name="椭圆 31"/>
            <p:cNvSpPr/>
            <p:nvPr/>
          </p:nvSpPr>
          <p:spPr>
            <a:xfrm>
              <a:off x="6929454" y="2143116"/>
              <a:ext cx="1071570" cy="1071570"/>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矩形 34"/>
            <p:cNvSpPr/>
            <p:nvPr/>
          </p:nvSpPr>
          <p:spPr>
            <a:xfrm>
              <a:off x="7000892" y="2214554"/>
              <a:ext cx="880369" cy="950599"/>
            </a:xfrm>
            <a:prstGeom prst="rect">
              <a:avLst/>
            </a:prstGeom>
            <a:noFill/>
          </p:spPr>
          <p:txBody>
            <a:bodyPr wrap="square" lIns="91440" tIns="45720" rIns="91440" bIns="45720">
              <a:spAutoFit/>
            </a:bodyPr>
            <a:p>
              <a:pPr algn="ctr"/>
              <a:r>
                <a:rPr lang="zh-CN" altLang="en-US" sz="4400" b="1" cap="none" spc="0" dirty="0" smtClean="0">
                  <a:ln w="12700">
                    <a:solidFill>
                      <a:schemeClr val="accent2">
                        <a:lumMod val="40000"/>
                        <a:lumOff val="60000"/>
                      </a:schemeClr>
                    </a:solidFill>
                    <a:prstDash val="solid"/>
                  </a:ln>
                  <a:solidFill>
                    <a:schemeClr val="accent5">
                      <a:lumMod val="60000"/>
                      <a:lumOff val="40000"/>
                    </a:schemeClr>
                  </a:solidFill>
                  <a:effectLst>
                    <a:outerShdw blurRad="41275" dist="20320" dir="1800000" algn="tl" rotWithShape="0">
                      <a:srgbClr val="000000">
                        <a:alpha val="40000"/>
                      </a:srgbClr>
                    </a:outerShdw>
                  </a:effectLst>
                  <a:latin typeface="华文行楷" panose="02010800040101010101" pitchFamily="2" charset="-122"/>
                  <a:ea typeface="华文行楷" panose="02010800040101010101" pitchFamily="2" charset="-122"/>
                </a:rPr>
                <a:t>越</a:t>
              </a:r>
              <a:endParaRPr lang="zh-CN" altLang="en-US" sz="4400" b="1" cap="none" spc="0" dirty="0" smtClean="0">
                <a:ln w="12700">
                  <a:solidFill>
                    <a:schemeClr val="accent2">
                      <a:lumMod val="40000"/>
                      <a:lumOff val="60000"/>
                    </a:schemeClr>
                  </a:solidFill>
                  <a:prstDash val="solid"/>
                </a:ln>
                <a:solidFill>
                  <a:schemeClr val="accent5">
                    <a:lumMod val="60000"/>
                    <a:lumOff val="40000"/>
                  </a:schemeClr>
                </a:solidFill>
                <a:effectLst>
                  <a:outerShdw blurRad="41275" dist="20320" dir="1800000" algn="tl" rotWithShape="0">
                    <a:srgbClr val="000000">
                      <a:alpha val="40000"/>
                    </a:srgbClr>
                  </a:outerShdw>
                </a:effectLst>
                <a:latin typeface="华文行楷" panose="02010800040101010101" pitchFamily="2" charset="-122"/>
                <a:ea typeface="华文行楷" panose="02010800040101010101" pitchFamily="2" charset="-122"/>
              </a:endParaRPr>
            </a:p>
          </p:txBody>
        </p:sp>
      </p:grpSp>
      <p:sp>
        <p:nvSpPr>
          <p:cNvPr id="42" name="TextBox 41"/>
          <p:cNvSpPr txBox="1"/>
          <p:nvPr/>
        </p:nvSpPr>
        <p:spPr>
          <a:xfrm>
            <a:off x="1739265" y="5217160"/>
            <a:ext cx="6966585" cy="1578610"/>
          </a:xfrm>
          <a:prstGeom prst="rect">
            <a:avLst/>
          </a:prstGeom>
          <a:noFill/>
        </p:spPr>
        <p:txBody>
          <a:bodyPr wrap="square" rtlCol="0">
            <a:spAutoFit/>
          </a:bodyPr>
          <a:p>
            <a:pPr>
              <a:lnSpc>
                <a:spcPts val="2320"/>
              </a:lnSpc>
            </a:pPr>
            <a:r>
              <a:rPr lang="en-US" sz="1600" dirty="0" err="1" smtClean="0">
                <a:solidFill>
                  <a:schemeClr val="tx1"/>
                </a:solidFill>
              </a:rPr>
              <a:t>        </a:t>
            </a:r>
            <a:r>
              <a:rPr lang="zh-CN" sz="1400" dirty="0" smtClean="0">
                <a:ln>
                  <a:noFill/>
                </a:ln>
                <a:solidFill>
                  <a:schemeClr val="tx1"/>
                </a:solidFill>
                <a:effectLst/>
                <a:latin typeface="Arial" panose="020B0604020202020204" pitchFamily="34" charset="0"/>
                <a:cs typeface="Arial" panose="020B0604020202020204" pitchFamily="34" charset="0"/>
              </a:rPr>
              <a:t>加州理工学院的理论物理学教授基普·桑尼把量子奇点说成是引力将空间和时间彼此‘分离’的地方，然后再将时间概念和空间明确性一一破坏，留下来的是一个任何东西都可能从中出现的‘量子泡沫’（《黑洞和时间翘曲》）。奇点——尤其是与自转黑洞和裸奇点（如果存在的话）相关联的奇点——甚至可能容许实现时间旅行。</a:t>
            </a:r>
            <a:endParaRPr lang="zh-CN" sz="1400" dirty="0" smtClean="0">
              <a:ln>
                <a:noFill/>
              </a:ln>
              <a:solidFill>
                <a:schemeClr val="tx1"/>
              </a:solidFill>
              <a:effectLst/>
              <a:latin typeface="Arial" panose="020B0604020202020204" pitchFamily="34" charset="0"/>
              <a:cs typeface="Arial" panose="020B0604020202020204" pitchFamily="34" charset="0"/>
            </a:endParaRPr>
          </a:p>
        </p:txBody>
      </p:sp>
      <p:sp>
        <p:nvSpPr>
          <p:cNvPr id="43" name="椭圆 42"/>
          <p:cNvSpPr/>
          <p:nvPr/>
        </p:nvSpPr>
        <p:spPr>
          <a:xfrm>
            <a:off x="4785995" y="500380"/>
            <a:ext cx="4158615" cy="4224655"/>
          </a:xfrm>
          <a:prstGeom prst="ellipse">
            <a:avLst/>
          </a:prstGeom>
          <a:noFill/>
          <a:ln w="28575" cmpd="sng">
            <a:solidFill>
              <a:schemeClr val="accent6">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46" name="组合 45"/>
          <p:cNvGrpSpPr/>
          <p:nvPr/>
        </p:nvGrpSpPr>
        <p:grpSpPr>
          <a:xfrm>
            <a:off x="5498471" y="215265"/>
            <a:ext cx="2928958" cy="1000132"/>
            <a:chOff x="5929322" y="1285860"/>
            <a:chExt cx="2928958" cy="1000132"/>
          </a:xfrm>
        </p:grpSpPr>
        <p:sp>
          <p:nvSpPr>
            <p:cNvPr id="44" name="矩形 43"/>
            <p:cNvSpPr/>
            <p:nvPr/>
          </p:nvSpPr>
          <p:spPr>
            <a:xfrm>
              <a:off x="5929322" y="1285860"/>
              <a:ext cx="2928958" cy="10001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5400" dirty="0" smtClean="0"/>
                <a:t>奇点理论</a:t>
              </a:r>
              <a:endParaRPr lang="zh-CN" altLang="en-US" sz="5400" dirty="0"/>
            </a:p>
          </p:txBody>
        </p:sp>
        <p:sp>
          <p:nvSpPr>
            <p:cNvPr id="45" name="矩形 44"/>
            <p:cNvSpPr/>
            <p:nvPr/>
          </p:nvSpPr>
          <p:spPr>
            <a:xfrm>
              <a:off x="5929322" y="1428736"/>
              <a:ext cx="184731" cy="646331"/>
            </a:xfrm>
            <a:prstGeom prst="rect">
              <a:avLst/>
            </a:prstGeom>
            <a:noFill/>
          </p:spPr>
          <p:txBody>
            <a:bodyPr wrap="none" lIns="91440" tIns="45720" rIns="91440" bIns="45720">
              <a:spAutoFit/>
            </a:bodyPr>
            <a:p>
              <a:pPr algn="ctr"/>
              <a:endParaRPr lang="zh-CN" altLang="en-US" sz="36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grpSp>
      <p:sp>
        <p:nvSpPr>
          <p:cNvPr id="48" name="TextBox 47"/>
          <p:cNvSpPr txBox="1"/>
          <p:nvPr/>
        </p:nvSpPr>
        <p:spPr>
          <a:xfrm>
            <a:off x="4831080" y="1215390"/>
            <a:ext cx="3998595" cy="3291840"/>
          </a:xfrm>
          <a:prstGeom prst="rect">
            <a:avLst/>
          </a:prstGeom>
          <a:noFill/>
        </p:spPr>
        <p:txBody>
          <a:bodyPr wrap="square" rtlCol="0">
            <a:spAutoFit/>
          </a:bodyPr>
          <a:p>
            <a:pPr>
              <a:lnSpc>
                <a:spcPts val="2080"/>
              </a:lnSpc>
            </a:pPr>
            <a:r>
              <a:rPr lang="zh-CN" altLang="en-US" sz="1600" dirty="0" smtClean="0">
                <a:solidFill>
                  <a:schemeClr val="tx1"/>
                </a:solidFill>
              </a:rPr>
              <a:t>          </a:t>
            </a:r>
            <a:r>
              <a:rPr lang="zh-CN" altLang="en-US" sz="1400" dirty="0" smtClean="0">
                <a:ln>
                  <a:noFill/>
                </a:ln>
                <a:solidFill>
                  <a:schemeClr val="tx1"/>
                </a:solidFill>
                <a:effectLst/>
                <a:latin typeface="Arial" panose="020B0604020202020204" pitchFamily="34" charset="0"/>
                <a:cs typeface="Arial" panose="020B0604020202020204" pitchFamily="34" charset="0"/>
              </a:rPr>
              <a:t>奇点是没有大小的“几何点”，就是</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不实际存在的点，这 是很令人难于理解的。</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令人难于理解的还有，没有大小的奇点物质</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竟然是能级无限大的物质。这些是同我们现有</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的理论和观念不相合的。</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物理学上面的奇点，多见于描述黑洞中心的情 </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况。此时因为物质在此点密度极高，向内吸引力极强，因此物质压缩在体积非常小的点，此时</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此刻的时空方程中，就会出现分母无穷小的</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描述，因此物理定律失效。奇点是天体物</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理学概念,认为宇宙刚生成时的那一</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a:p>
            <a:pPr>
              <a:lnSpc>
                <a:spcPts val="2080"/>
              </a:lnSpc>
            </a:pPr>
            <a:r>
              <a:rPr lang="zh-CN" altLang="en-US" sz="1400" dirty="0" smtClean="0">
                <a:ln>
                  <a:noFill/>
                </a:ln>
                <a:solidFill>
                  <a:schemeClr val="tx1"/>
                </a:solidFill>
                <a:effectLst/>
                <a:latin typeface="Arial" panose="020B0604020202020204" pitchFamily="34" charset="0"/>
                <a:cs typeface="Arial" panose="020B0604020202020204" pitchFamily="34" charset="0"/>
              </a:rPr>
              <a:t>                 状态.</a:t>
            </a:r>
            <a:endParaRPr lang="zh-CN" altLang="en-US" sz="1400" dirty="0" smtClean="0">
              <a:ln>
                <a:noFill/>
              </a:ln>
              <a:solidFill>
                <a:schemeClr val="tx1"/>
              </a:solidFill>
              <a:effectLst/>
              <a:latin typeface="Arial" panose="020B0604020202020204" pitchFamily="34" charset="0"/>
              <a:cs typeface="Arial" panose="020B0604020202020204" pitchFamily="34" charset="0"/>
            </a:endParaRPr>
          </a:p>
        </p:txBody>
      </p:sp>
      <p:sp>
        <p:nvSpPr>
          <p:cNvPr id="39" name="五角星 38"/>
          <p:cNvSpPr/>
          <p:nvPr/>
        </p:nvSpPr>
        <p:spPr>
          <a:xfrm rot="14970634">
            <a:off x="4525010" y="3290570"/>
            <a:ext cx="554990" cy="495935"/>
          </a:xfrm>
          <a:prstGeom prst="star5">
            <a:avLst>
              <a:gd name="adj" fmla="val 33689"/>
              <a:gd name="hf" fmla="val 105146"/>
              <a:gd name="vf" fmla="val 110557"/>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7" name="十字星 46"/>
          <p:cNvSpPr/>
          <p:nvPr/>
        </p:nvSpPr>
        <p:spPr>
          <a:xfrm rot="19800000">
            <a:off x="149225" y="4178935"/>
            <a:ext cx="427355" cy="998220"/>
          </a:xfrm>
          <a:prstGeom prst="star4">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025" name="Rectangle 1"/>
          <p:cNvSpPr>
            <a:spLocks noChangeArrowheads="1"/>
          </p:cNvSpPr>
          <p:nvPr/>
        </p:nvSpPr>
        <p:spPr bwMode="auto">
          <a:xfrm>
            <a:off x="467995" y="894715"/>
            <a:ext cx="4104640" cy="4220845"/>
          </a:xfrm>
          <a:prstGeom prst="rect">
            <a:avLst/>
          </a:prstGeom>
          <a:noFill/>
          <a:ln w="9525">
            <a:noFill/>
            <a:miter lim="800000"/>
          </a:ln>
          <a:effectLst/>
        </p:spPr>
        <p:txBody>
          <a:bodyPr vert="horz" wrap="square" lIns="91440" tIns="45720" rIns="91440" bIns="45720" numCol="1" anchor="ctr" anchorCtr="0" compatLnSpc="1">
            <a:spAutoFit/>
          </a:bodyPr>
          <a:p>
            <a:pPr marL="0" marR="0" lvl="0" indent="304800" algn="l" defTabSz="914400" rtl="0" eaLnBrk="1" hangingPunct="1">
              <a:lnSpc>
                <a:spcPts val="2180"/>
              </a:lnSpc>
              <a:spcBef>
                <a:spcPct val="0"/>
              </a:spcBef>
              <a:spcAft>
                <a:spcPct val="0"/>
              </a:spcAft>
              <a:buClrTx/>
              <a:buSzTx/>
              <a:buFontTx/>
              <a:buNone/>
            </a:pPr>
            <a:r>
              <a:rPr kumimoji="0" 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物理上把一个存在又不存在的点称为</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奇点。</a:t>
            </a:r>
            <a:endPar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p>
            <a:pPr marL="0" marR="0" lvl="0" indent="304800" algn="l" defTabSz="914400" rtl="0" eaLnBrk="0" hangingPunct="0">
              <a:lnSpc>
                <a:spcPts val="2180"/>
              </a:lnSpc>
              <a:spcBef>
                <a:spcPct val="0"/>
              </a:spcBef>
              <a:spcAft>
                <a:spcPct val="0"/>
              </a:spcAft>
              <a:buClrTx/>
              <a:buSzTx/>
              <a:buFontTx/>
              <a:buNone/>
            </a:pP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空间和时间具有无限曲率的一点，空间和时间在该处完结。经典广义相对论预言奇点将会发生。在具有合理物质源的广义相对论的经典理论中引力坍缩情形中的空间</a:t>
            </a:r>
            <a:r>
              <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时间奇性是不可避免的，在一定情形下奇点必须存在</a:t>
            </a:r>
            <a:r>
              <a:rPr kumimoji="0" lang="en-US" altLang="zh-CN" sz="1400" b="0" i="0" u="none" strike="noStrike" cap="none" normalizeH="0" baseline="0" dirty="0" smtClean="0">
                <a:ln>
                  <a:noFill/>
                </a:ln>
                <a:solidFill>
                  <a:schemeClr val="tx1"/>
                </a:solidFill>
                <a:effectLst/>
                <a:latin typeface="Calibri" panose="020F0502020204030204"/>
                <a:ea typeface="宋体" panose="02010600030101010101" pitchFamily="2" charset="-122"/>
                <a:cs typeface="Arial" panose="020B0604020202020204" pitchFamily="34" charset="0"/>
              </a:rPr>
              <a:t>——</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特别是宇宙必须开始于一个奇点。 但由于理论在奇点处失效，所以不能描述在奇点处会发生什么。</a:t>
            </a:r>
            <a:endPar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p>
            <a:pPr marL="0" marR="0" lvl="0" indent="304800" algn="l" defTabSz="914400" rtl="0" eaLnBrk="0" hangingPunct="0">
              <a:lnSpc>
                <a:spcPts val="2180"/>
              </a:lnSpc>
              <a:spcBef>
                <a:spcPct val="0"/>
              </a:spcBef>
              <a:spcAft>
                <a:spcPct val="0"/>
              </a:spcAft>
              <a:buClrTx/>
              <a:buSzTx/>
              <a:buFontTx/>
              <a:buNone/>
            </a:pP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作为一个世界的发生之初</a:t>
            </a:r>
            <a:r>
              <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它应该具有所有形成现在宇宙中所有物质的势能</a:t>
            </a:r>
            <a:r>
              <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所以它是无形的。同时我们还可以想象</a:t>
            </a:r>
            <a:r>
              <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在某一点上宇宙奇点的这一势能平衡被打破</a:t>
            </a:r>
            <a:r>
              <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于是乎能量便不断转换为物质</a:t>
            </a:r>
            <a:r>
              <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而经</a:t>
            </a:r>
            <a:endPar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endParaRPr>
          </a:p>
          <a:p>
            <a:pPr marL="0" marR="0" lvl="0" indent="304800" algn="l" defTabSz="914400" rtl="0" eaLnBrk="0" hangingPunct="0">
              <a:lnSpc>
                <a:spcPts val="2180"/>
              </a:lnSpc>
              <a:spcBef>
                <a:spcPct val="0"/>
              </a:spcBef>
              <a:spcAft>
                <a:spcPct val="0"/>
              </a:spcAft>
              <a:buClrTx/>
              <a:buSzTx/>
              <a:buFontTx/>
              <a:buNone/>
            </a:pP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过若干年而形成了我们现在的宇宙</a:t>
            </a:r>
            <a:r>
              <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a:t>
            </a: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物质与能</a:t>
            </a:r>
            <a:endPar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endParaRPr>
          </a:p>
          <a:p>
            <a:pPr marL="0" marR="0" lvl="0" indent="304800" algn="l" defTabSz="914400" rtl="0" eaLnBrk="0" hangingPunct="0">
              <a:lnSpc>
                <a:spcPts val="2180"/>
              </a:lnSpc>
              <a:spcBef>
                <a:spcPct val="0"/>
              </a:spcBef>
              <a:spcAft>
                <a:spcPct val="0"/>
              </a:spcAft>
              <a:buClrTx/>
              <a:buSzTx/>
              <a:buFontTx/>
              <a:buNone/>
            </a:pPr>
            <a:r>
              <a:rPr kumimoji="0" lang="zh-CN" altLang="en-US"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    量的共生体。</a:t>
            </a:r>
            <a:endPar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p>
            <a:pPr marL="0" marR="0" lvl="0" indent="304800" algn="l" defTabSz="914400" rtl="0" eaLnBrk="0" fontAlgn="base" latinLnBrk="0" hangingPunct="0">
              <a:lnSpc>
                <a:spcPct val="100000"/>
              </a:lnSpc>
              <a:spcBef>
                <a:spcPct val="0"/>
              </a:spcBef>
              <a:spcAft>
                <a:spcPct val="0"/>
              </a:spcAft>
              <a:buClrTx/>
              <a:buSzTx/>
              <a:buFontTx/>
              <a:buNone/>
            </a:pPr>
            <a:endParaRPr kumimoji="0" lang="en-US" altLang="zh-CN" sz="14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cs typeface="Arial" panose="020B0604020202020204" pitchFamily="34" charset="0"/>
            </a:endParaRPr>
          </a:p>
        </p:txBody>
      </p:sp>
      <p:sp>
        <p:nvSpPr>
          <p:cNvPr id="8" name="五角星 7"/>
          <p:cNvSpPr/>
          <p:nvPr/>
        </p:nvSpPr>
        <p:spPr>
          <a:xfrm rot="14970634">
            <a:off x="4891405" y="4237990"/>
            <a:ext cx="554990" cy="495935"/>
          </a:xfrm>
          <a:prstGeom prst="star5">
            <a:avLst>
              <a:gd name="adj" fmla="val 33689"/>
              <a:gd name="hf" fmla="val 105146"/>
              <a:gd name="vf" fmla="val 110557"/>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五角星 8"/>
          <p:cNvSpPr/>
          <p:nvPr/>
        </p:nvSpPr>
        <p:spPr>
          <a:xfrm rot="14970634">
            <a:off x="4371975" y="2343785"/>
            <a:ext cx="554990" cy="495935"/>
          </a:xfrm>
          <a:prstGeom prst="star5">
            <a:avLst>
              <a:gd name="adj" fmla="val 33689"/>
              <a:gd name="hf" fmla="val 105146"/>
              <a:gd name="vf" fmla="val 110557"/>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0" name="五角星 19"/>
          <p:cNvSpPr/>
          <p:nvPr/>
        </p:nvSpPr>
        <p:spPr>
          <a:xfrm rot="14970634">
            <a:off x="4525010" y="1314450"/>
            <a:ext cx="554990" cy="495935"/>
          </a:xfrm>
          <a:prstGeom prst="star5">
            <a:avLst>
              <a:gd name="adj" fmla="val 33689"/>
              <a:gd name="hf" fmla="val 105146"/>
              <a:gd name="vf" fmla="val 110557"/>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五角星 20"/>
          <p:cNvSpPr/>
          <p:nvPr/>
        </p:nvSpPr>
        <p:spPr>
          <a:xfrm rot="14970634">
            <a:off x="4768850" y="551180"/>
            <a:ext cx="554990" cy="495935"/>
          </a:xfrm>
          <a:prstGeom prst="star5">
            <a:avLst>
              <a:gd name="adj" fmla="val 33689"/>
              <a:gd name="hf" fmla="val 105146"/>
              <a:gd name="vf" fmla="val 110557"/>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theme/theme1.xml><?xml version="1.0" encoding="utf-8"?>
<a:theme xmlns:a="http://schemas.openxmlformats.org/drawingml/2006/main" name="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4948</Words>
  <Application>WPS 演示</Application>
  <PresentationFormat>全屏显示(4:3)</PresentationFormat>
  <Paragraphs>231</Paragraphs>
  <Slides>9</Slides>
  <Notes>0</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9</vt:i4>
      </vt:variant>
    </vt:vector>
  </HeadingPairs>
  <TitlesOfParts>
    <vt:vector size="28" baseType="lpstr">
      <vt:lpstr>Arial</vt:lpstr>
      <vt:lpstr>宋体</vt:lpstr>
      <vt:lpstr>Wingdings</vt:lpstr>
      <vt:lpstr>Times New Roman</vt:lpstr>
      <vt:lpstr>华文隶书</vt:lpstr>
      <vt:lpstr>微软雅黑</vt:lpstr>
      <vt:lpstr>Arial Unicode MS</vt:lpstr>
      <vt:lpstr>Calibri</vt:lpstr>
      <vt:lpstr>方正舒体</vt:lpstr>
      <vt:lpstr>华文新魏</vt:lpstr>
      <vt:lpstr>华文行楷</vt:lpstr>
      <vt:lpstr>方正粗倩简体</vt:lpstr>
      <vt:lpstr>方正隶书简体</vt:lpstr>
      <vt:lpstr>Calibri</vt:lpstr>
      <vt:lpstr>Times New Roman</vt:lpstr>
      <vt:lpstr>隶书</vt:lpstr>
      <vt:lpstr>华文楷体</vt:lpstr>
      <vt:lpstr>华文仿宋</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李玉芬</cp:lastModifiedBy>
  <cp:revision>58</cp:revision>
  <dcterms:created xsi:type="dcterms:W3CDTF">2000-10-16T07:31:00Z</dcterms:created>
  <dcterms:modified xsi:type="dcterms:W3CDTF">2022-05-23T04:20:41Z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