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1"/>
  </p:notesMasterIdLst>
  <p:sldIdLst>
    <p:sldId id="287" r:id="rId2"/>
    <p:sldId id="268" r:id="rId3"/>
    <p:sldId id="264" r:id="rId4"/>
    <p:sldId id="266" r:id="rId5"/>
    <p:sldId id="267" r:id="rId6"/>
    <p:sldId id="262" r:id="rId7"/>
    <p:sldId id="257" r:id="rId8"/>
    <p:sldId id="290" r:id="rId9"/>
    <p:sldId id="269" r:id="rId10"/>
    <p:sldId id="270" r:id="rId11"/>
    <p:sldId id="299" r:id="rId12"/>
    <p:sldId id="271" r:id="rId13"/>
    <p:sldId id="272" r:id="rId14"/>
    <p:sldId id="304" r:id="rId15"/>
    <p:sldId id="305" r:id="rId16"/>
    <p:sldId id="306" r:id="rId17"/>
    <p:sldId id="307" r:id="rId18"/>
    <p:sldId id="308" r:id="rId19"/>
    <p:sldId id="309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  <a:srgbClr val="FF0066"/>
    <a:srgbClr val="CCFF66"/>
    <a:srgbClr val="FF6600"/>
    <a:srgbClr val="E26026"/>
    <a:srgbClr val="FF0000"/>
    <a:srgbClr val="390D01"/>
    <a:srgbClr val="0066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260" y="5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93" d="100"/>
        <a:sy n="9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zh-CN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zh-CN" altLang="zh-CN"/>
          </a:p>
        </p:txBody>
      </p:sp>
      <p:sp>
        <p:nvSpPr>
          <p:cNvPr id="205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zh-CN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D4F698D-B67F-4806-B807-9E26081786E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34012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4F698D-B67F-4806-B807-9E26081786E4}" type="slidenum">
              <a:rPr lang="zh-CN" altLang="zh-CN" smtClean="0"/>
              <a:pPr/>
              <a:t>5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7875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EC2C8-D9CB-4533-85F6-47FFB14E37D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82985124"/>
      </p:ext>
    </p:extLst>
  </p:cSld>
  <p:clrMapOvr>
    <a:masterClrMapping/>
  </p:clrMapOvr>
  <p:transition spd="med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D0544-FAE1-4620-B472-8B6437FEE42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41259798"/>
      </p:ext>
    </p:extLst>
  </p:cSld>
  <p:clrMapOvr>
    <a:masterClrMapping/>
  </p:clrMapOvr>
  <p:transition spd="med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709A1-52BD-4849-917F-66D1F318286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87785023"/>
      </p:ext>
    </p:extLst>
  </p:cSld>
  <p:clrMapOvr>
    <a:masterClrMapping/>
  </p:clrMapOvr>
  <p:transition spd="med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F4469F-92F3-449A-A830-BC4C021ABA3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19085243"/>
      </p:ext>
    </p:extLst>
  </p:cSld>
  <p:clrMapOvr>
    <a:masterClrMapping/>
  </p:clrMapOvr>
  <p:transition spd="med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121F3-1605-40D9-8579-EB1D1A71EB9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30780736"/>
      </p:ext>
    </p:extLst>
  </p:cSld>
  <p:clrMapOvr>
    <a:masterClrMapping/>
  </p:clrMapOvr>
  <p:transition spd="med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6FBE4F-190F-4200-86F1-1B47EFD4917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749553"/>
      </p:ext>
    </p:extLst>
  </p:cSld>
  <p:clrMapOvr>
    <a:masterClrMapping/>
  </p:clrMapOvr>
  <p:transition spd="med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953FA-2F6C-4E18-9EB4-18F42703605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12586917"/>
      </p:ext>
    </p:extLst>
  </p:cSld>
  <p:clrMapOvr>
    <a:masterClrMapping/>
  </p:clrMapOvr>
  <p:transition spd="med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805454-D83E-43A6-B4A8-FA7C28915DD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00406632"/>
      </p:ext>
    </p:extLst>
  </p:cSld>
  <p:clrMapOvr>
    <a:masterClrMapping/>
  </p:clrMapOvr>
  <p:transition spd="med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78E0C8-C5EA-47E2-B64F-A5ED9B7D2FF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42054787"/>
      </p:ext>
    </p:extLst>
  </p:cSld>
  <p:clrMapOvr>
    <a:masterClrMapping/>
  </p:clrMapOvr>
  <p:transition spd="med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6A7BD-42A6-4938-8396-3B8E5117AF4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19201898"/>
      </p:ext>
    </p:extLst>
  </p:cSld>
  <p:clrMapOvr>
    <a:masterClrMapping/>
  </p:clrMapOvr>
  <p:transition spd="med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B2ADD-827C-40C6-B025-4E5162F08D2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24547963"/>
      </p:ext>
    </p:extLst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单击此处编辑母版标题样式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C3226"/>
                </a:solidFill>
                <a:latin typeface="+mn-lt"/>
              </a:defRPr>
            </a:lvl1pPr>
          </a:lstStyle>
          <a:p>
            <a:endParaRPr lang="zh-CN" altLang="zh-CN"/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0C3226"/>
                </a:solidFill>
                <a:latin typeface="+mn-lt"/>
              </a:defRPr>
            </a:lvl1pPr>
          </a:lstStyle>
          <a:p>
            <a:endParaRPr lang="zh-CN" altLang="zh-CN"/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C3226"/>
                </a:solidFill>
                <a:latin typeface="+mn-lt"/>
              </a:defRPr>
            </a:lvl1pPr>
          </a:lstStyle>
          <a:p>
            <a:fld id="{0389F431-9587-4D5B-8F9F-189559C0197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rgbClr val="10403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Blip>
          <a:blip r:embed="rId15"/>
        </a:buBlip>
        <a:defRPr sz="2800">
          <a:solidFill>
            <a:srgbClr val="10403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rgbClr val="10403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Blip>
          <a:blip r:embed="rId15"/>
        </a:buBlip>
        <a:defRPr sz="2000">
          <a:solidFill>
            <a:srgbClr val="10403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hyperlink" Target="http://www.scio.gov.cn/hzjl/hdjj/wz/201006/t676909.htm" TargetMode="Externa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042726" y="1744806"/>
            <a:ext cx="1538883" cy="3581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/>
          <a:p>
            <a:r>
              <a:rPr lang="zh-CN" sz="8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黄鹤楼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28" y="1851307"/>
            <a:ext cx="4495682" cy="33683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zh-CN" b="1" dirty="0">
                <a:latin typeface="Arial"/>
              </a:rPr>
              <a:t> </a:t>
            </a:r>
            <a:r>
              <a:rPr lang="zh-CN" b="1" dirty="0"/>
              <a:t>巍峨耸立于武昌蛇山的</a:t>
            </a:r>
            <a:r>
              <a:rPr lang="zh-CN" b="1" dirty="0">
                <a:solidFill>
                  <a:srgbClr val="0000CC"/>
                </a:solidFill>
              </a:rPr>
              <a:t>黄鹤楼（武汉）</a:t>
            </a:r>
            <a:r>
              <a:rPr lang="zh-CN" b="1" dirty="0"/>
              <a:t>，享有</a:t>
            </a:r>
            <a:r>
              <a:rPr lang="zh-CN" b="1" dirty="0">
                <a:latin typeface="Arial"/>
              </a:rPr>
              <a:t>“</a:t>
            </a:r>
            <a:r>
              <a:rPr lang="zh-CN" b="1" dirty="0"/>
              <a:t>天下绝景</a:t>
            </a:r>
            <a:r>
              <a:rPr lang="zh-CN" b="1" dirty="0">
                <a:latin typeface="Arial"/>
              </a:rPr>
              <a:t>”</a:t>
            </a:r>
            <a:r>
              <a:rPr lang="zh-CN" b="1" dirty="0"/>
              <a:t>的盛誉，与湖南</a:t>
            </a:r>
            <a:r>
              <a:rPr lang="zh-CN" b="1" dirty="0">
                <a:solidFill>
                  <a:srgbClr val="0000CC"/>
                </a:solidFill>
              </a:rPr>
              <a:t>岳阳楼</a:t>
            </a:r>
            <a:r>
              <a:rPr lang="zh-CN" b="1" dirty="0"/>
              <a:t>，江西</a:t>
            </a:r>
            <a:r>
              <a:rPr lang="zh-CN" b="1" dirty="0">
                <a:solidFill>
                  <a:srgbClr val="0000CC"/>
                </a:solidFill>
              </a:rPr>
              <a:t>滕王阁</a:t>
            </a:r>
            <a:r>
              <a:rPr lang="zh-CN" b="1" dirty="0"/>
              <a:t>并称为</a:t>
            </a:r>
            <a:r>
              <a:rPr lang="zh-CN" b="1" dirty="0">
                <a:latin typeface="Arial"/>
              </a:rPr>
              <a:t>“</a:t>
            </a:r>
            <a:r>
              <a:rPr lang="zh-CN" sz="3600" b="1" dirty="0">
                <a:solidFill>
                  <a:srgbClr val="0000CC"/>
                </a:solidFill>
              </a:rPr>
              <a:t>江南三大名楼</a:t>
            </a:r>
            <a:r>
              <a:rPr lang="zh-CN" b="1" dirty="0">
                <a:latin typeface="Arial"/>
              </a:rPr>
              <a:t>”</a:t>
            </a:r>
            <a:r>
              <a:rPr lang="zh-CN" b="1" dirty="0"/>
              <a:t>。</a:t>
            </a:r>
          </a:p>
          <a:p>
            <a:pPr>
              <a:buFontTx/>
              <a:buNone/>
            </a:pPr>
            <a:endParaRPr lang="zh-CN" b="1" dirty="0"/>
          </a:p>
          <a:p>
            <a:r>
              <a:rPr lang="zh-CN" b="1" dirty="0">
                <a:solidFill>
                  <a:schemeClr val="tx1"/>
                </a:solidFill>
              </a:rPr>
              <a:t>李白曾登黄鹤楼想题诗纪念，但当他看到崔颢的</a:t>
            </a:r>
            <a:r>
              <a:rPr lang="zh-CN" altLang="zh-CN" b="1" dirty="0">
                <a:solidFill>
                  <a:schemeClr val="tx1"/>
                </a:solidFill>
              </a:rPr>
              <a:t>《</a:t>
            </a:r>
            <a:r>
              <a:rPr lang="zh-CN" b="1" dirty="0">
                <a:solidFill>
                  <a:schemeClr val="tx1"/>
                </a:solidFill>
              </a:rPr>
              <a:t>黄鹤楼</a:t>
            </a:r>
            <a:r>
              <a:rPr lang="zh-CN" altLang="zh-CN" b="1" dirty="0">
                <a:solidFill>
                  <a:schemeClr val="tx1"/>
                </a:solidFill>
              </a:rPr>
              <a:t>》</a:t>
            </a:r>
            <a:r>
              <a:rPr lang="zh-CN" b="1" dirty="0">
                <a:solidFill>
                  <a:schemeClr val="tx1"/>
                </a:solidFill>
              </a:rPr>
              <a:t>后，自认无法超越，就此收手。只在崔诗下面题了行字：</a:t>
            </a:r>
          </a:p>
          <a:p>
            <a:r>
              <a:rPr lang="zh-CN" b="1" dirty="0">
                <a:solidFill>
                  <a:srgbClr val="0000CC"/>
                </a:solidFill>
                <a:latin typeface="Arial"/>
              </a:rPr>
              <a:t>“</a:t>
            </a:r>
            <a:r>
              <a:rPr lang="zh-CN" b="1" dirty="0">
                <a:solidFill>
                  <a:srgbClr val="0000CC"/>
                </a:solidFill>
              </a:rPr>
              <a:t>眼前有景道不得，崔颢题诗在上头。</a:t>
            </a:r>
            <a:r>
              <a:rPr lang="zh-CN" b="1" dirty="0">
                <a:solidFill>
                  <a:srgbClr val="0000CC"/>
                </a:solidFill>
                <a:latin typeface="Arial"/>
              </a:rPr>
              <a:t>”</a:t>
            </a:r>
            <a:endParaRPr lang="zh-CN" dirty="0">
              <a:solidFill>
                <a:schemeClr val="tx1"/>
              </a:solidFill>
            </a:endParaRPr>
          </a:p>
          <a:p>
            <a:endParaRPr lang="zh-CN" altLang="zh-CN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zh-CN" dirty="0"/>
              <a:t>    </a:t>
            </a:r>
            <a:r>
              <a:rPr lang="zh-CN" b="1" dirty="0"/>
              <a:t>据</a:t>
            </a:r>
            <a:r>
              <a:rPr lang="zh-CN" altLang="zh-CN" b="1" dirty="0"/>
              <a:t>《</a:t>
            </a:r>
            <a:r>
              <a:rPr lang="zh-CN" b="1" dirty="0"/>
              <a:t>报恩录</a:t>
            </a:r>
            <a:r>
              <a:rPr lang="zh-CN" altLang="zh-CN" b="1" dirty="0"/>
              <a:t>》</a:t>
            </a:r>
            <a:r>
              <a:rPr lang="zh-CN" b="1" dirty="0"/>
              <a:t>记载，黄鹤楼原为</a:t>
            </a:r>
            <a:r>
              <a:rPr lang="zh-CN" b="1" dirty="0">
                <a:solidFill>
                  <a:srgbClr val="0000CC"/>
                </a:solidFill>
              </a:rPr>
              <a:t>辛氏</a:t>
            </a:r>
            <a:r>
              <a:rPr lang="zh-CN" b="1" dirty="0"/>
              <a:t>开设的</a:t>
            </a:r>
            <a:r>
              <a:rPr lang="zh-CN" b="1" dirty="0">
                <a:solidFill>
                  <a:srgbClr val="0000CC"/>
                </a:solidFill>
              </a:rPr>
              <a:t>酒楼</a:t>
            </a:r>
            <a:r>
              <a:rPr lang="zh-CN" b="1" dirty="0"/>
              <a:t>，一</a:t>
            </a:r>
            <a:r>
              <a:rPr lang="zh-CN" b="1" dirty="0">
                <a:solidFill>
                  <a:srgbClr val="0000CC"/>
                </a:solidFill>
              </a:rPr>
              <a:t>道士</a:t>
            </a:r>
            <a:r>
              <a:rPr lang="zh-CN" b="1" dirty="0"/>
              <a:t>为了感谢她千杯之恩，临行前在</a:t>
            </a:r>
            <a:r>
              <a:rPr lang="zh-CN" b="1" dirty="0">
                <a:solidFill>
                  <a:srgbClr val="0000CC"/>
                </a:solidFill>
              </a:rPr>
              <a:t>壁上画了一只鹤</a:t>
            </a:r>
            <a:r>
              <a:rPr lang="zh-CN" b="1" dirty="0"/>
              <a:t>，告之它能下来起舞助兴。从此宾客盈门，生意兴隆。过了</a:t>
            </a:r>
            <a:r>
              <a:rPr lang="zh-CN" altLang="zh-CN" b="1" dirty="0"/>
              <a:t>10</a:t>
            </a:r>
            <a:r>
              <a:rPr lang="zh-CN" b="1" dirty="0"/>
              <a:t>年，</a:t>
            </a:r>
            <a:r>
              <a:rPr lang="zh-CN" b="1" dirty="0">
                <a:solidFill>
                  <a:srgbClr val="0000CC"/>
                </a:solidFill>
              </a:rPr>
              <a:t>道士复来</a:t>
            </a:r>
            <a:r>
              <a:rPr lang="zh-CN" b="1" dirty="0"/>
              <a:t>，取笛吹奏，并</a:t>
            </a:r>
            <a:r>
              <a:rPr lang="zh-CN" b="1" dirty="0">
                <a:solidFill>
                  <a:srgbClr val="0000CC"/>
                </a:solidFill>
              </a:rPr>
              <a:t>跨上黄鹤直上云天</a:t>
            </a:r>
            <a:r>
              <a:rPr lang="zh-CN" b="1" dirty="0"/>
              <a:t>。</a:t>
            </a:r>
          </a:p>
          <a:p>
            <a:pPr>
              <a:lnSpc>
                <a:spcPct val="90000"/>
              </a:lnSpc>
            </a:pPr>
            <a:r>
              <a:rPr lang="zh-CN" b="1" dirty="0"/>
              <a:t>     辛氏为了纪念这位帮她致富的仙翁，便在其地起楼，取名</a:t>
            </a:r>
            <a:r>
              <a:rPr lang="zh-CN" b="1" dirty="0">
                <a:latin typeface="Arial"/>
              </a:rPr>
              <a:t>“</a:t>
            </a:r>
            <a:r>
              <a:rPr lang="zh-CN" b="1" dirty="0"/>
              <a:t>黄鹤楼</a:t>
            </a:r>
            <a:r>
              <a:rPr lang="zh-CN" b="1" dirty="0">
                <a:latin typeface="Arial"/>
              </a:rPr>
              <a:t>”</a:t>
            </a:r>
            <a:r>
              <a:rPr lang="zh-CN" b="1" dirty="0"/>
              <a:t>。</a:t>
            </a:r>
          </a:p>
          <a:p>
            <a:pPr>
              <a:lnSpc>
                <a:spcPct val="90000"/>
              </a:lnSpc>
            </a:pPr>
            <a:r>
              <a:rPr lang="zh-CN" b="1" dirty="0"/>
              <a:t>    </a:t>
            </a:r>
          </a:p>
        </p:txBody>
      </p:sp>
    </p:spTree>
  </p:cSld>
  <p:clrMapOvr>
    <a:masterClrMapping/>
  </p:clrMapOvr>
  <p:transition spd="med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照片标题：黄鹤楼夕照&#10;上传网友：fz600701            &#10;携程推荐：★★&#10;投票人数：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57912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WordArt 3"/>
          <p:cNvSpPr>
            <a:spLocks noChangeArrowheads="1" noChangeShapeType="1"/>
          </p:cNvSpPr>
          <p:nvPr/>
        </p:nvSpPr>
        <p:spPr bwMode="auto">
          <a:xfrm rot="5400000">
            <a:off x="4152900" y="1333500"/>
            <a:ext cx="6172200" cy="2438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宋体"/>
                <a:ea typeface="宋体"/>
              </a:rPr>
              <a:t>黄鹤楼</a:t>
            </a:r>
          </a:p>
          <a:p>
            <a:pPr algn="ctr" fontAlgn="auto"/>
            <a:r>
              <a:rPr lang="zh-CN" altLang="en-US" sz="3600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宋体"/>
                <a:ea typeface="宋体"/>
              </a:rPr>
              <a:t>      崔颢</a:t>
            </a:r>
          </a:p>
        </p:txBody>
      </p:sp>
    </p:spTree>
  </p:cSld>
  <p:clrMapOvr>
    <a:masterClrMapping/>
  </p:clrMapOvr>
  <p:transition spd="med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324554" y="2590822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85784" y="2057436"/>
            <a:ext cx="4495794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 dirty="0">
                <a:solidFill>
                  <a:srgbClr val="0000CC"/>
                </a:solidFill>
              </a:rPr>
              <a:t>崔颢（</a:t>
            </a:r>
            <a:r>
              <a:rPr lang="zh-CN" altLang="zh-CN" sz="4000" b="1" dirty="0">
                <a:solidFill>
                  <a:srgbClr val="0000CC"/>
                </a:solidFill>
              </a:rPr>
              <a:t>704~754</a:t>
            </a:r>
            <a:r>
              <a:rPr lang="zh-CN" sz="4000" b="1" dirty="0">
                <a:solidFill>
                  <a:srgbClr val="0000CC"/>
                </a:solidFill>
              </a:rPr>
              <a:t>），汴州（开封）人。开元十一年进士。天宝中为尚书司勋员外郎。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1584" y="1752600"/>
            <a:ext cx="35814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diamond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黄鹤楼图片</a:t>
            </a:r>
          </a:p>
        </p:txBody>
      </p:sp>
      <p:pic>
        <p:nvPicPr>
          <p:cNvPr id="10243" name="Picture 3" descr="86172_20080811034406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524000"/>
            <a:ext cx="2252663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2007101608351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7000" y="1524000"/>
            <a:ext cx="222885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20070918_093736_18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4200" y="2057400"/>
            <a:ext cx="29718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W020100623530553820174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4800600"/>
            <a:ext cx="28956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20068161850571649_b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9800" y="4800600"/>
            <a:ext cx="27432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20070606160055406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1400" y="4953000"/>
            <a:ext cx="2286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752600"/>
            <a:ext cx="5868988" cy="534988"/>
          </a:xfrm>
        </p:spPr>
        <p:txBody>
          <a:bodyPr/>
          <a:lstStyle/>
          <a:p>
            <a:r>
              <a:rPr lang="zh-CN" sz="4800" dirty="0">
                <a:solidFill>
                  <a:srgbClr val="FF3399"/>
                </a:solidFill>
              </a:rPr>
              <a:t>黄鹤楼</a:t>
            </a:r>
            <a:br>
              <a:rPr lang="zh-CN" sz="4800" dirty="0">
                <a:solidFill>
                  <a:srgbClr val="FF3399"/>
                </a:solidFill>
                <a:ea typeface="黑体" pitchFamily="49" charset="-122"/>
              </a:rPr>
            </a:br>
            <a:endParaRPr lang="zh-CN" sz="4800" dirty="0">
              <a:solidFill>
                <a:srgbClr val="FF3399"/>
              </a:solidFill>
              <a:ea typeface="黑体" pitchFamily="49" charset="-122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67400" y="1752600"/>
            <a:ext cx="2362200" cy="5334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zh-CN" b="1" i="1">
                <a:solidFill>
                  <a:schemeClr val="tx1"/>
                </a:solidFill>
              </a:rPr>
              <a:t>【</a:t>
            </a:r>
            <a:r>
              <a:rPr lang="zh-CN" b="1" i="1">
                <a:solidFill>
                  <a:schemeClr val="tx1"/>
                </a:solidFill>
              </a:rPr>
              <a:t>唐</a:t>
            </a:r>
            <a:r>
              <a:rPr lang="zh-CN" altLang="zh-CN" b="1" i="1">
                <a:solidFill>
                  <a:schemeClr val="tx1"/>
                </a:solidFill>
              </a:rPr>
              <a:t>】</a:t>
            </a:r>
            <a:r>
              <a:rPr lang="zh-CN" b="1" i="1">
                <a:solidFill>
                  <a:schemeClr val="tx1"/>
                </a:solidFill>
              </a:rPr>
              <a:t>崔颢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676400" y="2286000"/>
            <a:ext cx="6324600" cy="383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205000"/>
              </a:lnSpc>
            </a:pPr>
            <a:r>
              <a:rPr lang="zh-CN" sz="3000" b="1" dirty="0">
                <a:latin typeface="楷体_GB2312" pitchFamily="1" charset="-122"/>
                <a:ea typeface="楷体_GB2312" pitchFamily="1" charset="-122"/>
              </a:rPr>
              <a:t>昔人已乘黄鹤去， 此地空余黄鹤楼。 </a:t>
            </a:r>
          </a:p>
          <a:p>
            <a:pPr>
              <a:lnSpc>
                <a:spcPct val="205000"/>
              </a:lnSpc>
            </a:pPr>
            <a:r>
              <a:rPr lang="zh-CN" sz="3000" b="1" dirty="0">
                <a:latin typeface="楷体_GB2312" pitchFamily="1" charset="-122"/>
                <a:ea typeface="楷体_GB2312" pitchFamily="1" charset="-122"/>
              </a:rPr>
              <a:t>黄鹤一去不复返， 白云千载空悠悠。 </a:t>
            </a:r>
          </a:p>
          <a:p>
            <a:pPr>
              <a:lnSpc>
                <a:spcPct val="205000"/>
              </a:lnSpc>
            </a:pPr>
            <a:r>
              <a:rPr lang="zh-CN" sz="3000" b="1" dirty="0">
                <a:latin typeface="楷体_GB2312" pitchFamily="1" charset="-122"/>
                <a:ea typeface="楷体_GB2312" pitchFamily="1" charset="-122"/>
              </a:rPr>
              <a:t>晴川历历汉阳树， 芳草萋萋鹦鹉洲。 </a:t>
            </a:r>
          </a:p>
          <a:p>
            <a:pPr>
              <a:lnSpc>
                <a:spcPct val="205000"/>
              </a:lnSpc>
            </a:pPr>
            <a:r>
              <a:rPr lang="zh-CN" sz="3000" b="1" dirty="0">
                <a:latin typeface="楷体_GB2312" pitchFamily="1" charset="-122"/>
                <a:ea typeface="楷体_GB2312" pitchFamily="1" charset="-122"/>
              </a:rPr>
              <a:t>日暮乡关何处是？ 烟波江上使人愁。</a:t>
            </a:r>
            <a:r>
              <a:rPr lang="zh-CN" sz="3000" b="1" dirty="0"/>
              <a:t> </a:t>
            </a:r>
          </a:p>
        </p:txBody>
      </p:sp>
    </p:spTree>
  </p:cSld>
  <p:clrMapOvr>
    <a:masterClrMapping/>
  </p:clrMapOvr>
  <p:transition spd="med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28600" y="2286000"/>
            <a:ext cx="51435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u="sng" dirty="0">
                <a:solidFill>
                  <a:srgbClr val="3399FF"/>
                </a:solidFill>
              </a:rPr>
              <a:t>昔人</a:t>
            </a:r>
            <a:r>
              <a:rPr lang="zh-CN" altLang="en-US" sz="2400" b="1" dirty="0">
                <a:solidFill>
                  <a:srgbClr val="3399FF"/>
                </a:solidFill>
              </a:rPr>
              <a:t>已乘黄鹤去， 此地空</a:t>
            </a:r>
            <a:r>
              <a:rPr lang="zh-CN" altLang="en-US" sz="2400" b="1" u="sng" dirty="0">
                <a:solidFill>
                  <a:srgbClr val="3399FF"/>
                </a:solidFill>
              </a:rPr>
              <a:t>余</a:t>
            </a:r>
            <a:r>
              <a:rPr lang="zh-CN" altLang="en-US" sz="2400" b="1" dirty="0">
                <a:solidFill>
                  <a:srgbClr val="3399FF"/>
                </a:solidFill>
              </a:rPr>
              <a:t>黄鹤楼。</a:t>
            </a:r>
          </a:p>
          <a:p>
            <a:endParaRPr lang="zh-CN" altLang="en-US" sz="2400" b="1" dirty="0">
              <a:solidFill>
                <a:srgbClr val="3399FF"/>
              </a:solidFill>
            </a:endParaRPr>
          </a:p>
          <a:p>
            <a:r>
              <a:rPr lang="zh-CN" altLang="en-US" sz="2400" b="1" dirty="0">
                <a:solidFill>
                  <a:srgbClr val="3399FF"/>
                </a:solidFill>
              </a:rPr>
              <a:t>黄鹤一去不复返， 白云千载空悠悠。</a:t>
            </a:r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>
            <a:off x="5334000" y="1828800"/>
            <a:ext cx="0" cy="4105275"/>
          </a:xfrm>
          <a:prstGeom prst="line">
            <a:avLst/>
          </a:prstGeom>
          <a:noFill/>
          <a:ln w="28575" cap="flat" cmpd="sng">
            <a:solidFill>
              <a:srgbClr val="CC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34000" y="2438400"/>
            <a:ext cx="15938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sz="2000" b="1" dirty="0"/>
              <a:t>（</a:t>
            </a:r>
            <a:r>
              <a:rPr lang="zh-CN" altLang="zh-CN" sz="2000" b="1" dirty="0"/>
              <a:t>1</a:t>
            </a:r>
            <a:r>
              <a:rPr lang="zh-CN" sz="2000" b="1" dirty="0"/>
              <a:t>）</a:t>
            </a:r>
            <a:r>
              <a:rPr lang="zh-CN" sz="2000" b="1" dirty="0">
                <a:solidFill>
                  <a:srgbClr val="FF6600"/>
                </a:solidFill>
              </a:rPr>
              <a:t>昔人</a:t>
            </a:r>
            <a:r>
              <a:rPr lang="zh-CN" sz="2000" b="1" dirty="0"/>
              <a:t>：</a:t>
            </a:r>
          </a:p>
          <a:p>
            <a:endParaRPr lang="zh-CN" sz="2000" b="1" dirty="0"/>
          </a:p>
          <a:p>
            <a:r>
              <a:rPr lang="zh-CN" sz="2000" b="1" dirty="0"/>
              <a:t>（</a:t>
            </a:r>
            <a:r>
              <a:rPr lang="zh-CN" altLang="zh-CN" sz="2000" b="1" dirty="0"/>
              <a:t>2</a:t>
            </a:r>
            <a:r>
              <a:rPr lang="zh-CN" sz="2000" b="1" dirty="0"/>
              <a:t>）</a:t>
            </a:r>
            <a:r>
              <a:rPr lang="zh-CN" sz="2000" b="1" dirty="0">
                <a:solidFill>
                  <a:srgbClr val="FF6600"/>
                </a:solidFill>
              </a:rPr>
              <a:t>余</a:t>
            </a:r>
            <a:r>
              <a:rPr lang="zh-CN" sz="2000" b="1" dirty="0"/>
              <a:t>：</a:t>
            </a:r>
            <a:endParaRPr lang="zh-CN" sz="2000" b="1" dirty="0">
              <a:solidFill>
                <a:srgbClr val="0000CC"/>
              </a:solidFill>
            </a:endParaRPr>
          </a:p>
          <a:p>
            <a:endParaRPr lang="zh-CN" sz="2000" b="1" dirty="0">
              <a:solidFill>
                <a:srgbClr val="0000CC"/>
              </a:solidFill>
            </a:endParaRPr>
          </a:p>
          <a:p>
            <a:endParaRPr lang="zh-CN" altLang="zh-CN" sz="2000" dirty="0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943600" y="1600200"/>
            <a:ext cx="2286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sz="3200" b="1" dirty="0">
                <a:solidFill>
                  <a:srgbClr val="CC00FF"/>
                </a:solidFill>
                <a:latin typeface="宋体" pitchFamily="2" charset="-122"/>
              </a:rPr>
              <a:t>重点词语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6781800" y="2438400"/>
            <a:ext cx="25074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sz="2000" b="1" dirty="0"/>
              <a:t>传说中的骑鹤仙人。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6934200" y="3048000"/>
            <a:ext cx="9445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sz="2000" b="1" dirty="0"/>
              <a:t>剩下。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5410200" y="3810000"/>
            <a:ext cx="15033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390D01"/>
                </a:solidFill>
              </a:rPr>
              <a:t>（3）</a:t>
            </a:r>
            <a:r>
              <a:rPr lang="zh-CN" altLang="en-US" sz="2000" b="1" dirty="0">
                <a:solidFill>
                  <a:srgbClr val="FF6600"/>
                </a:solidFill>
              </a:rPr>
              <a:t>返</a:t>
            </a:r>
            <a:r>
              <a:rPr lang="zh-CN" altLang="en-US" b="1" dirty="0">
                <a:solidFill>
                  <a:srgbClr val="390D01"/>
                </a:solidFill>
              </a:rPr>
              <a:t>：</a:t>
            </a:r>
          </a:p>
          <a:p>
            <a:endParaRPr lang="zh-CN" altLang="en-US" b="1" dirty="0">
              <a:solidFill>
                <a:srgbClr val="390D01"/>
              </a:solidFill>
            </a:endParaRPr>
          </a:p>
          <a:p>
            <a:r>
              <a:rPr lang="zh-CN" altLang="en-US" b="1" dirty="0">
                <a:solidFill>
                  <a:srgbClr val="390D01"/>
                </a:solidFill>
              </a:rPr>
              <a:t>（4）</a:t>
            </a:r>
            <a:r>
              <a:rPr lang="zh-CN" altLang="en-US" sz="2000" b="1" dirty="0">
                <a:solidFill>
                  <a:srgbClr val="FF6600"/>
                </a:solidFill>
              </a:rPr>
              <a:t>悠悠</a:t>
            </a:r>
            <a:r>
              <a:rPr lang="zh-CN" altLang="en-US" b="1" dirty="0">
                <a:solidFill>
                  <a:srgbClr val="390D01"/>
                </a:solidFill>
              </a:rPr>
              <a:t>：</a:t>
            </a:r>
            <a:endParaRPr lang="zh-CN" altLang="en-US" dirty="0">
              <a:solidFill>
                <a:srgbClr val="390D01"/>
              </a:solidFill>
            </a:endParaRPr>
          </a:p>
          <a:p>
            <a:endParaRPr lang="zh-CN" altLang="en-US" dirty="0">
              <a:solidFill>
                <a:srgbClr val="390D01"/>
              </a:solidFill>
            </a:endParaRPr>
          </a:p>
          <a:p>
            <a:endParaRPr lang="zh-CN" altLang="en-US" dirty="0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7010400" y="3886200"/>
            <a:ext cx="8683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b="1" dirty="0">
                <a:solidFill>
                  <a:srgbClr val="390D01"/>
                </a:solidFill>
              </a:rPr>
              <a:t>返回。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7010400" y="4419600"/>
            <a:ext cx="15541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b="1" dirty="0">
                <a:solidFill>
                  <a:srgbClr val="390D01"/>
                </a:solidFill>
              </a:rPr>
              <a:t>游荡的样子</a:t>
            </a:r>
            <a:r>
              <a:rPr lang="zh-CN" dirty="0">
                <a:solidFill>
                  <a:srgbClr val="390D01"/>
                </a:solidFill>
              </a:rPr>
              <a:t>。</a:t>
            </a:r>
            <a:endParaRPr lang="zh-CN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bldLvl="0" autoUpdateAnimBg="0"/>
      <p:bldP spid="12295" grpId="0" bldLvl="0" autoUpdateAnimBg="0"/>
      <p:bldP spid="12297" grpId="0" bldLvl="0" autoUpdateAnimBg="0"/>
      <p:bldP spid="12298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1447800"/>
            <a:ext cx="3962400" cy="210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600" b="1" u="sng">
                <a:solidFill>
                  <a:srgbClr val="0000CC"/>
                </a:solidFill>
              </a:rPr>
              <a:t>昔人</a:t>
            </a:r>
            <a:r>
              <a:rPr lang="zh-CN" sz="3600" b="1">
                <a:solidFill>
                  <a:srgbClr val="0000CC"/>
                </a:solidFill>
              </a:rPr>
              <a:t>已乘黄鹤去， 此地空</a:t>
            </a:r>
            <a:r>
              <a:rPr lang="zh-CN" sz="3600" b="1" u="sng">
                <a:solidFill>
                  <a:srgbClr val="0000CC"/>
                </a:solidFill>
              </a:rPr>
              <a:t>余</a:t>
            </a:r>
            <a:r>
              <a:rPr lang="zh-CN" sz="3600" b="1">
                <a:solidFill>
                  <a:srgbClr val="0000CC"/>
                </a:solidFill>
              </a:rPr>
              <a:t>黄鹤楼</a:t>
            </a:r>
          </a:p>
          <a:p>
            <a:endParaRPr lang="zh-CN" sz="3600" b="1">
              <a:solidFill>
                <a:srgbClr val="0000CC"/>
              </a:solidFill>
            </a:endParaRPr>
          </a:p>
          <a:p>
            <a:endParaRPr lang="zh-CN" altLang="zh-CN" sz="2400" b="1">
              <a:solidFill>
                <a:srgbClr val="0000CC"/>
              </a:solidFill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28600" y="4191000"/>
            <a:ext cx="32178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b="1">
                <a:solidFill>
                  <a:srgbClr val="104031"/>
                </a:solidFill>
              </a:rPr>
              <a:t>传说中的仙人早乘黄鹤飞去， </a:t>
            </a:r>
          </a:p>
          <a:p>
            <a:r>
              <a:rPr lang="zh-CN" b="1">
                <a:solidFill>
                  <a:srgbClr val="104031"/>
                </a:solidFill>
              </a:rPr>
              <a:t>这地方只留下空荡的黄鹤楼。</a:t>
            </a:r>
          </a:p>
          <a:p>
            <a:endParaRPr lang="zh-CN" altLang="zh-CN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3800" y="457200"/>
            <a:ext cx="5124450" cy="519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-152276" y="1752600"/>
            <a:ext cx="4724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CC"/>
                </a:solidFill>
              </a:rPr>
              <a:t> 黄鹤一去不复返，</a:t>
            </a:r>
          </a:p>
          <a:p>
            <a:r>
              <a:rPr lang="zh-CN" altLang="en-US" sz="3600" b="1" dirty="0">
                <a:solidFill>
                  <a:srgbClr val="0000CC"/>
                </a:solidFill>
              </a:rPr>
              <a:t> 白云千载空悠悠。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2" y="304800"/>
            <a:ext cx="5494338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52400" y="4648200"/>
            <a:ext cx="321945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b="1"/>
              <a:t>飞去的黄鹤再也不能复返了， </a:t>
            </a:r>
          </a:p>
          <a:p>
            <a:r>
              <a:rPr lang="zh-CN" b="1"/>
              <a:t>唯有悠悠白云徒然千载依旧。</a:t>
            </a:r>
            <a:r>
              <a:rPr lang="zh-CN" i="1">
                <a:solidFill>
                  <a:srgbClr val="104031"/>
                </a:solidFill>
              </a:rPr>
              <a:t> </a:t>
            </a:r>
          </a:p>
          <a:p>
            <a:endParaRPr lang="zh-CN" b="1">
              <a:solidFill>
                <a:srgbClr val="0000CC"/>
              </a:solidFill>
            </a:endParaRPr>
          </a:p>
          <a:p>
            <a:endParaRPr lang="zh-CN" altLang="zh-CN"/>
          </a:p>
        </p:txBody>
      </p:sp>
    </p:spTree>
  </p:cSld>
  <p:clrMapOvr>
    <a:masterClrMapping/>
  </p:clrMapOvr>
  <p:transition spd="med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343406" y="2222500"/>
            <a:ext cx="46196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/>
              <a:t>（1）晴川：晴朗天空下的平原。</a:t>
            </a:r>
          </a:p>
          <a:p>
            <a:r>
              <a:rPr lang="zh-CN" altLang="en-US" sz="2400" b="1" dirty="0"/>
              <a:t> </a:t>
            </a:r>
          </a:p>
          <a:p>
            <a:r>
              <a:rPr lang="zh-CN" altLang="en-US" sz="2400" b="1" dirty="0"/>
              <a:t>（2）历历：清晰分明的样子。</a:t>
            </a:r>
          </a:p>
          <a:p>
            <a:endParaRPr lang="zh-CN" altLang="en-US" sz="2400" b="1" dirty="0"/>
          </a:p>
          <a:p>
            <a:r>
              <a:rPr lang="zh-CN" altLang="en-US" sz="2400" b="1" dirty="0"/>
              <a:t>（3）凄凄：草木茂盛的样子。</a:t>
            </a:r>
          </a:p>
          <a:p>
            <a:endParaRPr lang="zh-CN" altLang="en-US" sz="2400" b="1" dirty="0"/>
          </a:p>
          <a:p>
            <a:r>
              <a:rPr lang="zh-CN" altLang="en-US" sz="2400" b="1" dirty="0"/>
              <a:t>（4）鹦鹉洲：长江中游的小舟。</a:t>
            </a:r>
          </a:p>
          <a:p>
            <a:endParaRPr lang="zh-CN" altLang="en-US" sz="2400" b="1" dirty="0"/>
          </a:p>
          <a:p>
            <a:r>
              <a:rPr lang="zh-CN" altLang="en-US" sz="2400" b="1" dirty="0"/>
              <a:t>（5）乡关：家乡。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648200" y="1447800"/>
            <a:ext cx="160655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sz="2800" b="1" dirty="0">
                <a:solidFill>
                  <a:srgbClr val="CC00FF"/>
                </a:solidFill>
                <a:latin typeface="宋体" pitchFamily="2" charset="-122"/>
              </a:rPr>
              <a:t>重点词语</a:t>
            </a:r>
          </a:p>
          <a:p>
            <a:endParaRPr lang="zh-CN" altLang="zh-CN" dirty="0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4124325" y="1828800"/>
            <a:ext cx="0" cy="4105275"/>
          </a:xfrm>
          <a:prstGeom prst="line">
            <a:avLst/>
          </a:prstGeom>
          <a:noFill/>
          <a:ln w="28575" cap="flat" cmpd="sng">
            <a:solidFill>
              <a:srgbClr val="CC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2705100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</a:rPr>
              <a:t>晴川历历汉阳树， </a:t>
            </a:r>
          </a:p>
          <a:p>
            <a:r>
              <a:rPr lang="zh-CN" altLang="en-US" sz="2400" b="1" dirty="0">
                <a:solidFill>
                  <a:srgbClr val="0000CC"/>
                </a:solidFill>
              </a:rPr>
              <a:t>芳草萋萋鹦鹉洲。</a:t>
            </a:r>
          </a:p>
          <a:p>
            <a:endParaRPr lang="zh-CN" altLang="en-US" sz="2400" b="1" dirty="0">
              <a:solidFill>
                <a:srgbClr val="0000CC"/>
              </a:solidFill>
            </a:endParaRPr>
          </a:p>
          <a:p>
            <a:r>
              <a:rPr lang="zh-CN" altLang="en-US" sz="2400" b="1" dirty="0">
                <a:solidFill>
                  <a:srgbClr val="0000CC"/>
                </a:solidFill>
              </a:rPr>
              <a:t>日暮乡关何处是?</a:t>
            </a:r>
          </a:p>
          <a:p>
            <a:r>
              <a:rPr lang="zh-CN" altLang="en-US" sz="2400" b="1" dirty="0">
                <a:solidFill>
                  <a:srgbClr val="0000CC"/>
                </a:solidFill>
              </a:rPr>
              <a:t>烟波江上使人愁。</a:t>
            </a:r>
          </a:p>
          <a:p>
            <a:endParaRPr lang="zh-CN" altLang="en-US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 spd="med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28600" y="1600200"/>
            <a:ext cx="84582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600" b="1">
                <a:solidFill>
                  <a:srgbClr val="0000CC"/>
                </a:solidFill>
              </a:rPr>
              <a:t>晴川历历汉阳树， 芳草萋萋鹦鹉洲。</a:t>
            </a:r>
          </a:p>
          <a:p>
            <a:endParaRPr lang="zh-CN" altLang="zh-CN" sz="3600" b="1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953000" y="2667000"/>
            <a:ext cx="3219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b="1">
                <a:solidFill>
                  <a:srgbClr val="104031"/>
                </a:solidFill>
              </a:rPr>
              <a:t>汉阳晴川阁的碧树历历在目， </a:t>
            </a:r>
          </a:p>
          <a:p>
            <a:r>
              <a:rPr lang="zh-CN" b="1">
                <a:solidFill>
                  <a:srgbClr val="104031"/>
                </a:solidFill>
              </a:rPr>
              <a:t>鹦鹉洲的芳草长得密密稠稠。</a:t>
            </a:r>
            <a:r>
              <a:rPr lang="zh-CN"/>
              <a:t> </a:t>
            </a:r>
            <a:endParaRPr lang="zh-CN" b="1"/>
          </a:p>
          <a:p>
            <a:endParaRPr lang="zh-CN" altLang="zh-CN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600" y="3695700"/>
            <a:ext cx="43434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590800"/>
            <a:ext cx="4210050" cy="316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76200" y="1447800"/>
            <a:ext cx="8382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600" b="1">
                <a:solidFill>
                  <a:srgbClr val="0000CC"/>
                </a:solidFill>
              </a:rPr>
              <a:t>日暮乡关何处是？ </a:t>
            </a:r>
          </a:p>
          <a:p>
            <a:r>
              <a:rPr lang="zh-CN" sz="3600" b="1">
                <a:solidFill>
                  <a:srgbClr val="0000CC"/>
                </a:solidFill>
              </a:rPr>
              <a:t>烟波江上使人愁。</a:t>
            </a:r>
            <a:r>
              <a:rPr lang="zh-CN" sz="4000" b="1">
                <a:solidFill>
                  <a:srgbClr val="0000CC"/>
                </a:solidFill>
              </a:rPr>
              <a:t> </a:t>
            </a:r>
          </a:p>
          <a:p>
            <a:endParaRPr lang="zh-CN" altLang="zh-CN" sz="4000" b="1">
              <a:solidFill>
                <a:srgbClr val="0000CC"/>
              </a:solidFill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8147050" y="5638800"/>
            <a:ext cx="1841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zh-CN" altLang="zh-CN"/>
          </a:p>
          <a:p>
            <a:pPr algn="ctr"/>
            <a:endParaRPr lang="zh-CN" altLang="zh-CN"/>
          </a:p>
          <a:p>
            <a:pPr algn="ctr"/>
            <a:endParaRPr lang="zh-CN" altLang="zh-CN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52400" y="3810000"/>
            <a:ext cx="321945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b="1">
                <a:solidFill>
                  <a:srgbClr val="104031"/>
                </a:solidFill>
              </a:rPr>
              <a:t>时至黄昏不知何处是我家乡？ </a:t>
            </a:r>
          </a:p>
          <a:p>
            <a:r>
              <a:rPr lang="zh-CN" b="1">
                <a:solidFill>
                  <a:srgbClr val="104031"/>
                </a:solidFill>
              </a:rPr>
              <a:t>面对烟波渺渺大江令我发愁。 </a:t>
            </a:r>
            <a:endParaRPr lang="zh-CN"/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7600" y="914400"/>
            <a:ext cx="54610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914400" y="3124200"/>
            <a:ext cx="7848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首联引用神话传说表达了作者怎样的情感？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04800" y="3886200"/>
            <a:ext cx="8458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       为黄鹤楼蒙上了一层神秘的色彩，传达出诗人内心的孤寂与苦闷 。</a:t>
            </a:r>
          </a:p>
        </p:txBody>
      </p:sp>
      <p:sp>
        <p:nvSpPr>
          <p:cNvPr id="9" name="矩形 8"/>
          <p:cNvSpPr/>
          <p:nvPr/>
        </p:nvSpPr>
        <p:spPr>
          <a:xfrm>
            <a:off x="609600" y="1370012"/>
            <a:ext cx="7189787" cy="534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昔人已乘</a:t>
            </a:r>
            <a:r>
              <a:rPr lang="zh-CN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黄鹤去，此地空余</a:t>
            </a:r>
            <a:r>
              <a:rPr lang="zh-CN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黄鹤楼。</a:t>
            </a:r>
          </a:p>
        </p:txBody>
      </p:sp>
      <p:sp>
        <p:nvSpPr>
          <p:cNvPr id="10" name="矩形 9"/>
          <p:cNvSpPr/>
          <p:nvPr/>
        </p:nvSpPr>
        <p:spPr>
          <a:xfrm>
            <a:off x="609600" y="5257800"/>
            <a:ext cx="8077200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从眼前的黄鹤楼阐发联想、想像。昔日仙人乘黄鹤过此，如今人去楼空，令人惆怅。借传说落笔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感叹物是人非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533400" y="1600200"/>
            <a:ext cx="7993063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颔联：</a:t>
            </a:r>
            <a:endParaRPr lang="en-US" altLang="zh-CN" sz="3600" b="1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endParaRPr lang="en-US" altLang="zh-CN" sz="3600" b="1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r>
              <a:rPr lang="en-US" altLang="zh-CN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仙人乘鹤一去不复返，只余下白云朵朵漂浮不定。作者多想像仙人一样能骑上黄鹤，腾云驾雾，即刻回故乡。承上联进一步写岁月不再</a:t>
            </a:r>
            <a:r>
              <a:rPr lang="en-US" altLang="zh-CN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以白云悠悠反衬人生短促</a:t>
            </a:r>
            <a:r>
              <a:rPr lang="en-US" altLang="zh-CN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世事茫茫</a:t>
            </a:r>
            <a:r>
              <a:rPr lang="en-US" altLang="zh-CN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. </a:t>
            </a:r>
          </a:p>
        </p:txBody>
      </p:sp>
      <p:sp>
        <p:nvSpPr>
          <p:cNvPr id="5" name="矩形 4"/>
          <p:cNvSpPr/>
          <p:nvPr/>
        </p:nvSpPr>
        <p:spPr>
          <a:xfrm>
            <a:off x="1219200" y="304800"/>
            <a:ext cx="6570663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黄鹤一去不复返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白云千载空悠悠。</a:t>
            </a: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457200" y="1219200"/>
            <a:ext cx="8351838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颈联：</a:t>
            </a:r>
            <a:endParaRPr lang="en-US" altLang="zh-CN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r>
              <a:rPr lang="zh-CN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endParaRPr lang="en-US" altLang="zh-CN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r>
              <a:rPr lang="zh-CN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描绘了站在黄鹤楼上极目远眺看到的一派生机勃勃的景象。</a:t>
            </a:r>
            <a:r>
              <a:rPr lang="zh-CN" altLang="en-US" sz="32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在黄鹤楼上放眼望去，灿烂的阳光照耀着汉水平原，对岸汉阳镇四周的树木显得格外分明。再看江中的鹦鹉洲绿油油的草儿长得极其茂盛。</a:t>
            </a:r>
            <a:endParaRPr lang="en-US" altLang="zh-CN" sz="3200" b="1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r>
              <a:rPr lang="en-US" altLang="zh-CN" sz="32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32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眼前的风景如此迷人，但作者觉得“人是家乡好，月是故乡明。”自己家乡此时比这更美，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为下文的抒情做了铺垫</a:t>
            </a:r>
            <a:r>
              <a:rPr lang="zh-CN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</a:p>
          <a:p>
            <a:pPr>
              <a:defRPr/>
            </a:pPr>
            <a:endParaRPr lang="zh-CN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90600" y="228600"/>
            <a:ext cx="72136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晴川历历汉阳树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芳草萋萋鹦鹉洲。</a:t>
            </a: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0645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r>
              <a:rPr lang="zh-CN" altLang="en-US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尾联：</a:t>
            </a:r>
            <a:endParaRPr lang="en-US" altLang="zh-CN" sz="3600" b="1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endParaRPr lang="zh-CN" altLang="en-US" sz="3600" b="1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r>
              <a:rPr lang="zh-CN" altLang="en-US" sz="36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太阳快下山了，在黄鹤楼上哪里能望到故乡？只觉得眼前的汉水滚滚，烟波浩渺，使人更生思乡之愁。</a:t>
            </a:r>
            <a:endParaRPr lang="en-US" altLang="zh-CN" sz="3600" b="1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defRPr/>
            </a:pPr>
            <a:r>
              <a:rPr lang="en-US" altLang="zh-CN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本句借景抒情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用烟波浩渺的长江烘托愁思，抒发漂泊思乡之情。</a:t>
            </a:r>
            <a:endParaRPr lang="en-US" altLang="zh-CN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59055" y="1916106"/>
            <a:ext cx="6570663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日暮乡关何处是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烟波江上使人愁。</a:t>
            </a: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s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609600" y="2895600"/>
            <a:ext cx="82296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       五、六句写看到的繁荣景象，而七、八两句却写清冷的思乡之情，运用了什么手法？传达了诗人怎样的情感？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33400" y="4419600"/>
            <a:ext cx="81534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眼前的风景如此迷人，但作者觉得“人是家乡好，月是故乡明。”自己家乡此时比这更美。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运用反衬手法，传达出诗人深重的漂泊感以及对家乡的思念。 </a:t>
            </a:r>
          </a:p>
        </p:txBody>
      </p:sp>
      <p:sp>
        <p:nvSpPr>
          <p:cNvPr id="7" name="矩形 6"/>
          <p:cNvSpPr/>
          <p:nvPr/>
        </p:nvSpPr>
        <p:spPr>
          <a:xfrm>
            <a:off x="762000" y="228600"/>
            <a:ext cx="7848600" cy="13668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晴川历历</a:t>
            </a:r>
            <a:r>
              <a:rPr lang="zh-CN" altLang="zh-CN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汉阳树</a:t>
            </a:r>
            <a:r>
              <a:rPr lang="en-US" altLang="zh-CN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 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芳草萋萋</a:t>
            </a:r>
            <a:r>
              <a:rPr lang="zh-CN" altLang="zh-CN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鹦鹉洲。</a:t>
            </a:r>
          </a:p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日暮乡关</a:t>
            </a:r>
            <a:r>
              <a:rPr lang="zh-CN" altLang="zh-CN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何处是</a:t>
            </a:r>
            <a:r>
              <a:rPr lang="en-US" altLang="zh-CN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 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烟波江上</a:t>
            </a:r>
            <a:r>
              <a:rPr lang="zh-CN" altLang="zh-CN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/</a:t>
            </a:r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使人愁。</a:t>
            </a: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52400" y="1460525"/>
            <a:ext cx="8713788" cy="554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              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小结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全诗借景抒情，抒写了诗人漂泊异地的伤感与思念故乡的情怀。</a:t>
            </a:r>
            <a:endParaRPr lang="en-US" altLang="zh-CN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zh-C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这首诗意境开阔，虚实相映，情景交融，情味悠长。 </a:t>
            </a:r>
            <a:b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  <a:defRPr/>
            </a:pP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 spd="med">
    <p:circle/>
  </p:transition>
</p:sld>
</file>

<file path=ppt/theme/theme1.xml><?xml version="1.0" encoding="utf-8"?>
<a:theme xmlns:a="http://schemas.openxmlformats.org/drawingml/2006/main" name="第一PPT模板网-WWW.1PPT.COM">
  <a:themeElements>
    <a:clrScheme name="Buisiness_ID04 1">
      <a:dk1>
        <a:srgbClr val="000000"/>
      </a:dk1>
      <a:lt1>
        <a:srgbClr val="FFFFFF"/>
      </a:lt1>
      <a:dk2>
        <a:srgbClr val="006270"/>
      </a:dk2>
      <a:lt2>
        <a:srgbClr val="FBFEC6"/>
      </a:lt2>
      <a:accent1>
        <a:srgbClr val="A0C435"/>
      </a:accent1>
      <a:accent2>
        <a:srgbClr val="F29F26"/>
      </a:accent2>
      <a:accent3>
        <a:srgbClr val="FFFFFF"/>
      </a:accent3>
      <a:accent4>
        <a:srgbClr val="000000"/>
      </a:accent4>
      <a:accent5>
        <a:srgbClr val="CDDEAE"/>
      </a:accent5>
      <a:accent6>
        <a:srgbClr val="DB9021"/>
      </a:accent6>
      <a:hlink>
        <a:srgbClr val="64C143"/>
      </a:hlink>
      <a:folHlink>
        <a:srgbClr val="9A9A9A"/>
      </a:folHlink>
    </a:clrScheme>
    <a:fontScheme name="Buisiness_ID04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Buisiness_ID04 1">
        <a:dk1>
          <a:srgbClr val="000000"/>
        </a:dk1>
        <a:lt1>
          <a:srgbClr val="FFFFFF"/>
        </a:lt1>
        <a:dk2>
          <a:srgbClr val="006270"/>
        </a:dk2>
        <a:lt2>
          <a:srgbClr val="FBFEC6"/>
        </a:lt2>
        <a:accent1>
          <a:srgbClr val="A0C435"/>
        </a:accent1>
        <a:accent2>
          <a:srgbClr val="F29F26"/>
        </a:accent2>
        <a:accent3>
          <a:srgbClr val="FFFFFF"/>
        </a:accent3>
        <a:accent4>
          <a:srgbClr val="000000"/>
        </a:accent4>
        <a:accent5>
          <a:srgbClr val="CDDEAE"/>
        </a:accent5>
        <a:accent6>
          <a:srgbClr val="DB9021"/>
        </a:accent6>
        <a:hlink>
          <a:srgbClr val="64C143"/>
        </a:hlink>
        <a:folHlink>
          <a:srgbClr val="9A9A9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</TotalTime>
  <Pages>0</Pages>
  <Words>1467</Words>
  <Characters>0</Characters>
  <Application>Microsoft Office PowerPoint</Application>
  <DocSecurity>0</DocSecurity>
  <PresentationFormat>全屏显示(4:3)</PresentationFormat>
  <Lines>0</Lines>
  <Paragraphs>112</Paragraphs>
  <Slides>19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黑体</vt:lpstr>
      <vt:lpstr>华文新魏</vt:lpstr>
      <vt:lpstr>楷体_GB2312</vt:lpstr>
      <vt:lpstr>宋体</vt:lpstr>
      <vt:lpstr>Arial</vt:lpstr>
      <vt:lpstr>Calibri</vt:lpstr>
      <vt:lpstr>Verdana</vt:lpstr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黄鹤楼图片</vt:lpstr>
      <vt:lpstr>黄鹤楼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shang0980987@163.com</cp:lastModifiedBy>
  <cp:revision>17</cp:revision>
  <dcterms:created xsi:type="dcterms:W3CDTF">2015-07-21T12:48:17Z</dcterms:created>
  <dcterms:modified xsi:type="dcterms:W3CDTF">2021-01-13T11:30:22Z</dcterms:modified>
  <cp:category>第一PPT模板网-WWW.1PPT.COM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2052-9.1.0.5133</vt:lpwstr>
  </property>
</Properties>
</file>