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2"/>
  </p:notesMasterIdLst>
  <p:sldIdLst>
    <p:sldId id="319" r:id="rId2"/>
    <p:sldId id="258" r:id="rId3"/>
    <p:sldId id="259" r:id="rId4"/>
    <p:sldId id="282" r:id="rId5"/>
    <p:sldId id="315" r:id="rId6"/>
    <p:sldId id="313" r:id="rId7"/>
    <p:sldId id="294" r:id="rId8"/>
    <p:sldId id="263" r:id="rId9"/>
    <p:sldId id="317" r:id="rId10"/>
    <p:sldId id="318" r:id="rId11"/>
    <p:sldId id="306" r:id="rId12"/>
    <p:sldId id="307" r:id="rId13"/>
    <p:sldId id="284" r:id="rId14"/>
    <p:sldId id="285" r:id="rId15"/>
    <p:sldId id="291" r:id="rId16"/>
    <p:sldId id="286" r:id="rId17"/>
    <p:sldId id="287" r:id="rId18"/>
    <p:sldId id="288" r:id="rId19"/>
    <p:sldId id="293" r:id="rId20"/>
    <p:sldId id="302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1B9E3"/>
    <a:srgbClr val="9A8CC2"/>
    <a:srgbClr val="FF0066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7" autoAdjust="0"/>
    <p:restoredTop sz="94683" autoAdjust="0"/>
  </p:normalViewPr>
  <p:slideViewPr>
    <p:cSldViewPr>
      <p:cViewPr varScale="1">
        <p:scale>
          <a:sx n="66" d="100"/>
          <a:sy n="66" d="100"/>
        </p:scale>
        <p:origin x="-150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3E501A6A-6257-487B-A648-46C661C3153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86DC4A-E186-45A0-A39F-48BA9854ACAE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  <p:sp>
        <p:nvSpPr>
          <p:cNvPr id="57348" name="灯片编号占位符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F5DFEB6-0218-4C71-B978-1B8ADBEBEDC2}" type="slidenum">
              <a:rPr kumimoji="1" lang="en-US" altLang="zh-CN" sz="1200" b="0">
                <a:latin typeface="Arial" charset="0"/>
              </a:rPr>
              <a:pPr algn="r"/>
              <a:t>11</a:t>
            </a:fld>
            <a:endParaRPr kumimoji="1" lang="en-US" altLang="zh-CN" sz="1200" b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37891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3789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89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789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37895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896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789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89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89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7902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790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790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A6C03A0-344A-4CEB-870D-C911451555F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8744D3-BD64-4780-8557-8B271B5DD85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0470D-126D-4E00-89BA-0B0C3F537E9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A8071-8906-4EAE-8D5B-8876CB8DB8C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D0EB4-1944-48F7-87FF-04E10D077E4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A671D-400A-4DD7-BFE1-229CA91CFAF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79F4C-09E4-402B-83DF-0A3E36DD90A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0E9CEF-238D-4C44-86D3-87365F47C44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C8894-1337-4D6A-A2D9-0D2C9F7F30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B7A5FB-6563-4A74-9564-384C2AE19E5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43697E-2EFC-48ED-8D8B-003B5E3B858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687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6B412502-FB00-4C7C-A09A-22D94F16B7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&#20803;&#32032;&#21608;&#26399;&#34920;.swf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WordArt 5"/>
          <p:cNvSpPr>
            <a:spLocks noChangeArrowheads="1" noChangeShapeType="1" noTextEdit="1"/>
          </p:cNvSpPr>
          <p:nvPr/>
        </p:nvSpPr>
        <p:spPr bwMode="auto">
          <a:xfrm>
            <a:off x="1285852" y="1922458"/>
            <a:ext cx="6596063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绪言  化学使世界变得更加绚丽多彩</a:t>
            </a:r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180975" y="476250"/>
            <a:ext cx="66960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2001863" y="4357694"/>
            <a:ext cx="621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中山大学附属中学 －－ 邓作逵 </a:t>
            </a:r>
            <a:r>
              <a:rPr lang="zh-CN" altLang="en-US" dirty="0" smtClean="0">
                <a:solidFill>
                  <a:schemeClr val="hlink"/>
                </a:solidFill>
              </a:rPr>
              <a:t>老师</a:t>
            </a:r>
            <a:endParaRPr lang="zh-CN" altLang="en-US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611188" y="1052513"/>
            <a:ext cx="78486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kumimoji="1" lang="en-US" altLang="zh-CN" sz="6600">
              <a:solidFill>
                <a:srgbClr val="FF9933"/>
              </a:solidFill>
              <a:latin typeface="隶书" pitchFamily="49" charset="-122"/>
              <a:ea typeface="隶书" pitchFamily="49" charset="-122"/>
            </a:endParaRPr>
          </a:p>
          <a:p>
            <a:pPr algn="ctr"/>
            <a:r>
              <a:rPr kumimoji="1" lang="en-US" altLang="zh-CN" sz="6600">
                <a:solidFill>
                  <a:srgbClr val="FF9933"/>
                </a:solidFill>
                <a:latin typeface="隶书" pitchFamily="49" charset="-122"/>
                <a:ea typeface="隶书" pitchFamily="49" charset="-122"/>
              </a:rPr>
              <a:t> </a:t>
            </a:r>
          </a:p>
          <a:p>
            <a:pPr eaLnBrk="0" hangingPunct="0"/>
            <a:endParaRPr kumimoji="1" lang="en-US" altLang="zh-CN" b="0">
              <a:solidFill>
                <a:srgbClr val="FF9933"/>
              </a:solidFill>
              <a:latin typeface="Times New Roman" pitchFamily="18" charset="0"/>
            </a:endParaRPr>
          </a:p>
        </p:txBody>
      </p:sp>
      <p:pic>
        <p:nvPicPr>
          <p:cNvPr id="4123" name="Picture 27" descr="sn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876925"/>
          </a:xfrm>
          <a:prstGeom prst="rect">
            <a:avLst/>
          </a:prstGeom>
          <a:noFill/>
        </p:spPr>
      </p:pic>
      <p:sp>
        <p:nvSpPr>
          <p:cNvPr id="4124" name="Text Box 28"/>
          <p:cNvSpPr txBox="1">
            <a:spLocks noChangeArrowheads="1"/>
          </p:cNvSpPr>
          <p:nvPr/>
        </p:nvSpPr>
        <p:spPr bwMode="auto">
          <a:xfrm>
            <a:off x="3708400" y="6092825"/>
            <a:ext cx="1403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“</a:t>
            </a:r>
            <a:r>
              <a:rPr lang="zh-CN" altLang="en-US">
                <a:solidFill>
                  <a:schemeClr val="hlink"/>
                </a:solidFill>
              </a:rPr>
              <a:t>鸟巢”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s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26988"/>
            <a:ext cx="9180513" cy="6048376"/>
          </a:xfrm>
          <a:prstGeom prst="rect">
            <a:avLst/>
          </a:prstGeom>
          <a:noFill/>
        </p:spPr>
      </p:pic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3760788" y="6165850"/>
            <a:ext cx="10985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水立方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6858016" y="2571744"/>
            <a:ext cx="928694" cy="156966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chemeClr val="hlink"/>
                </a:solidFill>
              </a:rPr>
              <a:t>广</a:t>
            </a:r>
            <a:endParaRPr lang="en-US" altLang="zh-CN" sz="3200" dirty="0" smtClean="0">
              <a:solidFill>
                <a:schemeClr val="hlink"/>
              </a:solidFill>
            </a:endParaRPr>
          </a:p>
          <a:p>
            <a:r>
              <a:rPr lang="zh-CN" altLang="en-US" sz="3200" dirty="0" smtClean="0">
                <a:solidFill>
                  <a:schemeClr val="hlink"/>
                </a:solidFill>
              </a:rPr>
              <a:t>州</a:t>
            </a:r>
            <a:endParaRPr lang="en-US" altLang="zh-CN" sz="3200" dirty="0" smtClean="0">
              <a:solidFill>
                <a:schemeClr val="hlink"/>
              </a:solidFill>
            </a:endParaRPr>
          </a:p>
          <a:p>
            <a:r>
              <a:rPr lang="zh-CN" altLang="en-US" sz="3200" dirty="0" smtClean="0">
                <a:solidFill>
                  <a:schemeClr val="hlink"/>
                </a:solidFill>
              </a:rPr>
              <a:t>塔</a:t>
            </a:r>
            <a:endParaRPr lang="zh-CN" altLang="en-US" sz="3200" dirty="0">
              <a:solidFill>
                <a:schemeClr val="hlink"/>
              </a:solidFill>
            </a:endParaRPr>
          </a:p>
        </p:txBody>
      </p:sp>
      <p:pic>
        <p:nvPicPr>
          <p:cNvPr id="4" name="图片 3" descr="mmexport14741721650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214" y="285751"/>
            <a:ext cx="4288050" cy="64270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571472" y="2045135"/>
            <a:ext cx="7572428" cy="116955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 smtClean="0"/>
              <a:t>1</a:t>
            </a:r>
            <a:r>
              <a:rPr kumimoji="1" lang="zh-CN" altLang="en-US" sz="2800" dirty="0" smtClean="0"/>
              <a:t>、根据你对化学这门学科的了解，</a:t>
            </a:r>
            <a:r>
              <a:rPr kumimoji="1" lang="zh-CN" altLang="en-US" sz="2800" dirty="0" smtClean="0">
                <a:solidFill>
                  <a:srgbClr val="009900"/>
                </a:solidFill>
              </a:rPr>
              <a:t>你认为化学  </a:t>
            </a:r>
            <a:endParaRPr kumimoji="1" lang="en-US" altLang="zh-CN" sz="2800" dirty="0" smtClean="0">
              <a:solidFill>
                <a:srgbClr val="009900"/>
              </a:solidFill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 smtClean="0">
                <a:solidFill>
                  <a:srgbClr val="009900"/>
                </a:solidFill>
              </a:rPr>
              <a:t>   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研究</a:t>
            </a:r>
            <a:r>
              <a:rPr kumimoji="1" lang="zh-CN" altLang="en-US" sz="2800" dirty="0">
                <a:solidFill>
                  <a:srgbClr val="0000FF"/>
                </a:solidFill>
              </a:rPr>
              <a:t>的内容</a:t>
            </a:r>
            <a:r>
              <a:rPr kumimoji="1" lang="zh-CN" altLang="en-US" sz="2800" dirty="0">
                <a:solidFill>
                  <a:srgbClr val="800080"/>
                </a:solidFill>
              </a:rPr>
              <a:t>是什么</a:t>
            </a:r>
            <a:r>
              <a:rPr kumimoji="1" lang="en-US" altLang="zh-CN" sz="2800" dirty="0">
                <a:solidFill>
                  <a:srgbClr val="800080"/>
                </a:solidFill>
              </a:rPr>
              <a:t>?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928662" y="3286124"/>
            <a:ext cx="7127875" cy="156966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latin typeface="Arial" charset="0"/>
              </a:rPr>
              <a:t>化学是</a:t>
            </a:r>
            <a:r>
              <a:rPr kumimoji="1" lang="zh-CN" altLang="en-US" sz="3200" dirty="0">
                <a:solidFill>
                  <a:schemeClr val="hlink"/>
                </a:solidFill>
                <a:latin typeface="Arial" charset="0"/>
              </a:rPr>
              <a:t>在分子、原子层次上</a:t>
            </a:r>
            <a:r>
              <a:rPr kumimoji="1" lang="zh-CN" altLang="en-US" sz="3200" dirty="0">
                <a:latin typeface="Arial" charset="0"/>
              </a:rPr>
              <a:t>研究</a:t>
            </a:r>
            <a:r>
              <a:rPr kumimoji="1" lang="zh-CN" altLang="en-US" sz="3200" dirty="0">
                <a:solidFill>
                  <a:srgbClr val="0000FF"/>
                </a:solidFill>
                <a:latin typeface="Arial" charset="0"/>
              </a:rPr>
              <a:t>物质的性质、组成、结构以及变化规律</a:t>
            </a:r>
            <a:r>
              <a:rPr kumimoji="1" lang="zh-CN" altLang="en-US" sz="3200" dirty="0">
                <a:latin typeface="Arial" charset="0"/>
              </a:rPr>
              <a:t>的自然科学</a:t>
            </a:r>
            <a:r>
              <a:rPr lang="zh-CN" altLang="en-US" sz="3200" dirty="0"/>
              <a:t>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43438" y="2714620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（</a:t>
            </a:r>
            <a:r>
              <a:rPr lang="en-US" altLang="zh-CN" dirty="0" smtClean="0"/>
              <a:t>P</a:t>
            </a:r>
            <a:r>
              <a:rPr lang="en-US" altLang="zh-CN" baseline="-25000" dirty="0" smtClean="0"/>
              <a:t>4</a:t>
            </a:r>
            <a:r>
              <a:rPr lang="en-US" altLang="zh-CN" dirty="0" smtClean="0"/>
              <a:t> </a:t>
            </a:r>
            <a:r>
              <a:rPr lang="zh-CN" altLang="en-US" dirty="0" smtClean="0"/>
              <a:t>第</a:t>
            </a:r>
            <a:r>
              <a:rPr lang="en-US" altLang="zh-CN" dirty="0" smtClean="0"/>
              <a:t>1</a:t>
            </a:r>
            <a:r>
              <a:rPr lang="zh-CN" altLang="en-US" dirty="0" smtClean="0"/>
              <a:t>自然段）</a:t>
            </a:r>
            <a:endParaRPr lang="zh-CN" altLang="en-US" baseline="-250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616078" y="883491"/>
            <a:ext cx="559912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4800" dirty="0" smtClean="0">
                <a:solidFill>
                  <a:srgbClr val="FF0000"/>
                </a:solidFill>
              </a:rPr>
              <a:t>初步认识化学</a:t>
            </a:r>
            <a:r>
              <a:rPr kumimoji="1" lang="en-US" altLang="zh-CN" sz="4800" dirty="0" smtClean="0">
                <a:solidFill>
                  <a:srgbClr val="FF0000"/>
                </a:solidFill>
              </a:rPr>
              <a:t>】</a:t>
            </a:r>
            <a:endParaRPr kumimoji="1" lang="zh-CN" altLang="en-US" sz="4800" dirty="0">
              <a:solidFill>
                <a:srgbClr val="FF0000"/>
              </a:solidFill>
            </a:endParaRPr>
          </a:p>
        </p:txBody>
      </p:sp>
      <p:grpSp>
        <p:nvGrpSpPr>
          <p:cNvPr id="9" name="组合 43"/>
          <p:cNvGrpSpPr>
            <a:grpSpLocks/>
          </p:cNvGrpSpPr>
          <p:nvPr/>
        </p:nvGrpSpPr>
        <p:grpSpPr bwMode="auto">
          <a:xfrm>
            <a:off x="458790" y="4434902"/>
            <a:ext cx="8756680" cy="2351684"/>
            <a:chOff x="1142976" y="3376706"/>
            <a:chExt cx="8286808" cy="2350905"/>
          </a:xfrm>
        </p:grpSpPr>
        <p:sp>
          <p:nvSpPr>
            <p:cNvPr id="10" name="左右箭头 30"/>
            <p:cNvSpPr>
              <a:spLocks noChangeArrowheads="1"/>
            </p:cNvSpPr>
            <p:nvPr/>
          </p:nvSpPr>
          <p:spPr bwMode="auto">
            <a:xfrm rot="19720932">
              <a:off x="6361092" y="3923213"/>
              <a:ext cx="1057998" cy="192495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 w="12700" cap="sq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kumimoji="1" lang="zh-CN" altLang="zh-CN" b="0">
                <a:latin typeface="Times New Roman" pitchFamily="18" charset="0"/>
              </a:endParaRPr>
            </a:p>
          </p:txBody>
        </p:sp>
        <p:grpSp>
          <p:nvGrpSpPr>
            <p:cNvPr id="11" name="组合 42"/>
            <p:cNvGrpSpPr>
              <a:grpSpLocks/>
            </p:cNvGrpSpPr>
            <p:nvPr/>
          </p:nvGrpSpPr>
          <p:grpSpPr bwMode="auto">
            <a:xfrm>
              <a:off x="1142976" y="3376706"/>
              <a:ext cx="8286808" cy="2350905"/>
              <a:chOff x="1142976" y="3376706"/>
              <a:chExt cx="8286808" cy="2350905"/>
            </a:xfrm>
          </p:grpSpPr>
          <p:sp>
            <p:nvSpPr>
              <p:cNvPr id="12" name="Text Box 4"/>
              <p:cNvSpPr txBox="1">
                <a:spLocks noChangeArrowheads="1"/>
              </p:cNvSpPr>
              <p:nvPr/>
            </p:nvSpPr>
            <p:spPr bwMode="auto">
              <a:xfrm>
                <a:off x="1142976" y="4357477"/>
                <a:ext cx="7143800" cy="51894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r>
                  <a:rPr kumimoji="1" lang="zh-CN" altLang="zh-CN" sz="2800" dirty="0">
                    <a:latin typeface="Times New Roman" pitchFamily="18" charset="0"/>
                  </a:rPr>
                  <a:t>化学</a:t>
                </a:r>
                <a:r>
                  <a:rPr kumimoji="1" lang="zh-CN" altLang="en-US" sz="2800" dirty="0">
                    <a:latin typeface="Times New Roman" pitchFamily="18" charset="0"/>
                  </a:rPr>
                  <a:t>          </a:t>
                </a:r>
                <a:r>
                  <a:rPr kumimoji="1" lang="zh-CN" altLang="en-US" sz="2800" dirty="0" smtClean="0">
                    <a:latin typeface="Times New Roman" pitchFamily="18" charset="0"/>
                  </a:rPr>
                  <a:t> 物质</a:t>
                </a:r>
                <a:endParaRPr kumimoji="1" lang="zh-CN" altLang="zh-CN" sz="2800" dirty="0">
                  <a:latin typeface="Times New Roman" pitchFamily="18" charset="0"/>
                </a:endParaRPr>
              </a:p>
            </p:txBody>
          </p:sp>
          <p:grpSp>
            <p:nvGrpSpPr>
              <p:cNvPr id="13" name="组合 41"/>
              <p:cNvGrpSpPr>
                <a:grpSpLocks/>
              </p:cNvGrpSpPr>
              <p:nvPr/>
            </p:nvGrpSpPr>
            <p:grpSpPr bwMode="auto">
              <a:xfrm>
                <a:off x="1954232" y="3376706"/>
                <a:ext cx="7475552" cy="2350905"/>
                <a:chOff x="1954232" y="3376706"/>
                <a:chExt cx="7475552" cy="2350905"/>
              </a:xfrm>
            </p:grpSpPr>
            <p:cxnSp>
              <p:nvCxnSpPr>
                <p:cNvPr id="14" name="直接箭头连接符 6"/>
                <p:cNvCxnSpPr>
                  <a:cxnSpLocks noChangeShapeType="1"/>
                </p:cNvCxnSpPr>
                <p:nvPr/>
              </p:nvCxnSpPr>
              <p:spPr bwMode="auto">
                <a:xfrm>
                  <a:off x="2051110" y="4643446"/>
                  <a:ext cx="714380" cy="1588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15" name="TextBox 7"/>
                <p:cNvSpPr txBox="1">
                  <a:spLocks noChangeArrowheads="1"/>
                </p:cNvSpPr>
                <p:nvPr/>
              </p:nvSpPr>
              <p:spPr bwMode="auto">
                <a:xfrm>
                  <a:off x="1954232" y="4162265"/>
                  <a:ext cx="880375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 dirty="0">
                      <a:solidFill>
                        <a:srgbClr val="FF0000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sz="2400" dirty="0">
                      <a:solidFill>
                        <a:srgbClr val="FF0000"/>
                      </a:solidFill>
                      <a:latin typeface="Times New Roman" pitchFamily="18" charset="0"/>
                    </a:rPr>
                    <a:t>研究</a:t>
                  </a:r>
                </a:p>
              </p:txBody>
            </p:sp>
            <p:cxnSp>
              <p:nvCxnSpPr>
                <p:cNvPr id="16" name="直接箭头连接符 12"/>
                <p:cNvCxnSpPr>
                  <a:cxnSpLocks noChangeShapeType="1"/>
                </p:cNvCxnSpPr>
                <p:nvPr/>
              </p:nvCxnSpPr>
              <p:spPr bwMode="auto">
                <a:xfrm flipV="1">
                  <a:off x="3576746" y="4143380"/>
                  <a:ext cx="714380" cy="428628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cxnSp>
              <p:nvCxnSpPr>
                <p:cNvPr id="17" name="直接箭头连接符 15"/>
                <p:cNvCxnSpPr>
                  <a:cxnSpLocks noChangeShapeType="1"/>
                </p:cNvCxnSpPr>
                <p:nvPr/>
              </p:nvCxnSpPr>
              <p:spPr bwMode="auto">
                <a:xfrm>
                  <a:off x="3571868" y="4662047"/>
                  <a:ext cx="785818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18" name="TextBox 17"/>
                <p:cNvSpPr txBox="1">
                  <a:spLocks noChangeArrowheads="1"/>
                </p:cNvSpPr>
                <p:nvPr/>
              </p:nvSpPr>
              <p:spPr bwMode="auto">
                <a:xfrm rot="19698666">
                  <a:off x="3245991" y="3826655"/>
                  <a:ext cx="1474640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kumimoji="1" lang="en-US" altLang="zh-CN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宏观</a:t>
                  </a:r>
                </a:p>
              </p:txBody>
            </p:sp>
            <p:sp>
              <p:nvSpPr>
                <p:cNvPr id="19" name="TextBox 18"/>
                <p:cNvSpPr txBox="1">
                  <a:spLocks noChangeArrowheads="1"/>
                </p:cNvSpPr>
                <p:nvPr/>
              </p:nvSpPr>
              <p:spPr bwMode="auto">
                <a:xfrm rot="1490337">
                  <a:off x="3365350" y="4811821"/>
                  <a:ext cx="880375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微观</a:t>
                  </a:r>
                </a:p>
              </p:txBody>
            </p:sp>
            <p:sp>
              <p:nvSpPr>
                <p:cNvPr id="20" name="TextBox 21"/>
                <p:cNvSpPr txBox="1">
                  <a:spLocks noChangeArrowheads="1"/>
                </p:cNvSpPr>
                <p:nvPr/>
              </p:nvSpPr>
              <p:spPr bwMode="auto">
                <a:xfrm>
                  <a:off x="4185189" y="3805193"/>
                  <a:ext cx="974732" cy="51894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>
                      <a:latin typeface="Times New Roman" pitchFamily="18" charset="0"/>
                    </a:rPr>
                    <a:t>组成</a:t>
                  </a:r>
                </a:p>
              </p:txBody>
            </p:sp>
            <p:sp>
              <p:nvSpPr>
                <p:cNvPr id="21" name="TextBox 22"/>
                <p:cNvSpPr txBox="1">
                  <a:spLocks noChangeArrowheads="1"/>
                </p:cNvSpPr>
                <p:nvPr/>
              </p:nvSpPr>
              <p:spPr bwMode="auto">
                <a:xfrm>
                  <a:off x="4286248" y="4785960"/>
                  <a:ext cx="898531" cy="5189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zh-CN" altLang="en-US" sz="2800">
                      <a:latin typeface="Times New Roman" pitchFamily="18" charset="0"/>
                    </a:rPr>
                    <a:t>结构</a:t>
                  </a:r>
                </a:p>
              </p:txBody>
            </p:sp>
            <p:cxnSp>
              <p:nvCxnSpPr>
                <p:cNvPr id="22" name="直接箭头连接符 24"/>
                <p:cNvCxnSpPr>
                  <a:cxnSpLocks noChangeShapeType="1"/>
                </p:cNvCxnSpPr>
                <p:nvPr/>
              </p:nvCxnSpPr>
              <p:spPr bwMode="auto">
                <a:xfrm flipV="1">
                  <a:off x="5143504" y="4714884"/>
                  <a:ext cx="500066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cxnSp>
              <p:nvCxnSpPr>
                <p:cNvPr id="23" name="直接箭头连接符 25"/>
                <p:cNvCxnSpPr>
                  <a:cxnSpLocks noChangeShapeType="1"/>
                </p:cNvCxnSpPr>
                <p:nvPr/>
              </p:nvCxnSpPr>
              <p:spPr bwMode="auto">
                <a:xfrm>
                  <a:off x="5214942" y="4143380"/>
                  <a:ext cx="500066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24" name="TextBox 27"/>
                <p:cNvSpPr txBox="1">
                  <a:spLocks noChangeArrowheads="1"/>
                </p:cNvSpPr>
                <p:nvPr/>
              </p:nvSpPr>
              <p:spPr bwMode="auto">
                <a:xfrm>
                  <a:off x="5643570" y="4286063"/>
                  <a:ext cx="906469" cy="51894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800">
                      <a:latin typeface="Times New Roman" pitchFamily="18" charset="0"/>
                    </a:rPr>
                    <a:t>性质</a:t>
                  </a:r>
                </a:p>
              </p:txBody>
            </p:sp>
            <p:sp>
              <p:nvSpPr>
                <p:cNvPr id="25" name="TextBox 31"/>
                <p:cNvSpPr txBox="1">
                  <a:spLocks noChangeArrowheads="1"/>
                </p:cNvSpPr>
                <p:nvPr/>
              </p:nvSpPr>
              <p:spPr bwMode="auto">
                <a:xfrm rot="3486991">
                  <a:off x="6446785" y="3422156"/>
                  <a:ext cx="560201" cy="7864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0033CC"/>
                      </a:solidFill>
                      <a:latin typeface="Times New Roman" pitchFamily="18" charset="0"/>
                    </a:rPr>
                    <a:t>决定</a:t>
                  </a:r>
                  <a:endParaRPr kumimoji="1" lang="zh-CN" altLang="en-US" sz="2400" dirty="0">
                    <a:solidFill>
                      <a:srgbClr val="0033CC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26" name="TextBox 32"/>
                <p:cNvSpPr txBox="1">
                  <a:spLocks noChangeArrowheads="1"/>
                </p:cNvSpPr>
                <p:nvPr/>
              </p:nvSpPr>
              <p:spPr bwMode="auto">
                <a:xfrm rot="3488188">
                  <a:off x="6892883" y="3857129"/>
                  <a:ext cx="561789" cy="8310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FF0000"/>
                      </a:solidFill>
                      <a:latin typeface="Times New Roman" pitchFamily="18" charset="0"/>
                    </a:rPr>
                    <a:t>反映</a:t>
                  </a:r>
                  <a:endParaRPr kumimoji="1" lang="zh-CN" altLang="en-US" sz="2400" dirty="0">
                    <a:solidFill>
                      <a:srgbClr val="FF0000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28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7316823" y="3376706"/>
                  <a:ext cx="2000264" cy="51894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>
                      <a:latin typeface="Times New Roman" pitchFamily="18" charset="0"/>
                    </a:rPr>
                    <a:t>变化规律</a:t>
                  </a:r>
                </a:p>
              </p:txBody>
            </p:sp>
            <p:sp>
              <p:nvSpPr>
                <p:cNvPr id="29" name="左右箭头 36"/>
                <p:cNvSpPr>
                  <a:spLocks noChangeArrowheads="1"/>
                </p:cNvSpPr>
                <p:nvPr/>
              </p:nvSpPr>
              <p:spPr bwMode="auto">
                <a:xfrm rot="-8849459">
                  <a:off x="6469702" y="4979399"/>
                  <a:ext cx="1038909" cy="187077"/>
                </a:xfrm>
                <a:prstGeom prst="leftRightArrow">
                  <a:avLst>
                    <a:gd name="adj1" fmla="val 50000"/>
                    <a:gd name="adj2" fmla="val 50006"/>
                  </a:avLst>
                </a:prstGeom>
                <a:solidFill>
                  <a:schemeClr val="accent1"/>
                </a:solidFill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rot="10800000" wrap="none"/>
                <a:lstStyle/>
                <a:p>
                  <a:endParaRPr kumimoji="1" lang="zh-CN" altLang="zh-CN" b="0">
                    <a:latin typeface="Times New Roman" pitchFamily="18" charset="0"/>
                  </a:endParaRPr>
                </a:p>
              </p:txBody>
            </p:sp>
            <p:sp>
              <p:nvSpPr>
                <p:cNvPr id="30" name="TextBox 38"/>
                <p:cNvSpPr txBox="1">
                  <a:spLocks noChangeArrowheads="1"/>
                </p:cNvSpPr>
                <p:nvPr/>
              </p:nvSpPr>
              <p:spPr bwMode="auto">
                <a:xfrm rot="17983428">
                  <a:off x="6911356" y="4410571"/>
                  <a:ext cx="628442" cy="8310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000099"/>
                      </a:solidFill>
                      <a:latin typeface="Times New Roman" pitchFamily="18" charset="0"/>
                    </a:rPr>
                    <a:t>决定</a:t>
                  </a:r>
                  <a:endParaRPr kumimoji="1" lang="zh-CN" altLang="en-US" sz="2400" dirty="0">
                    <a:solidFill>
                      <a:srgbClr val="000099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31" name="TextBox 39"/>
                <p:cNvSpPr txBox="1">
                  <a:spLocks noChangeArrowheads="1"/>
                </p:cNvSpPr>
                <p:nvPr/>
              </p:nvSpPr>
              <p:spPr bwMode="auto">
                <a:xfrm rot="18184478">
                  <a:off x="6534386" y="4876178"/>
                  <a:ext cx="487202" cy="7864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FF0000"/>
                      </a:solidFill>
                      <a:latin typeface="Times New Roman" pitchFamily="18" charset="0"/>
                    </a:rPr>
                    <a:t>反映</a:t>
                  </a:r>
                  <a:endParaRPr kumimoji="1" lang="zh-CN" altLang="en-US" sz="2400" dirty="0">
                    <a:solidFill>
                      <a:srgbClr val="FF0000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32" name="TextBox 40"/>
                <p:cNvSpPr txBox="1">
                  <a:spLocks noChangeArrowheads="1"/>
                </p:cNvSpPr>
                <p:nvPr/>
              </p:nvSpPr>
              <p:spPr bwMode="auto">
                <a:xfrm>
                  <a:off x="7429520" y="5143030"/>
                  <a:ext cx="2000264" cy="58458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 smtClean="0">
                      <a:latin typeface="Times New Roman" pitchFamily="18" charset="0"/>
                    </a:rPr>
                    <a:t>用       途</a:t>
                  </a:r>
                  <a:endParaRPr kumimoji="1" lang="zh-CN" altLang="en-US" sz="2800" dirty="0">
                    <a:latin typeface="Times New Roman" pitchFamily="18" charset="0"/>
                  </a:endParaRPr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2771775" y="5589588"/>
            <a:ext cx="5292725" cy="350361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rgbClr val="FF0000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  <a:endParaRPr lang="en-US" altLang="zh-CN" sz="3200" u="sng">
              <a:solidFill>
                <a:srgbClr val="9A8CC2"/>
              </a:solidFill>
              <a:latin typeface="Arial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71472" y="2045135"/>
            <a:ext cx="7572428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 smtClean="0"/>
              <a:t>2</a:t>
            </a:r>
            <a:r>
              <a:rPr kumimoji="1" lang="zh-CN" altLang="en-US" sz="2800" dirty="0" smtClean="0"/>
              <a:t>、学习化学的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最终目的</a:t>
            </a:r>
            <a:r>
              <a:rPr kumimoji="1" lang="zh-CN" altLang="en-US" sz="2800" dirty="0" smtClean="0"/>
              <a:t>是</a:t>
            </a:r>
            <a:r>
              <a:rPr kumimoji="1" lang="zh-CN" altLang="en-US" sz="2800" dirty="0"/>
              <a:t>什么</a:t>
            </a:r>
            <a:r>
              <a:rPr kumimoji="1" lang="en-US" altLang="zh-CN" sz="2800" dirty="0"/>
              <a:t>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29757" y="3234168"/>
            <a:ext cx="699101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dirty="0" smtClean="0">
                <a:solidFill>
                  <a:srgbClr val="FF0000"/>
                </a:solidFill>
              </a:rPr>
              <a:t>造  福</a:t>
            </a:r>
            <a:endParaRPr lang="en-US" altLang="zh-CN" sz="6600" dirty="0" smtClean="0">
              <a:solidFill>
                <a:srgbClr val="FF0000"/>
              </a:solidFill>
            </a:endParaRPr>
          </a:p>
          <a:p>
            <a:r>
              <a:rPr lang="en-US" altLang="zh-CN" sz="6600" dirty="0" smtClean="0">
                <a:solidFill>
                  <a:srgbClr val="FF0000"/>
                </a:solidFill>
              </a:rPr>
              <a:t>    </a:t>
            </a:r>
            <a:r>
              <a:rPr lang="zh-CN" altLang="en-US" sz="6600" dirty="0" smtClean="0">
                <a:solidFill>
                  <a:srgbClr val="FF0000"/>
                </a:solidFill>
              </a:rPr>
              <a:t>人  类</a:t>
            </a:r>
            <a:r>
              <a:rPr lang="zh-CN" altLang="en-US" sz="6600" dirty="0" smtClean="0">
                <a:solidFill>
                  <a:srgbClr val="0033CC"/>
                </a:solidFill>
              </a:rPr>
              <a:t>！</a:t>
            </a:r>
            <a:r>
              <a:rPr lang="zh-CN" altLang="en-US" sz="6600" dirty="0" smtClean="0">
                <a:solidFill>
                  <a:srgbClr val="009900"/>
                </a:solidFill>
              </a:rPr>
              <a:t>！</a:t>
            </a:r>
            <a:r>
              <a:rPr lang="zh-CN" altLang="en-US" sz="6600" dirty="0" smtClean="0">
                <a:solidFill>
                  <a:srgbClr val="660066"/>
                </a:solidFill>
              </a:rPr>
              <a:t>！</a:t>
            </a:r>
            <a:endParaRPr lang="zh-CN" altLang="en-US" sz="6600" dirty="0">
              <a:solidFill>
                <a:srgbClr val="660066"/>
              </a:solidFill>
            </a:endParaRPr>
          </a:p>
        </p:txBody>
      </p:sp>
      <p:sp>
        <p:nvSpPr>
          <p:cNvPr id="11" name="Rectangle 45"/>
          <p:cNvSpPr>
            <a:spLocks noChangeArrowheads="1"/>
          </p:cNvSpPr>
          <p:nvPr/>
        </p:nvSpPr>
        <p:spPr bwMode="auto">
          <a:xfrm>
            <a:off x="539750" y="5734050"/>
            <a:ext cx="8442325" cy="6000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 eaLnBrk="0" hangingPunct="0">
              <a:lnSpc>
                <a:spcPts val="4000"/>
              </a:lnSpc>
            </a:pPr>
            <a:r>
              <a:rPr kumimoji="1" lang="zh-CN" altLang="en-US" sz="3600" dirty="0">
                <a:solidFill>
                  <a:srgbClr val="0000FF"/>
                </a:solidFill>
              </a:rPr>
              <a:t>人类的衣、食、住、行等都离不开化学！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616078" y="883491"/>
            <a:ext cx="559912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4800" dirty="0" smtClean="0">
                <a:solidFill>
                  <a:srgbClr val="FF0000"/>
                </a:solidFill>
              </a:rPr>
              <a:t>初步认识化学</a:t>
            </a:r>
            <a:r>
              <a:rPr kumimoji="1" lang="en-US" altLang="zh-CN" sz="4800" dirty="0" smtClean="0">
                <a:solidFill>
                  <a:srgbClr val="FF0000"/>
                </a:solidFill>
              </a:rPr>
              <a:t>】</a:t>
            </a:r>
            <a:endParaRPr kumimoji="1" lang="zh-CN" altLang="en-US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矩形 4"/>
          <p:cNvSpPr>
            <a:spLocks noChangeArrowheads="1"/>
          </p:cNvSpPr>
          <p:nvPr/>
        </p:nvSpPr>
        <p:spPr bwMode="auto">
          <a:xfrm>
            <a:off x="1285852" y="2418418"/>
            <a:ext cx="6357982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304800" eaLnBrk="0" hangingPunct="0">
              <a:lnSpc>
                <a:spcPts val="5000"/>
              </a:lnSpc>
            </a:pPr>
            <a:r>
              <a:rPr kumimoji="1" lang="en-US" altLang="zh-CN" sz="4400" dirty="0" smtClean="0">
                <a:solidFill>
                  <a:srgbClr val="0000FF"/>
                </a:solidFill>
              </a:rPr>
              <a:t>●</a:t>
            </a:r>
            <a:r>
              <a:rPr kumimoji="1" lang="zh-CN" altLang="en-US" sz="4400" dirty="0" smtClean="0">
                <a:solidFill>
                  <a:srgbClr val="0000FF"/>
                </a:solidFill>
              </a:rPr>
              <a:t>有趣</a:t>
            </a:r>
            <a:endParaRPr kumimoji="1" lang="zh-CN" altLang="en-US" sz="4400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</a:t>
            </a:r>
            <a:endParaRPr kumimoji="1" lang="en-US" altLang="zh-CN" sz="4400" dirty="0" smtClean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 smtClean="0">
                <a:solidFill>
                  <a:srgbClr val="0000FF"/>
                </a:solidFill>
              </a:rPr>
              <a:t>    ●有用</a:t>
            </a:r>
            <a:endParaRPr kumimoji="1" lang="zh-CN" altLang="en-US" sz="4400" dirty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   </a:t>
            </a:r>
            <a:endParaRPr kumimoji="1" lang="en-US" altLang="zh-CN" sz="4400" dirty="0" smtClean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en-US" altLang="zh-CN" sz="4400" dirty="0" smtClean="0">
                <a:solidFill>
                  <a:srgbClr val="0000FF"/>
                </a:solidFill>
              </a:rPr>
              <a:t>        </a:t>
            </a:r>
            <a:r>
              <a:rPr kumimoji="1" lang="zh-CN" altLang="en-US" sz="4400" dirty="0" smtClean="0">
                <a:solidFill>
                  <a:srgbClr val="0000FF"/>
                </a:solidFill>
              </a:rPr>
              <a:t>●易学</a:t>
            </a:r>
            <a:endParaRPr kumimoji="1" lang="zh-CN" altLang="en-US" sz="4400" dirty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      </a:t>
            </a:r>
            <a:r>
              <a:rPr kumimoji="1" lang="zh-CN" altLang="en-US" sz="4400" dirty="0" smtClean="0">
                <a:solidFill>
                  <a:srgbClr val="0000FF"/>
                </a:solidFill>
              </a:rPr>
              <a:t>     </a:t>
            </a:r>
            <a:r>
              <a:rPr kumimoji="1" lang="en-US" altLang="zh-CN" sz="4400" dirty="0" smtClean="0">
                <a:solidFill>
                  <a:srgbClr val="FF0000"/>
                </a:solidFill>
              </a:rPr>
              <a:t>……</a:t>
            </a:r>
            <a:endParaRPr kumimoji="1" lang="en-US" altLang="zh-CN" sz="4400" dirty="0">
              <a:solidFill>
                <a:srgbClr val="FF0000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616078" y="883491"/>
            <a:ext cx="559912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4800" dirty="0" smtClean="0">
                <a:solidFill>
                  <a:srgbClr val="FF0000"/>
                </a:solidFill>
              </a:rPr>
              <a:t>初步认识化学</a:t>
            </a:r>
            <a:r>
              <a:rPr kumimoji="1" lang="en-US" altLang="zh-CN" sz="4800" dirty="0" smtClean="0">
                <a:solidFill>
                  <a:srgbClr val="FF0000"/>
                </a:solidFill>
              </a:rPr>
              <a:t>】</a:t>
            </a:r>
            <a:endParaRPr kumimoji="1" lang="zh-CN" altLang="en-US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2" name="Rectangle 24"/>
          <p:cNvSpPr>
            <a:spLocks noChangeArrowheads="1"/>
          </p:cNvSpPr>
          <p:nvPr/>
        </p:nvSpPr>
        <p:spPr bwMode="auto">
          <a:xfrm>
            <a:off x="285720" y="2138357"/>
            <a:ext cx="6572296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1" lang="en-US" altLang="zh-CN" sz="2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想一想</a:t>
            </a:r>
            <a:r>
              <a:rPr kumimoji="1" lang="en-US" altLang="zh-CN" sz="2800" dirty="0" smtClean="0">
                <a:solidFill>
                  <a:srgbClr val="FF0000"/>
                </a:solidFill>
              </a:rPr>
              <a:t>1】</a:t>
            </a:r>
            <a:r>
              <a:rPr kumimoji="1" lang="zh-CN" altLang="en-US" sz="2800" dirty="0">
                <a:solidFill>
                  <a:srgbClr val="FF0000"/>
                </a:solidFill>
              </a:rPr>
              <a:t>我们为什么要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学习化学</a:t>
            </a:r>
            <a:r>
              <a:rPr kumimoji="1" lang="zh-CN" altLang="en-US" sz="2000" dirty="0" smtClean="0">
                <a:solidFill>
                  <a:schemeClr val="hlink"/>
                </a:solidFill>
              </a:rPr>
              <a:t>？</a:t>
            </a:r>
            <a:endParaRPr kumimoji="1" lang="zh-CN" altLang="en-US" sz="2000" dirty="0">
              <a:solidFill>
                <a:srgbClr val="0000FF"/>
              </a:solidFill>
            </a:endParaRPr>
          </a:p>
        </p:txBody>
      </p:sp>
      <p:sp>
        <p:nvSpPr>
          <p:cNvPr id="12325" name="Text Box 37"/>
          <p:cNvSpPr txBox="1">
            <a:spLocks noChangeArrowheads="1"/>
          </p:cNvSpPr>
          <p:nvPr/>
        </p:nvSpPr>
        <p:spPr bwMode="auto">
          <a:xfrm>
            <a:off x="684213" y="2857496"/>
            <a:ext cx="8135937" cy="44926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2600"/>
              <a:t>1</a:t>
            </a:r>
            <a:r>
              <a:rPr kumimoji="1" lang="zh-CN" altLang="en-US" sz="2600"/>
              <a:t>、利用化学</a:t>
            </a:r>
            <a:r>
              <a:rPr kumimoji="1" lang="zh-CN" altLang="en-US" sz="2600">
                <a:solidFill>
                  <a:schemeClr val="hlink"/>
                </a:solidFill>
              </a:rPr>
              <a:t>生产农药和化肥</a:t>
            </a:r>
            <a:r>
              <a:rPr kumimoji="1" lang="zh-CN" altLang="en-US" sz="2600"/>
              <a:t>，可以增加粮食的产量；</a:t>
            </a:r>
            <a:endParaRPr lang="zh-CN" altLang="en-US" sz="2600"/>
          </a:p>
        </p:txBody>
      </p:sp>
      <p:sp>
        <p:nvSpPr>
          <p:cNvPr id="12326" name="Text Box 38"/>
          <p:cNvSpPr txBox="1">
            <a:spLocks noChangeArrowheads="1"/>
          </p:cNvSpPr>
          <p:nvPr/>
        </p:nvSpPr>
        <p:spPr bwMode="auto">
          <a:xfrm>
            <a:off x="700088" y="3609971"/>
            <a:ext cx="8439150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kumimoji="1" lang="en-US" altLang="zh-CN" sz="2600" dirty="0" smtClean="0"/>
              <a:t>2</a:t>
            </a:r>
            <a:r>
              <a:rPr kumimoji="1" lang="zh-CN" altLang="en-US" sz="2600" dirty="0" smtClean="0"/>
              <a:t>、</a:t>
            </a:r>
            <a:r>
              <a:rPr kumimoji="1" lang="zh-CN" altLang="en-US" sz="2600" dirty="0"/>
              <a:t>利用化学</a:t>
            </a:r>
            <a:r>
              <a:rPr kumimoji="1" lang="zh-CN" altLang="en-US" sz="2600" dirty="0">
                <a:solidFill>
                  <a:schemeClr val="hlink"/>
                </a:solidFill>
              </a:rPr>
              <a:t>合成药物</a:t>
            </a:r>
            <a:r>
              <a:rPr kumimoji="1" lang="zh-CN" altLang="en-US" sz="2600" dirty="0"/>
              <a:t>，可以抑制细菌和病毒保障健康；</a:t>
            </a:r>
          </a:p>
        </p:txBody>
      </p:sp>
      <p:sp>
        <p:nvSpPr>
          <p:cNvPr id="12330" name="Rectangle 42"/>
          <p:cNvSpPr>
            <a:spLocks noChangeArrowheads="1"/>
          </p:cNvSpPr>
          <p:nvPr/>
        </p:nvSpPr>
        <p:spPr bwMode="auto">
          <a:xfrm>
            <a:off x="684213" y="4398959"/>
            <a:ext cx="7416800" cy="8223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kumimoji="1" lang="en-US" altLang="zh-CN"/>
              <a:t>3</a:t>
            </a:r>
            <a:r>
              <a:rPr kumimoji="1" lang="zh-CN" altLang="en-US"/>
              <a:t>、利用化学</a:t>
            </a:r>
            <a:r>
              <a:rPr kumimoji="1" lang="zh-CN" altLang="en-US">
                <a:solidFill>
                  <a:schemeClr val="hlink"/>
                </a:solidFill>
              </a:rPr>
              <a:t>开发新能源、合成新材料</a:t>
            </a:r>
            <a:r>
              <a:rPr kumimoji="1" lang="zh-CN" altLang="en-US"/>
              <a:t>，可以改善人类</a:t>
            </a:r>
          </a:p>
          <a:p>
            <a:r>
              <a:rPr kumimoji="1" lang="zh-CN" altLang="en-US"/>
              <a:t>   的生存条件；</a:t>
            </a:r>
          </a:p>
        </p:txBody>
      </p:sp>
      <p:sp>
        <p:nvSpPr>
          <p:cNvPr id="12331" name="Rectangle 43"/>
          <p:cNvSpPr>
            <a:spLocks noChangeArrowheads="1"/>
          </p:cNvSpPr>
          <p:nvPr/>
        </p:nvSpPr>
        <p:spPr bwMode="auto">
          <a:xfrm>
            <a:off x="684213" y="5335584"/>
            <a:ext cx="8459787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en-US" altLang="zh-CN" dirty="0"/>
              <a:t>4</a:t>
            </a:r>
            <a:r>
              <a:rPr kumimoji="1" lang="zh-CN" altLang="en-US" dirty="0"/>
              <a:t>、利用化学</a:t>
            </a:r>
            <a:r>
              <a:rPr kumimoji="1" lang="zh-CN" altLang="en-US" dirty="0">
                <a:solidFill>
                  <a:schemeClr val="hlink"/>
                </a:solidFill>
              </a:rPr>
              <a:t>综合应用自然资源和保护环境</a:t>
            </a:r>
            <a:r>
              <a:rPr kumimoji="1" lang="zh-CN" altLang="en-US" dirty="0"/>
              <a:t>，可以使我们的</a:t>
            </a:r>
          </a:p>
          <a:p>
            <a:r>
              <a:rPr kumimoji="1" lang="zh-CN" altLang="en-US" dirty="0"/>
              <a:t>   生活变得更加美好</a:t>
            </a:r>
            <a:r>
              <a:rPr lang="zh-CN" altLang="en-US" dirty="0"/>
              <a:t>。</a:t>
            </a:r>
          </a:p>
        </p:txBody>
      </p:sp>
      <p:sp>
        <p:nvSpPr>
          <p:cNvPr id="12332" name="AutoShape 44"/>
          <p:cNvSpPr>
            <a:spLocks noChangeArrowheads="1"/>
          </p:cNvSpPr>
          <p:nvPr/>
        </p:nvSpPr>
        <p:spPr bwMode="auto">
          <a:xfrm>
            <a:off x="7143768" y="214290"/>
            <a:ext cx="1800225" cy="792163"/>
          </a:xfrm>
          <a:prstGeom prst="wedgeRoundRectCallout">
            <a:avLst>
              <a:gd name="adj1" fmla="val -105632"/>
              <a:gd name="adj2" fmla="val 86759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4000">
                <a:solidFill>
                  <a:srgbClr val="FF0000"/>
                </a:solidFill>
              </a:rPr>
              <a:t>有用</a:t>
            </a:r>
          </a:p>
        </p:txBody>
      </p:sp>
      <p:sp>
        <p:nvSpPr>
          <p:cNvPr id="12333" name="Rectangle 45"/>
          <p:cNvSpPr>
            <a:spLocks noChangeArrowheads="1"/>
          </p:cNvSpPr>
          <p:nvPr/>
        </p:nvSpPr>
        <p:spPr bwMode="auto">
          <a:xfrm>
            <a:off x="1214414" y="1071546"/>
            <a:ext cx="6207148" cy="60529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 eaLnBrk="0" hangingPunct="0">
              <a:lnSpc>
                <a:spcPts val="4000"/>
              </a:lnSpc>
            </a:pPr>
            <a:r>
              <a:rPr kumimoji="1" lang="zh-CN" altLang="en-US" sz="3600" dirty="0" smtClean="0">
                <a:solidFill>
                  <a:srgbClr val="0000FF"/>
                </a:solidFill>
              </a:rPr>
              <a:t>化学使世界变得更加绚丽多彩</a:t>
            </a:r>
            <a:endParaRPr kumimoji="1" lang="zh-CN" altLang="en-US" sz="3600" dirty="0">
              <a:solidFill>
                <a:srgbClr val="0000FF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75230" y="2143116"/>
            <a:ext cx="2611612" cy="3877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1" lang="zh-CN" altLang="en-US" dirty="0" smtClean="0">
                <a:solidFill>
                  <a:srgbClr val="0000FF"/>
                </a:solidFill>
              </a:rPr>
              <a:t>（</a:t>
            </a:r>
            <a:r>
              <a:rPr kumimoji="1" lang="en-US" altLang="zh-CN" dirty="0" smtClean="0">
                <a:solidFill>
                  <a:srgbClr val="0000FF"/>
                </a:solidFill>
              </a:rPr>
              <a:t>P</a:t>
            </a:r>
            <a:r>
              <a:rPr kumimoji="1" lang="en-US" altLang="zh-CN" baseline="-25000" dirty="0" smtClean="0">
                <a:solidFill>
                  <a:srgbClr val="0000FF"/>
                </a:solidFill>
              </a:rPr>
              <a:t>2</a:t>
            </a:r>
            <a:r>
              <a:rPr kumimoji="1" lang="en-US" altLang="zh-CN" dirty="0" smtClean="0">
                <a:solidFill>
                  <a:srgbClr val="0000FF"/>
                </a:solidFill>
              </a:rPr>
              <a:t> </a:t>
            </a:r>
            <a:r>
              <a:rPr kumimoji="1" lang="zh-CN" altLang="en-US" dirty="0" smtClean="0">
                <a:solidFill>
                  <a:srgbClr val="0000FF"/>
                </a:solidFill>
              </a:rPr>
              <a:t>第</a:t>
            </a:r>
            <a:r>
              <a:rPr kumimoji="1" lang="en-US" altLang="zh-CN" dirty="0" smtClean="0">
                <a:solidFill>
                  <a:srgbClr val="0000FF"/>
                </a:solidFill>
              </a:rPr>
              <a:t>2</a:t>
            </a:r>
            <a:r>
              <a:rPr kumimoji="1" lang="zh-CN" altLang="en-US" dirty="0" smtClean="0">
                <a:solidFill>
                  <a:srgbClr val="0000FF"/>
                </a:solidFill>
              </a:rPr>
              <a:t>自然段）</a:t>
            </a:r>
            <a:endParaRPr kumimoji="1" lang="zh-CN" altLang="en-US" dirty="0">
              <a:solidFill>
                <a:srgbClr val="0000FF"/>
              </a:solidFill>
            </a:endParaRPr>
          </a:p>
        </p:txBody>
      </p:sp>
      <p:pic>
        <p:nvPicPr>
          <p:cNvPr id="10" name="Picture 11" descr="化学使世界变得更加绚丽多彩　章题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4" y="219777"/>
            <a:ext cx="8786842" cy="64953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2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2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2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30" grpId="0"/>
      <p:bldP spid="12331" grpId="0"/>
      <p:bldP spid="12332" grpId="0" animBg="1"/>
      <p:bldP spid="12333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000100" y="2389146"/>
            <a:ext cx="5214974" cy="556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kumimoji="1" lang="en-US" altLang="zh-CN" sz="2800" dirty="0" smtClean="0">
                <a:latin typeface="Times New Roman" pitchFamily="18" charset="0"/>
              </a:rPr>
              <a:t>■  </a:t>
            </a:r>
            <a:r>
              <a:rPr kumimoji="1" lang="zh-CN" altLang="en-US" sz="2800" dirty="0" smtClean="0">
                <a:latin typeface="Times New Roman" pitchFamily="18" charset="0"/>
              </a:rPr>
              <a:t>认真听讲，及时笔记；</a:t>
            </a:r>
            <a:endParaRPr kumimoji="1" lang="en-US" altLang="zh-CN" sz="2800" dirty="0" smtClean="0">
              <a:latin typeface="Times New Roman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00100" y="1196975"/>
            <a:ext cx="6929486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en-US" altLang="zh-CN" sz="2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想一想</a:t>
            </a:r>
            <a:r>
              <a:rPr kumimoji="1" lang="en-US" altLang="zh-CN" sz="2800" dirty="0" smtClean="0">
                <a:solidFill>
                  <a:srgbClr val="FF0000"/>
                </a:solidFill>
              </a:rPr>
              <a:t>2】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我们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怎样才能将化学学习好？</a:t>
            </a:r>
            <a:endParaRPr kumimoji="1" lang="zh-CN" altLang="en-US" sz="2800" dirty="0">
              <a:solidFill>
                <a:srgbClr val="0000FF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214942" y="2357430"/>
            <a:ext cx="3143272" cy="3357586"/>
            <a:chOff x="5214942" y="2357430"/>
            <a:chExt cx="3143272" cy="3357586"/>
          </a:xfrm>
        </p:grpSpPr>
        <p:sp>
          <p:nvSpPr>
            <p:cNvPr id="9" name="右大括号 8"/>
            <p:cNvSpPr/>
            <p:nvPr/>
          </p:nvSpPr>
          <p:spPr bwMode="auto">
            <a:xfrm>
              <a:off x="5214942" y="2357430"/>
              <a:ext cx="285752" cy="3357586"/>
            </a:xfrm>
            <a:prstGeom prst="rightBrac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charset="-122"/>
                <a:ea typeface="宋体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643570" y="3000372"/>
              <a:ext cx="2714644" cy="20621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 smtClean="0">
                  <a:solidFill>
                    <a:srgbClr val="0000FF"/>
                  </a:solidFill>
                </a:rPr>
                <a:t>认真学习，偶尔考考试，顺便拿个</a:t>
              </a:r>
              <a:r>
                <a:rPr lang="zh-CN" altLang="en-US" sz="7200" dirty="0" smtClean="0">
                  <a:solidFill>
                    <a:srgbClr val="FF0000"/>
                  </a:solidFill>
                </a:rPr>
                <a:t>高</a:t>
              </a:r>
              <a:r>
                <a:rPr lang="zh-CN" altLang="en-US" sz="2800" dirty="0" smtClean="0">
                  <a:solidFill>
                    <a:srgbClr val="0000FF"/>
                  </a:solidFill>
                </a:rPr>
                <a:t>分！</a:t>
              </a:r>
              <a:endParaRPr lang="zh-CN" altLang="en-US" sz="2800" dirty="0">
                <a:solidFill>
                  <a:srgbClr val="0000FF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1000132" y="3252334"/>
            <a:ext cx="4572000" cy="6052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 smtClean="0">
                <a:latin typeface="Times New Roman" pitchFamily="18" charset="0"/>
              </a:rPr>
              <a:t>■  积极思考，敢于提问；</a:t>
            </a:r>
            <a:endParaRPr kumimoji="1" lang="en-US" altLang="zh-CN" sz="2800" dirty="0" smtClean="0">
              <a:latin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00100" y="4181028"/>
            <a:ext cx="4572000" cy="6052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 smtClean="0">
                <a:latin typeface="Times New Roman" pitchFamily="18" charset="0"/>
              </a:rPr>
              <a:t>■  勤于归纳，善于总结；</a:t>
            </a:r>
            <a:endParaRPr kumimoji="1" lang="en-US" altLang="zh-CN" sz="2800" dirty="0" smtClean="0">
              <a:latin typeface="Times New Roman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000100" y="5109722"/>
            <a:ext cx="4572000" cy="6052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 smtClean="0">
                <a:latin typeface="Times New Roman" pitchFamily="18" charset="0"/>
              </a:rPr>
              <a:t>■  仔细</a:t>
            </a:r>
            <a:r>
              <a:rPr lang="zh-CN" altLang="en-US" sz="2800" dirty="0" smtClean="0"/>
              <a:t>观察、务必求真。</a:t>
            </a:r>
            <a:endParaRPr kumimoji="1" lang="zh-CN" altLang="en-US" sz="2800" dirty="0">
              <a:latin typeface="Times New Roman" pitchFamily="18" charset="0"/>
            </a:endParaRP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5414981" y="333375"/>
            <a:ext cx="1800225" cy="792163"/>
          </a:xfrm>
          <a:prstGeom prst="wedgeRoundRectCallout">
            <a:avLst>
              <a:gd name="adj1" fmla="val -123370"/>
              <a:gd name="adj2" fmla="val 94088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4000" dirty="0">
                <a:solidFill>
                  <a:srgbClr val="0000FF"/>
                </a:solidFill>
              </a:rPr>
              <a:t>易学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2771775" y="5589588"/>
            <a:ext cx="5292725" cy="350361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rgbClr val="FF0000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  <a:endParaRPr lang="en-US" altLang="zh-CN" sz="3200" u="sng">
              <a:solidFill>
                <a:srgbClr val="9A8CC2"/>
              </a:solidFill>
              <a:latin typeface="Arial" charset="0"/>
            </a:endParaRP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1042988" y="2436813"/>
            <a:ext cx="4608512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Arial" charset="0"/>
              </a:rPr>
              <a:t>1</a:t>
            </a:r>
            <a:r>
              <a:rPr kumimoji="1" lang="zh-CN" altLang="en-US" sz="2600">
                <a:latin typeface="Arial" charset="0"/>
              </a:rPr>
              <a:t>、物质的性质和用途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1042988" y="3300413"/>
            <a:ext cx="6624637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Arial" charset="0"/>
              </a:rPr>
              <a:t>2</a:t>
            </a:r>
            <a:r>
              <a:rPr kumimoji="1" lang="zh-CN" altLang="en-US" sz="2600">
                <a:latin typeface="Arial" charset="0"/>
              </a:rPr>
              <a:t>、物质的内部组成、结构及变化规律</a:t>
            </a: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1042988" y="4165600"/>
            <a:ext cx="5976937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Arial" charset="0"/>
              </a:rPr>
              <a:t>3</a:t>
            </a:r>
            <a:r>
              <a:rPr kumimoji="1" lang="zh-CN" altLang="en-US" sz="2600">
                <a:latin typeface="Arial" charset="0"/>
              </a:rPr>
              <a:t>、如何利用它们制造新产品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1042988" y="4956175"/>
            <a:ext cx="6769100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r>
              <a:rPr kumimoji="1" lang="en-US" altLang="zh-CN" sz="2600">
                <a:latin typeface="Arial" charset="0"/>
              </a:rPr>
              <a:t>4</a:t>
            </a:r>
            <a:r>
              <a:rPr kumimoji="1" lang="zh-CN" altLang="en-US" sz="2600">
                <a:latin typeface="Arial" charset="0"/>
              </a:rPr>
              <a:t>、人类认识、利用、发展化学的历史和方法</a:t>
            </a:r>
            <a:endParaRPr lang="zh-CN" altLang="en-US" sz="2600">
              <a:latin typeface="Arial" charset="0"/>
            </a:endParaRPr>
          </a:p>
        </p:txBody>
      </p:sp>
      <p:sp>
        <p:nvSpPr>
          <p:cNvPr id="65543" name="Rectangle 7"/>
          <p:cNvSpPr>
            <a:spLocks noChangeArrowheads="1"/>
          </p:cNvSpPr>
          <p:nvPr/>
        </p:nvSpPr>
        <p:spPr bwMode="auto">
          <a:xfrm>
            <a:off x="1187450" y="1119188"/>
            <a:ext cx="5329238" cy="57943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200"/>
              <a:t>学习化学后，你应该知道：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4"/>
          <p:cNvSpPr txBox="1">
            <a:spLocks noChangeArrowheads="1"/>
          </p:cNvSpPr>
          <p:nvPr/>
        </p:nvSpPr>
        <p:spPr bwMode="auto">
          <a:xfrm>
            <a:off x="819150" y="1989138"/>
            <a:ext cx="8001000" cy="1773237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Times New Roman" pitchFamily="18" charset="0"/>
              </a:rPr>
              <a:t> </a:t>
            </a:r>
            <a:r>
              <a:rPr kumimoji="1" lang="zh-CN" altLang="zh-CN" dirty="0">
                <a:latin typeface="Times New Roman" pitchFamily="18" charset="0"/>
              </a:rPr>
              <a:t>试卷满分</a:t>
            </a:r>
            <a:r>
              <a:rPr kumimoji="1" lang="en-US" altLang="zh-CN" dirty="0">
                <a:latin typeface="Times New Roman" pitchFamily="18" charset="0"/>
              </a:rPr>
              <a:t>100</a:t>
            </a:r>
            <a:r>
              <a:rPr kumimoji="1" lang="zh-CN" altLang="zh-CN" dirty="0">
                <a:latin typeface="Times New Roman" pitchFamily="18" charset="0"/>
              </a:rPr>
              <a:t>分</a:t>
            </a:r>
            <a:r>
              <a:rPr kumimoji="1" lang="zh-CN" altLang="en-US" dirty="0">
                <a:latin typeface="Times New Roman" pitchFamily="18" charset="0"/>
              </a:rPr>
              <a:t>，</a:t>
            </a:r>
            <a:r>
              <a:rPr kumimoji="1" lang="zh-CN" altLang="zh-CN" dirty="0">
                <a:latin typeface="Times New Roman" pitchFamily="18" charset="0"/>
              </a:rPr>
              <a:t>考试时间</a:t>
            </a:r>
            <a:r>
              <a:rPr kumimoji="1" lang="en-US" altLang="zh-CN" dirty="0">
                <a:latin typeface="Times New Roman" pitchFamily="18" charset="0"/>
              </a:rPr>
              <a:t>80</a:t>
            </a:r>
            <a:r>
              <a:rPr kumimoji="1" lang="zh-CN" altLang="zh-CN" dirty="0">
                <a:latin typeface="Times New Roman" pitchFamily="18" charset="0"/>
              </a:rPr>
              <a:t>分钟。</a:t>
            </a:r>
            <a:endParaRPr kumimoji="1" lang="zh-CN" altLang="en-US" dirty="0">
              <a:latin typeface="Times New Roman" pitchFamily="18" charset="0"/>
            </a:endParaRP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 dirty="0"/>
              <a:t>●</a:t>
            </a:r>
            <a:r>
              <a:rPr kumimoji="1" lang="zh-CN" altLang="en-US" dirty="0">
                <a:latin typeface="Times New Roman" pitchFamily="18" charset="0"/>
              </a:rPr>
              <a:t>第一部分，选择题，共</a:t>
            </a:r>
            <a:r>
              <a:rPr kumimoji="1" lang="en-US" altLang="zh-CN" dirty="0">
                <a:latin typeface="Times New Roman" pitchFamily="18" charset="0"/>
              </a:rPr>
              <a:t>20</a:t>
            </a:r>
            <a:r>
              <a:rPr kumimoji="1" lang="zh-CN" altLang="en-US" dirty="0">
                <a:latin typeface="Times New Roman" pitchFamily="18" charset="0"/>
              </a:rPr>
              <a:t>个小题，</a:t>
            </a:r>
            <a:r>
              <a:rPr kumimoji="1" lang="en-US" altLang="zh-CN" dirty="0">
                <a:latin typeface="Times New Roman" pitchFamily="18" charset="0"/>
              </a:rPr>
              <a:t>40</a:t>
            </a:r>
            <a:r>
              <a:rPr kumimoji="1" lang="zh-CN" altLang="en-US" dirty="0">
                <a:latin typeface="Times New Roman" pitchFamily="18" charset="0"/>
              </a:rPr>
              <a:t>分。</a:t>
            </a: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 dirty="0"/>
              <a:t>●</a:t>
            </a:r>
            <a:r>
              <a:rPr kumimoji="1" lang="zh-CN" altLang="en-US" dirty="0">
                <a:latin typeface="Times New Roman" pitchFamily="18" charset="0"/>
              </a:rPr>
              <a:t>第二部分，非选择题</a:t>
            </a:r>
            <a:r>
              <a:rPr kumimoji="1" lang="zh-CN" altLang="en-US" dirty="0" smtClean="0">
                <a:latin typeface="Times New Roman" pitchFamily="18" charset="0"/>
              </a:rPr>
              <a:t>，</a:t>
            </a:r>
            <a:r>
              <a:rPr kumimoji="1" lang="en-US" altLang="zh-CN" dirty="0" smtClean="0">
                <a:latin typeface="Times New Roman" pitchFamily="18" charset="0"/>
              </a:rPr>
              <a:t>21-29</a:t>
            </a:r>
            <a:r>
              <a:rPr kumimoji="1" lang="zh-CN" altLang="en-US" dirty="0" smtClean="0">
                <a:latin typeface="Times New Roman" pitchFamily="18" charset="0"/>
              </a:rPr>
              <a:t>共</a:t>
            </a:r>
            <a:r>
              <a:rPr kumimoji="1" lang="en-US" altLang="zh-CN" dirty="0" smtClean="0">
                <a:latin typeface="Times New Roman" pitchFamily="18" charset="0"/>
              </a:rPr>
              <a:t>9</a:t>
            </a:r>
            <a:r>
              <a:rPr kumimoji="1" lang="zh-CN" altLang="en-US" dirty="0" smtClean="0">
                <a:latin typeface="Times New Roman" pitchFamily="18" charset="0"/>
              </a:rPr>
              <a:t>个大题</a:t>
            </a:r>
            <a:r>
              <a:rPr kumimoji="1" lang="zh-CN" altLang="en-US" dirty="0">
                <a:latin typeface="Times New Roman" pitchFamily="18" charset="0"/>
              </a:rPr>
              <a:t>，</a:t>
            </a:r>
            <a:r>
              <a:rPr kumimoji="1" lang="en-US" altLang="zh-CN" dirty="0">
                <a:latin typeface="Times New Roman" pitchFamily="18" charset="0"/>
              </a:rPr>
              <a:t>60</a:t>
            </a:r>
            <a:r>
              <a:rPr kumimoji="1" lang="zh-CN" altLang="en-US" dirty="0">
                <a:latin typeface="Times New Roman" pitchFamily="18" charset="0"/>
              </a:rPr>
              <a:t>分。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1000100" y="1196975"/>
            <a:ext cx="2673350" cy="5191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0000FF"/>
                </a:solidFill>
              </a:rPr>
              <a:t>中考试卷结构：</a:t>
            </a:r>
          </a:p>
        </p:txBody>
      </p:sp>
      <p:sp>
        <p:nvSpPr>
          <p:cNvPr id="55303" name="Text Box 4"/>
          <p:cNvSpPr txBox="1">
            <a:spLocks noChangeArrowheads="1"/>
          </p:cNvSpPr>
          <p:nvPr/>
        </p:nvSpPr>
        <p:spPr bwMode="auto">
          <a:xfrm>
            <a:off x="827088" y="4437063"/>
            <a:ext cx="8316912" cy="171132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b="0"/>
              <a:t>●</a:t>
            </a:r>
            <a:r>
              <a:rPr kumimoji="1" lang="zh-CN" altLang="en-US">
                <a:latin typeface="Times New Roman" pitchFamily="18" charset="0"/>
              </a:rPr>
              <a:t>知识点多，考得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细</a:t>
            </a:r>
            <a:r>
              <a:rPr kumimoji="1" lang="zh-CN" altLang="en-US">
                <a:latin typeface="Times New Roman" pitchFamily="18" charset="0"/>
              </a:rPr>
              <a:t>。</a:t>
            </a: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/>
              <a:t>●</a:t>
            </a:r>
            <a:r>
              <a:rPr kumimoji="1" lang="zh-CN" altLang="en-US">
                <a:latin typeface="Times New Roman" pitchFamily="18" charset="0"/>
              </a:rPr>
              <a:t>整卷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难度不大</a:t>
            </a:r>
            <a:r>
              <a:rPr kumimoji="1" lang="zh-CN" altLang="en-US">
                <a:latin typeface="Times New Roman" pitchFamily="18" charset="0"/>
              </a:rPr>
              <a:t>，重基础，重实践。</a:t>
            </a: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/>
              <a:t>●</a:t>
            </a:r>
            <a:r>
              <a:rPr kumimoji="1" lang="zh-CN" altLang="en-US"/>
              <a:t>答</a:t>
            </a:r>
            <a:r>
              <a:rPr kumimoji="1" lang="zh-CN" altLang="en-US">
                <a:latin typeface="Times New Roman" pitchFamily="18" charset="0"/>
              </a:rPr>
              <a:t>题规范性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要求高</a:t>
            </a:r>
            <a:r>
              <a:rPr kumimoji="1" lang="zh-CN" altLang="en-US">
                <a:latin typeface="Times New Roman" pitchFamily="18" charset="0"/>
              </a:rPr>
              <a:t>（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字迹工整、答题规范、用化学用语</a:t>
            </a:r>
            <a:r>
              <a:rPr kumimoji="1" lang="zh-CN" altLang="en-US">
                <a:latin typeface="Times New Roman" pitchFamily="18" charset="0"/>
              </a:rPr>
              <a:t>）</a:t>
            </a:r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808038" y="3789363"/>
            <a:ext cx="2684462" cy="51911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</a:rPr>
              <a:t>中考命题特点：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3" grpId="0"/>
      <p:bldP spid="5530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42" name="Group 190"/>
          <p:cNvGraphicFramePr>
            <a:graphicFrameLocks noGrp="1"/>
          </p:cNvGraphicFramePr>
          <p:nvPr/>
        </p:nvGraphicFramePr>
        <p:xfrm>
          <a:off x="179388" y="1083964"/>
          <a:ext cx="8640762" cy="4663440"/>
        </p:xfrm>
        <a:graphic>
          <a:graphicData uri="http://schemas.openxmlformats.org/drawingml/2006/table">
            <a:tbl>
              <a:tblPr/>
              <a:tblGrid>
                <a:gridCol w="892150"/>
                <a:gridCol w="898550"/>
                <a:gridCol w="887400"/>
                <a:gridCol w="928694"/>
                <a:gridCol w="1000132"/>
                <a:gridCol w="857256"/>
                <a:gridCol w="1000132"/>
                <a:gridCol w="1214446"/>
                <a:gridCol w="962002"/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时间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年级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均分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市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均分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超市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均分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满分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状元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≥90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（年级）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年级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百分比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99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分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人数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91.71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64.33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27.34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244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79.50%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11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92.73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62.8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29.93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1/1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82.87%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12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90.79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61.55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29.24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4/10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71.55%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13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93.36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66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27.36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3/7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307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85.28%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14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94.18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65.53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28.65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9/20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87.39%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53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15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93.59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68.96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24.63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0/6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86.18%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16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95.19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68.5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27.19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10/30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91.59%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63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17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93.25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24.45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1/2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88.33%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18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88.91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66.2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22.71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54.02%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19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700" name="Rectangle 148"/>
          <p:cNvSpPr>
            <a:spLocks noChangeArrowheads="1"/>
          </p:cNvSpPr>
          <p:nvPr/>
        </p:nvSpPr>
        <p:spPr bwMode="auto">
          <a:xfrm>
            <a:off x="1258888" y="409557"/>
            <a:ext cx="6680034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中大附中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近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12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年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中考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化学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成绩（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共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13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年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）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1042988" y="1196975"/>
            <a:ext cx="66976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dirty="0" smtClean="0">
                <a:solidFill>
                  <a:srgbClr val="FF0000"/>
                </a:solidFill>
              </a:rPr>
              <a:t>了解一下</a:t>
            </a:r>
            <a:r>
              <a:rPr lang="en-US" altLang="zh-CN" sz="2800" dirty="0" smtClean="0">
                <a:solidFill>
                  <a:srgbClr val="FF0000"/>
                </a:solidFill>
              </a:rPr>
              <a:t>】</a:t>
            </a:r>
            <a:r>
              <a:rPr lang="zh-CN" altLang="en-US" sz="2800" dirty="0" smtClean="0">
                <a:solidFill>
                  <a:srgbClr val="FF0000"/>
                </a:solidFill>
              </a:rPr>
              <a:t>化学发展的一些历程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684213" y="2133600"/>
            <a:ext cx="3960812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Arial" charset="0"/>
              </a:rPr>
              <a:t>第一阶段：发现和使用</a:t>
            </a:r>
            <a:r>
              <a:rPr lang="zh-CN" altLang="en-US">
                <a:solidFill>
                  <a:schemeClr val="hlink"/>
                </a:solidFill>
                <a:latin typeface="Arial" charset="0"/>
              </a:rPr>
              <a:t>火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684213" y="2997200"/>
            <a:ext cx="7991475" cy="13335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>
                <a:latin typeface="Arial" charset="0"/>
              </a:rPr>
              <a:t>1</a:t>
            </a:r>
            <a:r>
              <a:rPr lang="zh-CN" altLang="en-US">
                <a:latin typeface="Arial" charset="0"/>
              </a:rPr>
              <a:t>、人类的生活、生产一天也离不开火，人类社会的发展</a:t>
            </a:r>
          </a:p>
          <a:p>
            <a:pPr>
              <a:spcBef>
                <a:spcPct val="20000"/>
              </a:spcBef>
            </a:pPr>
            <a:r>
              <a:rPr lang="zh-CN" altLang="en-US">
                <a:latin typeface="Arial" charset="0"/>
              </a:rPr>
              <a:t>     史，就是人类不断地认识和利用火的历史，也是人类</a:t>
            </a:r>
          </a:p>
          <a:p>
            <a:pPr>
              <a:spcBef>
                <a:spcPct val="20000"/>
              </a:spcBef>
            </a:pPr>
            <a:r>
              <a:rPr lang="zh-CN" altLang="en-US">
                <a:latin typeface="Arial" charset="0"/>
              </a:rPr>
              <a:t>     与火灾用斗争的历史。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684213" y="4581525"/>
            <a:ext cx="7991475" cy="8953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>
                <a:latin typeface="Arial" charset="0"/>
              </a:rPr>
              <a:t>2</a:t>
            </a:r>
            <a:r>
              <a:rPr lang="zh-CN" altLang="en-US">
                <a:latin typeface="Arial" charset="0"/>
              </a:rPr>
              <a:t>、人类社会能有今天的物质文明和精神文明，火的功劳</a:t>
            </a:r>
          </a:p>
          <a:p>
            <a:pPr>
              <a:spcBef>
                <a:spcPct val="20000"/>
              </a:spcBef>
            </a:pPr>
            <a:r>
              <a:rPr lang="zh-CN" altLang="en-US">
                <a:latin typeface="Arial" charset="0"/>
              </a:rPr>
              <a:t>      是不可埋没的。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  <p:bldP spid="41990" grpId="0"/>
      <p:bldP spid="4199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1258888" y="1241425"/>
            <a:ext cx="4321175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第二阶段：发现应用产品</a:t>
            </a:r>
          </a:p>
        </p:txBody>
      </p:sp>
      <p:grpSp>
        <p:nvGrpSpPr>
          <p:cNvPr id="43018" name="Group 10"/>
          <p:cNvGrpSpPr>
            <a:grpSpLocks/>
          </p:cNvGrpSpPr>
          <p:nvPr/>
        </p:nvGrpSpPr>
        <p:grpSpPr bwMode="auto">
          <a:xfrm>
            <a:off x="2698750" y="1989138"/>
            <a:ext cx="5365750" cy="601662"/>
            <a:chOff x="1700" y="1570"/>
            <a:chExt cx="3380" cy="379"/>
          </a:xfrm>
        </p:grpSpPr>
        <p:sp>
          <p:nvSpPr>
            <p:cNvPr id="43015" name="Line 7"/>
            <p:cNvSpPr>
              <a:spLocks noChangeShapeType="1"/>
            </p:cNvSpPr>
            <p:nvPr/>
          </p:nvSpPr>
          <p:spPr bwMode="auto">
            <a:xfrm>
              <a:off x="3889" y="1858"/>
              <a:ext cx="62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16" name="Text Box 8"/>
            <p:cNvSpPr txBox="1">
              <a:spLocks noChangeArrowheads="1"/>
            </p:cNvSpPr>
            <p:nvPr/>
          </p:nvSpPr>
          <p:spPr bwMode="auto">
            <a:xfrm>
              <a:off x="3937" y="1570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solidFill>
                    <a:srgbClr val="0000FF"/>
                  </a:solidFill>
                  <a:latin typeface="Times New Roman" pitchFamily="18" charset="0"/>
                </a:rPr>
                <a:t>炭火</a:t>
              </a:r>
            </a:p>
          </p:txBody>
        </p:sp>
        <p:sp>
          <p:nvSpPr>
            <p:cNvPr id="43017" name="Rectangle 9"/>
            <p:cNvSpPr>
              <a:spLocks noChangeArrowheads="1"/>
            </p:cNvSpPr>
            <p:nvPr/>
          </p:nvSpPr>
          <p:spPr bwMode="auto">
            <a:xfrm>
              <a:off x="1700" y="1661"/>
              <a:ext cx="3380" cy="28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/>
                <a:t>孔雀石（碱式碳酸铜）            铜</a:t>
              </a:r>
            </a:p>
          </p:txBody>
        </p:sp>
      </p:grpSp>
      <p:sp>
        <p:nvSpPr>
          <p:cNvPr id="43019" name="Rectangle 11"/>
          <p:cNvSpPr>
            <a:spLocks noChangeArrowheads="1"/>
          </p:cNvSpPr>
          <p:nvPr/>
        </p:nvSpPr>
        <p:spPr bwMode="auto">
          <a:xfrm>
            <a:off x="684213" y="2124075"/>
            <a:ext cx="2165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1</a:t>
            </a:r>
            <a:r>
              <a:rPr lang="zh-CN" altLang="en-US"/>
              <a:t>、铜的冶炼：</a:t>
            </a:r>
          </a:p>
        </p:txBody>
      </p:sp>
      <p:sp>
        <p:nvSpPr>
          <p:cNvPr id="43020" name="Rectangle 12"/>
          <p:cNvSpPr>
            <a:spLocks noChangeArrowheads="1"/>
          </p:cNvSpPr>
          <p:nvPr/>
        </p:nvSpPr>
        <p:spPr bwMode="auto">
          <a:xfrm>
            <a:off x="2838450" y="2709863"/>
            <a:ext cx="53657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/>
              <a:t>（绿色）                  （红色）</a:t>
            </a:r>
          </a:p>
        </p:txBody>
      </p:sp>
      <p:sp>
        <p:nvSpPr>
          <p:cNvPr id="43023" name="Rectangle 15"/>
          <p:cNvSpPr>
            <a:spLocks noChangeArrowheads="1"/>
          </p:cNvSpPr>
          <p:nvPr/>
        </p:nvSpPr>
        <p:spPr bwMode="auto">
          <a:xfrm>
            <a:off x="652463" y="3287713"/>
            <a:ext cx="2165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2</a:t>
            </a:r>
            <a:r>
              <a:rPr lang="zh-CN" altLang="en-US"/>
              <a:t>、铁的冶炼：</a:t>
            </a:r>
          </a:p>
        </p:txBody>
      </p:sp>
      <p:grpSp>
        <p:nvGrpSpPr>
          <p:cNvPr id="43025" name="Group 17"/>
          <p:cNvGrpSpPr>
            <a:grpSpLocks/>
          </p:cNvGrpSpPr>
          <p:nvPr/>
        </p:nvGrpSpPr>
        <p:grpSpPr bwMode="auto">
          <a:xfrm>
            <a:off x="2843213" y="3140075"/>
            <a:ext cx="3689350" cy="601663"/>
            <a:chOff x="1791" y="2323"/>
            <a:chExt cx="2324" cy="379"/>
          </a:xfrm>
        </p:grpSpPr>
        <p:sp>
          <p:nvSpPr>
            <p:cNvPr id="43021" name="Line 13"/>
            <p:cNvSpPr>
              <a:spLocks noChangeShapeType="1"/>
            </p:cNvSpPr>
            <p:nvPr/>
          </p:nvSpPr>
          <p:spPr bwMode="auto">
            <a:xfrm>
              <a:off x="2880" y="2568"/>
              <a:ext cx="62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22" name="Text Box 14"/>
            <p:cNvSpPr txBox="1">
              <a:spLocks noChangeArrowheads="1"/>
            </p:cNvSpPr>
            <p:nvPr/>
          </p:nvSpPr>
          <p:spPr bwMode="auto">
            <a:xfrm>
              <a:off x="2933" y="2323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solidFill>
                    <a:srgbClr val="0000FF"/>
                  </a:solidFill>
                  <a:latin typeface="Times New Roman" pitchFamily="18" charset="0"/>
                </a:rPr>
                <a:t>炭火</a:t>
              </a:r>
            </a:p>
          </p:txBody>
        </p:sp>
        <p:sp>
          <p:nvSpPr>
            <p:cNvPr id="43024" name="Rectangle 16"/>
            <p:cNvSpPr>
              <a:spLocks noChangeArrowheads="1"/>
            </p:cNvSpPr>
            <p:nvPr/>
          </p:nvSpPr>
          <p:spPr bwMode="auto">
            <a:xfrm>
              <a:off x="1791" y="2414"/>
              <a:ext cx="2324" cy="28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/>
                <a:t>铁矿石               铁</a:t>
              </a:r>
            </a:p>
          </p:txBody>
        </p:sp>
      </p:grpSp>
      <p:sp>
        <p:nvSpPr>
          <p:cNvPr id="43026" name="Rectangle 18"/>
          <p:cNvSpPr>
            <a:spLocks noChangeArrowheads="1"/>
          </p:cNvSpPr>
          <p:nvPr/>
        </p:nvSpPr>
        <p:spPr bwMode="auto">
          <a:xfrm>
            <a:off x="611188" y="3932238"/>
            <a:ext cx="18605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3</a:t>
            </a:r>
            <a:r>
              <a:rPr lang="zh-CN" altLang="en-US"/>
              <a:t>、陶瓷工业</a:t>
            </a:r>
          </a:p>
        </p:txBody>
      </p:sp>
      <p:sp>
        <p:nvSpPr>
          <p:cNvPr id="43027" name="Rectangle 19"/>
          <p:cNvSpPr>
            <a:spLocks noChangeArrowheads="1"/>
          </p:cNvSpPr>
          <p:nvPr/>
        </p:nvSpPr>
        <p:spPr bwMode="auto">
          <a:xfrm>
            <a:off x="611188" y="4554538"/>
            <a:ext cx="27749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、酿造业；酒、醋</a:t>
            </a:r>
          </a:p>
        </p:txBody>
      </p:sp>
      <p:sp>
        <p:nvSpPr>
          <p:cNvPr id="43028" name="Rectangle 20"/>
          <p:cNvSpPr>
            <a:spLocks noChangeArrowheads="1"/>
          </p:cNvSpPr>
          <p:nvPr/>
        </p:nvSpPr>
        <p:spPr bwMode="auto">
          <a:xfrm>
            <a:off x="611188" y="5176838"/>
            <a:ext cx="7880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en-US" altLang="zh-CN"/>
              <a:t>5</a:t>
            </a:r>
            <a:r>
              <a:rPr lang="zh-CN" altLang="en-US"/>
              <a:t>、黑火药：硝（硝酸钾）、磺（硫磺）、炭（木炭）</a:t>
            </a:r>
          </a:p>
        </p:txBody>
      </p:sp>
      <p:sp>
        <p:nvSpPr>
          <p:cNvPr id="43029" name="Rectangle 21"/>
          <p:cNvSpPr>
            <a:spLocks noChangeArrowheads="1"/>
          </p:cNvSpPr>
          <p:nvPr/>
        </p:nvSpPr>
        <p:spPr bwMode="auto">
          <a:xfrm>
            <a:off x="623888" y="5780088"/>
            <a:ext cx="18605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6</a:t>
            </a:r>
            <a:r>
              <a:rPr lang="zh-CN" altLang="en-US"/>
              <a:t>、纸、染料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88" name="Group 36"/>
          <p:cNvGraphicFramePr>
            <a:graphicFrameLocks noGrp="1"/>
          </p:cNvGraphicFramePr>
          <p:nvPr/>
        </p:nvGraphicFramePr>
        <p:xfrm>
          <a:off x="468313" y="2090738"/>
          <a:ext cx="8135937" cy="4578355"/>
        </p:xfrm>
        <a:graphic>
          <a:graphicData uri="http://schemas.openxmlformats.org/drawingml/2006/table">
            <a:tbl>
              <a:tblPr/>
              <a:tblGrid>
                <a:gridCol w="3557587"/>
                <a:gridCol w="4578350"/>
              </a:tblGrid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    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时    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中国古代化学的辉煌成果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公元前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11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世纪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瓷器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3000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年前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①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1939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年出土的商代司母戊鼎是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青铜器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079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②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西汉刘安记载有湿法炼铜：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曾青得铁则化为铜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春秋时期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战国时期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炼钢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西汉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造纸术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隋唐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黑火药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643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另：我国在酿造、制糖、染色、防腐、采煤、石油、天然气等发现和利用方面为人类作出了杰出的贡献。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9189" name="Rectangle 37"/>
          <p:cNvSpPr>
            <a:spLocks noChangeArrowheads="1"/>
          </p:cNvSpPr>
          <p:nvPr/>
        </p:nvSpPr>
        <p:spPr bwMode="auto">
          <a:xfrm>
            <a:off x="1258888" y="1196975"/>
            <a:ext cx="3833812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600">
                <a:solidFill>
                  <a:srgbClr val="0000FF"/>
                </a:solidFill>
              </a:rPr>
              <a:t>中国古代化学的辉煌成果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116013" y="1241425"/>
            <a:ext cx="5040312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第三阶段：近代化学理论的建立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003800" y="1844675"/>
            <a:ext cx="2927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－－原子、分子理论</a:t>
            </a: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4859338" y="5924550"/>
            <a:ext cx="32321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/>
              <a:t>阿伏加德罗（意大利）</a:t>
            </a:r>
          </a:p>
        </p:txBody>
      </p:sp>
      <p:pic>
        <p:nvPicPr>
          <p:cNvPr id="44042" name="Picture 10" descr="道尔顿"/>
          <p:cNvPicPr>
            <a:picLocks noChangeAspect="1" noChangeArrowheads="1"/>
          </p:cNvPicPr>
          <p:nvPr/>
        </p:nvPicPr>
        <p:blipFill>
          <a:blip r:embed="rId2"/>
          <a:srcRect b="8145"/>
          <a:stretch>
            <a:fillRect/>
          </a:stretch>
        </p:blipFill>
        <p:spPr bwMode="auto">
          <a:xfrm>
            <a:off x="1619250" y="2827338"/>
            <a:ext cx="1949450" cy="2881312"/>
          </a:xfrm>
          <a:prstGeom prst="rect">
            <a:avLst/>
          </a:prstGeom>
          <a:noFill/>
        </p:spPr>
      </p:pic>
      <p:pic>
        <p:nvPicPr>
          <p:cNvPr id="44043" name="Picture 11" descr="阿伏伽德罗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1138" y="2827338"/>
            <a:ext cx="2205037" cy="2916237"/>
          </a:xfrm>
          <a:prstGeom prst="rect">
            <a:avLst/>
          </a:prstGeom>
          <a:noFill/>
        </p:spPr>
      </p:pic>
      <p:sp>
        <p:nvSpPr>
          <p:cNvPr id="44044" name="Rectangle 12"/>
          <p:cNvSpPr>
            <a:spLocks noChangeArrowheads="1"/>
          </p:cNvSpPr>
          <p:nvPr/>
        </p:nvSpPr>
        <p:spPr bwMode="auto">
          <a:xfrm>
            <a:off x="1403350" y="5995988"/>
            <a:ext cx="26225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/>
              <a:t>道尔顿（英国人）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187450" y="1196975"/>
            <a:ext cx="4824413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第四阶段：元素周期律的发现</a:t>
            </a:r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755650" y="3284538"/>
            <a:ext cx="4032250" cy="15525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1869</a:t>
            </a:r>
            <a:r>
              <a:rPr lang="zh-CN" altLang="en-US">
                <a:solidFill>
                  <a:srgbClr val="0000FF"/>
                </a:solidFill>
              </a:rPr>
              <a:t>年</a:t>
            </a:r>
            <a:r>
              <a:rPr lang="zh-CN" altLang="en-US"/>
              <a:t>俄国科学家</a:t>
            </a:r>
            <a:r>
              <a:rPr lang="zh-CN" altLang="en-US">
                <a:solidFill>
                  <a:schemeClr val="hlink"/>
                </a:solidFill>
              </a:rPr>
              <a:t>门捷列夫</a:t>
            </a:r>
          </a:p>
          <a:p>
            <a:r>
              <a:rPr lang="zh-CN" altLang="en-US"/>
              <a:t>发现了</a:t>
            </a:r>
            <a:r>
              <a:rPr lang="zh-CN" altLang="en-US">
                <a:solidFill>
                  <a:srgbClr val="0000FF"/>
                </a:solidFill>
              </a:rPr>
              <a:t>元素周期律和元素周</a:t>
            </a:r>
          </a:p>
          <a:p>
            <a:r>
              <a:rPr lang="zh-CN" altLang="en-US">
                <a:solidFill>
                  <a:srgbClr val="0000FF"/>
                </a:solidFill>
              </a:rPr>
              <a:t>期表</a:t>
            </a:r>
            <a:r>
              <a:rPr lang="zh-CN" altLang="en-US"/>
              <a:t>，使化学世界变得有规</a:t>
            </a:r>
          </a:p>
          <a:p>
            <a:r>
              <a:rPr lang="zh-CN" altLang="en-US"/>
              <a:t>律可循。</a:t>
            </a:r>
          </a:p>
        </p:txBody>
      </p:sp>
      <p:pic>
        <p:nvPicPr>
          <p:cNvPr id="45064" name="Picture 8" descr="门捷列夫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2565400"/>
            <a:ext cx="2930525" cy="4105275"/>
          </a:xfrm>
          <a:prstGeom prst="rect">
            <a:avLst/>
          </a:prstGeom>
          <a:noFill/>
        </p:spPr>
      </p:pic>
      <p:sp>
        <p:nvSpPr>
          <p:cNvPr id="45067" name="Rectangle 11"/>
          <p:cNvSpPr>
            <a:spLocks noChangeArrowheads="1"/>
          </p:cNvSpPr>
          <p:nvPr/>
        </p:nvSpPr>
        <p:spPr bwMode="auto">
          <a:xfrm>
            <a:off x="4787900" y="1916113"/>
            <a:ext cx="2927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－－</a:t>
            </a:r>
            <a:r>
              <a:rPr lang="zh-CN" altLang="en-US">
                <a:solidFill>
                  <a:srgbClr val="0000FF"/>
                </a:solidFill>
              </a:rPr>
              <a:t>学习化学的钥匙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1187450" y="1241425"/>
            <a:ext cx="1512888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现阶段</a:t>
            </a:r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611188" y="2133600"/>
            <a:ext cx="5832475" cy="11874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/>
              <a:t>１、已能利用各种先进仪器和分析技术</a:t>
            </a:r>
          </a:p>
          <a:p>
            <a:r>
              <a:rPr lang="zh-CN" altLang="en-US"/>
              <a:t>　　对化学世界进行微观的探索，并探</a:t>
            </a:r>
          </a:p>
          <a:p>
            <a:r>
              <a:rPr lang="zh-CN" altLang="en-US"/>
              <a:t>　　索纳米技术制造出特定功能的产品；</a:t>
            </a:r>
          </a:p>
        </p:txBody>
      </p:sp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684213" y="4473575"/>
            <a:ext cx="7691437" cy="11874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、发展前景：众多的权威科学家阐述，化学不会消亡，</a:t>
            </a:r>
          </a:p>
          <a:p>
            <a:r>
              <a:rPr lang="zh-CN" altLang="en-US"/>
              <a:t>   将在开发新物质领域作出巨大贡献，且化学可以根</a:t>
            </a:r>
          </a:p>
          <a:p>
            <a:r>
              <a:rPr lang="zh-CN" altLang="en-US"/>
              <a:t>   据人们的意愿逐个放置原子，生成新的物质。</a:t>
            </a:r>
          </a:p>
        </p:txBody>
      </p:sp>
      <p:pic>
        <p:nvPicPr>
          <p:cNvPr id="46090" name="Picture 10" descr="硅晶体结构隧道扫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2060575"/>
            <a:ext cx="1727200" cy="1666875"/>
          </a:xfrm>
          <a:prstGeom prst="rect">
            <a:avLst/>
          </a:prstGeom>
          <a:noFill/>
        </p:spPr>
      </p:pic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5724525" y="3860800"/>
            <a:ext cx="3024188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硅晶体结构隧道扫描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1763713" y="1125538"/>
            <a:ext cx="5541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对于化学学习，我有我的要求！！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827088" y="1916113"/>
            <a:ext cx="79216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latin typeface="Times New Roman" pitchFamily="18" charset="0"/>
              </a:rPr>
              <a:t>1</a:t>
            </a:r>
            <a:r>
              <a:rPr lang="zh-CN" altLang="en-US" sz="2200">
                <a:latin typeface="Times New Roman" pitchFamily="18" charset="0"/>
              </a:rPr>
              <a:t>、课前一定要预习，要知道化学将要学习什么；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827088" y="2276475"/>
            <a:ext cx="792162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latin typeface="Times New Roman" pitchFamily="18" charset="0"/>
              </a:rPr>
              <a:t>2</a:t>
            </a:r>
            <a:r>
              <a:rPr lang="zh-CN" altLang="en-US" sz="2200">
                <a:latin typeface="Times New Roman" pitchFamily="18" charset="0"/>
              </a:rPr>
              <a:t>、课堂上必须认真听讲，学会自主地做笔记；不允许做任何　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　  违反课堂纪律的事情，如：打瞌睡、讲小话、看与化学无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      关的书籍、玩游戏、听</a:t>
            </a:r>
            <a:r>
              <a:rPr lang="en-US" altLang="zh-CN" sz="2200">
                <a:latin typeface="Times New Roman" pitchFamily="18" charset="0"/>
              </a:rPr>
              <a:t>MPx;</a:t>
            </a: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827088" y="3275013"/>
            <a:ext cx="79216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latin typeface="Times New Roman" pitchFamily="18" charset="0"/>
              </a:rPr>
              <a:t>3</a:t>
            </a:r>
            <a:r>
              <a:rPr lang="zh-CN" altLang="en-US" sz="2200">
                <a:latin typeface="Times New Roman" pitchFamily="18" charset="0"/>
              </a:rPr>
              <a:t>、课后作业必须与当天的化学课内容同步，不允许抄作业，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      如果被发现，罚抄</a:t>
            </a:r>
            <a:r>
              <a:rPr lang="en-US" altLang="zh-CN" sz="2200">
                <a:latin typeface="Times New Roman" pitchFamily="18" charset="0"/>
              </a:rPr>
              <a:t>100</a:t>
            </a:r>
            <a:r>
              <a:rPr lang="zh-CN" altLang="en-US" sz="2200">
                <a:latin typeface="Times New Roman" pitchFamily="18" charset="0"/>
              </a:rPr>
              <a:t>遍以上；</a:t>
            </a: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827088" y="4016375"/>
            <a:ext cx="79216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latin typeface="Times New Roman" pitchFamily="18" charset="0"/>
              </a:rPr>
              <a:t>4</a:t>
            </a:r>
            <a:r>
              <a:rPr lang="zh-CN" altLang="en-US" sz="2200">
                <a:latin typeface="Times New Roman" pitchFamily="18" charset="0"/>
              </a:rPr>
              <a:t>、化学学习绝对不能投机取巧，一定要有记忆－－理解地记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      忆，创造出一种有利于自己的学习方法；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827088" y="4757738"/>
            <a:ext cx="79216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 dirty="0">
                <a:latin typeface="Times New Roman" pitchFamily="18" charset="0"/>
              </a:rPr>
              <a:t>5</a:t>
            </a:r>
            <a:r>
              <a:rPr lang="zh-CN" altLang="en-US" sz="2200" dirty="0">
                <a:latin typeface="Times New Roman" pitchFamily="18" charset="0"/>
              </a:rPr>
              <a:t>、化学学习要求跟着老师的步调走</a:t>
            </a:r>
            <a:r>
              <a:rPr lang="zh-CN" altLang="en-US" sz="2200" dirty="0" smtClean="0">
                <a:latin typeface="Times New Roman" pitchFamily="18" charset="0"/>
              </a:rPr>
              <a:t>，绝对</a:t>
            </a:r>
            <a:r>
              <a:rPr lang="zh-CN" altLang="en-US" sz="2200" dirty="0">
                <a:latin typeface="Times New Roman" pitchFamily="18" charset="0"/>
              </a:rPr>
              <a:t>不能落后，有不</a:t>
            </a:r>
            <a:r>
              <a:rPr lang="zh-CN" altLang="en-US" sz="2200" dirty="0" smtClean="0">
                <a:latin typeface="Times New Roman" pitchFamily="18" charset="0"/>
              </a:rPr>
              <a:t>懂</a:t>
            </a:r>
            <a:endParaRPr lang="en-US" altLang="zh-CN" sz="2200" dirty="0" smtClean="0">
              <a:latin typeface="Times New Roman" pitchFamily="18" charset="0"/>
            </a:endParaRPr>
          </a:p>
          <a:p>
            <a:pPr eaLnBrk="0" hangingPunct="0"/>
            <a:r>
              <a:rPr lang="en-US" altLang="zh-CN" sz="2200" dirty="0" smtClean="0">
                <a:latin typeface="Times New Roman" pitchFamily="18" charset="0"/>
              </a:rPr>
              <a:t>      </a:t>
            </a:r>
            <a:r>
              <a:rPr lang="zh-CN" altLang="en-US" sz="2200" dirty="0" smtClean="0">
                <a:latin typeface="Times New Roman" pitchFamily="18" charset="0"/>
              </a:rPr>
              <a:t>得</a:t>
            </a:r>
            <a:r>
              <a:rPr lang="zh-CN" altLang="en-US" sz="2200" dirty="0">
                <a:latin typeface="Times New Roman" pitchFamily="18" charset="0"/>
              </a:rPr>
              <a:t>问题一定要及时地请教同学或老师；</a:t>
            </a: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827088" y="5445125"/>
            <a:ext cx="792162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latin typeface="Times New Roman" pitchFamily="18" charset="0"/>
              </a:rPr>
              <a:t>6</a:t>
            </a:r>
            <a:r>
              <a:rPr lang="zh-CN" altLang="en-US" sz="2200">
                <a:latin typeface="Times New Roman" pitchFamily="18" charset="0"/>
              </a:rPr>
              <a:t>、实验课堂要求操作规范，没有经过老师同意，不能乱动实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      验器材、药品，所有同学要求坐着实验，不能大声喧哗、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      吵闹以及随意走动位置。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29" grpId="0"/>
      <p:bldP spid="52230" grpId="0"/>
      <p:bldP spid="52231" grpId="0"/>
      <p:bldP spid="52232" grpId="0"/>
      <p:bldP spid="5223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1258888" y="1196975"/>
            <a:ext cx="1512887" cy="5191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800"/>
              <a:t>作业：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468313" y="2214554"/>
            <a:ext cx="483016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dirty="0"/>
              <a:t>1</a:t>
            </a:r>
            <a:r>
              <a:rPr lang="zh-CN" altLang="en-US" dirty="0"/>
              <a:t>、预习第一</a:t>
            </a:r>
            <a:r>
              <a:rPr lang="zh-CN" altLang="en-US" dirty="0" smtClean="0"/>
              <a:t>单元</a:t>
            </a:r>
            <a:endParaRPr lang="en-US" altLang="zh-CN" dirty="0" smtClean="0"/>
          </a:p>
          <a:p>
            <a:r>
              <a:rPr lang="en-US" altLang="zh-CN" dirty="0" smtClean="0"/>
              <a:t>   </a:t>
            </a:r>
            <a:r>
              <a:rPr lang="zh-CN" altLang="en-US" dirty="0" smtClean="0"/>
              <a:t>课题</a:t>
            </a:r>
            <a:r>
              <a:rPr lang="en-US" altLang="zh-CN" dirty="0"/>
              <a:t>1 《</a:t>
            </a:r>
            <a:r>
              <a:rPr lang="zh-CN" altLang="en-US" dirty="0"/>
              <a:t>物质的变化和性质</a:t>
            </a:r>
            <a:r>
              <a:rPr lang="en-US" altLang="zh-CN" dirty="0"/>
              <a:t>》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2463800" y="1268413"/>
            <a:ext cx="50609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/>
              <a:t>—</a:t>
            </a:r>
            <a:r>
              <a:rPr lang="zh-CN" altLang="en-US"/>
              <a:t>－基本上</a:t>
            </a:r>
            <a:r>
              <a:rPr lang="zh-CN" altLang="en-US">
                <a:solidFill>
                  <a:srgbClr val="0000FF"/>
                </a:solidFill>
              </a:rPr>
              <a:t>天天都有化学作业</a:t>
            </a:r>
            <a:r>
              <a:rPr lang="zh-CN" altLang="en-US"/>
              <a:t>要完成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8596" y="322103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、完成</a:t>
            </a:r>
            <a:r>
              <a:rPr lang="en-US" altLang="zh-CN" dirty="0" smtClean="0"/>
              <a:t>《100</a:t>
            </a:r>
            <a:r>
              <a:rPr lang="zh-CN" altLang="en-US" dirty="0" smtClean="0"/>
              <a:t>分：绪言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28596" y="3714752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3</a:t>
            </a:r>
            <a:r>
              <a:rPr lang="zh-CN" altLang="en-US" dirty="0" smtClean="0"/>
              <a:t>、完成一份手抄报</a:t>
            </a:r>
            <a:r>
              <a:rPr lang="zh-CN" altLang="en-US" sz="2000" dirty="0" smtClean="0">
                <a:solidFill>
                  <a:srgbClr val="FF0000"/>
                </a:solidFill>
              </a:rPr>
              <a:t>（国庆后交）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428596" y="4286256"/>
            <a:ext cx="4209807" cy="193899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dirty="0"/>
              <a:t>注意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r>
              <a:rPr lang="en-US" altLang="zh-CN" dirty="0" smtClean="0"/>
              <a:t>1</a:t>
            </a:r>
            <a:r>
              <a:rPr lang="zh-CN" altLang="en-US" dirty="0"/>
              <a:t>、预习情况完成在</a:t>
            </a:r>
            <a:r>
              <a:rPr lang="en-US" altLang="zh-CN" dirty="0" smtClean="0"/>
              <a:t>《100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》</a:t>
            </a:r>
          </a:p>
          <a:p>
            <a:r>
              <a:rPr lang="zh-CN" altLang="en-US" dirty="0" smtClean="0"/>
              <a:t>   的“知识速测”</a:t>
            </a:r>
            <a:r>
              <a:rPr lang="zh-CN" altLang="en-US" dirty="0"/>
              <a:t>上</a:t>
            </a:r>
          </a:p>
          <a:p>
            <a:r>
              <a:rPr lang="en-US" altLang="zh-CN" dirty="0" smtClean="0"/>
              <a:t>2</a:t>
            </a:r>
            <a:r>
              <a:rPr lang="zh-CN" altLang="en-US" dirty="0"/>
              <a:t>、每位同学配备两</a:t>
            </a:r>
            <a:r>
              <a:rPr lang="zh-CN" altLang="en-US" dirty="0" smtClean="0"/>
              <a:t>个</a:t>
            </a:r>
            <a:endParaRPr lang="en-US" altLang="zh-CN" dirty="0" smtClean="0"/>
          </a:p>
          <a:p>
            <a:r>
              <a:rPr lang="en-US" altLang="zh-CN" dirty="0" smtClean="0">
                <a:solidFill>
                  <a:schemeClr val="hlink"/>
                </a:solidFill>
              </a:rPr>
              <a:t>   1</a:t>
            </a:r>
            <a:r>
              <a:rPr lang="zh-CN" altLang="en-US" dirty="0">
                <a:solidFill>
                  <a:schemeClr val="hlink"/>
                </a:solidFill>
              </a:rPr>
              <a:t>元</a:t>
            </a:r>
            <a:r>
              <a:rPr lang="zh-CN" altLang="en-US" dirty="0" smtClean="0">
                <a:solidFill>
                  <a:schemeClr val="hlink"/>
                </a:solidFill>
              </a:rPr>
              <a:t>钱薄的数学单行本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924072"/>
            <a:ext cx="3429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A603AB"/>
            </a:gs>
            <a:gs pos="12000">
              <a:srgbClr val="E81766"/>
            </a:gs>
            <a:gs pos="27000">
              <a:srgbClr val="EE3F17"/>
            </a:gs>
            <a:gs pos="48000">
              <a:srgbClr val="FFFF00"/>
            </a:gs>
            <a:gs pos="64999">
              <a:srgbClr val="1A8D48"/>
            </a:gs>
            <a:gs pos="78999">
              <a:srgbClr val="0819FB"/>
            </a:gs>
            <a:gs pos="100000">
              <a:srgbClr val="A603AB"/>
            </a:gs>
          </a:gsLst>
          <a:lin ang="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kx="2115830" algn="bl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charset="-122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A603AB"/>
            </a:gs>
            <a:gs pos="12000">
              <a:srgbClr val="E81766"/>
            </a:gs>
            <a:gs pos="27000">
              <a:srgbClr val="EE3F17"/>
            </a:gs>
            <a:gs pos="48000">
              <a:srgbClr val="FFFF00"/>
            </a:gs>
            <a:gs pos="64999">
              <a:srgbClr val="1A8D48"/>
            </a:gs>
            <a:gs pos="78999">
              <a:srgbClr val="0819FB"/>
            </a:gs>
            <a:gs pos="100000">
              <a:srgbClr val="A603AB"/>
            </a:gs>
          </a:gsLst>
          <a:lin ang="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kx="2115830" algn="bl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charset="-122"/>
            <a:ea typeface="宋体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2041</TotalTime>
  <Words>1189</Words>
  <Application>Microsoft Office PowerPoint</Application>
  <PresentationFormat>全屏显示(4:3)</PresentationFormat>
  <Paragraphs>265</Paragraphs>
  <Slides>20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Company>wen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sxy</dc:creator>
  <cp:lastModifiedBy>admin</cp:lastModifiedBy>
  <cp:revision>151</cp:revision>
  <dcterms:created xsi:type="dcterms:W3CDTF">2007-11-11T14:00:58Z</dcterms:created>
  <dcterms:modified xsi:type="dcterms:W3CDTF">2018-10-18T12:01:55Z</dcterms:modified>
</cp:coreProperties>
</file>