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60" r:id="rId1"/>
  </p:sldMasterIdLst>
  <p:sldIdLst>
    <p:sldId id="256" r:id="rId2"/>
    <p:sldId id="257" r:id="rId3"/>
    <p:sldId id="258" r:id="rId4"/>
    <p:sldId id="259" r:id="rId5"/>
    <p:sldId id="260" r:id="rId6"/>
    <p:sldId id="266" r:id="rId7"/>
    <p:sldId id="265" r:id="rId8"/>
    <p:sldId id="261" r:id="rId9"/>
    <p:sldId id="262" r:id="rId10"/>
    <p:sldId id="263" r:id="rId11"/>
    <p:sldId id="264" r:id="rId12"/>
    <p:sldId id="267" r:id="rId13"/>
    <p:sldId id="268" r:id="rId14"/>
    <p:sldId id="273" r:id="rId15"/>
    <p:sldId id="274" r:id="rId16"/>
    <p:sldId id="269" r:id="rId17"/>
    <p:sldId id="271" r:id="rId18"/>
    <p:sldId id="270" r:id="rId19"/>
    <p:sldId id="272" r:id="rId20"/>
  </p:sldIdLst>
  <p:sldSz cx="12192000" cy="6858000"/>
  <p:notesSz cx="6858000" cy="9144000"/>
  <p:custDataLst>
    <p:tags r:id="rId21"/>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53">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778" autoAdjust="0"/>
    <p:restoredTop sz="94660"/>
  </p:normalViewPr>
  <p:slideViewPr>
    <p:cSldViewPr snapToGrid="0">
      <p:cViewPr varScale="1">
        <p:scale>
          <a:sx n="74" d="100"/>
          <a:sy n="74" d="100"/>
        </p:scale>
        <p:origin x="72" y="102"/>
      </p:cViewPr>
      <p:guideLst>
        <p:guide orient="horz" pos="2160"/>
        <p:guide pos="3853"/>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tags" Target="tags/tag36.xml" /><Relationship Id="rId22" Type="http://schemas.openxmlformats.org/officeDocument/2006/relationships/presProps" Target="presProps.xml" /><Relationship Id="rId23" Type="http://schemas.openxmlformats.org/officeDocument/2006/relationships/viewProps" Target="viewProps.xml" /><Relationship Id="rId24" Type="http://schemas.openxmlformats.org/officeDocument/2006/relationships/theme" Target="theme/theme1.xml" /><Relationship Id="rId25"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zh-CN" altLang="en-US"/>
              <a:t>单击此处编辑母版标题样式</a:t>
            </a:r>
            <a:endParaRPr lang="en-US"/>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a:xfrm>
            <a:off x="2416500" y="329307"/>
            <a:ext cx="4973915" cy="309201"/>
          </a:xfrm>
        </p:spPr>
        <p:txBody>
          <a:bodyPr/>
          <a:lstStyle/>
          <a:p>
            <a:endParaRPr lang="zh-CN" altLang="en-US"/>
          </a:p>
        </p:txBody>
      </p:sp>
      <p:sp>
        <p:nvSpPr>
          <p:cNvPr id="6" name="Slide Number Placeholder 5"/>
          <p:cNvSpPr>
            <a:spLocks noGrp="1"/>
          </p:cNvSpPr>
          <p:nvPr>
            <p:ph type="sldNum" sz="quarter" idx="12"/>
          </p:nvPr>
        </p:nvSpPr>
        <p:spPr>
          <a:xfrm>
            <a:off x="1437664" y="798973"/>
            <a:ext cx="811019" cy="503578"/>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426846864"/>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ncho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050726862"/>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zh-CN" altLang="en-US"/>
              <a:t>单击此处编辑母版标题样式</a:t>
            </a:r>
            <a:endParaRPr lang="en-US"/>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431196755"/>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1449217" y="804889"/>
            <a:ext cx="9605635" cy="1059305"/>
          </a:xfrm>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447331" y="2010878"/>
            <a:ext cx="4645152" cy="344859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Content Placeholder 3"/>
          <p:cNvSpPr>
            <a:spLocks noGrp="1"/>
          </p:cNvSpPr>
          <p:nvPr>
            <p:ph sz="half" idx="2"/>
          </p:nvPr>
        </p:nvSpPr>
        <p:spPr>
          <a:xfrm>
            <a:off x="6413771" y="2017343"/>
            <a:ext cx="4645152" cy="3441520"/>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5" name="Date Placeholder 4"/>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999529339"/>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1447191" y="804163"/>
            <a:ext cx="9607661" cy="1056319"/>
          </a:xfrm>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447191" y="2824269"/>
            <a:ext cx="4645152" cy="264445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412362" y="2821491"/>
            <a:ext cx="4645152" cy="2637371"/>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678635979"/>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334654062"/>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413343880"/>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zh-CN" altLang="en-US"/>
              <a:t>单击此处编辑母版标题样式</a:t>
            </a:r>
            <a:endParaRPr lang="en-US"/>
          </a:p>
        </p:txBody>
      </p:sp>
      <p:sp>
        <p:nvSpPr>
          <p:cNvPr id="3" name="Content Placeholder 2"/>
          <p:cNvSpPr>
            <a:spLocks noGrp="1"/>
          </p:cNvSpPr>
          <p:nvPr>
            <p:ph idx="1"/>
          </p:nvPr>
        </p:nvSpPr>
        <p:spPr>
          <a:xfrm>
            <a:off x="5043714" y="798974"/>
            <a:ext cx="6012470" cy="4658826"/>
          </a:xfrm>
        </p:spPr>
        <p:txBody>
          <a:bodyPr anchor="ct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22516992"/>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a:lstStyle/>
            <a:p/>
          </p:txBody>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9EFD9D74-47D9-4702-A33C-335B63B48DBF}" type="datetimeFigureOut">
              <a:rPr lang="zh-CN" altLang="en-US" smtClean="0"/>
              <a:t>2021/12/3</a:t>
            </a:fld>
            <a:endParaRPr lang="zh-CN" altLang="en-US"/>
          </a:p>
        </p:txBody>
      </p:sp>
      <p:sp>
        <p:nvSpPr>
          <p:cNvPr id="6" name="Footer Placeholder 5"/>
          <p:cNvSpPr>
            <a:spLocks noGrp="1"/>
          </p:cNvSpPr>
          <p:nvPr>
            <p:ph type="ftr" sz="quarter" idx="11"/>
          </p:nvPr>
        </p:nvSpPr>
        <p:spPr>
          <a:xfrm>
            <a:off x="1447382" y="318640"/>
            <a:ext cx="5541004" cy="320931"/>
          </a:xfrm>
        </p:spPr>
        <p:txBody>
          <a:bodyPr/>
          <a:lstStyle/>
          <a:p>
            <a:endParaRPr lang="zh-CN" altLang="en-US"/>
          </a:p>
        </p:txBody>
      </p:sp>
      <p:sp>
        <p:nvSpPr>
          <p:cNvPr id="7" name="Slide Number Placeholder 6"/>
          <p:cNvSpPr>
            <a:spLocks noGrp="1"/>
          </p:cNvSpPr>
          <p:nvPr>
            <p:ph type="sldNum" sz="quarter" idx="12"/>
          </p:nvPr>
        </p:nvSpPr>
        <p:spPr/>
        <p:txBody>
          <a:bodyPr/>
          <a:lstStyle/>
          <a:p>
            <a:fld id="{FABC47A4-756D-490B-A52F-7D9E2C9FC05F}" type="slidenum">
              <a:rPr lang="zh-CN" altLang="en-US" smtClean="0"/>
              <a:t>‹#›</a:t>
            </a:fld>
            <a:endParaRPr lang="zh-CN" alt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30892931"/>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162948189"/>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15" name="Straight Connector 14"/>
          <p:cNvCxnSpPr/>
          <p:nvPr/>
        </p:nvCxnSpPr>
        <p:spPr>
          <a:xfrm flipH="1">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52837822"/>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a:buNone/>
              <a:defRPr sz="1600"/>
            </a:lvl1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2021/12/3</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2021/12/3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2021/12/3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image" Target="../media/image1.jpeg" /><Relationship Id="rId16"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rcRect t="1538" b="-1538"/>
          <a:stretch>
            <a:fillRect/>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49AE70B2-8BF9-45C0-BB95-33D1B9D3A854}" type="slidenum">
              <a:rPr lang="zh-CN" altLang="en-US" smtClean="0"/>
              <a:t>‹#›</a:t>
            </a:fld>
            <a:endParaRPr lang="zh-CN" alt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85541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56" r:id="rId12"/>
    <p:sldLayoutId id="2147483658" r:id="rId13"/>
    <p:sldLayoutId id="2147483659" r:id="rId14"/>
  </p:sldLayoutIdLst>
  <p:transition/>
  <p:timing/>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6.xml" /><Relationship Id="rId3" Type="http://schemas.openxmlformats.org/officeDocument/2006/relationships/image" Target="../media/image2.png" /><Relationship Id="rId4" Type="http://schemas.openxmlformats.org/officeDocument/2006/relationships/tags" Target="../tags/tag1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 Id="rId3" Type="http://schemas.openxmlformats.org/officeDocument/2006/relationships/tags" Target="../tags/tag3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 Id="rId3" Type="http://schemas.openxmlformats.org/officeDocument/2006/relationships/tags" Target="../tags/tag3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custDataLst>
              <p:tags r:id="rId2"/>
            </p:custDataLst>
          </p:nvPr>
        </p:nvSpPr>
        <p:spPr>
          <a:xfrm>
            <a:off x="380754" y="887569"/>
            <a:ext cx="9804892" cy="2541431"/>
          </a:xfrm>
        </p:spPr>
        <p:txBody>
          <a:bodyPr/>
          <a:lstStyle/>
          <a:p>
            <a:r>
              <a:rPr lang="zh-CN" altLang="zh-CN">
                <a:solidFill>
                  <a:srgbClr val="FF0000"/>
                </a:solidFill>
              </a:rPr>
              <a:t>数字经济引领新发展格局</a:t>
            </a:r>
          </a:p>
        </p:txBody>
      </p:sp>
      <p:pic>
        <p:nvPicPr>
          <p:cNvPr id="3" name="图片 2">
            <a:extLst>
              <a:ext uri="{FF2B5EF4-FFF2-40B4-BE49-F238E27FC236}">
                <a16:creationId xmlns:a16="http://schemas.microsoft.com/office/drawing/2014/main" xmlns="" id="{A6234A38-B9A1-4E3F-9871-1CFEC0DC23FA}"/>
              </a:ext>
            </a:extLst>
          </p:cNvPr>
          <p:cNvPicPr>
            <a:picLocks noChangeAspect="1"/>
          </p:cNvPicPr>
          <p:nvPr/>
        </p:nvPicPr>
        <p:blipFill>
          <a:blip r:embed="rId3">
            <a:extLst>
              <a:ext uri="{28A0092B-C50C-407E-A947-70E740481C1C}">
                <a14:useLocalDpi xmlns:a14="http://schemas.microsoft.com/office/drawing/2010/main" val="0"/>
              </a:ext>
            </a:extLst>
          </a:blip>
          <a:srcRect l="29250" r="24992" b="9822"/>
          <a:stretch>
            <a:fillRect/>
          </a:stretch>
        </p:blipFill>
        <p:spPr>
          <a:xfrm>
            <a:off x="9650807" y="1469043"/>
            <a:ext cx="2789432" cy="5497289"/>
          </a:xfrm>
          <a:prstGeom prst="rect">
            <a:avLst/>
          </a:prstGeom>
        </p:spPr>
      </p:pic>
    </p:spTree>
    <p:custDataLst>
      <p:tags r:id="rId4"/>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74151" y="1163384"/>
            <a:ext cx="11430000" cy="2861310"/>
          </a:xfrm>
          <a:prstGeom prst="rect">
            <a:avLst/>
          </a:prstGeom>
          <a:noFill/>
        </p:spPr>
        <p:txBody>
          <a:bodyPr wrap="square" rtlCol="0">
            <a:spAutoFit/>
          </a:bodyPr>
          <a:lstStyle/>
          <a:p>
            <a:pPr fontAlgn="auto">
              <a:lnSpc>
                <a:spcPct val="150000"/>
              </a:lnSpc>
            </a:pP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【时政链接一】</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2021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9</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日，以“创新发展与数字经济”为主题的</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2021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年中国国际数字经济博览会在河北石家庄国际会展中心开幕。本届展会聚焦京津冀协同发展、雄安新区规划建设、2022年冬奥会筹办“三件大事”，聚焦数字经济领域新业态、新模式和前沿热点，致力于全力打造国家级国际化数字经济交流合作平台。</a:t>
            </a:r>
          </a:p>
        </p:txBody>
      </p:sp>
    </p:spTree>
    <p:custDataLst>
      <p:tags r:id="rId2"/>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97485" y="366395"/>
            <a:ext cx="11725910" cy="4615815"/>
          </a:xfrm>
          <a:prstGeom prst="rect">
            <a:avLst/>
          </a:prstGeom>
          <a:noFill/>
        </p:spPr>
        <p:txBody>
          <a:bodyPr wrap="square" rtlCol="0">
            <a:spAutoFit/>
          </a:bodyPr>
          <a:lstStyle/>
          <a:p>
            <a:pPr fontAlgn="auto">
              <a:lnSpc>
                <a:spcPct val="150000"/>
              </a:lnSpc>
            </a:pPr>
            <a:r>
              <a:rPr lang="en-US" altLang="zh-CN" sz="2800" b="1">
                <a:solidFill>
                  <a:srgbClr val="C00000"/>
                </a:solidFill>
              </a:rPr>
              <a:t>    </a:t>
            </a:r>
            <a:r>
              <a:rPr lang="zh-CN" altLang="en-US" sz="2800" b="1">
                <a:solidFill>
                  <a:srgbClr val="C00000"/>
                </a:solidFill>
              </a:rPr>
              <a:t>本届数博会三大看点</a:t>
            </a:r>
          </a:p>
          <a:p>
            <a:pPr fontAlgn="auto">
              <a:lnSpc>
                <a:spcPct val="150000"/>
              </a:lnSpc>
            </a:pPr>
            <a:r>
              <a:rPr lang="zh-CN" altLang="en-US" sz="2400" b="1">
                <a:solidFill>
                  <a:schemeClr val="tx1"/>
                </a:solidFill>
                <a:latin typeface="微软雅黑" panose="020b0503020204020204" pitchFamily="34" charset="-122"/>
                <a:ea typeface="微软雅黑" panose="020b0503020204020204" pitchFamily="34" charset="-122"/>
              </a:rPr>
              <a:t>一、</a:t>
            </a:r>
            <a:r>
              <a:rPr lang="en-US" altLang="zh-CN" sz="2400" b="1">
                <a:solidFill>
                  <a:schemeClr val="tx1"/>
                </a:solidFill>
                <a:latin typeface="微软雅黑" panose="020b0503020204020204" pitchFamily="34" charset="-122"/>
                <a:ea typeface="微软雅黑" panose="020b0503020204020204" pitchFamily="34" charset="-122"/>
              </a:rPr>
              <a:t>新技术</a:t>
            </a:r>
          </a:p>
          <a:p>
            <a:pPr fontAlgn="auto">
              <a:lnSpc>
                <a:spcPct val="150000"/>
              </a:lnSpc>
            </a:pPr>
            <a:r>
              <a:rPr lang="en-US" altLang="zh-CN" sz="2400" b="1">
                <a:solidFill>
                  <a:schemeClr val="tx1"/>
                </a:solidFill>
                <a:latin typeface="微软雅黑" panose="020b0503020204020204" pitchFamily="34" charset="-122"/>
                <a:ea typeface="微软雅黑" panose="020b0503020204020204" pitchFamily="34" charset="-122"/>
              </a:rPr>
              <a:t>本届博览会共有468家企业参展，汇聚了国内外数字经济领域众多尖端知名企业、数字经济类“独角兽”企业，呈现出国际化、前沿化、应用化、产业化、同步化的鲜明特征。一批“黑科技”成果将集中亮相，其中，华为“冀为好望”智能摄像机和定制化解决方案软件产品及平台、科大讯飞“公文智能校对系统”、维信诺柔性1mm U型环绕内折创新终端、傲林科技企业级数字孪生构建与应用，以及“企业生产经营智能决策辅助系统”均为全国首发。</a:t>
            </a:r>
          </a:p>
        </p:txBody>
      </p:sp>
    </p:spTree>
    <p:custDataLst>
      <p:tags r:id="rId2"/>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97485" y="366395"/>
            <a:ext cx="11725910" cy="4061460"/>
          </a:xfrm>
          <a:prstGeom prst="rect">
            <a:avLst/>
          </a:prstGeom>
          <a:noFill/>
        </p:spPr>
        <p:txBody>
          <a:bodyPr wrap="square" rtlCol="0">
            <a:spAutoFit/>
          </a:bodyPr>
          <a:lstStyle/>
          <a:p>
            <a:pPr fontAlgn="auto">
              <a:lnSpc>
                <a:spcPct val="150000"/>
              </a:lnSpc>
            </a:pPr>
            <a:r>
              <a:rPr lang="en-US" altLang="zh-CN" sz="2800" b="1">
                <a:solidFill>
                  <a:srgbClr val="C00000"/>
                </a:solidFill>
              </a:rPr>
              <a:t>   </a:t>
            </a:r>
            <a:r>
              <a:rPr lang="en-US" altLang="zh-CN"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二、新产品</a:t>
            </a:r>
            <a:endParaRPr lang="en-US"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颠覆想象的数字化创新产品随处可见，千里驰援河南抗汛救灾的中国移动翼龙“空中基站”、中国铁塔股份有限公司的“铁塔视联”、上海旺链信息科技有限公司的“区块链溯源平台”、深圳皓丽智能科技有限公司带来的“皓丽M5-智会不凡新品会议平板”、海南安迈云网络技术有限公司的“矩阵存储”等一大批来自国内外前沿的新产品将集中展示，打造一场别开生面的数字盛宴，让大家一饱眼福，深入感受数字技术的独特魅力。</a:t>
            </a: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97485" y="366395"/>
            <a:ext cx="11725910" cy="5169535"/>
          </a:xfrm>
          <a:prstGeom prst="rect">
            <a:avLst/>
          </a:prstGeom>
          <a:noFill/>
        </p:spPr>
        <p:txBody>
          <a:bodyPr wrap="square" rtlCol="0">
            <a:spAutoFit/>
          </a:bodyPr>
          <a:lstStyle/>
          <a:p>
            <a:pPr fontAlgn="auto">
              <a:lnSpc>
                <a:spcPct val="150000"/>
              </a:lnSpc>
            </a:pPr>
            <a:r>
              <a:rPr lang="en-US" altLang="zh-CN" sz="2800" b="1">
                <a:solidFill>
                  <a:srgbClr val="C00000"/>
                </a:solidFill>
              </a:rPr>
              <a:t>   </a:t>
            </a:r>
            <a:r>
              <a:rPr lang="en-US" altLang="zh-CN"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三、新业态</a:t>
            </a:r>
          </a:p>
          <a:p>
            <a:pPr fontAlgn="auto">
              <a:lnSpc>
                <a:spcPct val="150000"/>
              </a:lnSpc>
            </a:pPr>
            <a:r>
              <a:rPr lang="en-US"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中国电科将成体系展出“网络通信、空间信息、半导体应用、信创工程、工业互联网”等业务板块的领先解决方案；金蝶软件将展示中国首款自主可控企业级云服务平台“金蝶云·苍穹”；用友网络将展示自主研发的商业创新平台用友BIP，突出企业和企业之间的连接、共享与协同；中兴通讯将带来成熟稳定、商用领先的国产金融级交易型分布式数据库；超图多维度将展示GIS技术在数字孪生城市和数字治理中的应用；启明星辰将展示北斗智慧城市安全运营中心，数据安全治理、大数据与人工智能安全分析，等等，有兴趣的市民可以在中国国际数字经济博览会官网上详细了解，共谋发展未来，共飨思想盛宴。</a:t>
            </a:r>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24485" y="324485"/>
            <a:ext cx="11430000" cy="6185535"/>
          </a:xfrm>
          <a:prstGeom prst="rect">
            <a:avLst/>
          </a:prstGeom>
          <a:noFill/>
        </p:spPr>
        <p:txBody>
          <a:bodyPr wrap="square" rtlCol="0">
            <a:spAutoFit/>
          </a:bodyPr>
          <a:lstStyle/>
          <a:p>
            <a:pPr fontAlgn="auto">
              <a:lnSpc>
                <a:spcPct val="150000"/>
              </a:lnSpc>
            </a:pP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【时政链接二】</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sym typeface="+mn-ea"/>
              </a:rPr>
              <a:t>2021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mn-ea"/>
              </a:rPr>
              <a:t>年</a:t>
            </a:r>
            <a:r>
              <a:rPr sz="2400" b="1">
                <a:latin typeface="微软雅黑" panose="020b0503020204020204" pitchFamily="34" charset="-122"/>
                <a:ea typeface="微软雅黑" panose="020b0503020204020204" pitchFamily="34" charset="-122"/>
                <a:cs typeface="微软雅黑" panose="020b0503020204020204" pitchFamily="34" charset="-122"/>
                <a:sym typeface="+mn-ea"/>
              </a:rPr>
              <a:t>10月18日下午</a:t>
            </a:r>
            <a:r>
              <a:rPr lang="zh-CN" sz="2400" b="1">
                <a:latin typeface="微软雅黑" panose="020b0503020204020204" pitchFamily="34" charset="-122"/>
                <a:ea typeface="微软雅黑" panose="020b0503020204020204" pitchFamily="34" charset="-122"/>
                <a:cs typeface="微软雅黑" panose="020b0503020204020204" pitchFamily="34" charset="-122"/>
                <a:sym typeface="+mn-ea"/>
              </a:rPr>
              <a:t>，</a:t>
            </a:r>
            <a:r>
              <a:rPr sz="2400" b="1">
                <a:latin typeface="微软雅黑" panose="020b0503020204020204" pitchFamily="34" charset="-122"/>
                <a:ea typeface="微软雅黑" panose="020b0503020204020204" pitchFamily="34" charset="-122"/>
                <a:cs typeface="微软雅黑" panose="020b0503020204020204" pitchFamily="34" charset="-122"/>
              </a:rPr>
              <a:t>中共中央政治局</a:t>
            </a:r>
            <a:r>
              <a:rPr lang="zh-CN" sz="2400" b="1">
                <a:latin typeface="微软雅黑" panose="020b0503020204020204" pitchFamily="34" charset="-122"/>
                <a:ea typeface="微软雅黑" panose="020b0503020204020204" pitchFamily="34" charset="-122"/>
                <a:cs typeface="微软雅黑" panose="020b0503020204020204" pitchFamily="34" charset="-122"/>
              </a:rPr>
              <a:t>于</a:t>
            </a:r>
            <a:r>
              <a:rPr sz="2400" b="1">
                <a:latin typeface="微软雅黑" panose="020b0503020204020204" pitchFamily="34" charset="-122"/>
                <a:ea typeface="微软雅黑" panose="020b0503020204020204" pitchFamily="34" charset="-122"/>
                <a:cs typeface="微软雅黑" panose="020b0503020204020204" pitchFamily="34" charset="-122"/>
              </a:rPr>
              <a:t>就推动我国数字经济健康发展进行第三十四次集体学习。</a:t>
            </a:r>
          </a:p>
          <a:p>
            <a:pPr fontAlgn="auto">
              <a:lnSpc>
                <a:spcPct val="150000"/>
              </a:lnSpc>
            </a:pPr>
            <a:r>
              <a:rPr sz="2400" b="1">
                <a:latin typeface="微软雅黑" panose="020b0503020204020204" pitchFamily="34" charset="-122"/>
                <a:ea typeface="微软雅黑" panose="020b0503020204020204" pitchFamily="34" charset="-122"/>
                <a:cs typeface="微软雅黑" panose="020b0503020204020204" pitchFamily="34" charset="-122"/>
              </a:rPr>
              <a:t> </a:t>
            </a:r>
            <a:r>
              <a:rPr lang="en-US" sz="2400" b="1">
                <a:latin typeface="微软雅黑" panose="020b0503020204020204" pitchFamily="34" charset="-122"/>
                <a:ea typeface="微软雅黑" panose="020b0503020204020204" pitchFamily="34" charset="-122"/>
                <a:cs typeface="微软雅黑" panose="020b0503020204020204" pitchFamily="34" charset="-122"/>
              </a:rPr>
              <a:t>   </a:t>
            </a:r>
            <a:r>
              <a:rPr sz="2400" b="1">
                <a:latin typeface="微软雅黑" panose="020b0503020204020204" pitchFamily="34" charset="-122"/>
                <a:ea typeface="微软雅黑" panose="020b0503020204020204" pitchFamily="34" charset="-122"/>
                <a:cs typeface="微软雅黑" panose="020b0503020204020204" pitchFamily="34" charset="-122"/>
              </a:rPr>
              <a:t>中共中央总书记习近平在主持学习时强调，近年来，互联网、大数据、云计算、人工智能、区块链等技术加速创新，日益融入经济社会发展各领域全过程，数字经济发展速度之快、辐射范围之广、影响程度之深前所未有，正在成为重组全球要素资源、重塑全球经济结构、改变全球竞争格局的关键力量。要站在统筹中华民族伟大复兴战略全局和世界百年未有之大变局的高度，统筹国内国际两个大局、发展安全两件大事，充分发挥海量数据和丰富应用场景优势，促进数字技术与实体经济深度融合，赋能传统产业转型升级，催生新产业新业态新模式，不断做强做优做大我国数字经济。</a:t>
            </a:r>
          </a:p>
        </p:txBody>
      </p:sp>
    </p:spTree>
    <p:custDataLst>
      <p:tags r:id="rId2"/>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47015" y="239395"/>
            <a:ext cx="11698605" cy="4615815"/>
          </a:xfrm>
          <a:prstGeom prst="rect">
            <a:avLst/>
          </a:prstGeom>
          <a:noFill/>
        </p:spPr>
        <p:txBody>
          <a:bodyPr wrap="square" rtlCol="0">
            <a:spAutoFit/>
          </a:bodyPr>
          <a:lstStyle/>
          <a:p>
            <a:pPr fontAlgn="auto">
              <a:lnSpc>
                <a:spcPct val="150000"/>
              </a:lnSpc>
            </a:pPr>
            <a:r>
              <a:rPr lang="zh-CN" altLang="en-US" sz="2800" b="1">
                <a:solidFill>
                  <a:srgbClr val="FF0000"/>
                </a:solidFill>
              </a:rPr>
              <a:t>【知识链接】</a:t>
            </a:r>
          </a:p>
          <a:p>
            <a:pPr fontAlgn="auto">
              <a:lnSpc>
                <a:spcPct val="150000"/>
              </a:lnSpc>
            </a:pPr>
            <a:r>
              <a:rPr lang="zh-CN" altLang="en-US" sz="2400" b="1">
                <a:solidFill>
                  <a:srgbClr val="C00000"/>
                </a:solidFill>
              </a:rPr>
              <a:t>一、什么是数字经济</a:t>
            </a:r>
          </a:p>
          <a:p>
            <a:pPr fontAlgn="auto">
              <a:lnSpc>
                <a:spcPct val="150000"/>
              </a:lnSpc>
            </a:pPr>
            <a:r>
              <a:rPr lang="en-US" altLang="zh-CN" sz="2400" b="1"/>
              <a:t>     </a:t>
            </a:r>
            <a:r>
              <a:rPr lang="zh-CN" altLang="en-US" sz="2400" b="1"/>
              <a:t>数字经济是人类通过</a:t>
            </a:r>
            <a:r>
              <a:rPr lang="zh-CN" altLang="en-US" sz="2400" b="1">
                <a:solidFill>
                  <a:srgbClr val="FF0000"/>
                </a:solidFill>
              </a:rPr>
              <a:t>大数据</a:t>
            </a:r>
            <a:r>
              <a:rPr lang="zh-CN" altLang="en-US" sz="2400" b="1"/>
              <a:t>（数字化的知识与信息）的识别—选择—过滤—存储—使用，引导、实现资源的快速优化配置与再生、实现经济高质量发展的经济形态。凡是直接或间接利用</a:t>
            </a:r>
            <a:r>
              <a:rPr lang="zh-CN" altLang="en-US" sz="2400" b="1">
                <a:solidFill>
                  <a:srgbClr val="FF0000"/>
                </a:solidFill>
              </a:rPr>
              <a:t>数据</a:t>
            </a:r>
            <a:r>
              <a:rPr lang="zh-CN" altLang="en-US" sz="2400" b="1"/>
              <a:t>来引导资源发挥作用， 推动生产力发展的经济形态都可以纳入其范畴。</a:t>
            </a:r>
          </a:p>
          <a:p>
            <a:pPr fontAlgn="auto">
              <a:lnSpc>
                <a:spcPct val="150000"/>
              </a:lnSpc>
            </a:pPr>
            <a:r>
              <a:rPr lang="zh-CN" altLang="en-US" sz="2400" b="1"/>
              <a:t>在技术层面， 包括大数据、云计算、物联网、区块链、人工智能、5G通信等新兴技术。</a:t>
            </a:r>
          </a:p>
          <a:p>
            <a:pPr fontAlgn="auto">
              <a:lnSpc>
                <a:spcPct val="150000"/>
              </a:lnSpc>
            </a:pPr>
            <a:r>
              <a:rPr lang="zh-CN" altLang="en-US" sz="2400" b="1"/>
              <a:t>在应用层面，“新零售”、“新制造”等都是其典型代表。</a:t>
            </a:r>
          </a:p>
        </p:txBody>
      </p:sp>
    </p:spTree>
    <p:custDataLst>
      <p:tags r:id="rId2"/>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09880" y="239395"/>
            <a:ext cx="11698605" cy="6185535"/>
          </a:xfrm>
          <a:prstGeom prst="rect">
            <a:avLst/>
          </a:prstGeom>
          <a:noFill/>
        </p:spPr>
        <p:txBody>
          <a:bodyPr wrap="square" rtlCol="0">
            <a:spAutoFit/>
          </a:bodyPr>
          <a:lstStyle/>
          <a:p>
            <a:pPr fontAlgn="auto">
              <a:lnSpc>
                <a:spcPct val="150000"/>
              </a:lnSpc>
            </a:pPr>
            <a:r>
              <a:rPr lang="zh-CN" altLang="en-US" sz="2400" b="1">
                <a:solidFill>
                  <a:srgbClr val="C00000"/>
                </a:solidFill>
              </a:rPr>
              <a:t>二、为什么发展数字经济</a:t>
            </a:r>
          </a:p>
          <a:p>
            <a:pPr fontAlgn="auto">
              <a:lnSpc>
                <a:spcPct val="150000"/>
              </a:lnSpc>
            </a:pPr>
            <a:r>
              <a:rPr lang="en-US" altLang="zh-CN" sz="2400" b="1"/>
              <a:t>    </a:t>
            </a:r>
            <a:r>
              <a:rPr lang="zh-CN" altLang="en-US" sz="2400" b="1">
                <a:solidFill>
                  <a:srgbClr val="C00000"/>
                </a:solidFill>
              </a:rPr>
              <a:t>【一理论支撑】</a:t>
            </a:r>
          </a:p>
          <a:p>
            <a:pPr fontAlgn="auto">
              <a:lnSpc>
                <a:spcPct val="150000"/>
              </a:lnSpc>
            </a:pPr>
            <a:r>
              <a:rPr lang="zh-CN" altLang="en-US" sz="2400" b="1">
                <a:solidFill>
                  <a:srgbClr val="C00000"/>
                </a:solidFill>
              </a:rPr>
              <a:t> </a:t>
            </a:r>
            <a:r>
              <a:rPr lang="en-US" altLang="zh-CN" sz="2400" b="1">
                <a:solidFill>
                  <a:srgbClr val="C00000"/>
                </a:solidFill>
              </a:rPr>
              <a:t>    </a:t>
            </a:r>
            <a:r>
              <a:rPr lang="en-US" altLang="zh-CN" sz="2400" b="1"/>
              <a:t>党的十八大以来，党中央高度重视发展数字经济，实施网络强国战略和国家大数据战略，拓展网络经济空间，支持基于互联网的各类创新，推动互联网、大数据、人工智能和实体经济深度融合，建设数字中国、智慧社会，推进数字产业化和产业数字化，打造具有国际竞争力的数字产业集群，我国数字经济发展较快、成就显著。特别是新冠肺炎疫情暴发以来，数字技术、数字经济在支持抗击新冠肺炎疫情、恢复生产生活方面发挥了重要作用。</a:t>
            </a:r>
          </a:p>
          <a:p>
            <a:pPr fontAlgn="auto">
              <a:lnSpc>
                <a:spcPct val="150000"/>
              </a:lnSpc>
            </a:pPr>
            <a:r>
              <a:rPr lang="en-US" altLang="zh-CN" sz="2400" b="1"/>
              <a:t>  </a:t>
            </a:r>
            <a:r>
              <a:rPr lang="zh-CN" altLang="en-US" sz="2400" b="1">
                <a:solidFill>
                  <a:srgbClr val="C00000"/>
                </a:solidFill>
              </a:rPr>
              <a:t>【现实紧迫性】</a:t>
            </a:r>
            <a:endParaRPr lang="zh-CN" altLang="en-US" sz="2400" b="1"/>
          </a:p>
          <a:p>
            <a:pPr fontAlgn="auto">
              <a:lnSpc>
                <a:spcPct val="150000"/>
              </a:lnSpc>
            </a:pPr>
            <a:r>
              <a:rPr lang="en-US" altLang="zh-CN" sz="2400" b="1"/>
              <a:t>    </a:t>
            </a:r>
            <a:r>
              <a:rPr lang="zh-CN" altLang="en-US" sz="2400" b="1"/>
              <a:t>我国数字经济依赖的基础技术以及核心技术还没有摆脱受制于人的局面，</a:t>
            </a:r>
            <a:r>
              <a:rPr lang="en-US" altLang="zh-CN" sz="2400" b="1"/>
              <a:t>“</a:t>
            </a:r>
            <a:r>
              <a:rPr lang="zh-CN" altLang="en-US" sz="2400" b="1"/>
              <a:t>缺芯少魂</a:t>
            </a:r>
            <a:r>
              <a:rPr lang="en-US" altLang="zh-CN" sz="2400" b="1"/>
              <a:t>”</a:t>
            </a:r>
            <a:r>
              <a:rPr lang="zh-CN" altLang="en-US" sz="2400" b="1"/>
              <a:t>的局面没有得到根本改变。同时，还有一些不规范的地方</a:t>
            </a:r>
          </a:p>
        </p:txBody>
      </p:sp>
    </p:spTree>
    <p:custDataLst>
      <p:tags r:id="rId2"/>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95910" y="225425"/>
            <a:ext cx="11387455" cy="6000750"/>
          </a:xfrm>
          <a:prstGeom prst="rect">
            <a:avLst/>
          </a:prstGeom>
          <a:noFill/>
        </p:spPr>
        <p:txBody>
          <a:bodyPr wrap="square" rtlCol="0">
            <a:spAutoFit/>
          </a:bodyPr>
          <a:lstStyle/>
          <a:p>
            <a:r>
              <a:rPr lang="zh-CN" altLang="en-US" sz="2400" b="1">
                <a:solidFill>
                  <a:srgbClr val="C00000"/>
                </a:solidFill>
              </a:rPr>
              <a:t>【二习近平原话】</a:t>
            </a:r>
          </a:p>
          <a:p>
            <a:pPr fontAlgn="auto">
              <a:lnSpc>
                <a:spcPct val="150000"/>
              </a:lnSpc>
            </a:pPr>
            <a:r>
              <a:rPr lang="zh-CN" altLang="en-US" sz="2400" b="1"/>
              <a:t>发展数字经济是把握新一轮科技革命和产业变革新机遇的战略选择。</a:t>
            </a:r>
          </a:p>
          <a:p>
            <a:pPr fontAlgn="auto">
              <a:lnSpc>
                <a:spcPct val="150000"/>
              </a:lnSpc>
            </a:pPr>
            <a:r>
              <a:rPr lang="zh-CN" altLang="en-US" sz="2400" b="1"/>
              <a:t>一是数字经济健康发展</a:t>
            </a:r>
            <a:r>
              <a:rPr lang="zh-CN" altLang="en-US" sz="2400" b="1">
                <a:solidFill>
                  <a:srgbClr val="C00000"/>
                </a:solidFill>
              </a:rPr>
              <a:t>有利于推动构建新发展格局</a:t>
            </a:r>
            <a:r>
              <a:rPr lang="zh-CN" altLang="en-US" sz="2400" b="1"/>
              <a:t>，数字技术、数字经济可以推动各类</a:t>
            </a:r>
            <a:r>
              <a:rPr lang="zh-CN" altLang="en-US" sz="2400" b="1">
                <a:solidFill>
                  <a:srgbClr val="C00000"/>
                </a:solidFill>
              </a:rPr>
              <a:t>资源要素快捷流动</a:t>
            </a:r>
            <a:r>
              <a:rPr lang="zh-CN" altLang="en-US" sz="2400" b="1"/>
              <a:t>、各类市场主体加速融合，帮助市场主体重构组织模式，实现跨界发展，打破时空限制，</a:t>
            </a:r>
            <a:r>
              <a:rPr lang="zh-CN" altLang="en-US" sz="2400" b="1">
                <a:solidFill>
                  <a:srgbClr val="C00000"/>
                </a:solidFill>
              </a:rPr>
              <a:t>延伸产业链条</a:t>
            </a:r>
            <a:r>
              <a:rPr lang="zh-CN" altLang="en-US" sz="2400" b="1"/>
              <a:t>，畅通国内外经济循环。</a:t>
            </a:r>
          </a:p>
          <a:p>
            <a:pPr fontAlgn="auto">
              <a:lnSpc>
                <a:spcPct val="150000"/>
              </a:lnSpc>
            </a:pPr>
            <a:r>
              <a:rPr lang="zh-CN" altLang="en-US" sz="2400" b="1"/>
              <a:t>二是数字经济健康发展</a:t>
            </a:r>
            <a:r>
              <a:rPr lang="zh-CN" altLang="en-US" sz="2400" b="1">
                <a:solidFill>
                  <a:srgbClr val="C00000"/>
                </a:solidFill>
              </a:rPr>
              <a:t>有利于推动建设现代化经济体系</a:t>
            </a:r>
            <a:r>
              <a:rPr lang="zh-CN" altLang="en-US" sz="2400" b="1"/>
              <a:t>，数字经济具有高创新性、强渗透性、广覆盖性，不仅是</a:t>
            </a:r>
            <a:r>
              <a:rPr lang="zh-CN" altLang="en-US" sz="2400" b="1">
                <a:solidFill>
                  <a:srgbClr val="C00000"/>
                </a:solidFill>
              </a:rPr>
              <a:t>新的经济增长点</a:t>
            </a:r>
            <a:r>
              <a:rPr lang="zh-CN" altLang="en-US" sz="2400" b="1"/>
              <a:t>，而且是</a:t>
            </a:r>
            <a:r>
              <a:rPr lang="zh-CN" altLang="en-US" sz="2400" b="1">
                <a:solidFill>
                  <a:srgbClr val="C00000"/>
                </a:solidFill>
              </a:rPr>
              <a:t>改造提升传统产业</a:t>
            </a:r>
            <a:r>
              <a:rPr lang="zh-CN" altLang="en-US" sz="2400" b="1"/>
              <a:t>的支点，可以成为构建现代化经济体系的重要引擎。</a:t>
            </a:r>
          </a:p>
          <a:p>
            <a:pPr fontAlgn="auto">
              <a:lnSpc>
                <a:spcPct val="150000"/>
              </a:lnSpc>
            </a:pPr>
            <a:r>
              <a:rPr lang="zh-CN" altLang="en-US" sz="2400" b="1"/>
              <a:t>三是数字经济健康发展</a:t>
            </a:r>
            <a:r>
              <a:rPr lang="zh-CN" altLang="en-US" sz="2400" b="1">
                <a:solidFill>
                  <a:srgbClr val="C00000"/>
                </a:solidFill>
              </a:rPr>
              <a:t>有利于推动构筑国家竞争新优势</a:t>
            </a:r>
            <a:r>
              <a:rPr lang="zh-CN" altLang="en-US" sz="2400" b="1"/>
              <a:t>，当今时代，数字技术、数字经济是世界科技革命和产业变革的先机，是新一轮国际竞争重点领域，我们要抓住先机、抢占未来发展制高点。</a:t>
            </a:r>
          </a:p>
        </p:txBody>
      </p:sp>
    </p:spTree>
    <p:custDataLst>
      <p:tags r:id="rId2"/>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09880" y="239395"/>
            <a:ext cx="11698605" cy="5077460"/>
          </a:xfrm>
          <a:prstGeom prst="rect">
            <a:avLst/>
          </a:prstGeom>
          <a:noFill/>
        </p:spPr>
        <p:txBody>
          <a:bodyPr wrap="square" rtlCol="0">
            <a:spAutoFit/>
          </a:bodyPr>
          <a:lstStyle/>
          <a:p>
            <a:pPr fontAlgn="auto">
              <a:lnSpc>
                <a:spcPct val="150000"/>
              </a:lnSpc>
            </a:pPr>
            <a:r>
              <a:rPr lang="zh-CN" altLang="en-US" sz="2400" b="1">
                <a:solidFill>
                  <a:srgbClr val="C00000"/>
                </a:solidFill>
              </a:rPr>
              <a:t>三、怎么样发展数字经济</a:t>
            </a:r>
            <a:endParaRPr lang="zh-CN" altLang="en-US" sz="2400" b="1"/>
          </a:p>
          <a:p>
            <a:pPr fontAlgn="auto">
              <a:lnSpc>
                <a:spcPct val="150000"/>
              </a:lnSpc>
            </a:pPr>
            <a:r>
              <a:rPr lang="en-US" altLang="zh-CN" sz="2400" b="1"/>
              <a:t>1.要加强关键核心技术攻关，牵住自主创新这个“牛鼻子”，发挥我国社会主义制度优势、新型举国体制优势、超大规模市场优势，提高数字技术基础研发能力，打好关键核心技术攻坚战，尽快实现高水平自立自强，把发展数字经济自主权牢牢掌握在自己手中。</a:t>
            </a:r>
          </a:p>
          <a:p>
            <a:pPr fontAlgn="auto">
              <a:lnSpc>
                <a:spcPct val="150000"/>
              </a:lnSpc>
            </a:pPr>
            <a:r>
              <a:rPr lang="en-US" altLang="zh-CN" sz="2400" b="1"/>
              <a:t>2.要加快新型基础设施建设，加强战略布局，加快建设高速泛在、天地一体、云网融合、智能敏捷、绿色低碳、安全可控的智能化综合性数字信息基础设施，打通经济社会发展的信息“大动脉”。要全面推进产业化、规模化应用，重点突破关键软件，推动软件产业做大做强，提升关键软件技术创新和供给能力。</a:t>
            </a:r>
          </a:p>
        </p:txBody>
      </p:sp>
    </p:spTree>
    <p:custDataLst>
      <p:tags r:id="rId2"/>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09880" y="239395"/>
            <a:ext cx="11698605" cy="6092825"/>
          </a:xfrm>
          <a:prstGeom prst="rect">
            <a:avLst/>
          </a:prstGeom>
          <a:noFill/>
        </p:spPr>
        <p:txBody>
          <a:bodyPr wrap="square" rtlCol="0">
            <a:spAutoFit/>
          </a:bodyPr>
          <a:lstStyle/>
          <a:p>
            <a:pPr fontAlgn="auto">
              <a:lnSpc>
                <a:spcPct val="150000"/>
              </a:lnSpc>
            </a:pPr>
            <a:r>
              <a:rPr lang="en-US" sz="2000" b="1">
                <a:latin typeface="微软雅黑" panose="020b0503020204020204" pitchFamily="34" charset="-122"/>
                <a:ea typeface="微软雅黑" panose="020b0503020204020204" pitchFamily="34" charset="-122"/>
                <a:cs typeface="微软雅黑" panose="020b0503020204020204" pitchFamily="34" charset="-122"/>
              </a:rPr>
              <a:t>3.要推动数字经济和实体经济融合发展，把握数字化、网络化、智能化方向，推动制造业、服务业、农业等产业数字化，利用互联网新技术对传统产业进行全方位、全链条的改造，提高全要素生产率，发挥数字技术对经济发展的放大、叠加、倍增作用。要推动互联网、大数据、人工智能同产业深度融合，加快培育一批“专精特新”企业和制造业单项冠军企业。要推进重点领域数字产业发展，聚焦战略前沿和制高点领域，立足重大技术突破和重大发展需求，增强产业链关键环节竞争力，完善重点产业供应链体系，加速产品和服务迭代。</a:t>
            </a:r>
          </a:p>
          <a:p>
            <a:pPr fontAlgn="auto">
              <a:lnSpc>
                <a:spcPct val="150000"/>
              </a:lnSpc>
            </a:pPr>
            <a:endParaRPr lang="en-US" sz="20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sz="2000" b="1">
                <a:latin typeface="微软雅黑" panose="020b0503020204020204" pitchFamily="34" charset="-122"/>
                <a:ea typeface="微软雅黑" panose="020b0503020204020204" pitchFamily="34" charset="-122"/>
                <a:cs typeface="微软雅黑" panose="020b0503020204020204" pitchFamily="34" charset="-122"/>
              </a:rPr>
              <a:t>4.</a:t>
            </a:r>
            <a:r>
              <a:rPr lang="en-US" sz="2000" b="1">
                <a:latin typeface="微软雅黑" panose="020b0503020204020204" pitchFamily="34" charset="-122"/>
                <a:ea typeface="微软雅黑" panose="020b0503020204020204" pitchFamily="34" charset="-122"/>
                <a:cs typeface="微软雅黑" panose="020b0503020204020204" pitchFamily="34" charset="-122"/>
                <a:sym typeface="+mn-ea"/>
              </a:rPr>
              <a:t>要规范数字经济发展，坚持促进发展和监管规范两手抓、两手都要硬，在发展中规范、在规范中发展。要健全市场准入制度、公平竞争审查制度、公平竞争监管制度，建立全方位、多层次、立体化监管体系，实现事前事中事后全链条全领域监管。要纠正和规范发展过程中损害群众利益、妨碍公平竞争的行为和做法，防止平台垄断和资本无序扩张，依法查处垄断和不正当竞争行为。要保护平台从业人员和消费者合法权益。要加强税收监管和税务稽查。</a:t>
            </a:r>
            <a:endParaRPr lang="en-US" sz="20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endParaRPr lang="en-US" sz="2000" b="1">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2"/>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39725" y="486410"/>
            <a:ext cx="11287760" cy="5077460"/>
          </a:xfrm>
          <a:prstGeom prst="rect">
            <a:avLst/>
          </a:prstGeom>
          <a:noFill/>
        </p:spPr>
        <p:txBody>
          <a:bodyPr wrap="square" rtlCol="0" anchor="t">
            <a:spAutoFit/>
          </a:bodyPr>
          <a:lstStyle/>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要完善数字经济治理体系，健全法律法规和政策制度，完善体制机制，提高我国数字经济治理体系和治理能力现代化水平。要完善主管部门、监管机构职责，分工合作、相互配合。要改进提高监管技术和手段，把监管和治理贯穿创新、生产、经营、投资全过程。要明确平台企业主体责任和义务，建设行业自律机制。要开展社会监督、媒体监督、公众监督，形成监督合力。要完善国家安全制度体系。要加强数字经济发展的理论研究，就涉及数字技术和数字经济发展的问题提出对策建议。要积极参与数字经济国际合作，主动参与国际组织数字经济议题谈判，开展双多边数字治理合作，维护和完善多边数字经济治理机制，及时提出中国方案，发出中国声音。</a:t>
            </a:r>
          </a:p>
        </p:txBody>
      </p:sp>
    </p:spTree>
    <p:custDataLst>
      <p:tags r:id="rId2"/>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86410" y="183515"/>
            <a:ext cx="11416030" cy="6185535"/>
          </a:xfrm>
          <a:prstGeom prst="rect">
            <a:avLst/>
          </a:prstGeom>
          <a:noFill/>
        </p:spPr>
        <p:txBody>
          <a:bodyPr wrap="square" rtlCol="0">
            <a:spAutoFit/>
          </a:bodyPr>
          <a:lstStyle/>
          <a:p>
            <a:pPr fontAlgn="auto">
              <a:lnSpc>
                <a:spcPct val="150000"/>
              </a:lnSpc>
            </a:pPr>
            <a:r>
              <a:rPr lang="zh-CN" altLang="en-US" sz="2400" b="1">
                <a:solidFill>
                  <a:srgbClr val="FF0000"/>
                </a:solidFill>
              </a:rPr>
              <a:t>【基础知识链接】</a:t>
            </a:r>
          </a:p>
          <a:p>
            <a:pPr fontAlgn="auto">
              <a:lnSpc>
                <a:spcPct val="150000"/>
              </a:lnSpc>
            </a:pPr>
            <a:r>
              <a:rPr lang="zh-CN" altLang="en-US" sz="2400" b="1">
                <a:solidFill>
                  <a:schemeClr val="tx1"/>
                </a:solidFill>
              </a:rPr>
              <a:t>一、经济与社会角度</a:t>
            </a:r>
          </a:p>
          <a:p>
            <a:pPr fontAlgn="auto">
              <a:lnSpc>
                <a:spcPct val="150000"/>
              </a:lnSpc>
            </a:pPr>
            <a:r>
              <a:rPr lang="en-US" altLang="zh-CN" sz="2400" b="1">
                <a:solidFill>
                  <a:schemeClr val="tx1"/>
                </a:solidFill>
              </a:rPr>
              <a:t>1.</a:t>
            </a:r>
            <a:r>
              <a:rPr lang="zh-CN" altLang="en-US" sz="2400" b="1">
                <a:solidFill>
                  <a:schemeClr val="tx1"/>
                </a:solidFill>
              </a:rPr>
              <a:t>新发展理念：创新、绿色、协调、开放、共享</a:t>
            </a:r>
          </a:p>
          <a:p>
            <a:pPr fontAlgn="auto">
              <a:lnSpc>
                <a:spcPct val="150000"/>
              </a:lnSpc>
            </a:pPr>
            <a:r>
              <a:rPr lang="zh-CN" altLang="en-US" sz="2400" b="1">
                <a:solidFill>
                  <a:schemeClr val="tx1"/>
                </a:solidFill>
              </a:rPr>
              <a:t>数字经济依托大数据、区块链技术的发展，有利于促进创新驱动发展战略的实施。</a:t>
            </a:r>
          </a:p>
          <a:p>
            <a:pPr fontAlgn="auto">
              <a:lnSpc>
                <a:spcPct val="150000"/>
              </a:lnSpc>
            </a:pPr>
            <a:r>
              <a:rPr lang="zh-CN" altLang="en-US" sz="2400" b="1">
                <a:solidFill>
                  <a:schemeClr val="tx1"/>
                </a:solidFill>
              </a:rPr>
              <a:t>数字经济的发展可以提高资源的有效利用率，促进资源节约和环境保护。</a:t>
            </a:r>
          </a:p>
          <a:p>
            <a:pPr fontAlgn="auto">
              <a:lnSpc>
                <a:spcPct val="150000"/>
              </a:lnSpc>
            </a:pPr>
            <a:r>
              <a:rPr lang="zh-CN" altLang="en-US" sz="2400" b="1">
                <a:solidFill>
                  <a:schemeClr val="tx1"/>
                </a:solidFill>
              </a:rPr>
              <a:t>数字经济的发展有利于各要素的自由流动，促进城乡、区域协调发展</a:t>
            </a:r>
          </a:p>
          <a:p>
            <a:pPr fontAlgn="auto">
              <a:lnSpc>
                <a:spcPct val="150000"/>
              </a:lnSpc>
            </a:pPr>
            <a:r>
              <a:rPr lang="en-US" altLang="zh-CN" sz="2400" b="1">
                <a:solidFill>
                  <a:schemeClr val="tx1"/>
                </a:solidFill>
              </a:rPr>
              <a:t>2.</a:t>
            </a:r>
            <a:r>
              <a:rPr lang="zh-CN" altLang="en-US" sz="2400" b="1">
                <a:solidFill>
                  <a:schemeClr val="tx1"/>
                </a:solidFill>
              </a:rPr>
              <a:t>大力发展数字经济，促进实体经济与大数据、智能化深度融合，有利于</a:t>
            </a:r>
            <a:r>
              <a:rPr lang="zh-CN" altLang="en-US" sz="2400" b="1">
                <a:sym typeface="+mn-ea"/>
              </a:rPr>
              <a:t>促进传统产业转型升级，助力</a:t>
            </a:r>
            <a:r>
              <a:rPr lang="zh-CN" altLang="en-US" sz="2400" b="1">
                <a:solidFill>
                  <a:schemeClr val="tx1"/>
                </a:solidFill>
              </a:rPr>
              <a:t>供给侧结构性改革，筑牢现代化经济体系的基础；有利于促进新旧动能转化，催生新产业、新业态、新模式，促进我国经济高质量发展。</a:t>
            </a:r>
          </a:p>
          <a:p>
            <a:pPr fontAlgn="auto">
              <a:lnSpc>
                <a:spcPct val="150000"/>
              </a:lnSpc>
            </a:pPr>
            <a:r>
              <a:rPr lang="en-US" altLang="zh-CN" sz="2400" b="1">
                <a:solidFill>
                  <a:schemeClr val="tx1"/>
                </a:solidFill>
              </a:rPr>
              <a:t>3.</a:t>
            </a:r>
            <a:r>
              <a:rPr lang="zh-CN" altLang="en-US" sz="2400" b="1">
                <a:solidFill>
                  <a:schemeClr val="tx1"/>
                </a:solidFill>
              </a:rPr>
              <a:t>大力发展数字经济，可以提升消费者的消费体验，满足消费者新消费结构升级的需要，满足人民日益增长的美好生活需求。</a:t>
            </a:r>
          </a:p>
        </p:txBody>
      </p:sp>
    </p:spTree>
    <p:custDataLst>
      <p:tags r:id="rId2"/>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03530" y="282575"/>
            <a:ext cx="11416030" cy="5077460"/>
          </a:xfrm>
          <a:prstGeom prst="rect">
            <a:avLst/>
          </a:prstGeom>
          <a:noFill/>
        </p:spPr>
        <p:txBody>
          <a:bodyPr wrap="square" rtlCol="0">
            <a:spAutoFit/>
          </a:bodyPr>
          <a:lstStyle/>
          <a:p>
            <a:pPr fontAlgn="auto">
              <a:lnSpc>
                <a:spcPct val="150000"/>
              </a:lnSpc>
            </a:pPr>
            <a:r>
              <a:rPr lang="en-US" altLang="zh-CN" sz="2400" b="1">
                <a:solidFill>
                  <a:schemeClr val="tx1"/>
                </a:solidFill>
              </a:rPr>
              <a:t>4.</a:t>
            </a:r>
            <a:r>
              <a:rPr lang="zh-CN" altLang="en-US" sz="2400" b="1">
                <a:solidFill>
                  <a:schemeClr val="tx1"/>
                </a:solidFill>
              </a:rPr>
              <a:t>发展数字经济，有利于我国掌握核心技术，提高数字技术领域的国际话语权，提升我国的国际竞争力，转变对外经济发展方式。</a:t>
            </a:r>
          </a:p>
          <a:p>
            <a:pPr fontAlgn="auto">
              <a:lnSpc>
                <a:spcPct val="150000"/>
              </a:lnSpc>
            </a:pPr>
            <a:r>
              <a:rPr lang="en-US" altLang="zh-CN" sz="2400" b="1">
                <a:solidFill>
                  <a:schemeClr val="tx1"/>
                </a:solidFill>
              </a:rPr>
              <a:t>5.</a:t>
            </a:r>
            <a:r>
              <a:rPr lang="zh-CN" altLang="en-US" sz="2400" b="1">
                <a:solidFill>
                  <a:schemeClr val="tx1"/>
                </a:solidFill>
              </a:rPr>
              <a:t>要加快实施创新驱动发展战略，加强核心技术突破和攻关。</a:t>
            </a:r>
            <a:r>
              <a:rPr lang="zh-CN" altLang="en-US" sz="2400" b="1">
                <a:sym typeface="+mn-ea"/>
              </a:rPr>
              <a:t>我国数字经济依赖的基础技术以及核心技术还没有摆脱受制于人的局面，</a:t>
            </a:r>
            <a:r>
              <a:rPr lang="en-US" altLang="zh-CN" sz="2400" b="1">
                <a:sym typeface="+mn-ea"/>
              </a:rPr>
              <a:t>“</a:t>
            </a:r>
            <a:r>
              <a:rPr lang="zh-CN" altLang="en-US" sz="2400" b="1">
                <a:sym typeface="+mn-ea"/>
              </a:rPr>
              <a:t>缺芯少魂</a:t>
            </a:r>
            <a:r>
              <a:rPr lang="en-US" altLang="zh-CN" sz="2400" b="1">
                <a:sym typeface="+mn-ea"/>
              </a:rPr>
              <a:t>”</a:t>
            </a:r>
            <a:r>
              <a:rPr lang="zh-CN" altLang="en-US" sz="2400" b="1">
                <a:sym typeface="+mn-ea"/>
              </a:rPr>
              <a:t>的局面没有得到根本改变。</a:t>
            </a:r>
          </a:p>
          <a:p>
            <a:pPr fontAlgn="auto">
              <a:lnSpc>
                <a:spcPct val="150000"/>
              </a:lnSpc>
            </a:pPr>
            <a:r>
              <a:rPr lang="en-US" altLang="zh-CN" sz="2400" b="1">
                <a:solidFill>
                  <a:schemeClr val="tx1"/>
                </a:solidFill>
              </a:rPr>
              <a:t>6.</a:t>
            </a:r>
            <a:r>
              <a:rPr lang="zh-CN" altLang="en-US" sz="2400" b="1">
                <a:solidFill>
                  <a:schemeClr val="tx1"/>
                </a:solidFill>
              </a:rPr>
              <a:t>人才是发展的第一资源。为促进数字经济发展，要加强人才培养，提高劳动者数字经济素养和职业素养。</a:t>
            </a:r>
            <a:endParaRPr lang="en-US" altLang="zh-CN" sz="2400" b="1">
              <a:solidFill>
                <a:schemeClr val="tx1"/>
              </a:solidFill>
            </a:endParaRPr>
          </a:p>
          <a:p>
            <a:pPr fontAlgn="auto">
              <a:lnSpc>
                <a:spcPct val="150000"/>
              </a:lnSpc>
            </a:pPr>
            <a:r>
              <a:rPr lang="en-US" altLang="zh-CN" sz="2400" b="1">
                <a:solidFill>
                  <a:schemeClr val="tx1"/>
                </a:solidFill>
              </a:rPr>
              <a:t>7.</a:t>
            </a:r>
            <a:r>
              <a:rPr lang="zh-CN" altLang="en-US" sz="2400" b="1">
                <a:solidFill>
                  <a:schemeClr val="tx1"/>
                </a:solidFill>
              </a:rPr>
              <a:t>国家要健全法律法规和政策体制，加强市场监管，完善数字经济治理体系，提升数字经济治理体系和治理能力现代化</a:t>
            </a:r>
          </a:p>
        </p:txBody>
      </p:sp>
    </p:spTree>
    <p:custDataLst>
      <p:tags r:id="rId2"/>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81940" y="281940"/>
            <a:ext cx="11670030" cy="3969385"/>
          </a:xfrm>
          <a:prstGeom prst="rect">
            <a:avLst/>
          </a:prstGeom>
          <a:noFill/>
        </p:spPr>
        <p:txBody>
          <a:bodyPr wrap="square" rtlCol="0">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二、政治与法治角度</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中国共产党是最高政治领导力量。发展数字经济，应加强顶层设计和宏观规划，在数字经济的发展过程中要发挥中国共产党总揽全局、协调各方的领导核心作用。</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全国人大要坚持科学立法、民主立法、依法立法。要规范数字经济的发展，必须完善法律法规，为数字经济的发展提供法律保障。</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政府应全面履行职能，科学决策、民主决策、依法决策。为促进数字经济发展，政府全面加强基础设施建设。</a:t>
            </a:r>
          </a:p>
        </p:txBody>
      </p:sp>
    </p:spTree>
    <p:custDataLst>
      <p:tags r:id="rId2"/>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26365" y="0"/>
            <a:ext cx="11289030" cy="2122805"/>
          </a:xfrm>
          <a:prstGeom prst="rect">
            <a:avLst/>
          </a:prstGeom>
          <a:noFill/>
        </p:spPr>
        <p:txBody>
          <a:bodyPr wrap="square" rtlCol="0">
            <a:spAutoFit/>
          </a:bodyPr>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【典型例题】</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阅读材料，完成下列要求</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2021</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年《政府工作报告》提出，加快数字化发展，打造数字经济新优势。</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材料一：</a:t>
            </a:r>
          </a:p>
        </p:txBody>
      </p:sp>
      <p:pic>
        <p:nvPicPr>
          <p:cNvPr id="5" name="图片 4"/>
          <p:cNvPicPr>
            <a:picLocks noChangeAspect="1"/>
          </p:cNvPicPr>
          <p:nvPr/>
        </p:nvPicPr>
        <p:blipFill>
          <a:blip r:embed="rId2"/>
          <a:stretch>
            <a:fillRect/>
          </a:stretch>
        </p:blipFill>
        <p:spPr>
          <a:xfrm>
            <a:off x="126365" y="2165985"/>
            <a:ext cx="4364990" cy="2526030"/>
          </a:xfrm>
          <a:prstGeom prst="rect">
            <a:avLst/>
          </a:prstGeom>
        </p:spPr>
      </p:pic>
      <p:sp>
        <p:nvSpPr>
          <p:cNvPr id="6" name="文本框 5"/>
          <p:cNvSpPr txBox="1"/>
          <p:nvPr/>
        </p:nvSpPr>
        <p:spPr>
          <a:xfrm>
            <a:off x="4728210" y="1918335"/>
            <a:ext cx="7463790" cy="4246245"/>
          </a:xfrm>
          <a:prstGeom prst="rect">
            <a:avLst/>
          </a:prstGeom>
          <a:noFill/>
        </p:spPr>
        <p:txBody>
          <a:bodyPr wrap="square" rtlCol="0">
            <a:spAutoFit/>
          </a:bodyPr>
          <a:lstStyle/>
          <a:p>
            <a:pPr fontAlgn="auto">
              <a:lnSpc>
                <a:spcPct val="100000"/>
              </a:lnSpc>
            </a:pPr>
            <a:r>
              <a:rPr lang="zh-CN" altLang="en-US" sz="2000" b="1"/>
              <a:t>材料二：2020年我国规模以上互联网和相关服务企业完成业务收入12838亿元，同比增长125%。其中，以提供生产服务平台、生活服务平台、科技创新平台、公共服务平台等为主的互联网平台服务企业实现业务收入4289亿元同比增长14.8%互联网企业完成互联网接入及相关服务收入4475亿元同比增长11.5%网络销售平台企业的业务收入增速平稳，直播带货、社交团购等线上销售方式持续活跃。传统产业借力5、云计算、人工智能、大数据、物联网等新兴数字技术将产业上下游的企业个体和数据连接起来，实现了跨越式发展。</a:t>
            </a:r>
          </a:p>
          <a:p>
            <a:pPr fontAlgn="auto">
              <a:lnSpc>
                <a:spcPct val="150000"/>
              </a:lnSpc>
            </a:pPr>
            <a:r>
              <a:rPr lang="zh-CN" altLang="en-US" sz="2000" b="1"/>
              <a:t>(1)解读材料一所包含的经济信息</a:t>
            </a:r>
          </a:p>
          <a:p>
            <a:pPr fontAlgn="auto">
              <a:lnSpc>
                <a:spcPct val="150000"/>
              </a:lnSpc>
            </a:pPr>
            <a:r>
              <a:rPr lang="zh-CN" altLang="en-US" sz="2000" b="1"/>
              <a:t>(2)结合材料二和所学经济生活知识说明数字经济在我国经济高质量发展中的作用。</a:t>
            </a:r>
          </a:p>
        </p:txBody>
      </p:sp>
    </p:spTree>
    <p:custDataLst>
      <p:tags r:id="rId3"/>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7970" y="352425"/>
            <a:ext cx="11711940" cy="5077460"/>
          </a:xfrm>
          <a:prstGeom prst="rect">
            <a:avLst/>
          </a:prstGeom>
          <a:noFill/>
        </p:spPr>
        <p:txBody>
          <a:bodyPr wrap="square" rtlCol="0">
            <a:spAutoFit/>
          </a:bodyPr>
          <a:lstStyle/>
          <a:p>
            <a:pPr fontAlgn="auto">
              <a:lnSpc>
                <a:spcPct val="150000"/>
              </a:lnSpc>
            </a:pPr>
            <a:r>
              <a:rPr lang="zh-CN" altLang="en-US" sz="2400" b="1"/>
              <a:t>【参考答案】</a:t>
            </a:r>
          </a:p>
          <a:p>
            <a:pPr fontAlgn="auto">
              <a:lnSpc>
                <a:spcPct val="150000"/>
              </a:lnSpc>
            </a:pPr>
            <a:r>
              <a:rPr lang="zh-CN" altLang="en-US" sz="2400" b="1"/>
              <a:t>(1)材料反映了2019年我国数字经济占GDP的比重高于发展中国家平均水平，增速世界领先，但数字经济占GDP的比重及数字经济增加值规快与美国等发达国家相比差距较大，我国数字经济发展潜力巨大前景广阔。</a:t>
            </a:r>
          </a:p>
          <a:p>
            <a:pPr fontAlgn="auto">
              <a:lnSpc>
                <a:spcPct val="150000"/>
              </a:lnSpc>
            </a:pPr>
            <a:r>
              <a:rPr lang="zh-CN" altLang="en-US" sz="2400" b="1"/>
              <a:t>(2)促进新产业、新业态、新模式发展，推动传统产业转型升级，提高经济发展的质量和效益(促进经发展方式转变)；</a:t>
            </a:r>
          </a:p>
          <a:p>
            <a:pPr fontAlgn="auto">
              <a:lnSpc>
                <a:spcPct val="150000"/>
              </a:lnSpc>
            </a:pPr>
            <a:r>
              <a:rPr lang="zh-CN" altLang="en-US" sz="2400" b="1"/>
              <a:t>推动产业结构优化升级，提高经济发展的信息化水平；</a:t>
            </a:r>
          </a:p>
          <a:p>
            <a:pPr fontAlgn="auto">
              <a:lnSpc>
                <a:spcPct val="150000"/>
              </a:lnSpc>
            </a:pPr>
            <a:r>
              <a:rPr lang="zh-CN" altLang="en-US" sz="2400" b="1"/>
              <a:t>连接生产和消费，畅通国内经济循环、扩大内需；</a:t>
            </a:r>
          </a:p>
          <a:p>
            <a:pPr fontAlgn="auto">
              <a:lnSpc>
                <a:spcPct val="150000"/>
              </a:lnSpc>
            </a:pPr>
            <a:r>
              <a:rPr lang="zh-CN" altLang="en-US" sz="2400" b="1"/>
              <a:t>促进数字经济和实体经济深度融合，培育新的经济增长点(为经济发展注人新动能）</a:t>
            </a:r>
          </a:p>
        </p:txBody>
      </p:sp>
    </p:spTree>
    <p:custDataLst>
      <p:tags r:id="rId2"/>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39395" y="281940"/>
            <a:ext cx="11613515" cy="4707890"/>
          </a:xfrm>
          <a:prstGeom prst="rect">
            <a:avLst/>
          </a:prstGeom>
          <a:noFill/>
        </p:spPr>
        <p:txBody>
          <a:bodyPr wrap="square" rtlCol="0">
            <a:spAutoFit/>
          </a:bodyPr>
          <a:lstStyle/>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2.阅读材料</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回答下列要求</a:t>
            </a:r>
          </a:p>
          <a:p>
            <a:pPr fontAlgn="auto">
              <a:lnSpc>
                <a:spcPct val="150000"/>
              </a:lnSpc>
            </a:pPr>
            <a:r>
              <a:rPr lang="en-US" altLang="zh-CN" sz="2000" b="1">
                <a:latin typeface="方正粗黑宋简体" panose="02000000000000000000" charset="-122"/>
                <a:ea typeface="方正粗黑宋简体" panose="02000000000000000000" charset="-122"/>
                <a:cs typeface="微软雅黑" panose="020b0503020204020204" pitchFamily="34" charset="-122"/>
              </a:rPr>
              <a:t>     近年来，以数据和知识为核心的数字经济发展势头日趋强劲。但现阶段我国数据要素市场还存在数据统筹力度弱、创新资源配置难、数据价值定价难、数据资产确权手段缺乏以及数据安全保障难等诸多间题严重制约着数字经济的健康发展。尤其是数据市场监管严重滞后，已经成为发展数据要素市场的最大障碍。培育数据要素市场，就要推进政府数据开放共享，提升社会数据资源价值，加强数据资源整合和安全保护，强化数据确权定价、准入监管公平竟争、风险防范等方面制度建设，营造健康可持绩的数据市场环境，从而提升数据要素市场的有序开放和高效流动，充分发挥数据要素对其他要素效率的倍增作用，实现数据资源价值的更加充分挖掘，切实激发新质生产力。</a:t>
            </a:r>
            <a:endParaRPr lang="en-US" altLang="zh-CN"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结合材料，运用社会主义基本经济制度的知识，就我国如何完善数据要素市场促进数字经济健康发展谈谈你的建议。</a:t>
            </a:r>
          </a:p>
        </p:txBody>
      </p:sp>
    </p:spTree>
    <p:custDataLst>
      <p:tags r:id="rId2"/>
    </p:custData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53365" y="324485"/>
            <a:ext cx="11726545" cy="5077460"/>
          </a:xfrm>
          <a:prstGeom prst="rect">
            <a:avLst/>
          </a:prstGeom>
          <a:noFill/>
        </p:spPr>
        <p:txBody>
          <a:bodyPr wrap="square" rtlCol="0">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【参考答案】</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）积极支持各类所有制企业平等地参与数据要素研究开发，保障不同市场主体平等地获取、用数据要素。</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）健全数据要素由市场评价贡献。按贡献决定报酬的机制，激发创造社会财富的源泉充分涌流。</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）充分发挥市场配置资源的决定性作用，破除阻碍数据要素自由流动的体制机制障碍，营造健康的数据市场环境。</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）发挥政府科学宏观调控的作用。健全相关机制和制度规范以及行业标准，做到放活与管好有机结合，促进数字经济的健康发展。</a:t>
            </a:r>
          </a:p>
        </p:txBody>
      </p:sp>
      <p:pic>
        <p:nvPicPr>
          <p:cNvPr id="5" name="New picture"/>
          <p:cNvPicPr/>
          <p:nvPr/>
        </p:nvPicPr>
        <p:blipFill>
          <a:blip r:embed="rId2"/>
          <a:stretch>
            <a:fillRect/>
          </a:stretch>
        </p:blipFill>
        <p:spPr>
          <a:xfrm>
            <a:off x="10566400" y="12623800"/>
            <a:ext cx="304800" cy="215900"/>
          </a:xfrm>
          <a:prstGeom prst="cube">
            <a:avLst/>
          </a:prstGeom>
        </p:spPr>
      </p:pic>
    </p:spTree>
    <p:custDataLst>
      <p:tags r:id="rId3"/>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7.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8.xml><?xml version="1.0" encoding="utf-8"?>
<p:tagLst xmlns:p="http://schemas.openxmlformats.org/presentationml/2006/main">
  <p:tag name="KSO_WM_BEAUTIFY_FLAG" val="#wm#"/>
  <p:tag name="KSO_WM_TEMPLATE_CATEGORY" val="custom"/>
  <p:tag name="KSO_WM_TEMPLATE_INDEX" val="20205081"/>
</p:tagLst>
</file>

<file path=ppt/tags/tag19.xml><?xml version="1.0" encoding="utf-8"?>
<p:tagLst xmlns:p="http://schemas.openxmlformats.org/presentationml/2006/main">
  <p:tag name="KSO_WM_BEAUTIFY_FLAG" val="#wm#"/>
  <p:tag name="KSO_WM_TEMPLATE_CATEGORY" val="custom"/>
  <p:tag name="KSO_WM_TEMPLATE_INDEX" val="20205081"/>
</p:tagLst>
</file>

<file path=ppt/tags/tag20.xml><?xml version="1.0" encoding="utf-8"?>
<p:tagLst xmlns:p="http://schemas.openxmlformats.org/presentationml/2006/main">
  <p:tag name="KSO_WM_BEAUTIFY_FLAG" val="#wm#"/>
  <p:tag name="KSO_WM_TEMPLATE_CATEGORY" val="custom"/>
  <p:tag name="KSO_WM_TEMPLATE_INDEX" val="20205081"/>
</p:tagLst>
</file>

<file path=ppt/tags/tag21.xml><?xml version="1.0" encoding="utf-8"?>
<p:tagLst xmlns:p="http://schemas.openxmlformats.org/presentationml/2006/main">
  <p:tag name="KSO_WM_BEAUTIFY_FLAG" val="#wm#"/>
  <p:tag name="KSO_WM_TEMPLATE_CATEGORY" val="custom"/>
  <p:tag name="KSO_WM_TEMPLATE_INDEX" val="20205081"/>
</p:tagLst>
</file>

<file path=ppt/tags/tag22.xml><?xml version="1.0" encoding="utf-8"?>
<p:tagLst xmlns:p="http://schemas.openxmlformats.org/presentationml/2006/main">
  <p:tag name="KSO_WM_BEAUTIFY_FLAG" val="#wm#"/>
  <p:tag name="KSO_WM_TEMPLATE_CATEGORY" val="custom"/>
  <p:tag name="KSO_WM_TEMPLATE_INDEX" val="20205081"/>
</p:tagLst>
</file>

<file path=ppt/tags/tag23.xml><?xml version="1.0" encoding="utf-8"?>
<p:tagLst xmlns:p="http://schemas.openxmlformats.org/presentationml/2006/main">
  <p:tag name="KSO_WM_BEAUTIFY_FLAG" val="#wm#"/>
  <p:tag name="KSO_WM_TEMPLATE_CATEGORY" val="custom"/>
  <p:tag name="KSO_WM_TEMPLATE_INDEX" val="20205081"/>
</p:tagLst>
</file>

<file path=ppt/tags/tag24.xml><?xml version="1.0" encoding="utf-8"?>
<p:tagLst xmlns:p="http://schemas.openxmlformats.org/presentationml/2006/main">
  <p:tag name="KSO_WM_BEAUTIFY_FLAG" val="#wm#"/>
  <p:tag name="KSO_WM_TEMPLATE_CATEGORY" val="custom"/>
  <p:tag name="KSO_WM_TEMPLATE_INDEX" val="20205081"/>
</p:tagLst>
</file>

<file path=ppt/tags/tag25.xml><?xml version="1.0" encoding="utf-8"?>
<p:tagLst xmlns:p="http://schemas.openxmlformats.org/presentationml/2006/main">
  <p:tag name="KSO_WM_BEAUTIFY_FLAG" val="#wm#"/>
  <p:tag name="KSO_WM_TEMPLATE_CATEGORY" val="custom"/>
  <p:tag name="KSO_WM_TEMPLATE_INDEX" val="20205081"/>
</p:tagLst>
</file>

<file path=ppt/tags/tag26.xml><?xml version="1.0" encoding="utf-8"?>
<p:tagLst xmlns:p="http://schemas.openxmlformats.org/presentationml/2006/main">
  <p:tag name="KSO_WM_BEAUTIFY_FLAG" val="#wm#"/>
  <p:tag name="KSO_WM_TEMPLATE_CATEGORY" val="custom"/>
  <p:tag name="KSO_WM_TEMPLATE_INDEX" val="20205081"/>
</p:tagLst>
</file>

<file path=ppt/tags/tag27.xml><?xml version="1.0" encoding="utf-8"?>
<p:tagLst xmlns:p="http://schemas.openxmlformats.org/presentationml/2006/main">
  <p:tag name="KSO_WM_BEAUTIFY_FLAG" val="#wm#"/>
  <p:tag name="KSO_WM_TEMPLATE_CATEGORY" val="custom"/>
  <p:tag name="KSO_WM_TEMPLATE_INDEX" val="20205081"/>
</p:tagLst>
</file>

<file path=ppt/tags/tag28.xml><?xml version="1.0" encoding="utf-8"?>
<p:tagLst xmlns:p="http://schemas.openxmlformats.org/presentationml/2006/main">
  <p:tag name="KSO_WM_BEAUTIFY_FLAG" val="#wm#"/>
  <p:tag name="KSO_WM_TEMPLATE_CATEGORY" val="custom"/>
  <p:tag name="KSO_WM_TEMPLATE_INDEX" val="20205081"/>
</p:tagLst>
</file>

<file path=ppt/tags/tag29.xml><?xml version="1.0" encoding="utf-8"?>
<p:tagLst xmlns:p="http://schemas.openxmlformats.org/presentationml/2006/main">
  <p:tag name="KSO_WM_BEAUTIFY_FLAG" val="#wm#"/>
  <p:tag name="KSO_WM_TEMPLATE_CATEGORY" val="custom"/>
  <p:tag name="KSO_WM_TEMPLATE_INDEX" val="20205081"/>
</p:tagLst>
</file>

<file path=ppt/tags/tag30.xml><?xml version="1.0" encoding="utf-8"?>
<p:tagLst xmlns:p="http://schemas.openxmlformats.org/presentationml/2006/main">
  <p:tag name="KSO_WM_BEAUTIFY_FLAG" val="#wm#"/>
  <p:tag name="KSO_WM_TEMPLATE_CATEGORY" val="custom"/>
  <p:tag name="KSO_WM_TEMPLATE_INDEX" val="20205081"/>
</p:tagLst>
</file>

<file path=ppt/tags/tag31.xml><?xml version="1.0" encoding="utf-8"?>
<p:tagLst xmlns:p="http://schemas.openxmlformats.org/presentationml/2006/main">
  <p:tag name="KSO_WM_BEAUTIFY_FLAG" val="#wm#"/>
  <p:tag name="KSO_WM_TEMPLATE_CATEGORY" val="custom"/>
  <p:tag name="KSO_WM_TEMPLATE_INDEX" val="20205081"/>
</p:tagLst>
</file>

<file path=ppt/tags/tag32.xml><?xml version="1.0" encoding="utf-8"?>
<p:tagLst xmlns:p="http://schemas.openxmlformats.org/presentationml/2006/main">
  <p:tag name="KSO_WM_BEAUTIFY_FLAG" val="#wm#"/>
  <p:tag name="KSO_WM_TEMPLATE_CATEGORY" val="custom"/>
  <p:tag name="KSO_WM_TEMPLATE_INDEX" val="20205081"/>
</p:tagLst>
</file>

<file path=ppt/tags/tag33.xml><?xml version="1.0" encoding="utf-8"?>
<p:tagLst xmlns:p="http://schemas.openxmlformats.org/presentationml/2006/main">
  <p:tag name="KSO_WM_BEAUTIFY_FLAG" val="#wm#"/>
  <p:tag name="KSO_WM_TEMPLATE_CATEGORY" val="custom"/>
  <p:tag name="KSO_WM_TEMPLATE_INDEX" val="20205081"/>
</p:tagLst>
</file>

<file path=ppt/tags/tag34.xml><?xml version="1.0" encoding="utf-8"?>
<p:tagLst xmlns:p="http://schemas.openxmlformats.org/presentationml/2006/main">
  <p:tag name="KSO_WM_BEAUTIFY_FLAG" val="#wm#"/>
  <p:tag name="KSO_WM_TEMPLATE_CATEGORY" val="custom"/>
  <p:tag name="KSO_WM_TEMPLATE_INDEX" val="20205081"/>
</p:tagLst>
</file>

<file path=ppt/tags/tag35.xml><?xml version="1.0" encoding="utf-8"?>
<p:tagLst xmlns:p="http://schemas.openxmlformats.org/presentationml/2006/main">
  <p:tag name="KSO_WM_BEAUTIFY_FLAG" val="#wm#"/>
  <p:tag name="KSO_WM_TEMPLATE_CATEGORY" val="custom"/>
  <p:tag name="KSO_WM_TEMPLATE_INDEX" val="20205081"/>
</p:tagLst>
</file>

<file path=ppt/tags/tag36.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画廊">
  <a:themeElements>
    <a:clrScheme name="画廊">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画廊">
      <a:majorFont>
        <a:latin typeface="Gill Sans MT" panose="020b0502020104020203"/>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画廊">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vt="http://schemas.openxmlformats.org/officeDocument/2006/docPropsVTypes" xmlns="http://schemas.openxmlformats.org/officeDocument/2006/extended-properties">
  <Company>学科网</Company>
  <Paragraphs>71</Paragraphs>
  <Slides>19</Slides>
  <Notes>0</Notes>
  <TotalTime>0</TotalTime>
  <HiddenSlides>0</HiddenSlides>
  <MMClips>0</MMClips>
  <ScaleCrop>0</ScaleCrop>
  <HeadingPairs>
    <vt:vector baseType="variant" size="6">
      <vt:variant>
        <vt:lpstr>Fonts used</vt:lpstr>
      </vt:variant>
      <vt:variant>
        <vt:i4>4</vt:i4>
      </vt:variant>
      <vt:variant>
        <vt:lpstr>Theme</vt:lpstr>
      </vt:variant>
      <vt:variant>
        <vt:i4>1</vt:i4>
      </vt:variant>
      <vt:variant>
        <vt:lpstr>Slide Titles</vt:lpstr>
      </vt:variant>
      <vt:variant>
        <vt:i4>19</vt:i4>
      </vt:variant>
    </vt:vector>
  </HeadingPairs>
  <TitlesOfParts>
    <vt:vector baseType="lpstr" size="24">
      <vt:lpstr>Arial</vt:lpstr>
      <vt:lpstr>Gill Sans MT</vt:lpstr>
      <vt:lpstr>微软雅黑</vt:lpstr>
      <vt:lpstr>方正粗黑宋简体</vt:lpstr>
      <vt:lpstr>画廊</vt:lpstr>
      <vt:lpstr>数字经济引领新发展格局</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2021-12-03T16:52:57.384</cp:lastPrinted>
  <dcterms:created xsi:type="dcterms:W3CDTF">2021-12-03T16:52:57Z</dcterms:created>
  <dcterms:modified xsi:type="dcterms:W3CDTF">2021-12-03T08:52:58Z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