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89" r:id="rId2"/>
    <p:sldId id="280" r:id="rId3"/>
    <p:sldId id="294" r:id="rId4"/>
    <p:sldId id="283" r:id="rId5"/>
    <p:sldId id="295" r:id="rId6"/>
    <p:sldId id="296" r:id="rId7"/>
    <p:sldId id="297" r:id="rId8"/>
    <p:sldId id="298" r:id="rId9"/>
    <p:sldId id="299" r:id="rId10"/>
    <p:sldId id="300" r:id="rId11"/>
    <p:sldId id="304" r:id="rId12"/>
    <p:sldId id="301" r:id="rId13"/>
    <p:sldId id="302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FF0000"/>
    <a:srgbClr val="3399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724" autoAdjust="0"/>
  </p:normalViewPr>
  <p:slideViewPr>
    <p:cSldViewPr>
      <p:cViewPr varScale="1">
        <p:scale>
          <a:sx n="64" d="100"/>
          <a:sy n="64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529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530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530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530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530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53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531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2D3002-AC6B-4678-AD67-D27AFB7869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53358-D54D-4161-81CF-58EDC08B97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ED03D-6D48-4BFC-9E92-F9B12E77D1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E4EA2-0598-44F7-BF0A-F068EF9D86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2ACE-39C7-4EDF-9F2D-77825A5099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AF51D-11EC-4D61-B5E0-B39D3DB46C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6D41-08B9-42CD-B42E-31DF3CAB30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F2862-60DC-4537-AD92-DC01942B0E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CED0E-446B-46F5-AD89-1F7237EE061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2F3FD-9C5C-486C-A510-E7003A0E7B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B8476-81F8-4F72-A0CB-B6EDB8B4376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2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42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CD2BD3-12E3-49FD-9519-8106173421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../../../&#20061;&#24180;&#32423;&#21270;&#23398;&#23454;&#39564;/&#21270;&#23398;&#35270;&#39057;/03.&#38209;&#24102;&#30340;&#29123;&#28903;.rm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73" name="WordArt 29"/>
          <p:cNvSpPr>
            <a:spLocks noChangeArrowheads="1" noChangeShapeType="1" noTextEdit="1"/>
          </p:cNvSpPr>
          <p:nvPr/>
        </p:nvSpPr>
        <p:spPr bwMode="auto">
          <a:xfrm>
            <a:off x="1187450" y="1771650"/>
            <a:ext cx="69135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氧  气</a:t>
            </a:r>
          </a:p>
        </p:txBody>
      </p:sp>
      <p:sp>
        <p:nvSpPr>
          <p:cNvPr id="57374" name="Text Box 30"/>
          <p:cNvSpPr txBox="1">
            <a:spLocks noChangeArrowheads="1"/>
          </p:cNvSpPr>
          <p:nvPr/>
        </p:nvSpPr>
        <p:spPr bwMode="auto">
          <a:xfrm>
            <a:off x="6011863" y="5373688"/>
            <a:ext cx="2735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2019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年 </a:t>
            </a:r>
            <a:r>
              <a:rPr lang="en-US" altLang="zh-CN" sz="2800" b="1" dirty="0">
                <a:solidFill>
                  <a:srgbClr val="008000"/>
                </a:solidFill>
                <a:latin typeface="宋体" pitchFamily="2" charset="-122"/>
              </a:rPr>
              <a:t>9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24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b="1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 bwMode="auto">
          <a:xfrm>
            <a:off x="1323975" y="4349761"/>
            <a:ext cx="7424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 dirty="0">
                <a:latin typeface="Arial" charset="0"/>
              </a:rPr>
              <a:t>中山大学附属中学－－邓作逵  老师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86116" y="3500438"/>
            <a:ext cx="2217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</a:rPr>
              <a:t>（第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2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课时）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611188" y="2058988"/>
            <a:ext cx="44656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 dirty="0">
                <a:latin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>
                <a:latin typeface="宋体" pitchFamily="2" charset="-122"/>
              </a:rPr>
              <a:t>使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 dirty="0">
                <a:latin typeface="宋体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58959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一、氧气</a:t>
            </a:r>
            <a:r>
              <a:rPr kumimoji="1" lang="zh-CN" altLang="en-US" sz="3200" b="1" dirty="0">
                <a:latin typeface="宋体" pitchFamily="2" charset="-122"/>
              </a:rPr>
              <a:t>的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30431" y="3319161"/>
            <a:ext cx="34115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使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木炭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601452" y="3938289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使铁丝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601452" y="4520942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镁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条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601452" y="5191796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6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铝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28634" y="2714620"/>
            <a:ext cx="34115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2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使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硫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 smtClean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17" name="Group 12"/>
          <p:cNvGrpSpPr>
            <a:grpSpLocks/>
          </p:cNvGrpSpPr>
          <p:nvPr/>
        </p:nvGrpSpPr>
        <p:grpSpPr bwMode="auto">
          <a:xfrm>
            <a:off x="5072066" y="2182832"/>
            <a:ext cx="1631950" cy="3388398"/>
            <a:chOff x="4286" y="1253"/>
            <a:chExt cx="1028" cy="1397"/>
          </a:xfrm>
        </p:grpSpPr>
        <p:sp>
          <p:nvSpPr>
            <p:cNvPr id="18" name="AutoShape 13"/>
            <p:cNvSpPr>
              <a:spLocks/>
            </p:cNvSpPr>
            <p:nvPr/>
          </p:nvSpPr>
          <p:spPr bwMode="auto">
            <a:xfrm>
              <a:off x="4286" y="1253"/>
              <a:ext cx="45" cy="1397"/>
            </a:xfrm>
            <a:prstGeom prst="rightBrace">
              <a:avLst>
                <a:gd name="adj1" fmla="val 295833"/>
                <a:gd name="adj2" fmla="val 50000"/>
              </a:avLst>
            </a:prstGeom>
            <a:noFill/>
            <a:ln w="254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19" name="Rectangle 14"/>
            <p:cNvSpPr>
              <a:spLocks noChangeArrowheads="1"/>
            </p:cNvSpPr>
            <p:nvPr/>
          </p:nvSpPr>
          <p:spPr bwMode="auto">
            <a:xfrm>
              <a:off x="4422" y="1761"/>
              <a:ext cx="892" cy="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3200" b="1" dirty="0">
                  <a:solidFill>
                    <a:srgbClr val="FF0000"/>
                  </a:solidFill>
                </a:rPr>
                <a:t>助燃性</a:t>
              </a:r>
            </a:p>
          </p:txBody>
        </p:sp>
      </p:grp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5072066" y="4000504"/>
            <a:ext cx="2339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lang="zh-CN" altLang="en-US" sz="2800" b="1" dirty="0">
                <a:solidFill>
                  <a:srgbClr val="0000CC"/>
                </a:solidFill>
              </a:rPr>
              <a:t>能支持燃烧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）</a:t>
            </a:r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71406" y="5906176"/>
            <a:ext cx="90011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【</a:t>
            </a:r>
            <a:r>
              <a:rPr kumimoji="1" lang="zh-CN" altLang="en-US" sz="2800" b="1" dirty="0" smtClean="0">
                <a:latin typeface="宋体" pitchFamily="2" charset="-122"/>
              </a:rPr>
              <a:t>课堂练习</a:t>
            </a:r>
            <a:r>
              <a:rPr kumimoji="1" lang="en-US" altLang="zh-CN" sz="2800" b="1" dirty="0" smtClean="0">
                <a:latin typeface="宋体" pitchFamily="2" charset="-122"/>
              </a:rPr>
              <a:t>】 </a:t>
            </a:r>
            <a:r>
              <a:rPr kumimoji="1" lang="zh-CN" altLang="en-US" sz="2800" b="1" dirty="0" smtClean="0">
                <a:latin typeface="宋体" pitchFamily="2" charset="-122"/>
              </a:rPr>
              <a:t>写出</a:t>
            </a:r>
            <a:r>
              <a:rPr kumimoji="1" lang="en-US" altLang="zh-CN" sz="2800" b="1" dirty="0" smtClean="0">
                <a:latin typeface="宋体" pitchFamily="2" charset="-122"/>
              </a:rPr>
              <a:t>2-6</a:t>
            </a:r>
            <a:r>
              <a:rPr kumimoji="1" lang="zh-CN" altLang="en-US" sz="2800" b="1" dirty="0" smtClean="0">
                <a:latin typeface="宋体" pitchFamily="2" charset="-122"/>
              </a:rPr>
              <a:t>五个化学反应的</a:t>
            </a:r>
            <a:r>
              <a:rPr kumimoji="1" lang="zh-CN" altLang="en-US" sz="2800" b="1" dirty="0" smtClean="0">
                <a:latin typeface="宋体" pitchFamily="2" charset="-122"/>
              </a:rPr>
              <a:t>文字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或符号</a:t>
            </a:r>
            <a:r>
              <a:rPr kumimoji="1" lang="zh-CN" altLang="en-US" sz="2800" b="1" dirty="0" smtClean="0">
                <a:latin typeface="宋体" pitchFamily="2" charset="-122"/>
              </a:rPr>
              <a:t>表达。</a:t>
            </a:r>
            <a:endParaRPr kumimoji="1" lang="zh-CN" altLang="en-US" sz="2800" b="1" dirty="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611188" y="2058988"/>
            <a:ext cx="44656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 dirty="0">
                <a:latin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>
                <a:latin typeface="宋体" pitchFamily="2" charset="-122"/>
              </a:rPr>
              <a:t>使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 dirty="0">
                <a:latin typeface="宋体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30431" y="3319161"/>
            <a:ext cx="34115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使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木炭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601452" y="3938289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使铁丝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601452" y="4520942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镁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条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601452" y="5191796"/>
            <a:ext cx="32771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6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使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铝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28634" y="2714620"/>
            <a:ext cx="34115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2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能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使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硫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燃烧</a:t>
            </a:r>
            <a:endParaRPr kumimoji="1" lang="en-US" altLang="zh-CN" sz="2800" b="1" dirty="0" smtClean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1071570" y="1214422"/>
            <a:ext cx="67865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latin typeface="宋体" pitchFamily="2" charset="-122"/>
              </a:rPr>
              <a:t>写出</a:t>
            </a:r>
            <a:r>
              <a:rPr kumimoji="1" lang="en-US" altLang="zh-CN" sz="2800" b="1" dirty="0" smtClean="0">
                <a:latin typeface="宋体" pitchFamily="2" charset="-122"/>
              </a:rPr>
              <a:t>2-6</a:t>
            </a:r>
            <a:r>
              <a:rPr kumimoji="1" lang="zh-CN" altLang="en-US" sz="2800" b="1" dirty="0" smtClean="0">
                <a:latin typeface="宋体" pitchFamily="2" charset="-122"/>
              </a:rPr>
              <a:t>五个化学反应的</a:t>
            </a:r>
            <a:r>
              <a:rPr kumimoji="1" lang="zh-CN" altLang="en-US" sz="2800" b="1" dirty="0" smtClean="0">
                <a:latin typeface="宋体" pitchFamily="2" charset="-122"/>
              </a:rPr>
              <a:t>文字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或符号</a:t>
            </a:r>
            <a:r>
              <a:rPr kumimoji="1" lang="zh-CN" altLang="en-US" sz="2800" b="1" dirty="0" smtClean="0">
                <a:latin typeface="宋体" pitchFamily="2" charset="-122"/>
              </a:rPr>
              <a:t>表达。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grpSp>
        <p:nvGrpSpPr>
          <p:cNvPr id="17" name="Group 24"/>
          <p:cNvGrpSpPr>
            <a:grpSpLocks/>
          </p:cNvGrpSpPr>
          <p:nvPr/>
        </p:nvGrpSpPr>
        <p:grpSpPr bwMode="auto">
          <a:xfrm>
            <a:off x="4572000" y="2428868"/>
            <a:ext cx="3673475" cy="714376"/>
            <a:chOff x="1156" y="3612"/>
            <a:chExt cx="2314" cy="450"/>
          </a:xfrm>
        </p:grpSpPr>
        <p:sp>
          <p:nvSpPr>
            <p:cNvPr id="20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>
                <a:latin typeface="宋体" pitchFamily="2" charset="-122"/>
              </a:endParaRPr>
            </a:p>
          </p:txBody>
        </p:sp>
        <p:sp>
          <p:nvSpPr>
            <p:cNvPr id="23" name="Rectangle 26"/>
            <p:cNvSpPr>
              <a:spLocks noChangeArrowheads="1"/>
            </p:cNvSpPr>
            <p:nvPr/>
          </p:nvSpPr>
          <p:spPr bwMode="auto">
            <a:xfrm>
              <a:off x="2101" y="361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24" name="Line 27"/>
            <p:cNvSpPr>
              <a:spLocks noChangeShapeType="1"/>
            </p:cNvSpPr>
            <p:nvPr/>
          </p:nvSpPr>
          <p:spPr bwMode="auto">
            <a:xfrm>
              <a:off x="1966" y="3929"/>
              <a:ext cx="97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26" name="Group 39"/>
          <p:cNvGrpSpPr>
            <a:grpSpLocks/>
          </p:cNvGrpSpPr>
          <p:nvPr/>
        </p:nvGrpSpPr>
        <p:grpSpPr bwMode="auto">
          <a:xfrm>
            <a:off x="4538723" y="3000372"/>
            <a:ext cx="4390995" cy="730249"/>
            <a:chOff x="1156" y="3602"/>
            <a:chExt cx="2314" cy="460"/>
          </a:xfrm>
        </p:grpSpPr>
        <p:sp>
          <p:nvSpPr>
            <p:cNvPr id="27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C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28" name="Rectangle 41"/>
            <p:cNvSpPr>
              <a:spLocks noChangeArrowheads="1"/>
            </p:cNvSpPr>
            <p:nvPr/>
          </p:nvSpPr>
          <p:spPr bwMode="auto">
            <a:xfrm>
              <a:off x="1964" y="360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29" name="Line 42"/>
            <p:cNvSpPr>
              <a:spLocks noChangeShapeType="1"/>
            </p:cNvSpPr>
            <p:nvPr/>
          </p:nvSpPr>
          <p:spPr bwMode="auto">
            <a:xfrm>
              <a:off x="1851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30" name="Group 21"/>
          <p:cNvGrpSpPr>
            <a:grpSpLocks/>
          </p:cNvGrpSpPr>
          <p:nvPr/>
        </p:nvGrpSpPr>
        <p:grpSpPr bwMode="auto">
          <a:xfrm>
            <a:off x="4483115" y="3714752"/>
            <a:ext cx="5018107" cy="731836"/>
            <a:chOff x="1156" y="3601"/>
            <a:chExt cx="2436" cy="461"/>
          </a:xfrm>
        </p:grpSpPr>
        <p:sp>
          <p:nvSpPr>
            <p:cNvPr id="3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Fe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32" name="Rectangle 23"/>
            <p:cNvSpPr>
              <a:spLocks noChangeArrowheads="1"/>
            </p:cNvSpPr>
            <p:nvPr/>
          </p:nvSpPr>
          <p:spPr bwMode="auto">
            <a:xfrm>
              <a:off x="1927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3" name="Line 24"/>
            <p:cNvSpPr>
              <a:spLocks noChangeShapeType="1"/>
            </p:cNvSpPr>
            <p:nvPr/>
          </p:nvSpPr>
          <p:spPr bwMode="auto">
            <a:xfrm>
              <a:off x="1858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34" name="Group 21"/>
          <p:cNvGrpSpPr>
            <a:grpSpLocks/>
          </p:cNvGrpSpPr>
          <p:nvPr/>
        </p:nvGrpSpPr>
        <p:grpSpPr bwMode="auto">
          <a:xfrm>
            <a:off x="4483115" y="4286256"/>
            <a:ext cx="4375165" cy="731836"/>
            <a:chOff x="1156" y="3601"/>
            <a:chExt cx="2436" cy="461"/>
          </a:xfrm>
        </p:grpSpPr>
        <p:sp>
          <p:nvSpPr>
            <p:cNvPr id="35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Mg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</a:t>
              </a:r>
              <a:r>
                <a:rPr kumimoji="1" lang="en-US" altLang="zh-CN" sz="2800" b="1" dirty="0" err="1" smtClean="0">
                  <a:solidFill>
                    <a:srgbClr val="000099"/>
                  </a:solidFill>
                  <a:latin typeface="宋体" pitchFamily="2" charset="-122"/>
                </a:rPr>
                <a:t>MgO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36" name="Rectangle 23"/>
            <p:cNvSpPr>
              <a:spLocks noChangeArrowheads="1"/>
            </p:cNvSpPr>
            <p:nvPr/>
          </p:nvSpPr>
          <p:spPr bwMode="auto">
            <a:xfrm>
              <a:off x="2186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7" name="Line 24"/>
            <p:cNvSpPr>
              <a:spLocks noChangeShapeType="1"/>
            </p:cNvSpPr>
            <p:nvPr/>
          </p:nvSpPr>
          <p:spPr bwMode="auto">
            <a:xfrm>
              <a:off x="2001" y="3929"/>
              <a:ext cx="8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38" name="Group 21"/>
          <p:cNvGrpSpPr>
            <a:grpSpLocks/>
          </p:cNvGrpSpPr>
          <p:nvPr/>
        </p:nvGrpSpPr>
        <p:grpSpPr bwMode="auto">
          <a:xfrm>
            <a:off x="4483115" y="4983180"/>
            <a:ext cx="5018107" cy="731836"/>
            <a:chOff x="1156" y="3601"/>
            <a:chExt cx="2436" cy="461"/>
          </a:xfrm>
        </p:grpSpPr>
        <p:sp>
          <p:nvSpPr>
            <p:cNvPr id="39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Al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0" name="Rectangle 23"/>
            <p:cNvSpPr>
              <a:spLocks noChangeArrowheads="1"/>
            </p:cNvSpPr>
            <p:nvPr/>
          </p:nvSpPr>
          <p:spPr bwMode="auto">
            <a:xfrm>
              <a:off x="210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" name="Line 24"/>
            <p:cNvSpPr>
              <a:spLocks noChangeShapeType="1"/>
            </p:cNvSpPr>
            <p:nvPr/>
          </p:nvSpPr>
          <p:spPr bwMode="auto">
            <a:xfrm>
              <a:off x="1893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1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kumimoji="1" lang="zh-CN" altLang="en-US" sz="2800" b="1" dirty="0">
                <a:latin typeface="宋体" pitchFamily="2" charset="-122"/>
              </a:rPr>
              <a:t>硫在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氧气</a:t>
            </a:r>
            <a:r>
              <a:rPr kumimoji="1" lang="zh-CN" altLang="en-US" sz="2800" b="1" dirty="0">
                <a:latin typeface="宋体" pitchFamily="2" charset="-122"/>
              </a:rPr>
              <a:t>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宋体" pitchFamily="2" charset="-122"/>
              </a:rPr>
              <a:t>硫在氧气中剧烈燃烧</a:t>
            </a: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52173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>
                <a:latin typeface="Arial" charset="0"/>
              </a:rPr>
              <a:t>产生</a:t>
            </a:r>
            <a:r>
              <a:rPr kumimoji="1" lang="zh-CN" altLang="en-US" sz="2800" b="1" dirty="0">
                <a:solidFill>
                  <a:srgbClr val="0000CC"/>
                </a:solidFill>
                <a:latin typeface="Arial" charset="0"/>
              </a:rPr>
              <a:t>明亮</a:t>
            </a:r>
            <a:r>
              <a:rPr kumimoji="1" lang="zh-CN" altLang="en-US" sz="2800" b="1" dirty="0">
                <a:latin typeface="Arial" charset="0"/>
              </a:rPr>
              <a:t>的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蓝紫色</a:t>
            </a:r>
            <a:r>
              <a:rPr kumimoji="1" lang="zh-CN" altLang="en-US" sz="2800" b="1" dirty="0">
                <a:latin typeface="Arial" charset="0"/>
              </a:rPr>
              <a:t>火焰</a:t>
            </a: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239286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866350"/>
            <a:ext cx="379142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</a:t>
            </a:r>
            <a:r>
              <a:rPr kumimoji="1" lang="zh-CN" altLang="en-US" sz="2800" b="1" dirty="0" smtClean="0">
                <a:latin typeface="Arial" charset="0"/>
              </a:rPr>
              <a:t>的</a:t>
            </a:r>
            <a:endParaRPr kumimoji="1" lang="en-US" altLang="zh-CN" sz="2800" b="1" dirty="0" smtClean="0">
              <a:latin typeface="Arial" charset="0"/>
            </a:endParaRPr>
          </a:p>
          <a:p>
            <a:pPr eaLnBrk="0" hangingPunct="0"/>
            <a:r>
              <a:rPr kumimoji="1" lang="zh-CN" altLang="en-US" sz="2800" b="1" dirty="0" smtClean="0">
                <a:latin typeface="Arial" charset="0"/>
              </a:rPr>
              <a:t>   无色</a:t>
            </a:r>
            <a:r>
              <a:rPr kumimoji="1" lang="zh-CN" altLang="en-US" sz="2800" b="1" dirty="0">
                <a:latin typeface="Arial" charset="0"/>
              </a:rPr>
              <a:t>气体</a:t>
            </a: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3756045" y="1785926"/>
            <a:ext cx="3673475" cy="714376"/>
            <a:chOff x="1156" y="3612"/>
            <a:chExt cx="2314" cy="450"/>
          </a:xfrm>
        </p:grpSpPr>
        <p:sp>
          <p:nvSpPr>
            <p:cNvPr id="26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>
                <a:latin typeface="宋体" pitchFamily="2" charset="-122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101" y="361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>
              <a:off x="1966" y="3929"/>
              <a:ext cx="97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pic>
        <p:nvPicPr>
          <p:cNvPr id="31" name="图片 30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2857496"/>
            <a:ext cx="30194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2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kumimoji="1" lang="zh-CN" altLang="en-US" sz="2800" b="1" dirty="0">
                <a:latin typeface="宋体" pitchFamily="2" charset="-122"/>
              </a:rPr>
              <a:t>硫</a:t>
            </a:r>
            <a:r>
              <a:rPr kumimoji="1" lang="zh-CN" altLang="en-US" sz="2800" b="1" dirty="0" smtClean="0">
                <a:latin typeface="宋体" pitchFamily="2" charset="-122"/>
              </a:rPr>
              <a:t>在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 smtClean="0">
                <a:latin typeface="宋体" pitchFamily="2" charset="-122"/>
              </a:rPr>
              <a:t>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宋体" pitchFamily="2" charset="-122"/>
              </a:rPr>
              <a:t>硫在空气中燃烧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52173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产生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Arial" charset="0"/>
              </a:rPr>
              <a:t>微弱</a:t>
            </a:r>
            <a:r>
              <a:rPr kumimoji="1" lang="zh-CN" altLang="en-US" sz="2800" b="1" dirty="0" smtClean="0">
                <a:latin typeface="Arial" charset="0"/>
              </a:rPr>
              <a:t>的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淡蓝色</a:t>
            </a:r>
            <a:r>
              <a:rPr kumimoji="1" lang="zh-CN" altLang="en-US" sz="2800" b="1" dirty="0" smtClean="0">
                <a:latin typeface="Arial" charset="0"/>
              </a:rPr>
              <a:t>火焰</a:t>
            </a: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239286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③</a:t>
            </a:r>
            <a:r>
              <a:rPr kumimoji="1" lang="zh-CN" altLang="en-US" sz="2800" b="1" dirty="0" smtClean="0">
                <a:latin typeface="Arial" charset="0"/>
              </a:rPr>
              <a:t>放出热量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866350"/>
            <a:ext cx="379142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</a:t>
            </a:r>
            <a:r>
              <a:rPr kumimoji="1" lang="zh-CN" altLang="en-US" sz="2800" b="1" dirty="0" smtClean="0">
                <a:latin typeface="Arial" charset="0"/>
              </a:rPr>
              <a:t>的</a:t>
            </a:r>
            <a:endParaRPr kumimoji="1" lang="en-US" altLang="zh-CN" sz="2800" b="1" dirty="0" smtClean="0">
              <a:latin typeface="Arial" charset="0"/>
            </a:endParaRPr>
          </a:p>
          <a:p>
            <a:pPr eaLnBrk="0" hangingPunct="0"/>
            <a:r>
              <a:rPr kumimoji="1" lang="zh-CN" altLang="en-US" sz="2800" b="1" dirty="0" smtClean="0">
                <a:latin typeface="Arial" charset="0"/>
              </a:rPr>
              <a:t>   无色</a:t>
            </a:r>
            <a:r>
              <a:rPr kumimoji="1" lang="zh-CN" altLang="en-US" sz="2800" b="1" dirty="0">
                <a:latin typeface="Arial" charset="0"/>
              </a:rPr>
              <a:t>气体</a:t>
            </a: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pic>
        <p:nvPicPr>
          <p:cNvPr id="12" name="图片 11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2857496"/>
            <a:ext cx="3019425" cy="3095625"/>
          </a:xfrm>
          <a:prstGeom prst="rect">
            <a:avLst/>
          </a:prstGeom>
        </p:spPr>
      </p:pic>
      <p:grpSp>
        <p:nvGrpSpPr>
          <p:cNvPr id="13" name="Group 24"/>
          <p:cNvGrpSpPr>
            <a:grpSpLocks/>
          </p:cNvGrpSpPr>
          <p:nvPr/>
        </p:nvGrpSpPr>
        <p:grpSpPr bwMode="auto">
          <a:xfrm>
            <a:off x="3756045" y="1785926"/>
            <a:ext cx="3673475" cy="714376"/>
            <a:chOff x="1156" y="3612"/>
            <a:chExt cx="2314" cy="450"/>
          </a:xfrm>
        </p:grpSpPr>
        <p:sp>
          <p:nvSpPr>
            <p:cNvPr id="14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>
                <a:latin typeface="宋体" pitchFamily="2" charset="-122"/>
              </a:endParaRPr>
            </a:p>
          </p:txBody>
        </p:sp>
        <p:sp>
          <p:nvSpPr>
            <p:cNvPr id="15" name="Rectangle 26"/>
            <p:cNvSpPr>
              <a:spLocks noChangeArrowheads="1"/>
            </p:cNvSpPr>
            <p:nvPr/>
          </p:nvSpPr>
          <p:spPr bwMode="auto">
            <a:xfrm>
              <a:off x="2101" y="361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6" name="Line 27"/>
            <p:cNvSpPr>
              <a:spLocks noChangeShapeType="1"/>
            </p:cNvSpPr>
            <p:nvPr/>
          </p:nvSpPr>
          <p:spPr bwMode="auto">
            <a:xfrm>
              <a:off x="1966" y="3929"/>
              <a:ext cx="97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3</a:t>
            </a:r>
            <a:r>
              <a:rPr kumimoji="1" lang="zh-CN" altLang="en-US" sz="2800" b="1" dirty="0" smtClean="0">
                <a:latin typeface="宋体" pitchFamily="2" charset="-122"/>
              </a:rPr>
              <a:t>、木炭在氧气中燃烧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木炭在氧气中剧烈燃烧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763168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③</a:t>
            </a:r>
            <a:r>
              <a:rPr kumimoji="1" lang="zh-CN" altLang="en-US" sz="2800" b="1" dirty="0" smtClean="0">
                <a:latin typeface="Arial" charset="0"/>
              </a:rPr>
              <a:t>放出大量的热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12" name="Rectangle 43"/>
          <p:cNvSpPr>
            <a:spLocks noChangeArrowheads="1"/>
          </p:cNvSpPr>
          <p:nvPr/>
        </p:nvSpPr>
        <p:spPr bwMode="auto">
          <a:xfrm>
            <a:off x="1643042" y="3810006"/>
            <a:ext cx="2255687" cy="52322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>
                <a:latin typeface="Arial" charset="0"/>
              </a:rPr>
              <a:t>发出</a:t>
            </a:r>
            <a:r>
              <a:rPr kumimoji="1" lang="zh-CN" altLang="en-US" sz="2800" b="1" dirty="0">
                <a:solidFill>
                  <a:schemeClr val="bg1"/>
                </a:solidFill>
                <a:latin typeface="Arial" charset="0"/>
              </a:rPr>
              <a:t>白光</a:t>
            </a:r>
          </a:p>
        </p:txBody>
      </p:sp>
      <p:pic>
        <p:nvPicPr>
          <p:cNvPr id="14" name="图片 13" descr="图2-12　木炭分别在空气和氧气中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270" y="2905143"/>
            <a:ext cx="2981325" cy="3095625"/>
          </a:xfrm>
          <a:prstGeom prst="rect">
            <a:avLst/>
          </a:prstGeom>
        </p:spPr>
      </p:pic>
      <p:grpSp>
        <p:nvGrpSpPr>
          <p:cNvPr id="16" name="Group 39"/>
          <p:cNvGrpSpPr>
            <a:grpSpLocks/>
          </p:cNvGrpSpPr>
          <p:nvPr/>
        </p:nvGrpSpPr>
        <p:grpSpPr bwMode="auto">
          <a:xfrm>
            <a:off x="4000496" y="1785926"/>
            <a:ext cx="4390995" cy="730249"/>
            <a:chOff x="1156" y="3602"/>
            <a:chExt cx="2314" cy="460"/>
          </a:xfrm>
        </p:grpSpPr>
        <p:sp>
          <p:nvSpPr>
            <p:cNvPr id="17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C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18" name="Rectangle 41"/>
            <p:cNvSpPr>
              <a:spLocks noChangeArrowheads="1"/>
            </p:cNvSpPr>
            <p:nvPr/>
          </p:nvSpPr>
          <p:spPr bwMode="auto">
            <a:xfrm>
              <a:off x="1964" y="360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9" name="Line 42"/>
            <p:cNvSpPr>
              <a:spLocks noChangeShapeType="1"/>
            </p:cNvSpPr>
            <p:nvPr/>
          </p:nvSpPr>
          <p:spPr bwMode="auto">
            <a:xfrm>
              <a:off x="1851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3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4</a:t>
            </a:r>
            <a:r>
              <a:rPr kumimoji="1" lang="zh-CN" altLang="en-US" sz="2800" b="1" dirty="0" smtClean="0">
                <a:latin typeface="宋体" pitchFamily="2" charset="-122"/>
              </a:rPr>
              <a:t>、铁丝在氧气中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 smtClean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宋体" pitchFamily="2" charset="-122"/>
              </a:rPr>
              <a:t>铁丝在</a:t>
            </a:r>
            <a:r>
              <a:rPr kumimoji="1" lang="zh-CN" altLang="en-US" sz="2800" b="1" dirty="0">
                <a:latin typeface="宋体" pitchFamily="2" charset="-122"/>
              </a:rPr>
              <a:t>氧气中剧烈燃烧</a:t>
            </a: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52173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火星四射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239286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866350"/>
            <a:ext cx="34893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黑色的固体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pic>
        <p:nvPicPr>
          <p:cNvPr id="12" name="图片 11" descr="图2-13　铁丝在空气中红热，在氧气中剧烈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322" y="2843230"/>
            <a:ext cx="2990850" cy="3086100"/>
          </a:xfrm>
          <a:prstGeom prst="rect">
            <a:avLst/>
          </a:prstGeom>
        </p:spPr>
      </p:pic>
      <p:grpSp>
        <p:nvGrpSpPr>
          <p:cNvPr id="13" name="Group 21"/>
          <p:cNvGrpSpPr>
            <a:grpSpLocks/>
          </p:cNvGrpSpPr>
          <p:nvPr/>
        </p:nvGrpSpPr>
        <p:grpSpPr bwMode="auto">
          <a:xfrm>
            <a:off x="4071934" y="1768470"/>
            <a:ext cx="5018107" cy="731836"/>
            <a:chOff x="1156" y="3601"/>
            <a:chExt cx="2436" cy="461"/>
          </a:xfrm>
        </p:grpSpPr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Fe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927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>
              <a:off x="1858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kumimoji="1" lang="zh-CN" altLang="en-US" sz="2800" b="1" dirty="0" smtClean="0">
                <a:latin typeface="宋体" pitchFamily="2" charset="-122"/>
              </a:rPr>
              <a:t>镁条在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 smtClean="0">
                <a:latin typeface="宋体" pitchFamily="2" charset="-122"/>
              </a:rPr>
              <a:t>中燃烧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镁条在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Arial" charset="0"/>
              </a:rPr>
              <a:t>空气</a:t>
            </a:r>
            <a:r>
              <a:rPr kumimoji="1" lang="zh-CN" altLang="en-US" sz="2800" b="1" dirty="0" smtClean="0">
                <a:latin typeface="Arial" charset="0"/>
              </a:rPr>
              <a:t>中剧烈</a:t>
            </a:r>
            <a:r>
              <a:rPr kumimoji="1" lang="zh-CN" altLang="en-US" sz="2800" b="1" dirty="0" smtClean="0">
                <a:latin typeface="Arial" charset="0"/>
              </a:rPr>
              <a:t>燃烧</a:t>
            </a:r>
            <a:endParaRPr kumimoji="1" lang="zh-CN" altLang="en-US" sz="2800" b="1" dirty="0" smtClean="0">
              <a:latin typeface="Arial" charset="0"/>
            </a:endParaRP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52173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239286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866350"/>
            <a:ext cx="34893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pic>
        <p:nvPicPr>
          <p:cNvPr id="13" name="Picture 26" descr="图5-5 镁条燃烧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138498"/>
            <a:ext cx="2627313" cy="1862138"/>
          </a:xfrm>
          <a:prstGeom prst="rect">
            <a:avLst/>
          </a:prstGeom>
          <a:noFill/>
        </p:spPr>
      </p:pic>
      <p:grpSp>
        <p:nvGrpSpPr>
          <p:cNvPr id="14" name="Group 21"/>
          <p:cNvGrpSpPr>
            <a:grpSpLocks/>
          </p:cNvGrpSpPr>
          <p:nvPr/>
        </p:nvGrpSpPr>
        <p:grpSpPr bwMode="auto">
          <a:xfrm>
            <a:off x="4054487" y="1768470"/>
            <a:ext cx="4375165" cy="731836"/>
            <a:chOff x="1156" y="3601"/>
            <a:chExt cx="2436" cy="461"/>
          </a:xfrm>
        </p:grpSpPr>
        <p:sp>
          <p:nvSpPr>
            <p:cNvPr id="15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Mg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</a:t>
              </a:r>
              <a:r>
                <a:rPr kumimoji="1" lang="en-US" altLang="zh-CN" sz="2800" b="1" dirty="0" err="1" smtClean="0">
                  <a:solidFill>
                    <a:srgbClr val="000099"/>
                  </a:solidFill>
                  <a:latin typeface="宋体" pitchFamily="2" charset="-122"/>
                </a:rPr>
                <a:t>MgO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2186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7" name="Line 24"/>
            <p:cNvSpPr>
              <a:spLocks noChangeShapeType="1"/>
            </p:cNvSpPr>
            <p:nvPr/>
          </p:nvSpPr>
          <p:spPr bwMode="auto">
            <a:xfrm>
              <a:off x="2001" y="3929"/>
              <a:ext cx="8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6</a:t>
            </a:r>
            <a:r>
              <a:rPr kumimoji="1" lang="zh-CN" altLang="en-US" sz="2800" b="1" dirty="0" smtClean="0">
                <a:latin typeface="宋体" pitchFamily="2" charset="-122"/>
              </a:rPr>
              <a:t>、</a:t>
            </a:r>
            <a:r>
              <a:rPr kumimoji="1" lang="zh-CN" altLang="en-US" sz="2800" b="1" dirty="0" smtClean="0">
                <a:latin typeface="宋体" pitchFamily="2" charset="-122"/>
              </a:rPr>
              <a:t>铝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latin typeface="宋体" pitchFamily="2" charset="-122"/>
              </a:rPr>
              <a:t>在氧气中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 smtClean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71471" y="3048187"/>
            <a:ext cx="1079500" cy="2309154"/>
            <a:chOff x="565" y="2246"/>
            <a:chExt cx="680" cy="133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565" y="2732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88" cy="133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786058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宋体" pitchFamily="2" charset="-122"/>
              </a:rPr>
              <a:t>铝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latin typeface="宋体" pitchFamily="2" charset="-122"/>
              </a:rPr>
              <a:t>在氧气</a:t>
            </a:r>
            <a:r>
              <a:rPr kumimoji="1" lang="zh-CN" altLang="en-US" sz="2800" b="1" dirty="0" smtClean="0">
                <a:latin typeface="Arial" charset="0"/>
              </a:rPr>
              <a:t>中</a:t>
            </a:r>
            <a:r>
              <a:rPr kumimoji="1" lang="zh-CN" altLang="en-US" sz="2800" b="1" dirty="0" smtClean="0">
                <a:latin typeface="Arial" charset="0"/>
              </a:rPr>
              <a:t>剧烈</a:t>
            </a:r>
            <a:r>
              <a:rPr kumimoji="1" lang="zh-CN" altLang="en-US" sz="2800" b="1" dirty="0" smtClean="0">
                <a:latin typeface="Arial" charset="0"/>
              </a:rPr>
              <a:t>燃烧</a:t>
            </a:r>
            <a:endParaRPr kumimoji="1" lang="zh-CN" altLang="en-US" sz="2800" b="1" dirty="0" smtClean="0">
              <a:latin typeface="Arial" charset="0"/>
            </a:endParaRP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52173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4239286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866350"/>
            <a:ext cx="34893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73247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en-US" altLang="zh-CN" sz="3200" b="1" dirty="0" smtClean="0">
                <a:latin typeface="宋体" pitchFamily="2" charset="-122"/>
              </a:rPr>
              <a:t>【</a:t>
            </a:r>
            <a:r>
              <a:rPr kumimoji="1" lang="zh-CN" altLang="en-US" sz="3200" b="1" dirty="0" smtClean="0">
                <a:latin typeface="宋体" pitchFamily="2" charset="-122"/>
              </a:rPr>
              <a:t>回顾</a:t>
            </a:r>
            <a:r>
              <a:rPr kumimoji="1" lang="en-US" altLang="zh-CN" sz="3200" b="1" dirty="0" smtClean="0">
                <a:latin typeface="宋体" pitchFamily="2" charset="-122"/>
              </a:rPr>
              <a:t>】</a:t>
            </a:r>
            <a:r>
              <a:rPr kumimoji="1" lang="zh-CN" altLang="en-US" sz="3200" b="1" dirty="0" smtClean="0">
                <a:latin typeface="宋体" pitchFamily="2" charset="-122"/>
              </a:rPr>
              <a:t>二、描述下列</a:t>
            </a:r>
            <a:r>
              <a:rPr kumimoji="1" lang="zh-CN" altLang="en-US" sz="3200" b="1" dirty="0" smtClean="0">
                <a:solidFill>
                  <a:srgbClr val="006600"/>
                </a:solidFill>
                <a:latin typeface="宋体" pitchFamily="2" charset="-122"/>
              </a:rPr>
              <a:t>燃烧的实验现象</a:t>
            </a:r>
            <a:endParaRPr kumimoji="1" lang="zh-CN" altLang="en-US" sz="32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grpSp>
        <p:nvGrpSpPr>
          <p:cNvPr id="12" name="Group 21"/>
          <p:cNvGrpSpPr>
            <a:grpSpLocks/>
          </p:cNvGrpSpPr>
          <p:nvPr/>
        </p:nvGrpSpPr>
        <p:grpSpPr bwMode="auto">
          <a:xfrm>
            <a:off x="4000496" y="1785926"/>
            <a:ext cx="5018107" cy="731836"/>
            <a:chOff x="1156" y="3601"/>
            <a:chExt cx="2436" cy="461"/>
          </a:xfrm>
        </p:grpSpPr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Al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210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>
              <a:off x="1893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Text Box 36"/>
          <p:cNvSpPr txBox="1">
            <a:spLocks noChangeArrowheads="1"/>
          </p:cNvSpPr>
          <p:nvPr/>
        </p:nvSpPr>
        <p:spPr bwMode="auto">
          <a:xfrm>
            <a:off x="1166822" y="1142984"/>
            <a:ext cx="476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kumimoji="1" lang="zh-CN" altLang="en-US" sz="3200" b="1" dirty="0">
                <a:latin typeface="宋体" pitchFamily="2" charset="-122"/>
              </a:rPr>
              <a:t>三、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化合</a:t>
            </a:r>
            <a:r>
              <a:rPr kumimoji="1" lang="zh-CN" altLang="en-US" sz="3200" b="1" dirty="0">
                <a:latin typeface="宋体" pitchFamily="2" charset="-122"/>
              </a:rPr>
              <a:t>反应与氧化反应</a:t>
            </a:r>
            <a:endParaRPr kumimoji="1" lang="zh-CN" altLang="en-US" sz="32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7" name="Group 24"/>
          <p:cNvGrpSpPr>
            <a:grpSpLocks/>
          </p:cNvGrpSpPr>
          <p:nvPr/>
        </p:nvGrpSpPr>
        <p:grpSpPr bwMode="auto">
          <a:xfrm>
            <a:off x="946109" y="2428868"/>
            <a:ext cx="3911600" cy="714376"/>
            <a:chOff x="1156" y="3612"/>
            <a:chExt cx="2464" cy="450"/>
          </a:xfrm>
        </p:grpSpPr>
        <p:sp>
          <p:nvSpPr>
            <p:cNvPr id="38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46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S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+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39" name="Rectangle 26"/>
            <p:cNvSpPr>
              <a:spLocks noChangeArrowheads="1"/>
            </p:cNvSpPr>
            <p:nvPr/>
          </p:nvSpPr>
          <p:spPr bwMode="auto">
            <a:xfrm>
              <a:off x="2239" y="361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0" name="Line 27"/>
            <p:cNvSpPr>
              <a:spLocks noChangeShapeType="1"/>
            </p:cNvSpPr>
            <p:nvPr/>
          </p:nvSpPr>
          <p:spPr bwMode="auto">
            <a:xfrm>
              <a:off x="2060" y="3929"/>
              <a:ext cx="97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1" name="Group 39"/>
          <p:cNvGrpSpPr>
            <a:grpSpLocks/>
          </p:cNvGrpSpPr>
          <p:nvPr/>
        </p:nvGrpSpPr>
        <p:grpSpPr bwMode="auto">
          <a:xfrm>
            <a:off x="912832" y="2928934"/>
            <a:ext cx="4390995" cy="730249"/>
            <a:chOff x="1156" y="3602"/>
            <a:chExt cx="2314" cy="460"/>
          </a:xfrm>
        </p:grpSpPr>
        <p:sp>
          <p:nvSpPr>
            <p:cNvPr id="42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C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+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43" name="Rectangle 41"/>
            <p:cNvSpPr>
              <a:spLocks noChangeArrowheads="1"/>
            </p:cNvSpPr>
            <p:nvPr/>
          </p:nvSpPr>
          <p:spPr bwMode="auto">
            <a:xfrm>
              <a:off x="2062" y="360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4" name="Line 42"/>
            <p:cNvSpPr>
              <a:spLocks noChangeShapeType="1"/>
            </p:cNvSpPr>
            <p:nvPr/>
          </p:nvSpPr>
          <p:spPr bwMode="auto">
            <a:xfrm>
              <a:off x="1930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5" name="Group 21"/>
          <p:cNvGrpSpPr>
            <a:grpSpLocks/>
          </p:cNvGrpSpPr>
          <p:nvPr/>
        </p:nvGrpSpPr>
        <p:grpSpPr bwMode="auto">
          <a:xfrm>
            <a:off x="911215" y="3500438"/>
            <a:ext cx="4303295" cy="731836"/>
            <a:chOff x="1156" y="3601"/>
            <a:chExt cx="2089" cy="461"/>
          </a:xfrm>
        </p:grpSpPr>
        <p:sp>
          <p:nvSpPr>
            <p:cNvPr id="46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08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Fe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7" name="Rectangle 23"/>
            <p:cNvSpPr>
              <a:spLocks noChangeArrowheads="1"/>
            </p:cNvSpPr>
            <p:nvPr/>
          </p:nvSpPr>
          <p:spPr bwMode="auto">
            <a:xfrm>
              <a:off x="1927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8" name="Line 24"/>
            <p:cNvSpPr>
              <a:spLocks noChangeShapeType="1"/>
            </p:cNvSpPr>
            <p:nvPr/>
          </p:nvSpPr>
          <p:spPr bwMode="auto">
            <a:xfrm>
              <a:off x="1858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911215" y="4071942"/>
            <a:ext cx="4375165" cy="731836"/>
            <a:chOff x="1156" y="3601"/>
            <a:chExt cx="2436" cy="461"/>
          </a:xfrm>
        </p:grpSpPr>
        <p:sp>
          <p:nvSpPr>
            <p:cNvPr id="50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Mg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err="1" smtClean="0">
                  <a:solidFill>
                    <a:srgbClr val="000099"/>
                  </a:solidFill>
                  <a:latin typeface="宋体" pitchFamily="2" charset="-122"/>
                </a:rPr>
                <a:t>MgO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51" name="Rectangle 23"/>
            <p:cNvSpPr>
              <a:spLocks noChangeArrowheads="1"/>
            </p:cNvSpPr>
            <p:nvPr/>
          </p:nvSpPr>
          <p:spPr bwMode="auto">
            <a:xfrm>
              <a:off x="208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2" name="Line 24"/>
            <p:cNvSpPr>
              <a:spLocks noChangeShapeType="1"/>
            </p:cNvSpPr>
            <p:nvPr/>
          </p:nvSpPr>
          <p:spPr bwMode="auto">
            <a:xfrm>
              <a:off x="2001" y="3929"/>
              <a:ext cx="8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53" name="Group 21"/>
          <p:cNvGrpSpPr>
            <a:grpSpLocks/>
          </p:cNvGrpSpPr>
          <p:nvPr/>
        </p:nvGrpSpPr>
        <p:grpSpPr bwMode="auto">
          <a:xfrm>
            <a:off x="911215" y="4714884"/>
            <a:ext cx="4375394" cy="731836"/>
            <a:chOff x="1156" y="3601"/>
            <a:chExt cx="2124" cy="461"/>
          </a:xfrm>
        </p:grpSpPr>
        <p:sp>
          <p:nvSpPr>
            <p:cNvPr id="54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12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55" name="Rectangle 23"/>
            <p:cNvSpPr>
              <a:spLocks noChangeArrowheads="1"/>
            </p:cNvSpPr>
            <p:nvPr/>
          </p:nvSpPr>
          <p:spPr bwMode="auto">
            <a:xfrm>
              <a:off x="1997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6" name="Line 24"/>
            <p:cNvSpPr>
              <a:spLocks noChangeShapeType="1"/>
            </p:cNvSpPr>
            <p:nvPr/>
          </p:nvSpPr>
          <p:spPr bwMode="auto">
            <a:xfrm>
              <a:off x="1893" y="3929"/>
              <a:ext cx="7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57" name="Text Box 34"/>
          <p:cNvSpPr txBox="1">
            <a:spLocks noChangeArrowheads="1"/>
          </p:cNvSpPr>
          <p:nvPr/>
        </p:nvSpPr>
        <p:spPr bwMode="auto">
          <a:xfrm>
            <a:off x="539750" y="2048524"/>
            <a:ext cx="2232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1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、化合反应：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sp>
        <p:nvSpPr>
          <p:cNvPr id="58" name="Text Box 52"/>
          <p:cNvSpPr txBox="1">
            <a:spLocks noChangeArrowheads="1"/>
          </p:cNvSpPr>
          <p:nvPr/>
        </p:nvSpPr>
        <p:spPr bwMode="auto">
          <a:xfrm>
            <a:off x="2928926" y="2071678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（多变一）</a:t>
            </a:r>
          </a:p>
        </p:txBody>
      </p:sp>
      <p:sp>
        <p:nvSpPr>
          <p:cNvPr id="59" name="矩形 58"/>
          <p:cNvSpPr/>
          <p:nvPr/>
        </p:nvSpPr>
        <p:spPr>
          <a:xfrm>
            <a:off x="1785918" y="2643182"/>
            <a:ext cx="642942" cy="2857520"/>
          </a:xfrm>
          <a:prstGeom prst="rect">
            <a:avLst/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Text Box 39"/>
          <p:cNvSpPr txBox="1">
            <a:spLocks noChangeArrowheads="1"/>
          </p:cNvSpPr>
          <p:nvPr/>
        </p:nvSpPr>
        <p:spPr bwMode="auto">
          <a:xfrm>
            <a:off x="525602" y="5620424"/>
            <a:ext cx="30462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+mj-ea"/>
                <a:ea typeface="+mj-ea"/>
              </a:rPr>
              <a:t>2</a:t>
            </a:r>
            <a:r>
              <a:rPr lang="zh-CN" altLang="en-US" sz="2800" b="1" dirty="0">
                <a:latin typeface="+mj-ea"/>
                <a:ea typeface="+mj-ea"/>
              </a:rPr>
              <a:t>、氧化反应：</a:t>
            </a:r>
          </a:p>
        </p:txBody>
      </p:sp>
      <p:sp>
        <p:nvSpPr>
          <p:cNvPr id="61" name="Text Box 41"/>
          <p:cNvSpPr txBox="1">
            <a:spLocks noChangeArrowheads="1"/>
          </p:cNvSpPr>
          <p:nvPr/>
        </p:nvSpPr>
        <p:spPr bwMode="auto">
          <a:xfrm>
            <a:off x="2782888" y="5572140"/>
            <a:ext cx="3575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/>
              <a:t>有</a:t>
            </a:r>
            <a:r>
              <a:rPr lang="zh-CN" altLang="en-US" sz="2800" b="1" dirty="0">
                <a:solidFill>
                  <a:srgbClr val="FF0000"/>
                </a:solidFill>
              </a:rPr>
              <a:t>氧气参加</a:t>
            </a:r>
            <a:r>
              <a:rPr lang="zh-CN" altLang="en-US" sz="2800" b="1" dirty="0"/>
              <a:t>的反应。</a:t>
            </a:r>
          </a:p>
        </p:txBody>
      </p:sp>
      <p:grpSp>
        <p:nvGrpSpPr>
          <p:cNvPr id="62" name="Group 46"/>
          <p:cNvGrpSpPr>
            <a:grpSpLocks/>
          </p:cNvGrpSpPr>
          <p:nvPr/>
        </p:nvGrpSpPr>
        <p:grpSpPr bwMode="auto">
          <a:xfrm>
            <a:off x="5214942" y="2852739"/>
            <a:ext cx="1536841" cy="2433638"/>
            <a:chOff x="4059" y="1797"/>
            <a:chExt cx="776" cy="1533"/>
          </a:xfrm>
        </p:grpSpPr>
        <p:sp>
          <p:nvSpPr>
            <p:cNvPr id="63" name="AutoShape 44"/>
            <p:cNvSpPr>
              <a:spLocks/>
            </p:cNvSpPr>
            <p:nvPr/>
          </p:nvSpPr>
          <p:spPr bwMode="auto">
            <a:xfrm>
              <a:off x="4059" y="1797"/>
              <a:ext cx="36" cy="1533"/>
            </a:xfrm>
            <a:prstGeom prst="rightBrace">
              <a:avLst>
                <a:gd name="adj1" fmla="val 230072"/>
                <a:gd name="adj2" fmla="val 50000"/>
              </a:avLst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800" b="1"/>
            </a:p>
          </p:txBody>
        </p:sp>
        <p:sp>
          <p:nvSpPr>
            <p:cNvPr id="64" name="Text Box 45"/>
            <p:cNvSpPr txBox="1">
              <a:spLocks noChangeArrowheads="1"/>
            </p:cNvSpPr>
            <p:nvPr/>
          </p:nvSpPr>
          <p:spPr bwMode="auto">
            <a:xfrm>
              <a:off x="4195" y="2280"/>
              <a:ext cx="640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rgbClr val="006600"/>
                  </a:solidFill>
                </a:rPr>
                <a:t>氧气</a:t>
              </a:r>
              <a:r>
                <a:rPr lang="zh-CN" altLang="en-US" sz="2800" b="1" dirty="0" smtClean="0">
                  <a:solidFill>
                    <a:srgbClr val="006600"/>
                  </a:solidFill>
                </a:rPr>
                <a:t>为</a:t>
              </a:r>
              <a:endParaRPr lang="en-US" altLang="zh-CN" sz="2800" b="1" dirty="0" smtClean="0">
                <a:solidFill>
                  <a:srgbClr val="006600"/>
                </a:solidFill>
              </a:endParaRPr>
            </a:p>
            <a:p>
              <a:r>
                <a:rPr lang="zh-CN" altLang="en-US" sz="2800" b="1" dirty="0" smtClean="0">
                  <a:solidFill>
                    <a:srgbClr val="006600"/>
                  </a:solidFill>
                </a:rPr>
                <a:t>氧化剂</a:t>
              </a:r>
              <a:endParaRPr lang="zh-CN" altLang="en-US" sz="2800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65" name="Text Box 47"/>
          <p:cNvSpPr txBox="1">
            <a:spLocks noChangeArrowheads="1"/>
          </p:cNvSpPr>
          <p:nvPr/>
        </p:nvSpPr>
        <p:spPr bwMode="auto">
          <a:xfrm>
            <a:off x="5500694" y="4572008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具有氧化性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 animBg="1"/>
      <p:bldP spid="60" grpId="0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Text Box 36"/>
          <p:cNvSpPr txBox="1">
            <a:spLocks noChangeArrowheads="1"/>
          </p:cNvSpPr>
          <p:nvPr/>
        </p:nvSpPr>
        <p:spPr bwMode="auto">
          <a:xfrm>
            <a:off x="1166822" y="1142984"/>
            <a:ext cx="476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kumimoji="1" lang="zh-CN" altLang="en-US" sz="3200" b="1" dirty="0">
                <a:latin typeface="宋体" pitchFamily="2" charset="-122"/>
              </a:rPr>
              <a:t>三、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化合</a:t>
            </a:r>
            <a:r>
              <a:rPr kumimoji="1" lang="zh-CN" altLang="en-US" sz="3200" b="1" dirty="0">
                <a:latin typeface="宋体" pitchFamily="2" charset="-122"/>
              </a:rPr>
              <a:t>反应与氧化反应</a:t>
            </a:r>
            <a:endParaRPr kumimoji="1" lang="zh-CN" altLang="en-US" sz="32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766735" y="2091390"/>
            <a:ext cx="2446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**缓慢</a:t>
            </a:r>
            <a:r>
              <a:rPr lang="zh-CN" altLang="en-US" sz="2800" b="1" dirty="0"/>
              <a:t>氧化：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714348" y="2620028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/>
              <a:t>反应进行得慢，甚至于不容易被察觉的氧化反应。</a:t>
            </a:r>
          </a:p>
        </p:txBody>
      </p:sp>
      <p:sp>
        <p:nvSpPr>
          <p:cNvPr id="34" name="Text Box 51"/>
          <p:cNvSpPr txBox="1">
            <a:spLocks noChangeArrowheads="1"/>
          </p:cNvSpPr>
          <p:nvPr/>
        </p:nvSpPr>
        <p:spPr bwMode="auto">
          <a:xfrm>
            <a:off x="2913260" y="2091390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（不一定发光，但一定放热）</a:t>
            </a:r>
          </a:p>
        </p:txBody>
      </p:sp>
      <p:sp>
        <p:nvSpPr>
          <p:cNvPr id="35" name="Text Box 51"/>
          <p:cNvSpPr txBox="1">
            <a:spLocks noChangeArrowheads="1"/>
          </p:cNvSpPr>
          <p:nvPr/>
        </p:nvSpPr>
        <p:spPr bwMode="auto">
          <a:xfrm>
            <a:off x="642910" y="3286124"/>
            <a:ext cx="32993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）动植物的呼吸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auto">
          <a:xfrm>
            <a:off x="642910" y="3834474"/>
            <a:ext cx="2938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</a:rPr>
              <a:t>（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2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）食物的腐败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37" name="Text Box 51"/>
          <p:cNvSpPr txBox="1">
            <a:spLocks noChangeArrowheads="1"/>
          </p:cNvSpPr>
          <p:nvPr/>
        </p:nvSpPr>
        <p:spPr bwMode="auto">
          <a:xfrm>
            <a:off x="633243" y="4405978"/>
            <a:ext cx="25779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）醋的酿造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1" name="Text Box 51"/>
          <p:cNvSpPr txBox="1">
            <a:spLocks noChangeArrowheads="1"/>
          </p:cNvSpPr>
          <p:nvPr/>
        </p:nvSpPr>
        <p:spPr bwMode="auto">
          <a:xfrm>
            <a:off x="642910" y="5000636"/>
            <a:ext cx="32993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</a:rPr>
              <a:t>（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4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）农家肥的腐熟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45" name="Text Box 51"/>
          <p:cNvSpPr txBox="1">
            <a:spLocks noChangeArrowheads="1"/>
          </p:cNvSpPr>
          <p:nvPr/>
        </p:nvSpPr>
        <p:spPr bwMode="auto">
          <a:xfrm>
            <a:off x="4565818" y="3286124"/>
            <a:ext cx="25779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</a:rPr>
              <a:t>（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5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）铁的生锈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49" name="Text Box 51"/>
          <p:cNvSpPr txBox="1">
            <a:spLocks noChangeArrowheads="1"/>
          </p:cNvSpPr>
          <p:nvPr/>
        </p:nvSpPr>
        <p:spPr bwMode="auto">
          <a:xfrm>
            <a:off x="4572000" y="3834474"/>
            <a:ext cx="2938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6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）人体的老化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3" name="Text Box 51"/>
          <p:cNvSpPr txBox="1">
            <a:spLocks noChangeArrowheads="1"/>
          </p:cNvSpPr>
          <p:nvPr/>
        </p:nvSpPr>
        <p:spPr bwMode="auto">
          <a:xfrm>
            <a:off x="4572000" y="4405978"/>
            <a:ext cx="2938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</a:rPr>
              <a:t>（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7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）白磷的自燃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41" grpId="0"/>
      <p:bldP spid="45" grpId="0"/>
      <p:bldP spid="49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071538" y="1142984"/>
            <a:ext cx="8458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思考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】</a:t>
            </a:r>
            <a:r>
              <a:rPr kumimoji="1" lang="zh-CN" altLang="en-US" sz="2800" b="1" dirty="0" smtClean="0">
                <a:latin typeface="Times New Roman" pitchFamily="18" charset="0"/>
              </a:rPr>
              <a:t>石蜡在氧气中燃烧的</a:t>
            </a:r>
            <a:r>
              <a:rPr kumimoji="1" lang="zh-CN" altLang="en-US" sz="2800" b="1" dirty="0">
                <a:latin typeface="Times New Roman" pitchFamily="18" charset="0"/>
              </a:rPr>
              <a:t>反应是化合反应吗？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14348" y="2334276"/>
            <a:ext cx="6643734" cy="1130300"/>
            <a:chOff x="657" y="981"/>
            <a:chExt cx="3780" cy="712"/>
          </a:xfrm>
        </p:grpSpPr>
        <p:sp>
          <p:nvSpPr>
            <p:cNvPr id="11268" name="Text Box 4"/>
            <p:cNvSpPr txBox="1">
              <a:spLocks noChangeArrowheads="1"/>
            </p:cNvSpPr>
            <p:nvPr/>
          </p:nvSpPr>
          <p:spPr bwMode="auto">
            <a:xfrm>
              <a:off x="657" y="1092"/>
              <a:ext cx="3780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336600"/>
                  </a:solidFill>
                  <a:latin typeface="宋体" pitchFamily="2" charset="-122"/>
                </a:rPr>
                <a:t>石蜡 </a:t>
              </a:r>
              <a:r>
                <a:rPr kumimoji="1" lang="en-US" altLang="zh-CN" sz="2800" b="1" dirty="0">
                  <a:solidFill>
                    <a:srgbClr val="336600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336600"/>
                  </a:solidFill>
                  <a:latin typeface="宋体" pitchFamily="2" charset="-122"/>
                </a:rPr>
                <a:t>氧气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          </a:t>
              </a:r>
              <a:r>
                <a:rPr kumimoji="1" lang="zh-CN" altLang="en-US" sz="2800" b="1" dirty="0">
                  <a:solidFill>
                    <a:srgbClr val="336600"/>
                  </a:solidFill>
                  <a:latin typeface="宋体" pitchFamily="2" charset="-122"/>
                </a:rPr>
                <a:t>二氧化碳 </a:t>
              </a:r>
              <a:r>
                <a:rPr kumimoji="1" lang="en-US" altLang="zh-CN" sz="2800" b="1" dirty="0">
                  <a:solidFill>
                    <a:srgbClr val="336600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336600"/>
                  </a:solidFill>
                  <a:latin typeface="宋体" pitchFamily="2" charset="-122"/>
                </a:rPr>
                <a:t>水</a:t>
              </a:r>
            </a:p>
          </p:txBody>
        </p:sp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2008" y="981"/>
              <a:ext cx="68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/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>
              <a:off x="1883" y="1284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</p:grpSp>
      <p:sp>
        <p:nvSpPr>
          <p:cNvPr id="11271" name="AutoShape 7"/>
          <p:cNvSpPr>
            <a:spLocks/>
          </p:cNvSpPr>
          <p:nvPr/>
        </p:nvSpPr>
        <p:spPr bwMode="auto">
          <a:xfrm rot="-5400000">
            <a:off x="5522117" y="2031860"/>
            <a:ext cx="209555" cy="2109790"/>
          </a:xfrm>
          <a:prstGeom prst="leftBrace">
            <a:avLst>
              <a:gd name="adj1" fmla="val 47917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 b="1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813278" y="3405846"/>
            <a:ext cx="1973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99"/>
                </a:solidFill>
                <a:latin typeface="Times New Roman" pitchFamily="18" charset="0"/>
              </a:rPr>
              <a:t>两种产物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  <p:bldP spid="112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214414" y="1977984"/>
            <a:ext cx="480665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600" b="1" dirty="0">
                <a:solidFill>
                  <a:srgbClr val="000099"/>
                </a:solidFill>
                <a:latin typeface="宋体" pitchFamily="2" charset="-122"/>
              </a:rPr>
              <a:t>镁 </a:t>
            </a:r>
            <a:r>
              <a:rPr kumimoji="1" lang="en-US" altLang="zh-CN" sz="2600" b="1" dirty="0">
                <a:solidFill>
                  <a:srgbClr val="000099"/>
                </a:solidFill>
                <a:latin typeface="宋体" pitchFamily="2" charset="-122"/>
              </a:rPr>
              <a:t>+ </a:t>
            </a:r>
            <a:r>
              <a:rPr kumimoji="1" lang="zh-CN" altLang="en-US" sz="2600" b="1" dirty="0">
                <a:solidFill>
                  <a:srgbClr val="000099"/>
                </a:solidFill>
                <a:latin typeface="宋体" pitchFamily="2" charset="-122"/>
              </a:rPr>
              <a:t>氧气      </a:t>
            </a:r>
            <a:r>
              <a:rPr kumimoji="1" lang="zh-CN" altLang="en-US" sz="2600" b="1" dirty="0" smtClean="0">
                <a:solidFill>
                  <a:srgbClr val="000099"/>
                </a:solidFill>
                <a:latin typeface="宋体" pitchFamily="2" charset="-122"/>
              </a:rPr>
              <a:t>  氧化镁</a:t>
            </a:r>
            <a:endParaRPr kumimoji="1" lang="zh-CN" altLang="en-US" sz="2600" b="1" dirty="0">
              <a:latin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928926" y="1785926"/>
            <a:ext cx="110838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kumimoji="1" lang="zh-CN" altLang="en-US" sz="2600" b="1" dirty="0">
                <a:solidFill>
                  <a:srgbClr val="FF0000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2911469" y="2266939"/>
            <a:ext cx="1080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600" b="1"/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1193794" y="4652284"/>
            <a:ext cx="4806658" cy="492126"/>
            <a:chOff x="204" y="2523"/>
            <a:chExt cx="2475" cy="310"/>
          </a:xfrm>
        </p:grpSpPr>
        <p:sp>
          <p:nvSpPr>
            <p:cNvPr id="12295" name="Text Box 7"/>
            <p:cNvSpPr txBox="1">
              <a:spLocks noChangeArrowheads="1"/>
            </p:cNvSpPr>
            <p:nvPr/>
          </p:nvSpPr>
          <p:spPr bwMode="auto">
            <a:xfrm>
              <a:off x="204" y="2523"/>
              <a:ext cx="2475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二氧化碳 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水      </a:t>
              </a:r>
              <a:r>
                <a:rPr kumimoji="1" lang="zh-CN" altLang="en-US" sz="2600" b="1" dirty="0" smtClean="0">
                  <a:solidFill>
                    <a:srgbClr val="000099"/>
                  </a:solidFill>
                  <a:latin typeface="宋体" pitchFamily="2" charset="-122"/>
                </a:rPr>
                <a:t>   碳酸</a:t>
              </a:r>
              <a:endParaRPr kumimoji="1" lang="zh-CN" altLang="en-US" sz="2600" b="1" dirty="0">
                <a:solidFill>
                  <a:srgbClr val="000099"/>
                </a:solidFill>
                <a:latin typeface="宋体" pitchFamily="2" charset="-122"/>
              </a:endParaRPr>
            </a:p>
          </p:txBody>
        </p:sp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>
              <a:off x="1465" y="2659"/>
              <a:ext cx="5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42976" y="5190452"/>
            <a:ext cx="4571666" cy="668338"/>
            <a:chOff x="768" y="2289"/>
            <a:chExt cx="2354" cy="421"/>
          </a:xfrm>
        </p:grpSpPr>
        <p:sp>
          <p:nvSpPr>
            <p:cNvPr id="12298" name="Text Box 10"/>
            <p:cNvSpPr txBox="1">
              <a:spLocks noChangeArrowheads="1"/>
            </p:cNvSpPr>
            <p:nvPr/>
          </p:nvSpPr>
          <p:spPr bwMode="auto">
            <a:xfrm>
              <a:off x="768" y="2400"/>
              <a:ext cx="2354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硅 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氧气        </a:t>
              </a:r>
              <a:r>
                <a:rPr kumimoji="1" lang="zh-CN" altLang="en-US" sz="2600" b="1" dirty="0" smtClean="0">
                  <a:solidFill>
                    <a:srgbClr val="000099"/>
                  </a:solidFill>
                  <a:latin typeface="宋体" pitchFamily="2" charset="-122"/>
                </a:rPr>
                <a:t>二氧化硅</a:t>
              </a:r>
              <a:endParaRPr kumimoji="1" lang="zh-CN" altLang="en-US" sz="2600" b="1" dirty="0">
                <a:latin typeface="宋体" pitchFamily="2" charset="-122"/>
              </a:endParaRPr>
            </a:p>
          </p:txBody>
        </p:sp>
        <p:sp>
          <p:nvSpPr>
            <p:cNvPr id="12299" name="Rectangle 11"/>
            <p:cNvSpPr>
              <a:spLocks noChangeArrowheads="1"/>
            </p:cNvSpPr>
            <p:nvPr/>
          </p:nvSpPr>
          <p:spPr bwMode="auto">
            <a:xfrm>
              <a:off x="1651" y="2289"/>
              <a:ext cx="440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 sz="2600" b="1" dirty="0">
                  <a:solidFill>
                    <a:srgbClr val="FF0000"/>
                  </a:solidFill>
                  <a:latin typeface="宋体" pitchFamily="2" charset="-122"/>
                </a:rPr>
                <a:t>高温</a:t>
              </a:r>
            </a:p>
          </p:txBody>
        </p:sp>
        <p:sp>
          <p:nvSpPr>
            <p:cNvPr id="12300" name="Line 12"/>
            <p:cNvSpPr>
              <a:spLocks noChangeShapeType="1"/>
            </p:cNvSpPr>
            <p:nvPr/>
          </p:nvSpPr>
          <p:spPr bwMode="auto">
            <a:xfrm>
              <a:off x="1651" y="2592"/>
              <a:ext cx="5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1193794" y="3164788"/>
            <a:ext cx="5521346" cy="708025"/>
            <a:chOff x="672" y="2840"/>
            <a:chExt cx="2843" cy="446"/>
          </a:xfrm>
        </p:grpSpPr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672" y="2976"/>
              <a:ext cx="2843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甲烷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氧气       </a:t>
              </a:r>
              <a:r>
                <a:rPr kumimoji="1" lang="zh-CN" altLang="en-US" sz="2600" b="1" dirty="0" smtClean="0">
                  <a:solidFill>
                    <a:srgbClr val="000099"/>
                  </a:solidFill>
                  <a:latin typeface="宋体" pitchFamily="2" charset="-122"/>
                </a:rPr>
                <a:t>    二氧化碳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水</a:t>
              </a:r>
              <a:endParaRPr kumimoji="1" lang="zh-CN" altLang="en-US" sz="2600" b="1" dirty="0">
                <a:latin typeface="宋体" pitchFamily="2" charset="-122"/>
              </a:endParaRPr>
            </a:p>
          </p:txBody>
        </p:sp>
        <p:sp>
          <p:nvSpPr>
            <p:cNvPr id="12303" name="Rectangle 15"/>
            <p:cNvSpPr>
              <a:spLocks noChangeArrowheads="1"/>
            </p:cNvSpPr>
            <p:nvPr/>
          </p:nvSpPr>
          <p:spPr bwMode="auto">
            <a:xfrm>
              <a:off x="1701" y="2840"/>
              <a:ext cx="440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 sz="26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2304" name="Line 16"/>
            <p:cNvSpPr>
              <a:spLocks noChangeShapeType="1"/>
            </p:cNvSpPr>
            <p:nvPr/>
          </p:nvSpPr>
          <p:spPr bwMode="auto">
            <a:xfrm>
              <a:off x="1701" y="3168"/>
              <a:ext cx="54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985870" y="1214422"/>
            <a:ext cx="70865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latin typeface="宋体" pitchFamily="2" charset="-122"/>
              </a:rPr>
              <a:t>判断</a:t>
            </a:r>
            <a:r>
              <a:rPr kumimoji="1" lang="zh-CN" altLang="en-US" sz="2800" b="1" dirty="0">
                <a:latin typeface="宋体" pitchFamily="2" charset="-122"/>
              </a:rPr>
              <a:t>下列反应是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化合</a:t>
            </a:r>
            <a:r>
              <a:rPr kumimoji="1" lang="zh-CN" altLang="en-US" sz="2800" b="1" dirty="0">
                <a:latin typeface="宋体" pitchFamily="2" charset="-122"/>
              </a:rPr>
              <a:t>反应，还是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氧化</a:t>
            </a:r>
            <a:r>
              <a:rPr kumimoji="1" lang="zh-CN" altLang="en-US" sz="2800" b="1" dirty="0">
                <a:latin typeface="宋体" pitchFamily="2" charset="-122"/>
              </a:rPr>
              <a:t>反应？</a:t>
            </a: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1142976" y="5807994"/>
            <a:ext cx="5499982" cy="693738"/>
            <a:chOff x="671" y="3521"/>
            <a:chExt cx="2832" cy="437"/>
          </a:xfrm>
        </p:grpSpPr>
        <p:sp>
          <p:nvSpPr>
            <p:cNvPr id="12307" name="Text Box 19"/>
            <p:cNvSpPr txBox="1">
              <a:spLocks noChangeArrowheads="1"/>
            </p:cNvSpPr>
            <p:nvPr/>
          </p:nvSpPr>
          <p:spPr bwMode="auto">
            <a:xfrm>
              <a:off x="671" y="3648"/>
              <a:ext cx="2832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碳酸钙        二氧化碳 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氧化钙</a:t>
              </a:r>
              <a:endParaRPr kumimoji="1" lang="zh-CN" altLang="en-US" sz="2600" b="1" dirty="0">
                <a:latin typeface="宋体" pitchFamily="2" charset="-122"/>
              </a:endParaRPr>
            </a:p>
          </p:txBody>
        </p:sp>
        <p:sp>
          <p:nvSpPr>
            <p:cNvPr id="12308" name="Rectangle 20"/>
            <p:cNvSpPr>
              <a:spLocks noChangeArrowheads="1"/>
            </p:cNvSpPr>
            <p:nvPr/>
          </p:nvSpPr>
          <p:spPr bwMode="auto">
            <a:xfrm>
              <a:off x="1260" y="3521"/>
              <a:ext cx="440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 sz="2600" b="1" dirty="0">
                  <a:solidFill>
                    <a:srgbClr val="FF0000"/>
                  </a:solidFill>
                  <a:latin typeface="宋体" pitchFamily="2" charset="-122"/>
                </a:rPr>
                <a:t>高温</a:t>
              </a:r>
            </a:p>
          </p:txBody>
        </p:sp>
        <p:sp>
          <p:nvSpPr>
            <p:cNvPr id="12309" name="Line 21"/>
            <p:cNvSpPr>
              <a:spLocks noChangeShapeType="1"/>
            </p:cNvSpPr>
            <p:nvPr/>
          </p:nvSpPr>
          <p:spPr bwMode="auto">
            <a:xfrm>
              <a:off x="1296" y="3840"/>
              <a:ext cx="58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1214414" y="2429766"/>
            <a:ext cx="4214323" cy="750888"/>
            <a:chOff x="768" y="1661"/>
            <a:chExt cx="2170" cy="473"/>
          </a:xfrm>
        </p:grpSpPr>
        <p:sp>
          <p:nvSpPr>
            <p:cNvPr id="12311" name="Text Box 23"/>
            <p:cNvSpPr txBox="1">
              <a:spLocks noChangeArrowheads="1"/>
            </p:cNvSpPr>
            <p:nvPr/>
          </p:nvSpPr>
          <p:spPr bwMode="auto">
            <a:xfrm>
              <a:off x="768" y="1824"/>
              <a:ext cx="2170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汞 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氧气       </a:t>
              </a:r>
              <a:r>
                <a:rPr kumimoji="1" lang="zh-CN" altLang="en-US" sz="2600" b="1" dirty="0" smtClean="0">
                  <a:solidFill>
                    <a:srgbClr val="000099"/>
                  </a:solidFill>
                  <a:latin typeface="宋体" pitchFamily="2" charset="-122"/>
                </a:rPr>
                <a:t> 氧化汞</a:t>
              </a:r>
              <a:endParaRPr kumimoji="1" lang="zh-CN" altLang="en-US" sz="2600" b="1" dirty="0">
                <a:latin typeface="宋体" pitchFamily="2" charset="-122"/>
              </a:endParaRPr>
            </a:p>
          </p:txBody>
        </p:sp>
        <p:sp>
          <p:nvSpPr>
            <p:cNvPr id="12312" name="Rectangle 24"/>
            <p:cNvSpPr>
              <a:spLocks noChangeArrowheads="1"/>
            </p:cNvSpPr>
            <p:nvPr/>
          </p:nvSpPr>
          <p:spPr bwMode="auto">
            <a:xfrm>
              <a:off x="1577" y="1661"/>
              <a:ext cx="440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 sz="2600" b="1" dirty="0">
                  <a:solidFill>
                    <a:srgbClr val="FF0000"/>
                  </a:solidFill>
                  <a:latin typeface="宋体" pitchFamily="2" charset="-122"/>
                </a:rPr>
                <a:t>加热</a:t>
              </a:r>
            </a:p>
          </p:txBody>
        </p:sp>
        <p:sp>
          <p:nvSpPr>
            <p:cNvPr id="12313" name="Line 25"/>
            <p:cNvSpPr>
              <a:spLocks noChangeShapeType="1"/>
            </p:cNvSpPr>
            <p:nvPr/>
          </p:nvSpPr>
          <p:spPr bwMode="auto">
            <a:xfrm>
              <a:off x="1614" y="1979"/>
              <a:ext cx="5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1193794" y="3810905"/>
            <a:ext cx="4521200" cy="690563"/>
            <a:chOff x="768" y="2568"/>
            <a:chExt cx="2848" cy="435"/>
          </a:xfrm>
        </p:grpSpPr>
        <p:sp>
          <p:nvSpPr>
            <p:cNvPr id="12320" name="Text Box 32"/>
            <p:cNvSpPr txBox="1">
              <a:spLocks noChangeArrowheads="1"/>
            </p:cNvSpPr>
            <p:nvPr/>
          </p:nvSpPr>
          <p:spPr bwMode="auto">
            <a:xfrm>
              <a:off x="768" y="2693"/>
              <a:ext cx="2848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 sz="26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600" b="1" dirty="0">
                  <a:solidFill>
                    <a:srgbClr val="000099"/>
                  </a:solidFill>
                  <a:latin typeface="宋体" pitchFamily="2" charset="-122"/>
                </a:rPr>
                <a:t>氧气       </a:t>
              </a:r>
              <a:r>
                <a:rPr kumimoji="1" lang="zh-CN" altLang="en-US" sz="2600" b="1" dirty="0" smtClean="0">
                  <a:solidFill>
                    <a:srgbClr val="000099"/>
                  </a:solidFill>
                  <a:latin typeface="宋体" pitchFamily="2" charset="-122"/>
                </a:rPr>
                <a:t>  氧化镁</a:t>
              </a:r>
              <a:endParaRPr kumimoji="1" lang="zh-CN" altLang="en-US" sz="2600" b="1" dirty="0">
                <a:latin typeface="宋体" pitchFamily="2" charset="-122"/>
              </a:endParaRPr>
            </a:p>
          </p:txBody>
        </p:sp>
        <p:sp>
          <p:nvSpPr>
            <p:cNvPr id="12321" name="Rectangle 33"/>
            <p:cNvSpPr>
              <a:spLocks noChangeArrowheads="1"/>
            </p:cNvSpPr>
            <p:nvPr/>
          </p:nvSpPr>
          <p:spPr bwMode="auto">
            <a:xfrm>
              <a:off x="1920" y="2568"/>
              <a:ext cx="538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CN" altLang="en-US" sz="26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12322" name="Line 34"/>
            <p:cNvSpPr>
              <a:spLocks noChangeShapeType="1"/>
            </p:cNvSpPr>
            <p:nvPr/>
          </p:nvSpPr>
          <p:spPr bwMode="auto">
            <a:xfrm>
              <a:off x="1902" y="2855"/>
              <a:ext cx="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 b="1"/>
            </a:p>
          </p:txBody>
        </p:sp>
      </p:grpSp>
      <p:sp>
        <p:nvSpPr>
          <p:cNvPr id="29" name="矩形 28"/>
          <p:cNvSpPr/>
          <p:nvPr/>
        </p:nvSpPr>
        <p:spPr>
          <a:xfrm>
            <a:off x="3071802" y="357166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宋体" pitchFamily="2" charset="-122"/>
              </a:rPr>
              <a:t>课堂练习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宋体" pitchFamily="2" charset="-122"/>
              </a:rPr>
              <a:t>】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1295</TotalTime>
  <Words>644</Words>
  <Application>Microsoft Office PowerPoint</Application>
  <PresentationFormat>全屏显示(4:3)</PresentationFormat>
  <Paragraphs>134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邓作逵</cp:lastModifiedBy>
  <cp:revision>103</cp:revision>
  <dcterms:created xsi:type="dcterms:W3CDTF">2004-12-14T06:29:23Z</dcterms:created>
  <dcterms:modified xsi:type="dcterms:W3CDTF">2019-09-23T08:30:16Z</dcterms:modified>
</cp:coreProperties>
</file>