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69" r:id="rId18"/>
    <p:sldId id="273" r:id="rId19"/>
  </p:sldIdLst>
  <p:sldSz cx="12192000" cy="6858000"/>
  <p:notesSz cx="12192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278" y="4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18285" y="1099819"/>
            <a:ext cx="9155429" cy="6343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42937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85029" y="518794"/>
            <a:ext cx="2574925" cy="6343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0033CC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62024" y="1383792"/>
            <a:ext cx="10267950" cy="2219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7942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908742" y="683577"/>
            <a:ext cx="4206875" cy="2764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94485" algn="l"/>
                <a:tab pos="3176905" algn="l"/>
              </a:tabLst>
            </a:pPr>
            <a:r>
              <a:rPr sz="8000" b="1" spc="5" dirty="0">
                <a:solidFill>
                  <a:srgbClr val="0033CC"/>
                </a:solidFill>
                <a:latin typeface="Microsoft YaHei UI"/>
                <a:cs typeface="Microsoft YaHei UI"/>
              </a:rPr>
              <a:t>陋	室	铭</a:t>
            </a:r>
            <a:endParaRPr sz="8000">
              <a:latin typeface="Microsoft YaHei UI"/>
              <a:cs typeface="Microsoft YaHei UI"/>
            </a:endParaRPr>
          </a:p>
          <a:p>
            <a:pPr marL="355600" algn="ctr">
              <a:lnSpc>
                <a:spcPct val="100000"/>
              </a:lnSpc>
              <a:spcBef>
                <a:spcPts val="7155"/>
              </a:spcBef>
            </a:pPr>
            <a:r>
              <a:rPr sz="4000" b="1" spc="5" dirty="0">
                <a:solidFill>
                  <a:srgbClr val="0033CC"/>
                </a:solidFill>
                <a:latin typeface="Microsoft YaHei UI"/>
                <a:cs typeface="Microsoft YaHei UI"/>
              </a:rPr>
              <a:t>刘禹</a:t>
            </a:r>
            <a:r>
              <a:rPr sz="4000" b="1" spc="-5" dirty="0">
                <a:solidFill>
                  <a:srgbClr val="0033CC"/>
                </a:solidFill>
                <a:latin typeface="Microsoft YaHei UI"/>
                <a:cs typeface="Microsoft YaHei UI"/>
              </a:rPr>
              <a:t>锡</a:t>
            </a:r>
            <a:endParaRPr sz="400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0" y="762000"/>
            <a:ext cx="3101023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1" spc="20" dirty="0" smtClean="0"/>
              <a:t>学</a:t>
            </a:r>
            <a:r>
              <a:rPr lang="en-US" b="1" spc="20" dirty="0" smtClean="0"/>
              <a:t> </a:t>
            </a:r>
            <a:r>
              <a:rPr b="1" spc="20" dirty="0" smtClean="0"/>
              <a:t>习</a:t>
            </a:r>
            <a:r>
              <a:rPr lang="en-US" b="1" spc="20" dirty="0" smtClean="0"/>
              <a:t> </a:t>
            </a:r>
            <a:r>
              <a:rPr b="1" spc="20" dirty="0" smtClean="0"/>
              <a:t>目</a:t>
            </a:r>
            <a:r>
              <a:rPr lang="en-US" b="1" spc="20" dirty="0" smtClean="0"/>
              <a:t> </a:t>
            </a:r>
            <a:r>
              <a:rPr b="1" spc="-5" dirty="0" smtClean="0"/>
              <a:t>标</a:t>
            </a:r>
            <a:endParaRPr b="1"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685800" y="2133600"/>
            <a:ext cx="11105198" cy="242438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2425" indent="-340360">
              <a:lnSpc>
                <a:spcPct val="100000"/>
              </a:lnSpc>
              <a:spcBef>
                <a:spcPts val="105"/>
              </a:spcBef>
              <a:buSzPct val="96875"/>
              <a:buFont typeface="Arial"/>
              <a:buAutoNum type="arabicPeriod"/>
              <a:tabLst>
                <a:tab pos="353060" algn="l"/>
              </a:tabLst>
            </a:pPr>
            <a:r>
              <a:rPr sz="3200" spc="1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掌握</a:t>
            </a:r>
            <a:r>
              <a:rPr sz="3200" b="1" spc="-5" dirty="0"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“</a:t>
            </a:r>
            <a:r>
              <a:rPr sz="3200" spc="1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铭</a:t>
            </a:r>
            <a:r>
              <a:rPr sz="3200" b="1" spc="-5" dirty="0">
                <a:latin typeface="楷体" panose="02010609060101010101" pitchFamily="49" charset="-122"/>
                <a:ea typeface="楷体" panose="02010609060101010101" pitchFamily="49" charset="-122"/>
                <a:cs typeface="Arial"/>
              </a:rPr>
              <a:t>”</a:t>
            </a:r>
            <a:r>
              <a:rPr sz="3200" spc="1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的文体特点，积累文言词句，朗读并背诵全文</a:t>
            </a:r>
            <a:r>
              <a:rPr sz="3200" spc="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</a:t>
            </a:r>
            <a:endParaRPr sz="3200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  <a:p>
            <a:pPr>
              <a:lnSpc>
                <a:spcPct val="100000"/>
              </a:lnSpc>
              <a:spcBef>
                <a:spcPts val="60"/>
              </a:spcBef>
              <a:buFont typeface="Arial"/>
              <a:buAutoNum type="arabicPeriod"/>
            </a:pPr>
            <a:endParaRPr sz="2950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  <a:p>
            <a:pPr marL="352425" indent="-340360">
              <a:lnSpc>
                <a:spcPct val="100000"/>
              </a:lnSpc>
              <a:buSzPct val="96875"/>
              <a:buFont typeface="Arial"/>
              <a:buAutoNum type="arabicPeriod"/>
              <a:tabLst>
                <a:tab pos="353060" algn="l"/>
              </a:tabLst>
            </a:pPr>
            <a:r>
              <a:rPr sz="3200" spc="1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学习本文托物言志的写作手法</a:t>
            </a:r>
            <a:r>
              <a:rPr sz="3200" spc="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</a:t>
            </a:r>
            <a:endParaRPr sz="3200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  <a:p>
            <a:pPr>
              <a:lnSpc>
                <a:spcPct val="100000"/>
              </a:lnSpc>
              <a:spcBef>
                <a:spcPts val="60"/>
              </a:spcBef>
              <a:buFont typeface="Arial"/>
              <a:buAutoNum type="arabicPeriod"/>
            </a:pPr>
            <a:endParaRPr sz="2950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  <a:p>
            <a:pPr marL="352425" indent="-340360">
              <a:lnSpc>
                <a:spcPct val="100000"/>
              </a:lnSpc>
              <a:buSzPct val="96875"/>
              <a:buFont typeface="Arial"/>
              <a:buAutoNum type="arabicPeriod"/>
              <a:tabLst>
                <a:tab pos="353060" algn="l"/>
              </a:tabLst>
            </a:pPr>
            <a:r>
              <a:rPr sz="3200" spc="1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学习作者高洁傲岸的情操和安贫乐道的情趣</a:t>
            </a:r>
            <a:r>
              <a:rPr sz="3200" spc="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</a:t>
            </a:r>
            <a:endParaRPr sz="3200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40959" y="486409"/>
            <a:ext cx="206184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1" spc="20" dirty="0"/>
              <a:t>文体</a:t>
            </a:r>
            <a:r>
              <a:rPr b="1" dirty="0">
                <a:latin typeface="Arial"/>
                <a:cs typeface="Arial"/>
              </a:rPr>
              <a:t>—</a:t>
            </a:r>
            <a:r>
              <a:rPr b="1" spc="-5" dirty="0"/>
              <a:t>铭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19200" y="1295400"/>
            <a:ext cx="10363200" cy="3143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89280" algn="just">
              <a:lnSpc>
                <a:spcPct val="150000"/>
              </a:lnSpc>
              <a:spcBef>
                <a:spcPts val="100"/>
              </a:spcBef>
            </a:pPr>
            <a:r>
              <a:rPr sz="2800" b="1" spc="10" dirty="0" err="1">
                <a:solidFill>
                  <a:srgbClr val="FF0000"/>
                </a:solidFill>
                <a:latin typeface="SimSun"/>
                <a:cs typeface="SimSun"/>
              </a:rPr>
              <a:t>铭：古代刻在器物上用来警戒自己或者称述功德的文字，</a:t>
            </a:r>
            <a:r>
              <a:rPr sz="2800" spc="10" dirty="0" err="1" smtClean="0">
                <a:latin typeface="SimSun"/>
                <a:cs typeface="SimSun"/>
              </a:rPr>
              <a:t>如商</a:t>
            </a:r>
            <a:r>
              <a:rPr sz="2800" dirty="0" err="1" smtClean="0">
                <a:latin typeface="SimSun"/>
                <a:cs typeface="SimSun"/>
              </a:rPr>
              <a:t>汤</a:t>
            </a:r>
            <a:r>
              <a:rPr sz="2800" spc="10" dirty="0" err="1" smtClean="0">
                <a:latin typeface="SimSun"/>
                <a:cs typeface="SimSun"/>
              </a:rPr>
              <a:t>时期的</a:t>
            </a:r>
            <a:r>
              <a:rPr sz="2800" spc="10" dirty="0" err="1">
                <a:latin typeface="SimSun"/>
                <a:cs typeface="SimSun"/>
              </a:rPr>
              <a:t>《盘铭</a:t>
            </a:r>
            <a:r>
              <a:rPr sz="2800" spc="10" dirty="0">
                <a:latin typeface="SimSun"/>
                <a:cs typeface="SimSun"/>
              </a:rPr>
              <a:t>》：“苟日新，日日新，又日新。”</a:t>
            </a:r>
            <a:r>
              <a:rPr sz="2800" spc="10" dirty="0" smtClean="0">
                <a:latin typeface="SimSun"/>
                <a:cs typeface="SimSun"/>
              </a:rPr>
              <a:t>有的因放置于座</a:t>
            </a:r>
            <a:r>
              <a:rPr sz="2800" dirty="0" smtClean="0">
                <a:latin typeface="SimSun"/>
                <a:cs typeface="SimSun"/>
              </a:rPr>
              <a:t>位</a:t>
            </a:r>
            <a:r>
              <a:rPr sz="2800" spc="10" dirty="0" smtClean="0">
                <a:latin typeface="SimSun"/>
                <a:cs typeface="SimSun"/>
              </a:rPr>
              <a:t>右边用来警戒自己</a:t>
            </a:r>
            <a:r>
              <a:rPr sz="2800" spc="10" dirty="0">
                <a:latin typeface="SimSun"/>
                <a:cs typeface="SimSun"/>
              </a:rPr>
              <a:t>，故称“座右铭”。</a:t>
            </a:r>
            <a:r>
              <a:rPr sz="2800" spc="10" dirty="0" err="1">
                <a:latin typeface="SimSun"/>
                <a:cs typeface="SimSun"/>
              </a:rPr>
              <a:t>比较有名的是汉代崔瑗的《</a:t>
            </a:r>
            <a:r>
              <a:rPr sz="2800" dirty="0" err="1" smtClean="0">
                <a:latin typeface="SimSun"/>
                <a:cs typeface="SimSun"/>
              </a:rPr>
              <a:t>座</a:t>
            </a:r>
            <a:r>
              <a:rPr sz="2800" spc="10" dirty="0" err="1" smtClean="0">
                <a:latin typeface="SimSun"/>
                <a:cs typeface="SimSun"/>
              </a:rPr>
              <a:t>右铭</a:t>
            </a:r>
            <a:r>
              <a:rPr sz="2800" spc="10" dirty="0">
                <a:latin typeface="SimSun"/>
                <a:cs typeface="SimSun"/>
              </a:rPr>
              <a:t>》。</a:t>
            </a:r>
            <a:r>
              <a:rPr sz="2800" b="1" spc="10" dirty="0">
                <a:solidFill>
                  <a:srgbClr val="0000FF"/>
                </a:solidFill>
                <a:latin typeface="SimSun"/>
                <a:cs typeface="SimSun"/>
              </a:rPr>
              <a:t>铭作为一种文体，文辞精炼，有韵，读起来铿锵有力。</a:t>
            </a:r>
            <a:r>
              <a:rPr sz="2800" b="1" spc="10" dirty="0" smtClean="0">
                <a:solidFill>
                  <a:srgbClr val="0000FF"/>
                </a:solidFill>
                <a:latin typeface="SimSun"/>
                <a:cs typeface="SimSun"/>
              </a:rPr>
              <a:t>体</a:t>
            </a:r>
            <a:r>
              <a:rPr sz="2800" b="1" dirty="0" smtClean="0">
                <a:solidFill>
                  <a:srgbClr val="0000FF"/>
                </a:solidFill>
                <a:latin typeface="SimSun"/>
                <a:cs typeface="SimSun"/>
              </a:rPr>
              <a:t>制</a:t>
            </a:r>
            <a:r>
              <a:rPr sz="2800" b="1" spc="10" dirty="0" smtClean="0">
                <a:solidFill>
                  <a:srgbClr val="0000FF"/>
                </a:solidFill>
                <a:latin typeface="SimSun"/>
                <a:cs typeface="SimSun"/>
              </a:rPr>
              <a:t>短小</a:t>
            </a:r>
            <a:r>
              <a:rPr sz="2800" b="1" spc="10" dirty="0">
                <a:solidFill>
                  <a:srgbClr val="0000FF"/>
                </a:solidFill>
                <a:latin typeface="SimSun"/>
                <a:cs typeface="SimSun"/>
              </a:rPr>
              <a:t>，最短者不足10字，与格言颇相似</a:t>
            </a:r>
            <a:r>
              <a:rPr sz="2800" b="1" dirty="0">
                <a:solidFill>
                  <a:srgbClr val="0000FF"/>
                </a:solidFill>
                <a:latin typeface="SimSun"/>
                <a:cs typeface="SimSun"/>
              </a:rPr>
              <a:t>。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08164" y="4507991"/>
            <a:ext cx="3415283" cy="150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82515" y="662266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0" dirty="0"/>
              <a:t>知人论</a:t>
            </a:r>
            <a:r>
              <a:rPr spc="-5" dirty="0"/>
              <a:t>世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4704" y="1779904"/>
            <a:ext cx="2628252" cy="329878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887152" y="1633092"/>
            <a:ext cx="7390448" cy="2583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79120">
              <a:lnSpc>
                <a:spcPct val="150000"/>
              </a:lnSpc>
              <a:spcBef>
                <a:spcPts val="100"/>
              </a:spcBef>
            </a:pPr>
            <a:r>
              <a:rPr sz="2800" spc="15" dirty="0">
                <a:latin typeface="SimSun"/>
                <a:cs typeface="SimSun"/>
              </a:rPr>
              <a:t>刘禹锡</a:t>
            </a:r>
            <a:r>
              <a:rPr sz="2800" dirty="0">
                <a:latin typeface="SimSun"/>
                <a:cs typeface="SimSun"/>
              </a:rPr>
              <a:t>（</a:t>
            </a:r>
            <a:r>
              <a:rPr sz="2800" b="1" dirty="0">
                <a:latin typeface="Arial"/>
                <a:cs typeface="Arial"/>
              </a:rPr>
              <a:t>772—842</a:t>
            </a:r>
            <a:r>
              <a:rPr sz="2800" dirty="0">
                <a:latin typeface="SimSun"/>
                <a:cs typeface="SimSun"/>
              </a:rPr>
              <a:t>），</a:t>
            </a:r>
            <a:r>
              <a:rPr sz="2800" spc="15" dirty="0" err="1">
                <a:latin typeface="SimSun"/>
                <a:cs typeface="SimSun"/>
              </a:rPr>
              <a:t>字</a:t>
            </a:r>
            <a:r>
              <a:rPr sz="2800" spc="15" dirty="0" err="1">
                <a:solidFill>
                  <a:srgbClr val="FF0000"/>
                </a:solidFill>
                <a:latin typeface="SimSun"/>
                <a:cs typeface="SimSun"/>
              </a:rPr>
              <a:t>梦得</a:t>
            </a:r>
            <a:r>
              <a:rPr sz="2800" spc="15" dirty="0" err="1">
                <a:latin typeface="SimSun"/>
                <a:cs typeface="SimSun"/>
              </a:rPr>
              <a:t>，</a:t>
            </a:r>
            <a:r>
              <a:rPr sz="2800" spc="15" dirty="0" err="1" smtClean="0">
                <a:solidFill>
                  <a:srgbClr val="FF0000"/>
                </a:solidFill>
                <a:latin typeface="SimSun"/>
                <a:cs typeface="SimSun"/>
              </a:rPr>
              <a:t>唐代</a:t>
            </a:r>
            <a:r>
              <a:rPr sz="2800" spc="-5" dirty="0" err="1" smtClean="0">
                <a:solidFill>
                  <a:srgbClr val="FF0000"/>
                </a:solidFill>
                <a:latin typeface="SimSun"/>
                <a:cs typeface="SimSun"/>
              </a:rPr>
              <a:t>诗</a:t>
            </a:r>
            <a:r>
              <a:rPr sz="2800" spc="15" dirty="0" err="1" smtClean="0">
                <a:solidFill>
                  <a:srgbClr val="FF0000"/>
                </a:solidFill>
                <a:latin typeface="SimSun"/>
                <a:cs typeface="SimSun"/>
              </a:rPr>
              <a:t>人</a:t>
            </a:r>
            <a:r>
              <a:rPr sz="2800" spc="15" dirty="0" err="1">
                <a:latin typeface="SimSun"/>
                <a:cs typeface="SimSun"/>
              </a:rPr>
              <a:t>。有</a:t>
            </a:r>
            <a:r>
              <a:rPr sz="2800" spc="15" dirty="0" err="1">
                <a:solidFill>
                  <a:srgbClr val="FF0000"/>
                </a:solidFill>
                <a:latin typeface="SimSun"/>
                <a:cs typeface="SimSun"/>
              </a:rPr>
              <a:t>“诗豪”</a:t>
            </a:r>
            <a:r>
              <a:rPr sz="2800" spc="15" dirty="0" err="1">
                <a:latin typeface="SimSun"/>
                <a:cs typeface="SimSun"/>
              </a:rPr>
              <a:t>之称。留下《秋词</a:t>
            </a:r>
            <a:r>
              <a:rPr sz="2800" spc="15" dirty="0">
                <a:latin typeface="SimSun"/>
                <a:cs typeface="SimSun"/>
              </a:rPr>
              <a:t>》</a:t>
            </a:r>
            <a:r>
              <a:rPr sz="2800" spc="-5" dirty="0">
                <a:latin typeface="SimSun"/>
                <a:cs typeface="SimSun"/>
              </a:rPr>
              <a:t>《</a:t>
            </a:r>
            <a:r>
              <a:rPr sz="2800" spc="-600" dirty="0">
                <a:latin typeface="SimSun"/>
                <a:cs typeface="SimSun"/>
              </a:rPr>
              <a:t> </a:t>
            </a:r>
            <a:r>
              <a:rPr sz="2800" spc="15" dirty="0" err="1" smtClean="0">
                <a:latin typeface="SimSun"/>
                <a:cs typeface="SimSun"/>
              </a:rPr>
              <a:t>陋</a:t>
            </a:r>
            <a:r>
              <a:rPr sz="2800" spc="-5" dirty="0" err="1" smtClean="0">
                <a:latin typeface="SimSun"/>
                <a:cs typeface="SimSun"/>
              </a:rPr>
              <a:t>室</a:t>
            </a:r>
            <a:r>
              <a:rPr sz="2800" spc="15" dirty="0" err="1" smtClean="0">
                <a:latin typeface="SimSun"/>
                <a:cs typeface="SimSun"/>
              </a:rPr>
              <a:t>铭</a:t>
            </a:r>
            <a:r>
              <a:rPr sz="2800" spc="15" dirty="0">
                <a:latin typeface="SimSun"/>
                <a:cs typeface="SimSun"/>
              </a:rPr>
              <a:t>》《乌衣巷》等名篇</a:t>
            </a:r>
            <a:r>
              <a:rPr sz="2800" spc="-5" dirty="0">
                <a:latin typeface="SimSun"/>
                <a:cs typeface="SimSun"/>
              </a:rPr>
              <a:t>。</a:t>
            </a:r>
            <a:r>
              <a:rPr sz="2800" spc="-600" dirty="0">
                <a:latin typeface="SimSun"/>
                <a:cs typeface="SimSun"/>
              </a:rPr>
              <a:t> </a:t>
            </a:r>
            <a:r>
              <a:rPr sz="2800" spc="15" dirty="0">
                <a:latin typeface="SimSun"/>
                <a:cs typeface="SimSun"/>
              </a:rPr>
              <a:t>著有《刘宾客集</a:t>
            </a:r>
            <a:r>
              <a:rPr sz="2800" spc="-5" dirty="0">
                <a:latin typeface="SimSun"/>
                <a:cs typeface="SimSun"/>
              </a:rPr>
              <a:t>》</a:t>
            </a:r>
            <a:endParaRPr sz="2800" dirty="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1664"/>
              </a:spcBef>
            </a:pPr>
            <a:r>
              <a:rPr sz="2800" spc="15" dirty="0">
                <a:latin typeface="SimSun"/>
                <a:cs typeface="SimSun"/>
              </a:rPr>
              <a:t>《刘梦得文集》</a:t>
            </a:r>
            <a:r>
              <a:rPr sz="2800" spc="-5" dirty="0"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24400" y="685800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1" spc="20" dirty="0"/>
              <a:t>写作背</a:t>
            </a:r>
            <a:r>
              <a:rPr b="1" spc="-5" dirty="0"/>
              <a:t>景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71600" y="2209800"/>
            <a:ext cx="10058400" cy="2200602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 marR="5080" indent="760095" algn="just">
              <a:lnSpc>
                <a:spcPct val="102000"/>
              </a:lnSpc>
              <a:spcBef>
                <a:spcPts val="25"/>
              </a:spcBef>
            </a:pPr>
            <a:r>
              <a:rPr sz="2800" b="1" dirty="0">
                <a:latin typeface="SimSun"/>
                <a:cs typeface="SimSun"/>
              </a:rPr>
              <a:t>刘禹锡因得罪了当朝权贵，</a:t>
            </a:r>
            <a:r>
              <a:rPr sz="2800" b="1" dirty="0" smtClean="0">
                <a:latin typeface="SimSun"/>
                <a:cs typeface="SimSun"/>
              </a:rPr>
              <a:t>革新失败后被贬至安徽</a:t>
            </a:r>
            <a:r>
              <a:rPr sz="2800" b="1" spc="-5" dirty="0" smtClean="0">
                <a:latin typeface="SimSun"/>
                <a:cs typeface="SimSun"/>
              </a:rPr>
              <a:t>和</a:t>
            </a:r>
            <a:r>
              <a:rPr sz="2800" b="1" dirty="0" smtClean="0">
                <a:latin typeface="SimSun"/>
                <a:cs typeface="SimSun"/>
              </a:rPr>
              <a:t>州县做通判</a:t>
            </a:r>
            <a:r>
              <a:rPr sz="2800" b="1" dirty="0">
                <a:latin typeface="SimSun"/>
                <a:cs typeface="SimSun"/>
              </a:rPr>
              <a:t>。</a:t>
            </a:r>
            <a:r>
              <a:rPr sz="2800" b="1" dirty="0">
                <a:solidFill>
                  <a:srgbClr val="FF0000"/>
                </a:solidFill>
                <a:latin typeface="SimSun"/>
                <a:cs typeface="SimSun"/>
              </a:rPr>
              <a:t>按规定通判应在县衙里住三间三厢的房子</a:t>
            </a:r>
            <a:r>
              <a:rPr sz="2800" b="1" spc="-5" dirty="0" smtClean="0">
                <a:latin typeface="SimSun"/>
                <a:cs typeface="SimSun"/>
              </a:rPr>
              <a:t>，</a:t>
            </a:r>
            <a:r>
              <a:rPr sz="2800" b="1" dirty="0" smtClean="0">
                <a:latin typeface="SimSun"/>
                <a:cs typeface="SimSun"/>
              </a:rPr>
              <a:t>但趋炎附势的和州知县落井下石</a:t>
            </a:r>
            <a:r>
              <a:rPr sz="2800" b="1" dirty="0">
                <a:latin typeface="SimSun"/>
                <a:cs typeface="SimSun"/>
              </a:rPr>
              <a:t>，强迫刘禹锡</a:t>
            </a:r>
            <a:r>
              <a:rPr sz="2800" b="1" dirty="0">
                <a:solidFill>
                  <a:srgbClr val="FF0000"/>
                </a:solidFill>
                <a:latin typeface="SimSun"/>
                <a:cs typeface="SimSun"/>
              </a:rPr>
              <a:t>三易其家</a:t>
            </a:r>
            <a:r>
              <a:rPr sz="2800" b="1" spc="-5" dirty="0" smtClean="0">
                <a:latin typeface="SimSun"/>
                <a:cs typeface="SimSun"/>
              </a:rPr>
              <a:t>，</a:t>
            </a:r>
            <a:r>
              <a:rPr sz="2800" b="1" dirty="0" smtClean="0">
                <a:latin typeface="SimSun"/>
                <a:cs typeface="SimSun"/>
              </a:rPr>
              <a:t>由城南搬到城北</a:t>
            </a:r>
            <a:r>
              <a:rPr sz="2800" b="1" dirty="0">
                <a:latin typeface="SimSun"/>
                <a:cs typeface="SimSun"/>
              </a:rPr>
              <a:t>，最后搬到城中，</a:t>
            </a:r>
            <a:r>
              <a:rPr sz="2800" b="1" dirty="0" smtClean="0">
                <a:latin typeface="SimSun"/>
                <a:cs typeface="SimSun"/>
              </a:rPr>
              <a:t>面积由三间缩减到一</a:t>
            </a:r>
            <a:r>
              <a:rPr sz="2800" b="1" spc="-5" dirty="0" smtClean="0">
                <a:latin typeface="SimSun"/>
                <a:cs typeface="SimSun"/>
              </a:rPr>
              <a:t>间</a:t>
            </a:r>
            <a:r>
              <a:rPr sz="2800" b="1" dirty="0" smtClean="0">
                <a:latin typeface="SimSun"/>
                <a:cs typeface="SimSun"/>
              </a:rPr>
              <a:t>半</a:t>
            </a:r>
            <a:r>
              <a:rPr sz="2800" b="1" dirty="0">
                <a:latin typeface="SimSun"/>
                <a:cs typeface="SimSun"/>
              </a:rPr>
              <a:t>，</a:t>
            </a:r>
            <a:r>
              <a:rPr sz="2800" b="1" dirty="0">
                <a:solidFill>
                  <a:srgbClr val="FF0000"/>
                </a:solidFill>
                <a:latin typeface="SimSun"/>
                <a:cs typeface="SimSun"/>
              </a:rPr>
              <a:t>最后仅为能容一床一桌一椅的斗室</a:t>
            </a:r>
            <a:r>
              <a:rPr sz="2800" b="1" dirty="0">
                <a:latin typeface="SimSun"/>
                <a:cs typeface="SimSun"/>
              </a:rPr>
              <a:t>。</a:t>
            </a:r>
            <a:r>
              <a:rPr sz="2800" b="1" dirty="0" smtClean="0">
                <a:latin typeface="SimSun"/>
                <a:cs typeface="SimSun"/>
              </a:rPr>
              <a:t>刘禹锡在这种</a:t>
            </a:r>
            <a:r>
              <a:rPr sz="2800" b="1" spc="-5" dirty="0" smtClean="0">
                <a:latin typeface="SimSun"/>
                <a:cs typeface="SimSun"/>
              </a:rPr>
              <a:t>情</a:t>
            </a:r>
            <a:r>
              <a:rPr sz="2800" b="1" dirty="0" smtClean="0">
                <a:latin typeface="SimSun"/>
                <a:cs typeface="SimSun"/>
              </a:rPr>
              <a:t>况下写作了</a:t>
            </a:r>
            <a:r>
              <a:rPr sz="2800" b="1" dirty="0">
                <a:latin typeface="SimSun"/>
                <a:cs typeface="SimSun"/>
              </a:rPr>
              <a:t>《陋室铭》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05400" y="228600"/>
            <a:ext cx="185991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15" dirty="0"/>
              <a:t>读准字</a:t>
            </a:r>
            <a:r>
              <a:rPr sz="3600" b="1" dirty="0"/>
              <a:t>音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191000" y="1143000"/>
            <a:ext cx="4588510" cy="48276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797175">
              <a:lnSpc>
                <a:spcPts val="2370"/>
              </a:lnSpc>
              <a:spcBef>
                <a:spcPts val="105"/>
              </a:spcBef>
            </a:pP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xīn</a:t>
            </a:r>
            <a:endParaRPr sz="2800" dirty="0">
              <a:latin typeface="Arial"/>
              <a:cs typeface="Arial"/>
            </a:endParaRPr>
          </a:p>
          <a:p>
            <a:pPr marL="12700">
              <a:lnSpc>
                <a:spcPts val="3329"/>
              </a:lnSpc>
            </a:pPr>
            <a:r>
              <a:rPr sz="2800" b="1" spc="15" dirty="0" err="1">
                <a:latin typeface="SimSun"/>
                <a:cs typeface="SimSun"/>
              </a:rPr>
              <a:t>斯是陋室，惟吾德</a:t>
            </a:r>
            <a:r>
              <a:rPr sz="2800" b="1" spc="-5" dirty="0" err="1">
                <a:solidFill>
                  <a:srgbClr val="FF0000"/>
                </a:solidFill>
                <a:latin typeface="SimSun"/>
                <a:cs typeface="SimSun"/>
              </a:rPr>
              <a:t>馨</a:t>
            </a:r>
            <a:r>
              <a:rPr sz="2800" b="1" spc="-600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800" b="1" spc="-5" dirty="0" smtClean="0">
                <a:latin typeface="SimSun"/>
                <a:cs typeface="SimSun"/>
              </a:rPr>
              <a:t>。</a:t>
            </a:r>
            <a:endParaRPr lang="en-US" sz="2800" b="1" dirty="0">
              <a:latin typeface="SimSun"/>
              <a:cs typeface="SimSun"/>
            </a:endParaRPr>
          </a:p>
          <a:p>
            <a:pPr marL="12700">
              <a:lnSpc>
                <a:spcPts val="3329"/>
              </a:lnSpc>
            </a:pPr>
            <a:endParaRPr lang="en-US" sz="2800" b="1" dirty="0">
              <a:solidFill>
                <a:srgbClr val="FF0000"/>
              </a:solidFill>
              <a:latin typeface="SimSun"/>
              <a:cs typeface="Arial"/>
            </a:endParaRPr>
          </a:p>
          <a:p>
            <a:pPr marL="12700">
              <a:lnSpc>
                <a:spcPts val="3329"/>
              </a:lnSpc>
            </a:pPr>
            <a:r>
              <a:rPr lang="en-US" sz="2800" b="1" dirty="0">
                <a:solidFill>
                  <a:srgbClr val="FF0000"/>
                </a:solidFill>
                <a:latin typeface="SimSun"/>
                <a:cs typeface="Arial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SimSun"/>
                <a:cs typeface="Arial"/>
              </a:rPr>
              <a:t>       </a:t>
            </a:r>
            <a:r>
              <a:rPr sz="2800" b="1" dirty="0" err="1" smtClean="0">
                <a:solidFill>
                  <a:srgbClr val="FF0000"/>
                </a:solidFill>
                <a:latin typeface="Arial"/>
                <a:cs typeface="Arial"/>
              </a:rPr>
              <a:t>rú</a:t>
            </a:r>
            <a:endParaRPr sz="2800" b="1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2800" b="1" spc="15" dirty="0">
                <a:latin typeface="SimSun"/>
                <a:cs typeface="SimSun"/>
              </a:rPr>
              <a:t>谈笑有鸿</a:t>
            </a: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儒</a:t>
            </a:r>
            <a:r>
              <a:rPr sz="2800" b="1" spc="15" dirty="0">
                <a:latin typeface="SimSun"/>
                <a:cs typeface="SimSun"/>
              </a:rPr>
              <a:t>，往来无白丁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 marL="804545">
              <a:lnSpc>
                <a:spcPct val="100000"/>
              </a:lnSpc>
              <a:spcBef>
                <a:spcPts val="640"/>
              </a:spcBef>
            </a:pPr>
            <a:endParaRPr lang="en-US" sz="2800" b="1" spc="-5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marL="804545">
              <a:lnSpc>
                <a:spcPct val="100000"/>
              </a:lnSpc>
              <a:spcBef>
                <a:spcPts val="640"/>
              </a:spcBef>
            </a:pPr>
            <a:r>
              <a:rPr sz="2800" b="1" spc="-5" dirty="0" err="1" smtClean="0">
                <a:solidFill>
                  <a:srgbClr val="FF0000"/>
                </a:solidFill>
                <a:latin typeface="Arial"/>
                <a:cs typeface="Arial"/>
              </a:rPr>
              <a:t>tiáo</a:t>
            </a:r>
            <a:endParaRPr sz="2800" b="1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2800" b="1" spc="15" dirty="0">
                <a:latin typeface="SimSun"/>
                <a:cs typeface="SimSun"/>
              </a:rPr>
              <a:t>可以</a:t>
            </a: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调</a:t>
            </a:r>
            <a:r>
              <a:rPr sz="2800" b="1" spc="15" dirty="0">
                <a:latin typeface="SimSun"/>
                <a:cs typeface="SimSun"/>
              </a:rPr>
              <a:t>素琴，阅金经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 marL="804545">
              <a:lnSpc>
                <a:spcPts val="1839"/>
              </a:lnSpc>
              <a:spcBef>
                <a:spcPts val="1845"/>
              </a:spcBef>
            </a:pPr>
            <a:endParaRPr lang="en-US" sz="280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marL="804545">
              <a:lnSpc>
                <a:spcPts val="1839"/>
              </a:lnSpc>
              <a:spcBef>
                <a:spcPts val="1845"/>
              </a:spcBef>
            </a:pPr>
            <a:r>
              <a:rPr sz="2800" b="1" dirty="0" err="1" smtClean="0">
                <a:solidFill>
                  <a:srgbClr val="FF0000"/>
                </a:solidFill>
                <a:latin typeface="Arial"/>
                <a:cs typeface="Arial"/>
              </a:rPr>
              <a:t>dú</a:t>
            </a:r>
            <a:endParaRPr sz="2800" b="1" dirty="0">
              <a:latin typeface="Arial"/>
              <a:cs typeface="Arial"/>
            </a:endParaRPr>
          </a:p>
          <a:p>
            <a:pPr marL="12700">
              <a:lnSpc>
                <a:spcPts val="3040"/>
              </a:lnSpc>
            </a:pPr>
            <a:r>
              <a:rPr sz="2800" b="1" spc="15" dirty="0">
                <a:latin typeface="SimSun"/>
                <a:cs typeface="SimSun"/>
              </a:rPr>
              <a:t>无案</a:t>
            </a: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牍</a:t>
            </a:r>
            <a:r>
              <a:rPr sz="2800" b="1" spc="15" dirty="0">
                <a:latin typeface="SimSun"/>
                <a:cs typeface="SimSun"/>
              </a:rPr>
              <a:t>之劳形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24200" y="685800"/>
            <a:ext cx="5710555" cy="5462136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25"/>
              </a:spcBef>
            </a:pPr>
            <a:r>
              <a:rPr sz="3200" spc="15" dirty="0">
                <a:latin typeface="SimSun"/>
                <a:cs typeface="SimSun"/>
              </a:rPr>
              <a:t>陋室</a:t>
            </a:r>
            <a:r>
              <a:rPr sz="3200" spc="-5" dirty="0">
                <a:latin typeface="SimSun"/>
                <a:cs typeface="SimSun"/>
              </a:rPr>
              <a:t>铭</a:t>
            </a:r>
            <a:endParaRPr sz="3200" dirty="0">
              <a:latin typeface="SimSun"/>
              <a:cs typeface="SimSun"/>
            </a:endParaRPr>
          </a:p>
          <a:p>
            <a:pPr marL="2784475">
              <a:lnSpc>
                <a:spcPct val="100000"/>
              </a:lnSpc>
              <a:spcBef>
                <a:spcPts val="530"/>
              </a:spcBef>
            </a:pPr>
            <a:r>
              <a:rPr sz="2400" spc="10" dirty="0">
                <a:latin typeface="SimSun"/>
                <a:cs typeface="SimSun"/>
              </a:rPr>
              <a:t>刘禹</a:t>
            </a:r>
            <a:r>
              <a:rPr sz="2400" spc="5" dirty="0">
                <a:latin typeface="SimSun"/>
                <a:cs typeface="SimSun"/>
              </a:rPr>
              <a:t>锡</a:t>
            </a:r>
            <a:endParaRPr sz="2400" dirty="0">
              <a:latin typeface="SimSun"/>
              <a:cs typeface="SimSun"/>
            </a:endParaRPr>
          </a:p>
          <a:p>
            <a:pPr marL="777875" marR="771525" algn="just">
              <a:lnSpc>
                <a:spcPts val="3460"/>
              </a:lnSpc>
              <a:spcBef>
                <a:spcPts val="185"/>
              </a:spcBef>
            </a:pPr>
            <a:r>
              <a:rPr sz="2800" spc="10" dirty="0">
                <a:latin typeface="SimSun"/>
                <a:cs typeface="SimSun"/>
              </a:rPr>
              <a:t>山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不在高，有仙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则</a:t>
            </a:r>
            <a:r>
              <a:rPr sz="2800" spc="10" dirty="0">
                <a:solidFill>
                  <a:srgbClr val="FF0000"/>
                </a:solidFill>
                <a:latin typeface="SimSun"/>
                <a:cs typeface="SimSun"/>
              </a:rPr>
              <a:t>名</a:t>
            </a:r>
            <a:r>
              <a:rPr sz="2800" dirty="0">
                <a:latin typeface="SimSun"/>
                <a:cs typeface="SimSun"/>
              </a:rPr>
              <a:t>。 </a:t>
            </a:r>
            <a:r>
              <a:rPr sz="2800" spc="10" dirty="0">
                <a:latin typeface="SimSun"/>
                <a:cs typeface="SimSun"/>
              </a:rPr>
              <a:t>水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不在深，有龙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则</a:t>
            </a:r>
            <a:r>
              <a:rPr sz="2800" spc="10" dirty="0">
                <a:solidFill>
                  <a:srgbClr val="FF0000"/>
                </a:solidFill>
                <a:latin typeface="SimSun"/>
                <a:cs typeface="SimSun"/>
              </a:rPr>
              <a:t>灵</a:t>
            </a:r>
            <a:r>
              <a:rPr sz="2800" dirty="0">
                <a:latin typeface="SimSun"/>
                <a:cs typeface="SimSun"/>
              </a:rPr>
              <a:t>。 </a:t>
            </a:r>
            <a:r>
              <a:rPr sz="2800" spc="10" dirty="0">
                <a:latin typeface="SimSun"/>
                <a:cs typeface="SimSun"/>
              </a:rPr>
              <a:t>斯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是陋室，惟吾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德</a:t>
            </a:r>
            <a:r>
              <a:rPr sz="2800" spc="10" dirty="0">
                <a:solidFill>
                  <a:srgbClr val="FF0000"/>
                </a:solidFill>
                <a:latin typeface="SimSun"/>
                <a:cs typeface="SimSun"/>
              </a:rPr>
              <a:t>馨</a:t>
            </a:r>
            <a:r>
              <a:rPr sz="2800" dirty="0">
                <a:latin typeface="SimSun"/>
                <a:cs typeface="SimSun"/>
              </a:rPr>
              <a:t>。</a:t>
            </a:r>
          </a:p>
          <a:p>
            <a:pPr algn="ctr">
              <a:lnSpc>
                <a:spcPct val="100000"/>
              </a:lnSpc>
              <a:spcBef>
                <a:spcPts val="350"/>
              </a:spcBef>
            </a:pPr>
            <a:r>
              <a:rPr sz="2800" spc="10" dirty="0">
                <a:latin typeface="SimSun"/>
                <a:cs typeface="SimSun"/>
              </a:rPr>
              <a:t>苔痕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上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阶绿，草色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入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帘</a:t>
            </a:r>
            <a:r>
              <a:rPr sz="2800" spc="10" dirty="0">
                <a:solidFill>
                  <a:srgbClr val="FF0000"/>
                </a:solidFill>
                <a:latin typeface="SimSun"/>
                <a:cs typeface="SimSun"/>
              </a:rPr>
              <a:t>青</a:t>
            </a:r>
            <a:r>
              <a:rPr sz="2800" dirty="0">
                <a:latin typeface="SimSun"/>
                <a:cs typeface="SimSun"/>
              </a:rPr>
              <a:t>。</a:t>
            </a:r>
          </a:p>
          <a:p>
            <a:pPr marL="318770" marR="311785" algn="ctr">
              <a:lnSpc>
                <a:spcPct val="120000"/>
              </a:lnSpc>
            </a:pPr>
            <a:r>
              <a:rPr sz="2800" spc="10" dirty="0">
                <a:latin typeface="SimSun"/>
                <a:cs typeface="SimSun"/>
              </a:rPr>
              <a:t>谈笑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有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鸿儒，往来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无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白</a:t>
            </a:r>
            <a:r>
              <a:rPr sz="2800" spc="10" dirty="0">
                <a:solidFill>
                  <a:srgbClr val="FF0000"/>
                </a:solidFill>
                <a:latin typeface="SimSun"/>
                <a:cs typeface="SimSun"/>
              </a:rPr>
              <a:t>丁</a:t>
            </a:r>
            <a:r>
              <a:rPr sz="2800" dirty="0">
                <a:latin typeface="SimSun"/>
                <a:cs typeface="SimSun"/>
              </a:rPr>
              <a:t>。 </a:t>
            </a:r>
            <a:r>
              <a:rPr sz="2800" spc="10" dirty="0">
                <a:latin typeface="SimSun"/>
                <a:cs typeface="SimSun"/>
              </a:rPr>
              <a:t>可以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调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素琴，阅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金</a:t>
            </a:r>
            <a:r>
              <a:rPr sz="2800" spc="10" dirty="0">
                <a:solidFill>
                  <a:srgbClr val="FF0000"/>
                </a:solidFill>
                <a:latin typeface="SimSun"/>
                <a:cs typeface="SimSun"/>
              </a:rPr>
              <a:t>经</a:t>
            </a:r>
            <a:r>
              <a:rPr sz="2800" dirty="0">
                <a:latin typeface="SimSun"/>
                <a:cs typeface="SimSun"/>
              </a:rPr>
              <a:t>。</a:t>
            </a:r>
          </a:p>
          <a:p>
            <a:pPr marL="12700" marR="5080" algn="ctr">
              <a:lnSpc>
                <a:spcPct val="120000"/>
              </a:lnSpc>
            </a:pPr>
            <a:r>
              <a:rPr sz="2800" spc="10" dirty="0">
                <a:latin typeface="SimSun"/>
                <a:cs typeface="SimSun"/>
              </a:rPr>
              <a:t>无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丝竹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之乱耳，无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案牍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之劳</a:t>
            </a:r>
            <a:r>
              <a:rPr sz="2800" spc="10" dirty="0">
                <a:solidFill>
                  <a:srgbClr val="FF0000"/>
                </a:solidFill>
                <a:latin typeface="SimSun"/>
                <a:cs typeface="SimSun"/>
              </a:rPr>
              <a:t>形</a:t>
            </a:r>
            <a:r>
              <a:rPr sz="2800" dirty="0">
                <a:latin typeface="SimSun"/>
                <a:cs typeface="SimSun"/>
              </a:rPr>
              <a:t>。 </a:t>
            </a:r>
            <a:r>
              <a:rPr sz="2800" spc="10" dirty="0">
                <a:latin typeface="SimSun"/>
                <a:cs typeface="SimSun"/>
              </a:rPr>
              <a:t>南阳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诸葛庐，西蜀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子云</a:t>
            </a:r>
            <a:r>
              <a:rPr sz="2800" spc="10" dirty="0">
                <a:solidFill>
                  <a:srgbClr val="FF0000"/>
                </a:solidFill>
                <a:latin typeface="SimSun"/>
                <a:cs typeface="SimSun"/>
              </a:rPr>
              <a:t>亭</a:t>
            </a:r>
            <a:r>
              <a:rPr sz="2800" dirty="0">
                <a:latin typeface="SimSun"/>
                <a:cs typeface="SimSun"/>
              </a:rPr>
              <a:t>。</a:t>
            </a:r>
          </a:p>
          <a:p>
            <a:pPr algn="ctr">
              <a:lnSpc>
                <a:spcPct val="100000"/>
              </a:lnSpc>
              <a:spcBef>
                <a:spcPts val="575"/>
              </a:spcBef>
            </a:pPr>
            <a:r>
              <a:rPr sz="2800" spc="10" dirty="0">
                <a:latin typeface="SimSun"/>
                <a:cs typeface="SimSun"/>
              </a:rPr>
              <a:t>孔子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云：何陋</a:t>
            </a:r>
            <a:r>
              <a:rPr sz="2800" spc="10" dirty="0">
                <a:solidFill>
                  <a:srgbClr val="B78736"/>
                </a:solidFill>
                <a:latin typeface="SimSun"/>
                <a:cs typeface="SimSun"/>
              </a:rPr>
              <a:t>/</a:t>
            </a:r>
            <a:r>
              <a:rPr sz="2800" spc="10" dirty="0">
                <a:latin typeface="SimSun"/>
                <a:cs typeface="SimSun"/>
              </a:rPr>
              <a:t>之有</a:t>
            </a:r>
            <a:r>
              <a:rPr sz="2800" dirty="0">
                <a:latin typeface="SimSun"/>
                <a:cs typeface="SimSun"/>
              </a:rPr>
              <a:t>？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48200" y="152400"/>
            <a:ext cx="257492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0" dirty="0"/>
              <a:t>读出音韵</a:t>
            </a:r>
            <a:r>
              <a:rPr spc="-5" dirty="0"/>
              <a:t>美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681402" y="2440622"/>
            <a:ext cx="73787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对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偶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81402" y="3720782"/>
            <a:ext cx="73787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solidFill>
                  <a:srgbClr val="FF0000"/>
                </a:solidFill>
                <a:latin typeface="SimSun"/>
                <a:cs typeface="SimSun"/>
              </a:rPr>
              <a:t>押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韵</a:t>
            </a:r>
            <a:endParaRPr sz="280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91200" y="1142571"/>
            <a:ext cx="3569335" cy="865301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 marR="5080">
              <a:lnSpc>
                <a:spcPct val="118100"/>
              </a:lnSpc>
              <a:spcBef>
                <a:spcPts val="195"/>
              </a:spcBef>
            </a:pPr>
            <a:r>
              <a:rPr sz="2400" b="1" spc="3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名</a:t>
            </a:r>
            <a:r>
              <a:rPr sz="24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：</a:t>
            </a:r>
            <a:r>
              <a:rPr sz="2400" b="1" spc="-890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 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出名，有名</a:t>
            </a:r>
            <a:r>
              <a:rPr sz="24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 </a:t>
            </a:r>
            <a:endParaRPr lang="en-US" sz="2400" b="1" dirty="0" smtClean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  <a:p>
            <a:pPr marL="12700" marR="5080">
              <a:lnSpc>
                <a:spcPct val="118100"/>
              </a:lnSpc>
              <a:spcBef>
                <a:spcPts val="195"/>
              </a:spcBef>
            </a:pPr>
            <a:r>
              <a:rPr sz="2400" b="1" spc="10" dirty="0" err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灵</a:t>
            </a:r>
            <a:r>
              <a:rPr sz="2400" b="1" spc="10" dirty="0" err="1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：神异</a:t>
            </a:r>
            <a:r>
              <a:rPr sz="2400" b="1" spc="5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</a:t>
            </a:r>
            <a:endParaRPr sz="2400" b="1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91200" y="2059514"/>
            <a:ext cx="6248400" cy="8531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400"/>
              </a:lnSpc>
              <a:spcBef>
                <a:spcPts val="100"/>
              </a:spcBef>
              <a:tabLst>
                <a:tab pos="1351915" algn="l"/>
              </a:tabLst>
            </a:pPr>
            <a:r>
              <a:rPr sz="2400" b="1" spc="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斯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：这</a:t>
            </a:r>
            <a:r>
              <a:rPr sz="2400" b="1" spc="5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</a:t>
            </a:r>
            <a:r>
              <a:rPr sz="24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	</a:t>
            </a:r>
            <a:endParaRPr lang="en-US" sz="2400" b="1" dirty="0" smtClean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  <a:p>
            <a:pPr marL="12700" marR="5080">
              <a:lnSpc>
                <a:spcPct val="120400"/>
              </a:lnSpc>
              <a:spcBef>
                <a:spcPts val="100"/>
              </a:spcBef>
              <a:tabLst>
                <a:tab pos="1351915" algn="l"/>
              </a:tabLst>
            </a:pPr>
            <a:r>
              <a:rPr sz="2400" b="1" spc="10" dirty="0" err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馨</a:t>
            </a:r>
            <a:r>
              <a:rPr sz="2400" b="1" spc="10" dirty="0" err="1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：能散布很远的香气，</a:t>
            </a:r>
            <a:r>
              <a:rPr sz="2400" b="1" spc="10" dirty="0" err="1" smtClean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这里</a:t>
            </a:r>
            <a:r>
              <a:rPr sz="2400" b="1" dirty="0" err="1" smtClean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指</a:t>
            </a:r>
            <a:r>
              <a:rPr sz="2400" b="1" spc="10" dirty="0" err="1" smtClean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德行美好</a:t>
            </a:r>
            <a:r>
              <a:rPr sz="2400" b="1" spc="5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</a:t>
            </a:r>
            <a:endParaRPr sz="2400" b="1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91200" y="2929638"/>
            <a:ext cx="5169535" cy="877804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sz="2400" b="1" spc="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鸿儒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：博学的人。鸿，大</a:t>
            </a:r>
            <a:r>
              <a:rPr sz="2400" b="1" spc="5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</a:t>
            </a:r>
            <a:endParaRPr sz="2400" b="1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490"/>
              </a:spcBef>
            </a:pPr>
            <a:r>
              <a:rPr sz="2400" b="1" spc="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白丁</a:t>
            </a:r>
            <a:r>
              <a:rPr sz="2400" b="1" spc="10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：平民，这里指没有功名的人</a:t>
            </a:r>
            <a:r>
              <a:rPr sz="2400" b="1" spc="5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</a:t>
            </a:r>
            <a:endParaRPr sz="2400" b="1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550852" y="1565249"/>
            <a:ext cx="22225" cy="2097405"/>
          </a:xfrm>
          <a:custGeom>
            <a:avLst/>
            <a:gdLst/>
            <a:ahLst/>
            <a:cxnLst/>
            <a:rect l="l" t="t" r="r" b="b"/>
            <a:pathLst>
              <a:path w="22225" h="2097404">
                <a:moveTo>
                  <a:pt x="7620" y="2097138"/>
                </a:moveTo>
                <a:lnTo>
                  <a:pt x="0" y="2097087"/>
                </a:lnTo>
                <a:lnTo>
                  <a:pt x="14287" y="0"/>
                </a:lnTo>
                <a:lnTo>
                  <a:pt x="21907" y="50"/>
                </a:lnTo>
                <a:lnTo>
                  <a:pt x="7620" y="209713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526538" y="1388109"/>
            <a:ext cx="4112261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17220" algn="just">
              <a:lnSpc>
                <a:spcPct val="120000"/>
              </a:lnSpc>
              <a:spcBef>
                <a:spcPts val="100"/>
              </a:spcBef>
            </a:pPr>
            <a:r>
              <a:rPr sz="2400" b="1" spc="10" dirty="0">
                <a:latin typeface="SimSun"/>
                <a:cs typeface="SimSun"/>
              </a:rPr>
              <a:t>山不在高，有仙则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名</a:t>
            </a:r>
            <a:r>
              <a:rPr sz="2400" b="1" dirty="0">
                <a:latin typeface="SimSun"/>
                <a:cs typeface="SimSun"/>
              </a:rPr>
              <a:t>。 </a:t>
            </a:r>
            <a:r>
              <a:rPr sz="2400" b="1" spc="10" dirty="0">
                <a:latin typeface="SimSun"/>
                <a:cs typeface="SimSun"/>
              </a:rPr>
              <a:t>水不在深，有龙则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灵</a:t>
            </a:r>
            <a:r>
              <a:rPr sz="2400" b="1" dirty="0">
                <a:latin typeface="SimSun"/>
                <a:cs typeface="SimSun"/>
              </a:rPr>
              <a:t>。 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斯</a:t>
            </a:r>
            <a:r>
              <a:rPr sz="2400" b="1" spc="10" dirty="0">
                <a:latin typeface="SimSun"/>
                <a:cs typeface="SimSun"/>
              </a:rPr>
              <a:t>是陋室，惟吾德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馨</a:t>
            </a:r>
            <a:r>
              <a:rPr sz="2400" b="1" dirty="0">
                <a:latin typeface="SimSun"/>
                <a:cs typeface="SimSun"/>
              </a:rPr>
              <a:t>。</a:t>
            </a:r>
          </a:p>
          <a:p>
            <a:pPr marL="12700" marR="5080">
              <a:lnSpc>
                <a:spcPct val="120000"/>
              </a:lnSpc>
            </a:pPr>
            <a:r>
              <a:rPr sz="2400" b="1" spc="10" dirty="0">
                <a:latin typeface="SimSun"/>
                <a:cs typeface="SimSun"/>
              </a:rPr>
              <a:t>苔痕上阶绿，草色入帘青</a:t>
            </a:r>
            <a:r>
              <a:rPr sz="2400" b="1" dirty="0">
                <a:latin typeface="SimSun"/>
                <a:cs typeface="SimSun"/>
              </a:rPr>
              <a:t>。 </a:t>
            </a:r>
            <a:r>
              <a:rPr sz="2400" b="1" spc="10" dirty="0">
                <a:latin typeface="SimSun"/>
                <a:cs typeface="SimSun"/>
              </a:rPr>
              <a:t>谈笑有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鸿儒</a:t>
            </a:r>
            <a:r>
              <a:rPr sz="2400" b="1" spc="10" dirty="0">
                <a:latin typeface="SimSun"/>
                <a:cs typeface="SimSun"/>
              </a:rPr>
              <a:t>，往来无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白丁</a:t>
            </a:r>
            <a:r>
              <a:rPr sz="2400" b="1" dirty="0">
                <a:latin typeface="SimSun"/>
                <a:cs typeface="SimSun"/>
              </a:rPr>
              <a:t>。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90600" y="4114800"/>
            <a:ext cx="10439400" cy="17856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32765">
              <a:lnSpc>
                <a:spcPct val="120000"/>
              </a:lnSpc>
              <a:spcBef>
                <a:spcPts val="100"/>
              </a:spcBef>
            </a:pP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译文：</a:t>
            </a:r>
            <a:r>
              <a:rPr sz="2400" b="1" spc="1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山不一定要高，有仙人(居住)</a:t>
            </a:r>
            <a:r>
              <a:rPr sz="2400" b="1" spc="10" dirty="0" err="1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就有名。水不一定要深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</a:t>
            </a:r>
            <a:r>
              <a:rPr sz="2400" b="1" spc="-1185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 </a:t>
            </a:r>
            <a:r>
              <a:rPr sz="2400" b="1" spc="1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有龙(居住)就显得神异。这是简陋的屋舍，只因主人的品德好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就 </a:t>
            </a:r>
            <a:r>
              <a:rPr sz="2400" b="1" spc="1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不感到简陋了。苔痕蔓延到阶上，使台阶都绿了；草色映入竹帘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 </a:t>
            </a:r>
            <a:r>
              <a:rPr sz="2400" b="1" spc="1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使室内染上青色。说说笑笑的是博学的人，来来往往的没有平民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002517" y="456564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0" dirty="0"/>
              <a:t>美读美</a:t>
            </a:r>
            <a:r>
              <a:rPr spc="-5" dirty="0"/>
              <a:t>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5257800" y="1648332"/>
            <a:ext cx="15875" cy="2026285"/>
          </a:xfrm>
          <a:custGeom>
            <a:avLst/>
            <a:gdLst/>
            <a:ahLst/>
            <a:cxnLst/>
            <a:rect l="l" t="t" r="r" b="b"/>
            <a:pathLst>
              <a:path w="15875" h="2026285">
                <a:moveTo>
                  <a:pt x="7620" y="2025675"/>
                </a:moveTo>
                <a:lnTo>
                  <a:pt x="0" y="2025650"/>
                </a:lnTo>
                <a:lnTo>
                  <a:pt x="7937" y="0"/>
                </a:lnTo>
                <a:lnTo>
                  <a:pt x="15557" y="25"/>
                </a:lnTo>
                <a:lnTo>
                  <a:pt x="7620" y="2025675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47800" y="1426197"/>
            <a:ext cx="3993197" cy="35932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17220">
              <a:lnSpc>
                <a:spcPct val="120000"/>
              </a:lnSpc>
              <a:spcBef>
                <a:spcPts val="100"/>
              </a:spcBef>
            </a:pPr>
            <a:r>
              <a:rPr sz="2400" b="1" spc="10" dirty="0">
                <a:latin typeface="SimSun"/>
                <a:cs typeface="SimSun"/>
              </a:rPr>
              <a:t>可以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调素琴</a:t>
            </a:r>
            <a:r>
              <a:rPr sz="2400" b="1" spc="10" dirty="0">
                <a:latin typeface="SimSun"/>
                <a:cs typeface="SimSun"/>
              </a:rPr>
              <a:t>，阅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金经</a:t>
            </a:r>
            <a:r>
              <a:rPr sz="2400" b="1" dirty="0">
                <a:latin typeface="SimSun"/>
                <a:cs typeface="SimSun"/>
              </a:rPr>
              <a:t>。 </a:t>
            </a:r>
            <a:endParaRPr lang="en-US" sz="2400" b="1" dirty="0" smtClean="0">
              <a:latin typeface="SimSun"/>
              <a:cs typeface="SimSun"/>
            </a:endParaRPr>
          </a:p>
          <a:p>
            <a:pPr marL="12700" marR="617220">
              <a:lnSpc>
                <a:spcPct val="120000"/>
              </a:lnSpc>
              <a:spcBef>
                <a:spcPts val="100"/>
              </a:spcBef>
            </a:pPr>
            <a:endParaRPr lang="en-US" sz="2400" b="1" spc="10" dirty="0">
              <a:latin typeface="SimSun"/>
              <a:cs typeface="SimSun"/>
            </a:endParaRPr>
          </a:p>
          <a:p>
            <a:pPr marL="12700" marR="617220">
              <a:lnSpc>
                <a:spcPct val="120000"/>
              </a:lnSpc>
              <a:spcBef>
                <a:spcPts val="100"/>
              </a:spcBef>
            </a:pPr>
            <a:r>
              <a:rPr sz="2400" b="1" spc="10" dirty="0" err="1" smtClean="0">
                <a:latin typeface="SimSun"/>
                <a:cs typeface="SimSun"/>
              </a:rPr>
              <a:t>无</a:t>
            </a:r>
            <a:r>
              <a:rPr sz="2400" b="1" spc="10" dirty="0" err="1" smtClean="0">
                <a:solidFill>
                  <a:srgbClr val="FF0000"/>
                </a:solidFill>
                <a:latin typeface="SimSun"/>
                <a:cs typeface="SimSun"/>
              </a:rPr>
              <a:t>丝竹之</a:t>
            </a:r>
            <a:r>
              <a:rPr sz="2400" b="1" spc="10" dirty="0" err="1" smtClean="0">
                <a:latin typeface="SimSun"/>
                <a:cs typeface="SimSun"/>
              </a:rPr>
              <a:t>乱耳</a:t>
            </a:r>
            <a:r>
              <a:rPr sz="2400" b="1" dirty="0">
                <a:latin typeface="SimSun"/>
                <a:cs typeface="SimSun"/>
              </a:rPr>
              <a:t>，</a:t>
            </a: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endParaRPr lang="en-US" sz="2400" b="1" spc="10" dirty="0" smtClean="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2400" b="1" spc="10" dirty="0" err="1" smtClean="0">
                <a:latin typeface="SimSun"/>
                <a:cs typeface="SimSun"/>
              </a:rPr>
              <a:t>无</a:t>
            </a:r>
            <a:r>
              <a:rPr sz="2400" b="1" spc="10" dirty="0" err="1" smtClean="0">
                <a:solidFill>
                  <a:srgbClr val="FF0000"/>
                </a:solidFill>
                <a:latin typeface="SimSun"/>
                <a:cs typeface="SimSun"/>
              </a:rPr>
              <a:t>案牍</a:t>
            </a:r>
            <a:r>
              <a:rPr sz="2400" b="1" spc="10" dirty="0" err="1" smtClean="0">
                <a:latin typeface="SimSun"/>
                <a:cs typeface="SimSun"/>
              </a:rPr>
              <a:t>之劳</a:t>
            </a:r>
            <a:r>
              <a:rPr sz="2400" b="1" spc="10" dirty="0" err="1" smtClean="0">
                <a:solidFill>
                  <a:srgbClr val="FF0000"/>
                </a:solidFill>
                <a:latin typeface="SimSun"/>
                <a:cs typeface="SimSun"/>
              </a:rPr>
              <a:t>形</a:t>
            </a:r>
            <a:r>
              <a:rPr sz="2400" b="1" dirty="0" smtClean="0">
                <a:latin typeface="SimSun"/>
                <a:cs typeface="SimSun"/>
              </a:rPr>
              <a:t>。</a:t>
            </a:r>
            <a:endParaRPr lang="en-US" sz="2400" b="1" dirty="0" smtClean="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endParaRPr sz="2400" b="1" dirty="0">
              <a:latin typeface="SimSun"/>
              <a:cs typeface="SimSun"/>
            </a:endParaRPr>
          </a:p>
          <a:p>
            <a:pPr marL="12700" marR="5080">
              <a:lnSpc>
                <a:spcPct val="120000"/>
              </a:lnSpc>
            </a:pPr>
            <a:r>
              <a:rPr sz="2400" b="1" spc="10" dirty="0">
                <a:latin typeface="SimSun"/>
                <a:cs typeface="SimSun"/>
              </a:rPr>
              <a:t>南阳诸葛庐，西蜀子云亭</a:t>
            </a:r>
            <a:r>
              <a:rPr sz="2400" b="1" dirty="0">
                <a:latin typeface="SimSun"/>
                <a:cs typeface="SimSun"/>
              </a:rPr>
              <a:t>。 </a:t>
            </a:r>
            <a:r>
              <a:rPr sz="2400" b="1" spc="10" dirty="0">
                <a:latin typeface="SimSun"/>
                <a:cs typeface="SimSun"/>
              </a:rPr>
              <a:t>孔子云：何陋</a:t>
            </a:r>
            <a:r>
              <a:rPr sz="2400" b="1" spc="10" dirty="0">
                <a:solidFill>
                  <a:srgbClr val="FF0000"/>
                </a:solidFill>
                <a:latin typeface="SimSun"/>
                <a:cs typeface="SimSun"/>
              </a:rPr>
              <a:t>之</a:t>
            </a:r>
            <a:r>
              <a:rPr sz="2400" b="1" spc="10" dirty="0">
                <a:latin typeface="SimSun"/>
                <a:cs typeface="SimSun"/>
              </a:rPr>
              <a:t>有</a:t>
            </a:r>
            <a:r>
              <a:rPr sz="2400" b="1" dirty="0">
                <a:latin typeface="SimSun"/>
                <a:cs typeface="SimSun"/>
              </a:rPr>
              <a:t>？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71600" y="5204843"/>
            <a:ext cx="104394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1308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译文：</a:t>
            </a:r>
            <a:r>
              <a:rPr sz="2400" b="1" spc="1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可以弹奏素朴的古琴，浏览珍贵的佛经。</a:t>
            </a:r>
            <a:r>
              <a:rPr sz="2400" b="1" spc="10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没有世俗的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乐</a:t>
            </a:r>
            <a:r>
              <a:rPr sz="2400" b="1" spc="10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曲扰乱心境</a:t>
            </a:r>
            <a:r>
              <a:rPr sz="2400" b="1" spc="1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，没有官府公文劳神伤身。它好比南阳诸葛亮的草庐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</a:t>
            </a:r>
            <a:r>
              <a:rPr sz="2400" b="1" spc="10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西蜀扬雄的草玄亭</a:t>
            </a:r>
            <a:r>
              <a:rPr sz="2400" b="1" spc="1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。孔子说：“有什么简陋的呢</a:t>
            </a:r>
            <a:r>
              <a:rPr sz="2400" b="1" spc="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？”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002517" y="456564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0" dirty="0"/>
              <a:t>美读美</a:t>
            </a:r>
            <a:r>
              <a:rPr spc="-5" dirty="0"/>
              <a:t>译</a:t>
            </a:r>
          </a:p>
        </p:txBody>
      </p:sp>
      <p:sp>
        <p:nvSpPr>
          <p:cNvPr id="7" name="矩形 6"/>
          <p:cNvSpPr/>
          <p:nvPr/>
        </p:nvSpPr>
        <p:spPr>
          <a:xfrm>
            <a:off x="5421406" y="1496606"/>
            <a:ext cx="62901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pc="3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调素琴</a:t>
            </a:r>
            <a:r>
              <a:rPr lang="zh-CN" altLang="en-US" sz="24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400" b="1" spc="-695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b="1" spc="310" dirty="0">
                <a:latin typeface="黑体" panose="02010609060101010101" pitchFamily="49" charset="-122"/>
                <a:ea typeface="黑体" panose="02010609060101010101" pitchFamily="49" charset="-122"/>
              </a:rPr>
              <a:t>弹琴。素琴</a:t>
            </a:r>
            <a:r>
              <a:rPr lang="zh-CN" altLang="en-US" sz="24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400" b="1" spc="-695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b="1" spc="310" dirty="0">
                <a:latin typeface="黑体" panose="02010609060101010101" pitchFamily="49" charset="-122"/>
                <a:ea typeface="黑体" panose="02010609060101010101" pitchFamily="49" charset="-122"/>
              </a:rPr>
              <a:t>不加装饰的琴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3400" y="1889130"/>
            <a:ext cx="10287000" cy="476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95215" marR="401955" indent="15240">
              <a:lnSpc>
                <a:spcPct val="120000"/>
              </a:lnSpc>
              <a:spcBef>
                <a:spcPts val="95"/>
              </a:spcBef>
            </a:pPr>
            <a:r>
              <a:rPr lang="zh-CN" altLang="en-US" sz="2400" b="1" spc="3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金经</a:t>
            </a:r>
            <a:r>
              <a:rPr lang="zh-CN" altLang="en-US" sz="2400" b="1" spc="10" dirty="0">
                <a:latin typeface="黑体" panose="02010609060101010101" pitchFamily="49" charset="-122"/>
                <a:ea typeface="黑体" panose="02010609060101010101" pitchFamily="49" charset="-122"/>
              </a:rPr>
              <a:t>：指佛经（佛经用泥金书写）</a:t>
            </a:r>
            <a:r>
              <a:rPr lang="zh-CN" altLang="en-US" sz="24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515133" y="2372832"/>
            <a:ext cx="9180534" cy="895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95215">
              <a:lnSpc>
                <a:spcPct val="100000"/>
              </a:lnSpc>
              <a:spcBef>
                <a:spcPts val="484"/>
              </a:spcBef>
            </a:pPr>
            <a:r>
              <a:rPr lang="zh-CN" altLang="en-US" sz="2400" b="1" spc="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丝</a:t>
            </a:r>
            <a:r>
              <a:rPr lang="zh-CN" altLang="en-US" sz="2400" b="1" spc="10" dirty="0">
                <a:latin typeface="黑体" panose="02010609060101010101" pitchFamily="49" charset="-122"/>
                <a:ea typeface="黑体" panose="02010609060101010101" pitchFamily="49" charset="-122"/>
              </a:rPr>
              <a:t>：指弦乐器</a:t>
            </a:r>
            <a:r>
              <a:rPr lang="zh-CN" altLang="en-US" sz="2400" b="1" spc="1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400" b="1" spc="1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895215">
              <a:lnSpc>
                <a:spcPct val="100000"/>
              </a:lnSpc>
              <a:spcBef>
                <a:spcPts val="484"/>
              </a:spcBef>
            </a:pPr>
            <a:r>
              <a:rPr lang="zh-CN" altLang="en-US" sz="2400" b="1" spc="1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竹</a:t>
            </a:r>
            <a:r>
              <a:rPr lang="zh-CN" altLang="en-US" sz="2400" b="1" spc="10" dirty="0">
                <a:latin typeface="黑体" panose="02010609060101010101" pitchFamily="49" charset="-122"/>
                <a:ea typeface="黑体" panose="02010609060101010101" pitchFamily="49" charset="-122"/>
              </a:rPr>
              <a:t>：指管乐器</a:t>
            </a:r>
            <a:r>
              <a:rPr lang="zh-CN" altLang="en-US" sz="24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0" name="矩形 9"/>
          <p:cNvSpPr/>
          <p:nvPr/>
        </p:nvSpPr>
        <p:spPr>
          <a:xfrm>
            <a:off x="7853654" y="2424040"/>
            <a:ext cx="37287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pc="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之</a:t>
            </a:r>
            <a:r>
              <a:rPr lang="zh-CN" altLang="en-US" sz="2400" b="1" spc="10" dirty="0">
                <a:latin typeface="黑体" panose="02010609060101010101" pitchFamily="49" charset="-122"/>
                <a:ea typeface="黑体" panose="02010609060101010101" pitchFamily="49" charset="-122"/>
              </a:rPr>
              <a:t>：用在主语和谓语之间，取消句子的独立性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421406" y="3255037"/>
            <a:ext cx="2980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案牍</a:t>
            </a:r>
            <a:r>
              <a:rPr lang="zh-CN" altLang="en-US" sz="2400" b="1" spc="10" dirty="0">
                <a:latin typeface="黑体" panose="02010609060101010101" pitchFamily="49" charset="-122"/>
                <a:ea typeface="黑体" panose="02010609060101010101" pitchFamily="49" charset="-122"/>
              </a:rPr>
              <a:t>：指官府文书。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5133" y="3631592"/>
            <a:ext cx="7543800" cy="476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95215" marR="5080">
              <a:lnSpc>
                <a:spcPct val="120000"/>
              </a:lnSpc>
            </a:pPr>
            <a:r>
              <a:rPr lang="zh-CN" altLang="en-US" sz="2400" b="1" spc="1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</a:t>
            </a:r>
            <a:r>
              <a:rPr lang="zh-CN" altLang="en-US" sz="2400" b="1" spc="10" dirty="0">
                <a:latin typeface="黑体" panose="02010609060101010101" pitchFamily="49" charset="-122"/>
                <a:ea typeface="黑体" panose="02010609060101010101" pitchFamily="49" charset="-122"/>
              </a:rPr>
              <a:t>：形体、躯体</a:t>
            </a:r>
            <a:r>
              <a:rPr lang="zh-CN" altLang="en-US" sz="24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3" name="矩形 12"/>
          <p:cNvSpPr/>
          <p:nvPr/>
        </p:nvSpPr>
        <p:spPr>
          <a:xfrm>
            <a:off x="502999" y="4510610"/>
            <a:ext cx="103478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895215">
              <a:lnSpc>
                <a:spcPct val="100000"/>
              </a:lnSpc>
              <a:spcBef>
                <a:spcPts val="475"/>
              </a:spcBef>
            </a:pPr>
            <a:r>
              <a:rPr lang="zh-CN" altLang="en-US" sz="2400" b="1" spc="1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之：</a:t>
            </a:r>
            <a:r>
              <a:rPr lang="zh-CN" altLang="en-US" sz="2400" b="1" spc="10" dirty="0">
                <a:latin typeface="黑体" panose="02010609060101010101" pitchFamily="49" charset="-122"/>
                <a:ea typeface="黑体" panose="02010609060101010101" pitchFamily="49" charset="-122"/>
              </a:rPr>
              <a:t>宾语前置的标志，不译</a:t>
            </a:r>
            <a:r>
              <a:rPr lang="zh-CN" altLang="en-US" sz="2400" b="1" spc="5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71600" y="1413748"/>
            <a:ext cx="10478136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spc="15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刘禹锡笔下的陋室是怎样的？请你从文中找出相关语句</a:t>
            </a:r>
            <a:r>
              <a:rPr sz="3200" b="1" spc="-5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</a:t>
            </a:r>
            <a:endParaRPr sz="3200" b="1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05000" y="2340609"/>
            <a:ext cx="5054599" cy="24329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17220" algn="just">
              <a:lnSpc>
                <a:spcPct val="139900"/>
              </a:lnSpc>
              <a:spcBef>
                <a:spcPts val="100"/>
              </a:spcBef>
            </a:pPr>
            <a:r>
              <a:rPr sz="2800" b="1" spc="10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苔痕上阶绿，草色入帘青</a:t>
            </a:r>
            <a:r>
              <a:rPr sz="28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 </a:t>
            </a:r>
            <a:endParaRPr lang="en-US" sz="2800" b="1" dirty="0" smtClean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  <a:p>
            <a:pPr marL="12700" marR="617220" algn="just">
              <a:lnSpc>
                <a:spcPct val="139900"/>
              </a:lnSpc>
              <a:spcBef>
                <a:spcPts val="100"/>
              </a:spcBef>
            </a:pPr>
            <a:r>
              <a:rPr sz="2800" b="1" spc="10" dirty="0" err="1" smtClean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谈笑有鸿儒</a:t>
            </a:r>
            <a:r>
              <a:rPr sz="2800" b="1" spc="10" dirty="0" err="1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，往来无白丁</a:t>
            </a:r>
            <a:r>
              <a:rPr sz="28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 </a:t>
            </a:r>
            <a:endParaRPr lang="en-US" sz="2800" b="1" dirty="0" smtClean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  <a:p>
            <a:pPr marL="12700" marR="617220" algn="just">
              <a:lnSpc>
                <a:spcPct val="139900"/>
              </a:lnSpc>
              <a:spcBef>
                <a:spcPts val="100"/>
              </a:spcBef>
            </a:pPr>
            <a:r>
              <a:rPr sz="2800" b="1" spc="10" dirty="0" err="1" smtClean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可以调素琴</a:t>
            </a:r>
            <a:r>
              <a:rPr sz="2800" b="1" spc="10" dirty="0" err="1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，阅金经</a:t>
            </a:r>
            <a:r>
              <a:rPr sz="28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</a:t>
            </a:r>
          </a:p>
          <a:p>
            <a:pPr marL="12700">
              <a:lnSpc>
                <a:spcPct val="100000"/>
              </a:lnSpc>
              <a:spcBef>
                <a:spcPts val="1150"/>
              </a:spcBef>
            </a:pPr>
            <a:r>
              <a:rPr sz="2800" b="1" spc="10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无丝竹之乱耳，无案牍之劳形</a:t>
            </a:r>
            <a:r>
              <a:rPr sz="28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。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143487" y="459105"/>
            <a:ext cx="206438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0" dirty="0">
                <a:latin typeface="黑体" panose="02010609060101010101" pitchFamily="49" charset="-122"/>
                <a:ea typeface="黑体" panose="02010609060101010101" pitchFamily="49" charset="-122"/>
              </a:rPr>
              <a:t>走进陋</a:t>
            </a:r>
            <a:r>
              <a:rPr spc="-5" dirty="0">
                <a:latin typeface="黑体" panose="02010609060101010101" pitchFamily="49" charset="-122"/>
                <a:ea typeface="黑体" panose="02010609060101010101" pitchFamily="49" charset="-122"/>
              </a:rPr>
              <a:t>室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610668" y="2352766"/>
            <a:ext cx="2453323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spc="1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室外环境清</a:t>
            </a:r>
            <a:r>
              <a:rPr sz="2800" b="1" spc="5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幽</a:t>
            </a:r>
            <a:endParaRPr sz="2800" b="1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76477" y="3062015"/>
            <a:ext cx="2605723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spc="1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交往的人物儒雅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781800" y="3798834"/>
            <a:ext cx="256603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spc="1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生活情趣高雅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596446" y="5058063"/>
            <a:ext cx="4090353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斯是陋室，惟吾德馨</a:t>
            </a:r>
            <a:r>
              <a:rPr sz="2800" b="1" spc="-5" dirty="0">
                <a:solidFill>
                  <a:srgbClr val="FF0000"/>
                </a:solidFill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00191" y="838200"/>
            <a:ext cx="919861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5" dirty="0">
                <a:latin typeface="楷体" panose="02010609060101010101" pitchFamily="49" charset="-122"/>
                <a:ea typeface="楷体" panose="02010609060101010101" pitchFamily="49" charset="-122"/>
              </a:rPr>
              <a:t>文中提及南阳诸葛庐，西蜀子云亭。有何用意</a:t>
            </a:r>
            <a:r>
              <a:rPr sz="3200" b="1" spc="5" dirty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0964" y="2202814"/>
            <a:ext cx="9830436" cy="2618024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 marR="55880" indent="664210">
              <a:lnSpc>
                <a:spcPts val="3350"/>
              </a:lnSpc>
              <a:spcBef>
                <a:spcPts val="215"/>
              </a:spcBef>
            </a:pPr>
            <a:r>
              <a:rPr sz="2800" b="1" spc="15" dirty="0" err="1">
                <a:solidFill>
                  <a:srgbClr val="FF0000"/>
                </a:solidFill>
                <a:latin typeface="SimSun"/>
                <a:cs typeface="SimSun"/>
              </a:rPr>
              <a:t>类比</a:t>
            </a:r>
            <a:r>
              <a:rPr sz="2800" b="1" spc="15" dirty="0" err="1">
                <a:latin typeface="SimSun"/>
                <a:cs typeface="SimSun"/>
              </a:rPr>
              <a:t>手法。</a:t>
            </a:r>
            <a:r>
              <a:rPr sz="2800" b="1" spc="15" dirty="0" err="1" smtClean="0">
                <a:latin typeface="SimSun"/>
                <a:cs typeface="SimSun"/>
              </a:rPr>
              <a:t>类比是同类事物或者有同种性质的事物</a:t>
            </a:r>
            <a:r>
              <a:rPr sz="2800" b="1" spc="-5" dirty="0" err="1" smtClean="0">
                <a:latin typeface="SimSun"/>
                <a:cs typeface="SimSun"/>
              </a:rPr>
              <a:t>之</a:t>
            </a:r>
            <a:r>
              <a:rPr sz="2800" b="1" spc="15" dirty="0" err="1" smtClean="0">
                <a:latin typeface="SimSun"/>
                <a:cs typeface="SimSun"/>
              </a:rPr>
              <a:t>间的比较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 marL="12700" marR="5080" indent="693420">
              <a:lnSpc>
                <a:spcPts val="3340"/>
              </a:lnSpc>
              <a:spcBef>
                <a:spcPts val="25"/>
              </a:spcBef>
            </a:pPr>
            <a:r>
              <a:rPr sz="2800" b="1" spc="15" dirty="0">
                <a:latin typeface="SimSun"/>
                <a:cs typeface="SimSun"/>
              </a:rPr>
              <a:t>作者借南阳诸葛亮的草庐，</a:t>
            </a:r>
            <a:r>
              <a:rPr sz="2800" b="1" spc="15" dirty="0" smtClean="0">
                <a:latin typeface="SimSun"/>
                <a:cs typeface="SimSun"/>
              </a:rPr>
              <a:t>西蜀扬雄的屋舍来类比</a:t>
            </a:r>
            <a:r>
              <a:rPr sz="2800" b="1" spc="-5" dirty="0" smtClean="0">
                <a:latin typeface="SimSun"/>
                <a:cs typeface="SimSun"/>
              </a:rPr>
              <a:t>自</a:t>
            </a:r>
            <a:r>
              <a:rPr sz="2800" b="1" spc="15" dirty="0" smtClean="0">
                <a:latin typeface="SimSun"/>
                <a:cs typeface="SimSun"/>
              </a:rPr>
              <a:t>己的陋室</a:t>
            </a:r>
            <a:r>
              <a:rPr sz="2800" b="1" spc="15" dirty="0">
                <a:latin typeface="SimSun"/>
                <a:cs typeface="SimSun"/>
              </a:rPr>
              <a:t>，有引诸葛亮和扬雄为自己同道的意思，</a:t>
            </a:r>
            <a:r>
              <a:rPr sz="2800" b="1" spc="15" dirty="0" smtClean="0">
                <a:latin typeface="SimSun"/>
                <a:cs typeface="SimSun"/>
              </a:rPr>
              <a:t>也表</a:t>
            </a:r>
            <a:r>
              <a:rPr sz="2800" b="1" spc="-5" dirty="0" smtClean="0">
                <a:latin typeface="SimSun"/>
                <a:cs typeface="SimSun"/>
              </a:rPr>
              <a:t>明</a:t>
            </a:r>
            <a:r>
              <a:rPr sz="2800" b="1" spc="15" dirty="0" smtClean="0">
                <a:latin typeface="SimSun"/>
                <a:cs typeface="SimSun"/>
              </a:rPr>
              <a:t>了作者以这二人为自己的楷模</a:t>
            </a:r>
            <a:r>
              <a:rPr sz="2800" b="1" spc="15" dirty="0">
                <a:latin typeface="SimSun"/>
                <a:cs typeface="SimSun"/>
              </a:rPr>
              <a:t>，</a:t>
            </a:r>
            <a:r>
              <a:rPr sz="2800" b="1" spc="15" dirty="0" smtClean="0">
                <a:solidFill>
                  <a:srgbClr val="FF0000"/>
                </a:solidFill>
                <a:latin typeface="SimSun"/>
                <a:cs typeface="SimSun"/>
              </a:rPr>
              <a:t>说明自己也有他们一样</a:t>
            </a:r>
            <a:r>
              <a:rPr sz="2800" b="1" spc="-5" dirty="0" smtClean="0">
                <a:solidFill>
                  <a:srgbClr val="FF0000"/>
                </a:solidFill>
                <a:latin typeface="SimSun"/>
                <a:cs typeface="SimSun"/>
              </a:rPr>
              <a:t>的</a:t>
            </a:r>
            <a:r>
              <a:rPr sz="2800" b="1" spc="15" dirty="0" smtClean="0">
                <a:solidFill>
                  <a:srgbClr val="FF0000"/>
                </a:solidFill>
                <a:latin typeface="SimSun"/>
                <a:cs typeface="SimSun"/>
              </a:rPr>
              <a:t>品德与才能</a:t>
            </a:r>
            <a:r>
              <a:rPr sz="2800" b="1" spc="15" dirty="0">
                <a:solidFill>
                  <a:srgbClr val="FF0000"/>
                </a:solidFill>
                <a:latin typeface="SimSun"/>
                <a:cs typeface="SimSun"/>
              </a:rPr>
              <a:t>。自己的陋室可与古代名贤的居室比美</a:t>
            </a:r>
            <a:r>
              <a:rPr sz="2800" b="1" spc="-5" dirty="0">
                <a:solidFill>
                  <a:srgbClr val="FF0000"/>
                </a:solidFill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43200" y="1975485"/>
            <a:ext cx="366712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dirty="0">
                <a:solidFill>
                  <a:srgbClr val="FF0000"/>
                </a:solidFill>
                <a:latin typeface="Microsoft YaHei"/>
                <a:cs typeface="Microsoft YaHei"/>
              </a:rPr>
              <a:t>君子居之，</a:t>
            </a:r>
            <a:r>
              <a:rPr sz="2800" b="1" dirty="0">
                <a:latin typeface="Microsoft YaHei"/>
                <a:cs typeface="Microsoft YaHei"/>
              </a:rPr>
              <a:t>何陋之有</a:t>
            </a:r>
            <a:r>
              <a:rPr sz="2800" b="1" spc="5" dirty="0">
                <a:latin typeface="Microsoft YaHei"/>
                <a:cs typeface="Microsoft YaHei"/>
              </a:rPr>
              <a:t>？</a:t>
            </a:r>
            <a:endParaRPr sz="2800" dirty="0">
              <a:latin typeface="Microsoft YaHei"/>
              <a:cs typeface="Microsoft YaHe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476490" y="1963420"/>
            <a:ext cx="159131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F0000"/>
                </a:solidFill>
                <a:latin typeface="Microsoft YaHei"/>
                <a:cs typeface="Microsoft YaHei"/>
              </a:rPr>
              <a:t>君子品格</a:t>
            </a:r>
            <a:endParaRPr sz="2800" dirty="0">
              <a:latin typeface="Microsoft YaHei"/>
              <a:cs typeface="Microsoft YaHe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76490" y="2690812"/>
            <a:ext cx="161036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F0000"/>
                </a:solidFill>
                <a:latin typeface="Microsoft YaHei"/>
                <a:cs typeface="Microsoft YaHei"/>
              </a:rPr>
              <a:t>安贫乐道</a:t>
            </a:r>
          </a:p>
        </p:txBody>
      </p:sp>
      <p:sp>
        <p:nvSpPr>
          <p:cNvPr id="5" name="object 5"/>
          <p:cNvSpPr/>
          <p:nvPr/>
        </p:nvSpPr>
        <p:spPr>
          <a:xfrm>
            <a:off x="6473787" y="2077402"/>
            <a:ext cx="397510" cy="972819"/>
          </a:xfrm>
          <a:custGeom>
            <a:avLst/>
            <a:gdLst/>
            <a:ahLst/>
            <a:cxnLst/>
            <a:rect l="l" t="t" r="r" b="b"/>
            <a:pathLst>
              <a:path w="397509" h="972819">
                <a:moveTo>
                  <a:pt x="275205" y="485775"/>
                </a:moveTo>
                <a:lnTo>
                  <a:pt x="263804" y="483869"/>
                </a:lnTo>
                <a:lnTo>
                  <a:pt x="249593" y="482600"/>
                </a:lnTo>
                <a:lnTo>
                  <a:pt x="236473" y="480060"/>
                </a:lnTo>
                <a:lnTo>
                  <a:pt x="196405" y="471169"/>
                </a:lnTo>
                <a:lnTo>
                  <a:pt x="192938" y="468630"/>
                </a:lnTo>
                <a:lnTo>
                  <a:pt x="189826" y="467360"/>
                </a:lnTo>
                <a:lnTo>
                  <a:pt x="187083" y="466089"/>
                </a:lnTo>
                <a:lnTo>
                  <a:pt x="184696" y="464819"/>
                </a:lnTo>
                <a:lnTo>
                  <a:pt x="182676" y="462280"/>
                </a:lnTo>
                <a:lnTo>
                  <a:pt x="181051" y="459739"/>
                </a:lnTo>
                <a:lnTo>
                  <a:pt x="179946" y="458469"/>
                </a:lnTo>
                <a:lnTo>
                  <a:pt x="179595" y="456050"/>
                </a:lnTo>
                <a:lnTo>
                  <a:pt x="179577" y="34289"/>
                </a:lnTo>
                <a:lnTo>
                  <a:pt x="179371" y="32899"/>
                </a:lnTo>
                <a:lnTo>
                  <a:pt x="178981" y="31750"/>
                </a:lnTo>
                <a:lnTo>
                  <a:pt x="178676" y="31750"/>
                </a:lnTo>
                <a:lnTo>
                  <a:pt x="177063" y="30480"/>
                </a:lnTo>
                <a:lnTo>
                  <a:pt x="177444" y="30480"/>
                </a:lnTo>
                <a:lnTo>
                  <a:pt x="175387" y="29210"/>
                </a:lnTo>
                <a:lnTo>
                  <a:pt x="175691" y="29210"/>
                </a:lnTo>
                <a:lnTo>
                  <a:pt x="173227" y="27939"/>
                </a:lnTo>
                <a:lnTo>
                  <a:pt x="173469" y="27939"/>
                </a:lnTo>
                <a:lnTo>
                  <a:pt x="170586" y="26669"/>
                </a:lnTo>
                <a:lnTo>
                  <a:pt x="170789" y="26669"/>
                </a:lnTo>
                <a:lnTo>
                  <a:pt x="167500" y="25400"/>
                </a:lnTo>
                <a:lnTo>
                  <a:pt x="167665" y="25400"/>
                </a:lnTo>
                <a:lnTo>
                  <a:pt x="163995" y="24130"/>
                </a:lnTo>
                <a:lnTo>
                  <a:pt x="164134" y="24130"/>
                </a:lnTo>
                <a:lnTo>
                  <a:pt x="160083" y="22860"/>
                </a:lnTo>
                <a:lnTo>
                  <a:pt x="160261" y="22860"/>
                </a:lnTo>
                <a:lnTo>
                  <a:pt x="151066" y="20319"/>
                </a:lnTo>
                <a:lnTo>
                  <a:pt x="151244" y="20319"/>
                </a:lnTo>
                <a:lnTo>
                  <a:pt x="140690" y="17780"/>
                </a:lnTo>
                <a:lnTo>
                  <a:pt x="140842" y="17780"/>
                </a:lnTo>
                <a:lnTo>
                  <a:pt x="129006" y="16510"/>
                </a:lnTo>
                <a:lnTo>
                  <a:pt x="116103" y="13969"/>
                </a:lnTo>
                <a:lnTo>
                  <a:pt x="102082" y="12700"/>
                </a:lnTo>
                <a:lnTo>
                  <a:pt x="87058" y="10160"/>
                </a:lnTo>
                <a:lnTo>
                  <a:pt x="71107" y="8889"/>
                </a:lnTo>
                <a:lnTo>
                  <a:pt x="54394" y="8889"/>
                </a:lnTo>
                <a:lnTo>
                  <a:pt x="36830" y="7619"/>
                </a:lnTo>
                <a:lnTo>
                  <a:pt x="0" y="7619"/>
                </a:lnTo>
                <a:lnTo>
                  <a:pt x="76" y="0"/>
                </a:lnTo>
                <a:lnTo>
                  <a:pt x="37122" y="0"/>
                </a:lnTo>
                <a:lnTo>
                  <a:pt x="54762" y="1269"/>
                </a:lnTo>
                <a:lnTo>
                  <a:pt x="71678" y="1269"/>
                </a:lnTo>
                <a:lnTo>
                  <a:pt x="87782" y="2539"/>
                </a:lnTo>
                <a:lnTo>
                  <a:pt x="102984" y="5080"/>
                </a:lnTo>
                <a:lnTo>
                  <a:pt x="117195" y="6350"/>
                </a:lnTo>
                <a:lnTo>
                  <a:pt x="130314" y="8889"/>
                </a:lnTo>
                <a:lnTo>
                  <a:pt x="142278" y="10160"/>
                </a:lnTo>
                <a:lnTo>
                  <a:pt x="152996" y="12700"/>
                </a:lnTo>
                <a:lnTo>
                  <a:pt x="162356" y="15239"/>
                </a:lnTo>
                <a:lnTo>
                  <a:pt x="166560" y="16510"/>
                </a:lnTo>
                <a:lnTo>
                  <a:pt x="170383" y="17780"/>
                </a:lnTo>
                <a:lnTo>
                  <a:pt x="173850" y="20319"/>
                </a:lnTo>
                <a:lnTo>
                  <a:pt x="176961" y="21589"/>
                </a:lnTo>
                <a:lnTo>
                  <a:pt x="179705" y="22860"/>
                </a:lnTo>
                <a:lnTo>
                  <a:pt x="182092" y="24130"/>
                </a:lnTo>
                <a:lnTo>
                  <a:pt x="184111" y="26669"/>
                </a:lnTo>
                <a:lnTo>
                  <a:pt x="185737" y="29210"/>
                </a:lnTo>
                <a:lnTo>
                  <a:pt x="186842" y="30480"/>
                </a:lnTo>
                <a:lnTo>
                  <a:pt x="187181" y="32899"/>
                </a:lnTo>
                <a:lnTo>
                  <a:pt x="187096" y="454660"/>
                </a:lnTo>
                <a:lnTo>
                  <a:pt x="187401" y="455930"/>
                </a:lnTo>
                <a:lnTo>
                  <a:pt x="187807" y="457200"/>
                </a:lnTo>
                <a:lnTo>
                  <a:pt x="188112" y="457200"/>
                </a:lnTo>
                <a:lnTo>
                  <a:pt x="189712" y="458469"/>
                </a:lnTo>
                <a:lnTo>
                  <a:pt x="189344" y="458469"/>
                </a:lnTo>
                <a:lnTo>
                  <a:pt x="191401" y="459739"/>
                </a:lnTo>
                <a:lnTo>
                  <a:pt x="191096" y="459739"/>
                </a:lnTo>
                <a:lnTo>
                  <a:pt x="193560" y="461010"/>
                </a:lnTo>
                <a:lnTo>
                  <a:pt x="193319" y="461010"/>
                </a:lnTo>
                <a:lnTo>
                  <a:pt x="196202" y="462280"/>
                </a:lnTo>
                <a:lnTo>
                  <a:pt x="195999" y="462280"/>
                </a:lnTo>
                <a:lnTo>
                  <a:pt x="199288" y="463550"/>
                </a:lnTo>
                <a:lnTo>
                  <a:pt x="199123" y="463550"/>
                </a:lnTo>
                <a:lnTo>
                  <a:pt x="202793" y="464819"/>
                </a:lnTo>
                <a:lnTo>
                  <a:pt x="202653" y="464819"/>
                </a:lnTo>
                <a:lnTo>
                  <a:pt x="206705" y="466089"/>
                </a:lnTo>
                <a:lnTo>
                  <a:pt x="206527" y="466089"/>
                </a:lnTo>
                <a:lnTo>
                  <a:pt x="215722" y="468630"/>
                </a:lnTo>
                <a:lnTo>
                  <a:pt x="215531" y="468630"/>
                </a:lnTo>
                <a:lnTo>
                  <a:pt x="226098" y="471169"/>
                </a:lnTo>
                <a:lnTo>
                  <a:pt x="225945" y="471169"/>
                </a:lnTo>
                <a:lnTo>
                  <a:pt x="237782" y="473710"/>
                </a:lnTo>
                <a:lnTo>
                  <a:pt x="244176" y="473710"/>
                </a:lnTo>
                <a:lnTo>
                  <a:pt x="250685" y="474980"/>
                </a:lnTo>
                <a:lnTo>
                  <a:pt x="264706" y="476250"/>
                </a:lnTo>
                <a:lnTo>
                  <a:pt x="279730" y="478789"/>
                </a:lnTo>
                <a:lnTo>
                  <a:pt x="295681" y="480060"/>
                </a:lnTo>
                <a:lnTo>
                  <a:pt x="312394" y="480060"/>
                </a:lnTo>
                <a:lnTo>
                  <a:pt x="329958" y="481330"/>
                </a:lnTo>
                <a:lnTo>
                  <a:pt x="348030" y="481330"/>
                </a:lnTo>
                <a:lnTo>
                  <a:pt x="397230" y="482600"/>
                </a:lnTo>
                <a:lnTo>
                  <a:pt x="329666" y="482600"/>
                </a:lnTo>
                <a:lnTo>
                  <a:pt x="312026" y="483869"/>
                </a:lnTo>
                <a:lnTo>
                  <a:pt x="295109" y="483869"/>
                </a:lnTo>
                <a:lnTo>
                  <a:pt x="279006" y="485139"/>
                </a:lnTo>
                <a:lnTo>
                  <a:pt x="275205" y="485775"/>
                </a:lnTo>
                <a:close/>
              </a:path>
              <a:path w="397509" h="972819">
                <a:moveTo>
                  <a:pt x="179302" y="32899"/>
                </a:moveTo>
                <a:lnTo>
                  <a:pt x="178257" y="31750"/>
                </a:lnTo>
                <a:lnTo>
                  <a:pt x="178981" y="31750"/>
                </a:lnTo>
                <a:lnTo>
                  <a:pt x="179302" y="32899"/>
                </a:lnTo>
                <a:close/>
              </a:path>
              <a:path w="397509" h="972819">
                <a:moveTo>
                  <a:pt x="179412" y="33019"/>
                </a:moveTo>
                <a:lnTo>
                  <a:pt x="178981" y="31750"/>
                </a:lnTo>
                <a:lnTo>
                  <a:pt x="179412" y="33019"/>
                </a:lnTo>
                <a:close/>
              </a:path>
              <a:path w="397509" h="972819">
                <a:moveTo>
                  <a:pt x="179412" y="33019"/>
                </a:moveTo>
                <a:close/>
              </a:path>
              <a:path w="397509" h="972819">
                <a:moveTo>
                  <a:pt x="179494" y="33584"/>
                </a:moveTo>
                <a:lnTo>
                  <a:pt x="179336" y="33019"/>
                </a:lnTo>
                <a:lnTo>
                  <a:pt x="179494" y="33584"/>
                </a:lnTo>
                <a:close/>
              </a:path>
              <a:path w="397509" h="972819">
                <a:moveTo>
                  <a:pt x="179692" y="34289"/>
                </a:moveTo>
                <a:lnTo>
                  <a:pt x="179494" y="33584"/>
                </a:lnTo>
                <a:lnTo>
                  <a:pt x="179387" y="33019"/>
                </a:lnTo>
                <a:lnTo>
                  <a:pt x="179692" y="34289"/>
                </a:lnTo>
                <a:close/>
              </a:path>
              <a:path w="397509" h="972819">
                <a:moveTo>
                  <a:pt x="179692" y="34289"/>
                </a:moveTo>
                <a:lnTo>
                  <a:pt x="179494" y="33584"/>
                </a:lnTo>
                <a:lnTo>
                  <a:pt x="179692" y="34289"/>
                </a:lnTo>
                <a:close/>
              </a:path>
              <a:path w="397509" h="972819">
                <a:moveTo>
                  <a:pt x="187401" y="455930"/>
                </a:moveTo>
                <a:lnTo>
                  <a:pt x="187096" y="454660"/>
                </a:lnTo>
                <a:lnTo>
                  <a:pt x="187293" y="455365"/>
                </a:lnTo>
                <a:lnTo>
                  <a:pt x="187401" y="455930"/>
                </a:lnTo>
                <a:close/>
              </a:path>
              <a:path w="397509" h="972819">
                <a:moveTo>
                  <a:pt x="187293" y="455365"/>
                </a:moveTo>
                <a:lnTo>
                  <a:pt x="187096" y="454660"/>
                </a:lnTo>
                <a:lnTo>
                  <a:pt x="187293" y="455365"/>
                </a:lnTo>
                <a:close/>
              </a:path>
              <a:path w="397509" h="972819">
                <a:moveTo>
                  <a:pt x="187452" y="455930"/>
                </a:moveTo>
                <a:lnTo>
                  <a:pt x="187293" y="455365"/>
                </a:lnTo>
                <a:lnTo>
                  <a:pt x="187452" y="455930"/>
                </a:lnTo>
                <a:close/>
              </a:path>
              <a:path w="397509" h="972819">
                <a:moveTo>
                  <a:pt x="187807" y="457200"/>
                </a:moveTo>
                <a:lnTo>
                  <a:pt x="187375" y="455930"/>
                </a:lnTo>
                <a:lnTo>
                  <a:pt x="187807" y="457200"/>
                </a:lnTo>
                <a:close/>
              </a:path>
              <a:path w="397509" h="972819">
                <a:moveTo>
                  <a:pt x="187485" y="456050"/>
                </a:moveTo>
                <a:close/>
              </a:path>
              <a:path w="397509" h="972819">
                <a:moveTo>
                  <a:pt x="188531" y="457200"/>
                </a:moveTo>
                <a:lnTo>
                  <a:pt x="187807" y="457200"/>
                </a:lnTo>
                <a:lnTo>
                  <a:pt x="187485" y="456050"/>
                </a:lnTo>
                <a:lnTo>
                  <a:pt x="188531" y="457200"/>
                </a:lnTo>
                <a:close/>
              </a:path>
              <a:path w="397509" h="972819">
                <a:moveTo>
                  <a:pt x="244176" y="473710"/>
                </a:moveTo>
                <a:lnTo>
                  <a:pt x="237782" y="473710"/>
                </a:lnTo>
                <a:lnTo>
                  <a:pt x="237667" y="472439"/>
                </a:lnTo>
                <a:lnTo>
                  <a:pt x="244176" y="473710"/>
                </a:lnTo>
                <a:close/>
              </a:path>
              <a:path w="397509" h="972819">
                <a:moveTo>
                  <a:pt x="361553" y="489870"/>
                </a:moveTo>
                <a:lnTo>
                  <a:pt x="347941" y="488950"/>
                </a:lnTo>
                <a:lnTo>
                  <a:pt x="329666" y="488950"/>
                </a:lnTo>
                <a:lnTo>
                  <a:pt x="312026" y="487680"/>
                </a:lnTo>
                <a:lnTo>
                  <a:pt x="295109" y="487680"/>
                </a:lnTo>
                <a:lnTo>
                  <a:pt x="279006" y="486410"/>
                </a:lnTo>
                <a:lnTo>
                  <a:pt x="275205" y="485775"/>
                </a:lnTo>
                <a:lnTo>
                  <a:pt x="279006" y="485139"/>
                </a:lnTo>
                <a:lnTo>
                  <a:pt x="295109" y="483869"/>
                </a:lnTo>
                <a:lnTo>
                  <a:pt x="312026" y="483869"/>
                </a:lnTo>
                <a:lnTo>
                  <a:pt x="329666" y="482600"/>
                </a:lnTo>
                <a:lnTo>
                  <a:pt x="366712" y="482600"/>
                </a:lnTo>
                <a:lnTo>
                  <a:pt x="366712" y="489737"/>
                </a:lnTo>
                <a:lnTo>
                  <a:pt x="361553" y="489870"/>
                </a:lnTo>
                <a:close/>
              </a:path>
              <a:path w="397509" h="972819">
                <a:moveTo>
                  <a:pt x="366712" y="489737"/>
                </a:moveTo>
                <a:lnTo>
                  <a:pt x="366712" y="482600"/>
                </a:lnTo>
                <a:lnTo>
                  <a:pt x="397230" y="482600"/>
                </a:lnTo>
                <a:lnTo>
                  <a:pt x="397230" y="488950"/>
                </a:lnTo>
                <a:lnTo>
                  <a:pt x="366712" y="489737"/>
                </a:lnTo>
                <a:close/>
              </a:path>
              <a:path w="397509" h="972819">
                <a:moveTo>
                  <a:pt x="162356" y="956310"/>
                </a:moveTo>
                <a:lnTo>
                  <a:pt x="129006" y="956310"/>
                </a:lnTo>
                <a:lnTo>
                  <a:pt x="140842" y="953769"/>
                </a:lnTo>
                <a:lnTo>
                  <a:pt x="140690" y="953769"/>
                </a:lnTo>
                <a:lnTo>
                  <a:pt x="151244" y="951230"/>
                </a:lnTo>
                <a:lnTo>
                  <a:pt x="151066" y="951230"/>
                </a:lnTo>
                <a:lnTo>
                  <a:pt x="160261" y="948689"/>
                </a:lnTo>
                <a:lnTo>
                  <a:pt x="160083" y="948689"/>
                </a:lnTo>
                <a:lnTo>
                  <a:pt x="164134" y="947419"/>
                </a:lnTo>
                <a:lnTo>
                  <a:pt x="163995" y="947419"/>
                </a:lnTo>
                <a:lnTo>
                  <a:pt x="167665" y="946150"/>
                </a:lnTo>
                <a:lnTo>
                  <a:pt x="167500" y="946150"/>
                </a:lnTo>
                <a:lnTo>
                  <a:pt x="170789" y="944880"/>
                </a:lnTo>
                <a:lnTo>
                  <a:pt x="170586" y="944880"/>
                </a:lnTo>
                <a:lnTo>
                  <a:pt x="173469" y="943610"/>
                </a:lnTo>
                <a:lnTo>
                  <a:pt x="173227" y="943610"/>
                </a:lnTo>
                <a:lnTo>
                  <a:pt x="175691" y="942339"/>
                </a:lnTo>
                <a:lnTo>
                  <a:pt x="175387" y="942339"/>
                </a:lnTo>
                <a:lnTo>
                  <a:pt x="177444" y="941069"/>
                </a:lnTo>
                <a:lnTo>
                  <a:pt x="177063" y="941069"/>
                </a:lnTo>
                <a:lnTo>
                  <a:pt x="178676" y="939800"/>
                </a:lnTo>
                <a:lnTo>
                  <a:pt x="178981" y="939800"/>
                </a:lnTo>
                <a:lnTo>
                  <a:pt x="179412" y="938530"/>
                </a:lnTo>
                <a:lnTo>
                  <a:pt x="179692" y="937260"/>
                </a:lnTo>
                <a:lnTo>
                  <a:pt x="179595" y="515499"/>
                </a:lnTo>
                <a:lnTo>
                  <a:pt x="179946" y="513080"/>
                </a:lnTo>
                <a:lnTo>
                  <a:pt x="181051" y="511810"/>
                </a:lnTo>
                <a:lnTo>
                  <a:pt x="182676" y="509269"/>
                </a:lnTo>
                <a:lnTo>
                  <a:pt x="184696" y="506730"/>
                </a:lnTo>
                <a:lnTo>
                  <a:pt x="187083" y="505460"/>
                </a:lnTo>
                <a:lnTo>
                  <a:pt x="189826" y="504189"/>
                </a:lnTo>
                <a:lnTo>
                  <a:pt x="192938" y="502919"/>
                </a:lnTo>
                <a:lnTo>
                  <a:pt x="196405" y="500380"/>
                </a:lnTo>
                <a:lnTo>
                  <a:pt x="236473" y="491489"/>
                </a:lnTo>
                <a:lnTo>
                  <a:pt x="249593" y="488950"/>
                </a:lnTo>
                <a:lnTo>
                  <a:pt x="263804" y="487680"/>
                </a:lnTo>
                <a:lnTo>
                  <a:pt x="275205" y="485775"/>
                </a:lnTo>
                <a:lnTo>
                  <a:pt x="279006" y="486410"/>
                </a:lnTo>
                <a:lnTo>
                  <a:pt x="295109" y="487680"/>
                </a:lnTo>
                <a:lnTo>
                  <a:pt x="312026" y="487680"/>
                </a:lnTo>
                <a:lnTo>
                  <a:pt x="329666" y="488950"/>
                </a:lnTo>
                <a:lnTo>
                  <a:pt x="347941" y="488950"/>
                </a:lnTo>
                <a:lnTo>
                  <a:pt x="361553" y="489870"/>
                </a:lnTo>
                <a:lnTo>
                  <a:pt x="348030" y="490219"/>
                </a:lnTo>
                <a:lnTo>
                  <a:pt x="329958" y="490219"/>
                </a:lnTo>
                <a:lnTo>
                  <a:pt x="312394" y="491489"/>
                </a:lnTo>
                <a:lnTo>
                  <a:pt x="295681" y="491489"/>
                </a:lnTo>
                <a:lnTo>
                  <a:pt x="279654" y="492760"/>
                </a:lnTo>
                <a:lnTo>
                  <a:pt x="264617" y="495300"/>
                </a:lnTo>
                <a:lnTo>
                  <a:pt x="250583" y="496569"/>
                </a:lnTo>
                <a:lnTo>
                  <a:pt x="237667" y="499110"/>
                </a:lnTo>
                <a:lnTo>
                  <a:pt x="225945" y="500380"/>
                </a:lnTo>
                <a:lnTo>
                  <a:pt x="226098" y="500380"/>
                </a:lnTo>
                <a:lnTo>
                  <a:pt x="215531" y="502919"/>
                </a:lnTo>
                <a:lnTo>
                  <a:pt x="215722" y="502919"/>
                </a:lnTo>
                <a:lnTo>
                  <a:pt x="206527" y="505460"/>
                </a:lnTo>
                <a:lnTo>
                  <a:pt x="206705" y="505460"/>
                </a:lnTo>
                <a:lnTo>
                  <a:pt x="202653" y="506730"/>
                </a:lnTo>
                <a:lnTo>
                  <a:pt x="202793" y="506730"/>
                </a:lnTo>
                <a:lnTo>
                  <a:pt x="199123" y="508000"/>
                </a:lnTo>
                <a:lnTo>
                  <a:pt x="199288" y="508000"/>
                </a:lnTo>
                <a:lnTo>
                  <a:pt x="195999" y="509269"/>
                </a:lnTo>
                <a:lnTo>
                  <a:pt x="196202" y="509269"/>
                </a:lnTo>
                <a:lnTo>
                  <a:pt x="193319" y="510539"/>
                </a:lnTo>
                <a:lnTo>
                  <a:pt x="193560" y="510539"/>
                </a:lnTo>
                <a:lnTo>
                  <a:pt x="191096" y="511810"/>
                </a:lnTo>
                <a:lnTo>
                  <a:pt x="191401" y="511810"/>
                </a:lnTo>
                <a:lnTo>
                  <a:pt x="189344" y="513080"/>
                </a:lnTo>
                <a:lnTo>
                  <a:pt x="189712" y="513080"/>
                </a:lnTo>
                <a:lnTo>
                  <a:pt x="188112" y="514350"/>
                </a:lnTo>
                <a:lnTo>
                  <a:pt x="187807" y="514350"/>
                </a:lnTo>
                <a:lnTo>
                  <a:pt x="187416" y="515499"/>
                </a:lnTo>
                <a:lnTo>
                  <a:pt x="187096" y="516889"/>
                </a:lnTo>
                <a:lnTo>
                  <a:pt x="187181" y="938650"/>
                </a:lnTo>
                <a:lnTo>
                  <a:pt x="186842" y="941069"/>
                </a:lnTo>
                <a:lnTo>
                  <a:pt x="185737" y="942339"/>
                </a:lnTo>
                <a:lnTo>
                  <a:pt x="184111" y="944880"/>
                </a:lnTo>
                <a:lnTo>
                  <a:pt x="182092" y="947419"/>
                </a:lnTo>
                <a:lnTo>
                  <a:pt x="179705" y="948689"/>
                </a:lnTo>
                <a:lnTo>
                  <a:pt x="176961" y="949960"/>
                </a:lnTo>
                <a:lnTo>
                  <a:pt x="173850" y="951230"/>
                </a:lnTo>
                <a:lnTo>
                  <a:pt x="170383" y="953769"/>
                </a:lnTo>
                <a:lnTo>
                  <a:pt x="166560" y="955039"/>
                </a:lnTo>
                <a:lnTo>
                  <a:pt x="162356" y="956310"/>
                </a:lnTo>
                <a:close/>
              </a:path>
              <a:path w="397509" h="972819">
                <a:moveTo>
                  <a:pt x="366712" y="490219"/>
                </a:moveTo>
                <a:lnTo>
                  <a:pt x="361553" y="489870"/>
                </a:lnTo>
                <a:lnTo>
                  <a:pt x="366712" y="489737"/>
                </a:lnTo>
                <a:lnTo>
                  <a:pt x="366712" y="490219"/>
                </a:lnTo>
                <a:close/>
              </a:path>
              <a:path w="397509" h="972819">
                <a:moveTo>
                  <a:pt x="187375" y="515619"/>
                </a:moveTo>
                <a:lnTo>
                  <a:pt x="187807" y="514350"/>
                </a:lnTo>
                <a:lnTo>
                  <a:pt x="187485" y="515499"/>
                </a:lnTo>
                <a:close/>
              </a:path>
              <a:path w="397509" h="972819">
                <a:moveTo>
                  <a:pt x="187485" y="515499"/>
                </a:moveTo>
                <a:lnTo>
                  <a:pt x="187807" y="514350"/>
                </a:lnTo>
                <a:lnTo>
                  <a:pt x="188531" y="514350"/>
                </a:lnTo>
                <a:lnTo>
                  <a:pt x="187485" y="515499"/>
                </a:lnTo>
                <a:close/>
              </a:path>
              <a:path w="397509" h="972819">
                <a:moveTo>
                  <a:pt x="187452" y="515619"/>
                </a:moveTo>
                <a:close/>
              </a:path>
              <a:path w="397509" h="972819">
                <a:moveTo>
                  <a:pt x="187096" y="516889"/>
                </a:moveTo>
                <a:lnTo>
                  <a:pt x="187401" y="515619"/>
                </a:lnTo>
                <a:lnTo>
                  <a:pt x="187293" y="516184"/>
                </a:lnTo>
                <a:lnTo>
                  <a:pt x="187096" y="516889"/>
                </a:lnTo>
                <a:close/>
              </a:path>
              <a:path w="397509" h="972819">
                <a:moveTo>
                  <a:pt x="187293" y="516184"/>
                </a:moveTo>
                <a:lnTo>
                  <a:pt x="187401" y="515619"/>
                </a:lnTo>
                <a:lnTo>
                  <a:pt x="187293" y="516184"/>
                </a:lnTo>
                <a:close/>
              </a:path>
              <a:path w="397509" h="972819">
                <a:moveTo>
                  <a:pt x="187159" y="516889"/>
                </a:moveTo>
                <a:lnTo>
                  <a:pt x="187293" y="516184"/>
                </a:lnTo>
                <a:lnTo>
                  <a:pt x="187159" y="516889"/>
                </a:lnTo>
                <a:close/>
              </a:path>
              <a:path w="397509" h="972819">
                <a:moveTo>
                  <a:pt x="179494" y="937965"/>
                </a:moveTo>
                <a:lnTo>
                  <a:pt x="179628" y="937260"/>
                </a:lnTo>
                <a:lnTo>
                  <a:pt x="179494" y="937965"/>
                </a:lnTo>
                <a:close/>
              </a:path>
              <a:path w="397509" h="972819">
                <a:moveTo>
                  <a:pt x="179387" y="938530"/>
                </a:moveTo>
                <a:lnTo>
                  <a:pt x="179494" y="937965"/>
                </a:lnTo>
                <a:lnTo>
                  <a:pt x="179692" y="937260"/>
                </a:lnTo>
                <a:lnTo>
                  <a:pt x="179387" y="938530"/>
                </a:lnTo>
                <a:close/>
              </a:path>
              <a:path w="397509" h="972819">
                <a:moveTo>
                  <a:pt x="179387" y="938530"/>
                </a:moveTo>
                <a:lnTo>
                  <a:pt x="179494" y="937965"/>
                </a:lnTo>
                <a:lnTo>
                  <a:pt x="179387" y="938530"/>
                </a:lnTo>
                <a:close/>
              </a:path>
              <a:path w="397509" h="972819">
                <a:moveTo>
                  <a:pt x="179302" y="938650"/>
                </a:moveTo>
                <a:close/>
              </a:path>
              <a:path w="397509" h="972819">
                <a:moveTo>
                  <a:pt x="178981" y="939800"/>
                </a:moveTo>
                <a:lnTo>
                  <a:pt x="179302" y="938650"/>
                </a:lnTo>
                <a:lnTo>
                  <a:pt x="178981" y="939800"/>
                </a:lnTo>
                <a:close/>
              </a:path>
              <a:path w="397509" h="972819">
                <a:moveTo>
                  <a:pt x="178981" y="939800"/>
                </a:moveTo>
                <a:lnTo>
                  <a:pt x="178257" y="939800"/>
                </a:lnTo>
                <a:lnTo>
                  <a:pt x="179302" y="938650"/>
                </a:lnTo>
                <a:lnTo>
                  <a:pt x="178981" y="939800"/>
                </a:lnTo>
                <a:close/>
              </a:path>
              <a:path w="397509" h="972819">
                <a:moveTo>
                  <a:pt x="76" y="972819"/>
                </a:moveTo>
                <a:lnTo>
                  <a:pt x="0" y="965200"/>
                </a:lnTo>
                <a:lnTo>
                  <a:pt x="18757" y="963930"/>
                </a:lnTo>
                <a:lnTo>
                  <a:pt x="36830" y="963930"/>
                </a:lnTo>
                <a:lnTo>
                  <a:pt x="54394" y="962660"/>
                </a:lnTo>
                <a:lnTo>
                  <a:pt x="71107" y="962660"/>
                </a:lnTo>
                <a:lnTo>
                  <a:pt x="87134" y="961389"/>
                </a:lnTo>
                <a:lnTo>
                  <a:pt x="102171" y="958850"/>
                </a:lnTo>
                <a:lnTo>
                  <a:pt x="116192" y="957580"/>
                </a:lnTo>
                <a:lnTo>
                  <a:pt x="129120" y="955039"/>
                </a:lnTo>
                <a:lnTo>
                  <a:pt x="129006" y="956310"/>
                </a:lnTo>
                <a:lnTo>
                  <a:pt x="162356" y="956310"/>
                </a:lnTo>
                <a:lnTo>
                  <a:pt x="152996" y="958850"/>
                </a:lnTo>
                <a:lnTo>
                  <a:pt x="142278" y="961389"/>
                </a:lnTo>
                <a:lnTo>
                  <a:pt x="130314" y="962660"/>
                </a:lnTo>
                <a:lnTo>
                  <a:pt x="117195" y="965200"/>
                </a:lnTo>
                <a:lnTo>
                  <a:pt x="102984" y="966469"/>
                </a:lnTo>
                <a:lnTo>
                  <a:pt x="87782" y="969010"/>
                </a:lnTo>
                <a:lnTo>
                  <a:pt x="71678" y="970280"/>
                </a:lnTo>
                <a:lnTo>
                  <a:pt x="54762" y="970280"/>
                </a:lnTo>
                <a:lnTo>
                  <a:pt x="37122" y="971550"/>
                </a:lnTo>
                <a:lnTo>
                  <a:pt x="18846" y="971550"/>
                </a:lnTo>
                <a:lnTo>
                  <a:pt x="76" y="97281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884486" y="817562"/>
            <a:ext cx="7783513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15" dirty="0">
                <a:latin typeface="楷体" panose="02010609060101010101" pitchFamily="49" charset="-122"/>
                <a:ea typeface="楷体" panose="02010609060101010101" pitchFamily="49" charset="-122"/>
              </a:rPr>
              <a:t>文章结尾引用孔子的话有何用意</a:t>
            </a:r>
            <a:r>
              <a:rPr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600200" y="4659629"/>
            <a:ext cx="9677399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US" sz="2800" b="1" spc="10" dirty="0" smtClean="0">
                <a:solidFill>
                  <a:srgbClr val="0000FF"/>
                </a:solidFill>
                <a:latin typeface="SimSun"/>
                <a:cs typeface="SimSun"/>
              </a:rPr>
              <a:t>    </a:t>
            </a:r>
            <a:r>
              <a:rPr sz="2800" b="1" spc="10" dirty="0" err="1" smtClean="0">
                <a:solidFill>
                  <a:srgbClr val="0000FF"/>
                </a:solidFill>
                <a:latin typeface="SimSun"/>
                <a:cs typeface="SimSun"/>
              </a:rPr>
              <a:t>贤哉</a:t>
            </a:r>
            <a:r>
              <a:rPr sz="2800" b="1" spc="10" dirty="0" err="1">
                <a:solidFill>
                  <a:srgbClr val="0000FF"/>
                </a:solidFill>
                <a:latin typeface="SimSun"/>
                <a:cs typeface="SimSun"/>
              </a:rPr>
              <a:t>，回也！一箪食，一瓢饮，在陋</a:t>
            </a:r>
            <a:r>
              <a:rPr sz="2800" b="1" dirty="0" err="1">
                <a:solidFill>
                  <a:srgbClr val="0000FF"/>
                </a:solidFill>
                <a:latin typeface="SimSun"/>
                <a:cs typeface="SimSun"/>
              </a:rPr>
              <a:t>巷</a:t>
            </a:r>
            <a:r>
              <a:rPr sz="2800" b="1" spc="-525" dirty="0">
                <a:solidFill>
                  <a:srgbClr val="0000FF"/>
                </a:solidFill>
                <a:latin typeface="SimSun"/>
                <a:cs typeface="SimSun"/>
              </a:rPr>
              <a:t> </a:t>
            </a:r>
            <a:r>
              <a:rPr sz="2800" b="1" spc="10" dirty="0">
                <a:solidFill>
                  <a:srgbClr val="0000FF"/>
                </a:solidFill>
                <a:latin typeface="SimSun"/>
                <a:cs typeface="SimSun"/>
              </a:rPr>
              <a:t>，</a:t>
            </a:r>
            <a:r>
              <a:rPr sz="2800" b="1" spc="10" dirty="0" err="1">
                <a:solidFill>
                  <a:srgbClr val="0000FF"/>
                </a:solidFill>
                <a:latin typeface="SimSun"/>
                <a:cs typeface="SimSun"/>
              </a:rPr>
              <a:t>人不堪其忧</a:t>
            </a:r>
            <a:r>
              <a:rPr sz="2800" b="1" dirty="0" err="1" smtClean="0">
                <a:solidFill>
                  <a:srgbClr val="0000FF"/>
                </a:solidFill>
                <a:latin typeface="SimSun"/>
                <a:cs typeface="SimSun"/>
              </a:rPr>
              <a:t>，</a:t>
            </a:r>
            <a:r>
              <a:rPr sz="2800" b="1" spc="10" dirty="0" err="1" smtClean="0">
                <a:solidFill>
                  <a:srgbClr val="0000FF"/>
                </a:solidFill>
                <a:latin typeface="SimSun"/>
                <a:cs typeface="SimSun"/>
              </a:rPr>
              <a:t>回也不改其乐</a:t>
            </a:r>
            <a:r>
              <a:rPr sz="2800" b="1" spc="10" dirty="0" err="1">
                <a:solidFill>
                  <a:srgbClr val="0000FF"/>
                </a:solidFill>
                <a:latin typeface="SimSun"/>
                <a:cs typeface="SimSun"/>
              </a:rPr>
              <a:t>。贤哉，回也</a:t>
            </a:r>
            <a:r>
              <a:rPr sz="2800" b="1" dirty="0">
                <a:solidFill>
                  <a:srgbClr val="0000FF"/>
                </a:solidFill>
                <a:latin typeface="Arial"/>
                <a:cs typeface="Arial"/>
              </a:rPr>
              <a:t>!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743201" y="2794635"/>
            <a:ext cx="3714750" cy="7367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dirty="0">
                <a:latin typeface="Microsoft YaHei"/>
                <a:cs typeface="Microsoft YaHei"/>
              </a:rPr>
              <a:t>斯是陋室，惟吾德馨</a:t>
            </a:r>
            <a:r>
              <a:rPr sz="2800" b="1" spc="5" dirty="0">
                <a:latin typeface="Microsoft YaHei"/>
                <a:cs typeface="Microsoft YaHei"/>
              </a:rPr>
              <a:t>。</a:t>
            </a:r>
            <a:endParaRPr sz="2800" dirty="0">
              <a:latin typeface="Microsoft YaHei"/>
              <a:cs typeface="Microsoft YaHei"/>
            </a:endParaRPr>
          </a:p>
          <a:p>
            <a:pPr>
              <a:lnSpc>
                <a:spcPct val="100000"/>
              </a:lnSpc>
            </a:pPr>
            <a:endParaRPr sz="1900" dirty="0">
              <a:latin typeface="Microsoft YaHei"/>
              <a:cs typeface="Microsoft YaHe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29000" y="2690812"/>
            <a:ext cx="838200" cy="738187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82998" y="2590800"/>
            <a:ext cx="836802" cy="838199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3009804" y="3441359"/>
            <a:ext cx="32101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7495">
              <a:lnSpc>
                <a:spcPct val="100000"/>
              </a:lnSpc>
              <a:tabLst>
                <a:tab pos="1388745" algn="l"/>
              </a:tabLst>
            </a:pPr>
            <a:r>
              <a:rPr lang="zh-CN" altLang="en-US" sz="3600" b="1" spc="15" dirty="0" smtClean="0">
                <a:solidFill>
                  <a:srgbClr val="FF0000"/>
                </a:solidFill>
                <a:latin typeface="SimSun"/>
                <a:cs typeface="SimSun"/>
              </a:rPr>
              <a:t>托</a:t>
            </a:r>
            <a:r>
              <a:rPr lang="zh-CN" altLang="en-US" sz="3600" b="1" spc="-5" dirty="0" smtClean="0">
                <a:solidFill>
                  <a:srgbClr val="FF0000"/>
                </a:solidFill>
                <a:latin typeface="SimSun"/>
                <a:cs typeface="SimSun"/>
              </a:rPr>
              <a:t>物	   </a:t>
            </a:r>
            <a:r>
              <a:rPr lang="zh-CN" altLang="en-US" sz="3600" b="1" spc="15" dirty="0" smtClean="0">
                <a:solidFill>
                  <a:srgbClr val="FF0000"/>
                </a:solidFill>
                <a:latin typeface="SimSun"/>
                <a:cs typeface="SimSun"/>
              </a:rPr>
              <a:t>言</a:t>
            </a:r>
            <a:r>
              <a:rPr lang="zh-CN" altLang="en-US" sz="3600" b="1" spc="-5" dirty="0" smtClean="0">
                <a:solidFill>
                  <a:srgbClr val="FF0000"/>
                </a:solidFill>
                <a:latin typeface="SimSun"/>
                <a:cs typeface="SimSun"/>
              </a:rPr>
              <a:t>志</a:t>
            </a:r>
            <a:endParaRPr lang="zh-CN" altLang="en-US" sz="36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788477" y="3904614"/>
            <a:ext cx="9793923" cy="897682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5080">
              <a:lnSpc>
                <a:spcPts val="3350"/>
              </a:lnSpc>
              <a:spcBef>
                <a:spcPts val="200"/>
              </a:spcBef>
            </a:pPr>
            <a:r>
              <a:rPr lang="en-US" sz="2800" spc="15" dirty="0" smtClean="0">
                <a:solidFill>
                  <a:srgbClr val="FF0000"/>
                </a:solidFill>
                <a:latin typeface="SimSun"/>
                <a:cs typeface="SimSun"/>
              </a:rPr>
              <a:t>   </a:t>
            </a:r>
            <a:r>
              <a:rPr sz="2800" b="1" spc="15" dirty="0" err="1" smtClean="0">
                <a:solidFill>
                  <a:srgbClr val="FF0000"/>
                </a:solidFill>
                <a:latin typeface="SimSun"/>
                <a:cs typeface="SimSun"/>
              </a:rPr>
              <a:t>以</a:t>
            </a:r>
            <a:r>
              <a:rPr sz="2800" b="1" spc="15" dirty="0" err="1" smtClean="0">
                <a:solidFill>
                  <a:srgbClr val="333399"/>
                </a:solidFill>
                <a:latin typeface="SimSun"/>
                <a:cs typeface="SimSun"/>
              </a:rPr>
              <a:t>类比</a:t>
            </a:r>
            <a:r>
              <a:rPr sz="2800" b="1" spc="15" dirty="0" err="1" smtClean="0">
                <a:solidFill>
                  <a:srgbClr val="FF0000"/>
                </a:solidFill>
                <a:latin typeface="SimSun"/>
                <a:cs typeface="SimSun"/>
              </a:rPr>
              <a:t>的方式开头</a:t>
            </a:r>
            <a:r>
              <a:rPr sz="2800" b="1" spc="15" dirty="0" err="1">
                <a:solidFill>
                  <a:srgbClr val="FF0000"/>
                </a:solidFill>
                <a:latin typeface="SimSun"/>
                <a:cs typeface="SimSun"/>
              </a:rPr>
              <a:t>，引出</a:t>
            </a:r>
            <a:r>
              <a:rPr sz="2800" b="1" spc="-5" dirty="0" err="1">
                <a:solidFill>
                  <a:srgbClr val="FF0000"/>
                </a:solidFill>
                <a:latin typeface="Arial"/>
                <a:cs typeface="Arial"/>
              </a:rPr>
              <a:t>“</a:t>
            </a:r>
            <a:r>
              <a:rPr sz="2800" b="1" spc="15" dirty="0" err="1">
                <a:latin typeface="SimSun"/>
                <a:cs typeface="SimSun"/>
              </a:rPr>
              <a:t>斯是陋室</a:t>
            </a:r>
            <a:r>
              <a:rPr sz="2800" b="1" spc="-5" dirty="0">
                <a:latin typeface="SimSun"/>
                <a:cs typeface="SimSun"/>
              </a:rPr>
              <a:t>，</a:t>
            </a:r>
            <a:r>
              <a:rPr sz="2800" b="1" spc="-600" dirty="0">
                <a:latin typeface="SimSun"/>
                <a:cs typeface="SimSun"/>
              </a:rPr>
              <a:t> </a:t>
            </a:r>
            <a:r>
              <a:rPr sz="2800" b="1" spc="15" dirty="0" err="1">
                <a:latin typeface="SimSun"/>
                <a:cs typeface="SimSun"/>
              </a:rPr>
              <a:t>惟吾德馨</a:t>
            </a:r>
            <a:r>
              <a:rPr sz="2800" b="1" spc="-5" dirty="0" err="1">
                <a:solidFill>
                  <a:srgbClr val="FF0000"/>
                </a:solidFill>
                <a:latin typeface="Arial"/>
                <a:cs typeface="Arial"/>
              </a:rPr>
              <a:t>”</a:t>
            </a:r>
            <a:r>
              <a:rPr sz="2800" b="1" spc="-5" dirty="0" err="1" smtClean="0">
                <a:solidFill>
                  <a:srgbClr val="FF0000"/>
                </a:solidFill>
                <a:latin typeface="SimSun"/>
                <a:cs typeface="SimSun"/>
              </a:rPr>
              <a:t>的</a:t>
            </a:r>
            <a:r>
              <a:rPr sz="2800" b="1" spc="15" dirty="0" err="1" smtClean="0">
                <a:solidFill>
                  <a:srgbClr val="FF0000"/>
                </a:solidFill>
                <a:latin typeface="SimSun"/>
                <a:cs typeface="SimSun"/>
              </a:rPr>
              <a:t>主旨</a:t>
            </a:r>
            <a:r>
              <a:rPr sz="2800" b="1" spc="15" dirty="0" err="1">
                <a:solidFill>
                  <a:srgbClr val="FF0000"/>
                </a:solidFill>
                <a:latin typeface="SimSun"/>
                <a:cs typeface="SimSun"/>
              </a:rPr>
              <a:t>，也为后面歌颂陋室埋下了伏笔</a:t>
            </a:r>
            <a:r>
              <a:rPr sz="2800" b="1" spc="-5" dirty="0">
                <a:solidFill>
                  <a:srgbClr val="FF0000"/>
                </a:solidFill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70989" y="852487"/>
            <a:ext cx="9706611" cy="258737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 indent="99060">
              <a:lnSpc>
                <a:spcPts val="3340"/>
              </a:lnSpc>
              <a:spcBef>
                <a:spcPts val="220"/>
              </a:spcBef>
            </a:pPr>
            <a:r>
              <a:rPr lang="en-US" sz="2800" spc="15" dirty="0" smtClean="0">
                <a:solidFill>
                  <a:srgbClr val="0033CC"/>
                </a:solidFill>
                <a:latin typeface="SimSun"/>
                <a:cs typeface="SimSun"/>
              </a:rPr>
              <a:t>   </a:t>
            </a:r>
            <a:r>
              <a:rPr sz="2800" b="1" spc="15" dirty="0" err="1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题目是</a:t>
            </a:r>
            <a:r>
              <a:rPr sz="2800" b="1" spc="15" dirty="0" err="1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《陋室铭</a:t>
            </a:r>
            <a:r>
              <a:rPr sz="2800" b="1" spc="15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》，文章开篇却从山、水、仙、龙写起</a:t>
            </a:r>
            <a:r>
              <a:rPr sz="2800" b="1" spc="-5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 </a:t>
            </a:r>
            <a:r>
              <a:rPr sz="2800" b="1" spc="15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这里运用了什么表现手法，有何好处</a:t>
            </a:r>
            <a:r>
              <a:rPr sz="2800" b="1" spc="-5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？</a:t>
            </a:r>
            <a:endParaRPr sz="2800" b="1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 dirty="0">
              <a:latin typeface="SimSun"/>
              <a:cs typeface="SimSun"/>
            </a:endParaRPr>
          </a:p>
          <a:p>
            <a:pPr marL="1804670" marR="3674110" algn="ctr">
              <a:lnSpc>
                <a:spcPct val="119900"/>
              </a:lnSpc>
            </a:pPr>
            <a:r>
              <a:rPr sz="3200" b="1" spc="15" dirty="0">
                <a:latin typeface="SimSun"/>
                <a:cs typeface="SimSun"/>
              </a:rPr>
              <a:t>山不在高，有仙则名</a:t>
            </a:r>
            <a:r>
              <a:rPr sz="3200" b="1" spc="-5" dirty="0">
                <a:latin typeface="SimSun"/>
                <a:cs typeface="SimSun"/>
              </a:rPr>
              <a:t>。 </a:t>
            </a:r>
            <a:endParaRPr lang="en-US" sz="3200" b="1" spc="-5" dirty="0" smtClean="0">
              <a:latin typeface="SimSun"/>
              <a:cs typeface="SimSun"/>
            </a:endParaRPr>
          </a:p>
          <a:p>
            <a:pPr marL="1804670" marR="3674110" algn="ctr">
              <a:lnSpc>
                <a:spcPct val="119900"/>
              </a:lnSpc>
            </a:pPr>
            <a:r>
              <a:rPr sz="3200" b="1" spc="15" dirty="0" err="1" smtClean="0">
                <a:latin typeface="SimSun"/>
                <a:cs typeface="SimSun"/>
              </a:rPr>
              <a:t>水不在深</a:t>
            </a:r>
            <a:r>
              <a:rPr sz="3200" b="1" spc="15" dirty="0" err="1">
                <a:latin typeface="SimSun"/>
                <a:cs typeface="SimSun"/>
              </a:rPr>
              <a:t>，有龙则灵</a:t>
            </a:r>
            <a:r>
              <a:rPr sz="3200" b="1" spc="-5" dirty="0">
                <a:latin typeface="SimSun"/>
                <a:cs typeface="SimSun"/>
              </a:rPr>
              <a:t>。</a:t>
            </a:r>
            <a:endParaRPr sz="3200" b="1" dirty="0">
              <a:latin typeface="SimSun"/>
              <a:cs typeface="SimSu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18285" y="1099819"/>
            <a:ext cx="1553845" cy="634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20" dirty="0">
                <a:solidFill>
                  <a:srgbClr val="0033CC"/>
                </a:solidFill>
                <a:latin typeface="SimSun"/>
                <a:cs typeface="SimSun"/>
              </a:rPr>
              <a:t>小结</a:t>
            </a:r>
            <a:r>
              <a:rPr sz="4000" spc="-5" dirty="0">
                <a:solidFill>
                  <a:srgbClr val="0033CC"/>
                </a:solidFill>
                <a:latin typeface="SimSun"/>
                <a:cs typeface="SimSun"/>
              </a:rPr>
              <a:t>：</a:t>
            </a:r>
            <a:endParaRPr sz="400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91285" y="2451735"/>
            <a:ext cx="10191115" cy="19825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06730">
              <a:lnSpc>
                <a:spcPct val="99800"/>
              </a:lnSpc>
              <a:spcBef>
                <a:spcPts val="100"/>
              </a:spcBef>
            </a:pPr>
            <a:r>
              <a:rPr sz="3200" b="1" spc="-5" dirty="0">
                <a:latin typeface="SimSun"/>
                <a:cs typeface="SimSun"/>
              </a:rPr>
              <a:t>《</a:t>
            </a:r>
            <a:r>
              <a:rPr sz="3200" b="1" spc="-600" dirty="0">
                <a:latin typeface="SimSun"/>
                <a:cs typeface="SimSun"/>
              </a:rPr>
              <a:t> </a:t>
            </a:r>
            <a:r>
              <a:rPr sz="3200" b="1" spc="15" dirty="0">
                <a:latin typeface="SimSun"/>
                <a:cs typeface="SimSun"/>
              </a:rPr>
              <a:t>陋室铭》通过对陋室的描绘，极力形容陋室不陋，</a:t>
            </a:r>
            <a:r>
              <a:rPr sz="3200" b="1" spc="-5" dirty="0" smtClean="0">
                <a:latin typeface="SimSun"/>
                <a:cs typeface="SimSun"/>
              </a:rPr>
              <a:t>表</a:t>
            </a:r>
            <a:r>
              <a:rPr sz="3200" b="1" spc="15" dirty="0" smtClean="0">
                <a:latin typeface="SimSun"/>
                <a:cs typeface="SimSun"/>
              </a:rPr>
              <a:t>达了作者</a:t>
            </a:r>
            <a:r>
              <a:rPr sz="3200" b="1" spc="15" dirty="0" smtClean="0">
                <a:solidFill>
                  <a:srgbClr val="FF0000"/>
                </a:solidFill>
                <a:latin typeface="SimSun"/>
                <a:cs typeface="SimSun"/>
              </a:rPr>
              <a:t>高洁傲岸的节操和安贫乐道的情趣</a:t>
            </a:r>
            <a:r>
              <a:rPr sz="3200" b="1" spc="15" dirty="0">
                <a:solidFill>
                  <a:srgbClr val="FF0000"/>
                </a:solidFill>
                <a:latin typeface="SimSun"/>
                <a:cs typeface="SimSun"/>
              </a:rPr>
              <a:t>。</a:t>
            </a:r>
            <a:r>
              <a:rPr sz="3200" b="1" spc="15" dirty="0">
                <a:latin typeface="SimSun"/>
                <a:cs typeface="SimSun"/>
              </a:rPr>
              <a:t>生活可以贫困</a:t>
            </a:r>
            <a:r>
              <a:rPr sz="3200" b="1" spc="-5" dirty="0" smtClean="0">
                <a:latin typeface="SimSun"/>
                <a:cs typeface="SimSun"/>
              </a:rPr>
              <a:t>，</a:t>
            </a:r>
            <a:r>
              <a:rPr sz="3200" b="1" spc="15" dirty="0" smtClean="0">
                <a:latin typeface="SimSun"/>
                <a:cs typeface="SimSun"/>
              </a:rPr>
              <a:t>精神不可潦倒</a:t>
            </a:r>
            <a:r>
              <a:rPr sz="3200" b="1" spc="15" dirty="0">
                <a:latin typeface="SimSun"/>
                <a:cs typeface="SimSun"/>
              </a:rPr>
              <a:t>！这种君子品格值得我们所有人终身学习</a:t>
            </a:r>
            <a:r>
              <a:rPr sz="3200" b="1" spc="-5" dirty="0">
                <a:latin typeface="SimSun"/>
                <a:cs typeface="SimSun"/>
              </a:rPr>
              <a:t>。</a:t>
            </a:r>
            <a:endParaRPr sz="32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95400" y="2057400"/>
            <a:ext cx="9448800" cy="984885"/>
          </a:xfrm>
        </p:spPr>
        <p:txBody>
          <a:bodyPr/>
          <a:lstStyle/>
          <a:p>
            <a:r>
              <a:rPr lang="zh-CN" altLang="en-US" sz="3200" b="1" dirty="0" smtClean="0">
                <a:solidFill>
                  <a:srgbClr val="0000FF"/>
                </a:solidFill>
              </a:rPr>
              <a:t>    在物质生活日益丰富的今天，应该如何看待作者所说的“惟吾德馨”？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13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200"/>
            <a:ext cx="3835686" cy="401722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00891" y="181451"/>
            <a:ext cx="1188720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“我生来就是高山而非溪流，我欲于群峰之巅俯视平庸的沟壑。  </a:t>
            </a:r>
            <a:endParaRPr lang="en-US" altLang="zh-CN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我生来就是人杰而非草芥，我站在伟人之肩藐视卑微的懦夫！”</a:t>
            </a:r>
          </a:p>
          <a:p>
            <a:endParaRPr lang="zh-CN" altLang="en-US" dirty="0" smtClean="0"/>
          </a:p>
          <a:p>
            <a:pPr algn="r"/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——云南省丽江市华坪女子高中誓词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92100" y="2057400"/>
            <a:ext cx="7644377" cy="409342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          </a:t>
            </a:r>
            <a:r>
              <a:rPr lang="zh-CN" altLang="en-US" sz="2600" b="1" dirty="0" smtClean="0"/>
              <a:t>张桂梅从</a:t>
            </a:r>
            <a:r>
              <a:rPr lang="en-US" altLang="zh-CN" sz="2600" b="1" dirty="0" smtClean="0"/>
              <a:t>2002</a:t>
            </a:r>
            <a:r>
              <a:rPr lang="zh-CN" altLang="en-US" sz="2600" b="1" dirty="0" smtClean="0"/>
              <a:t>年起，驻扎深山数十载，安贫乐道，言传身教，只为在学生心中播下理想的种子。</a:t>
            </a:r>
            <a:endParaRPr lang="en-US" altLang="zh-CN" sz="2600" b="1" dirty="0" smtClean="0"/>
          </a:p>
          <a:p>
            <a:r>
              <a:rPr lang="zh-CN" altLang="en-US" sz="2600" b="1" dirty="0" smtClean="0"/>
              <a:t>         为了建起这所学校，她曾四处筹款，为了让贫困家庭的女孩走进学校，她一次次翻山越岭，挨家挨户做工作，为了让她们考出好成绩，她每天早上</a:t>
            </a:r>
            <a:r>
              <a:rPr lang="en-US" altLang="zh-CN" sz="2600" b="1" dirty="0" smtClean="0"/>
              <a:t>5</a:t>
            </a:r>
            <a:r>
              <a:rPr lang="zh-CN" altLang="en-US" sz="2600" b="1" dirty="0" smtClean="0"/>
              <a:t>点起，快凌晨</a:t>
            </a:r>
            <a:r>
              <a:rPr lang="en-US" altLang="zh-CN" sz="2600" b="1" dirty="0" smtClean="0"/>
              <a:t>1</a:t>
            </a:r>
            <a:r>
              <a:rPr lang="zh-CN" altLang="en-US" sz="2600" b="1" dirty="0" smtClean="0"/>
              <a:t>点才躺下，在这整整</a:t>
            </a:r>
            <a:r>
              <a:rPr lang="en-US" altLang="zh-CN" sz="2600" b="1" dirty="0" smtClean="0"/>
              <a:t>12</a:t>
            </a:r>
            <a:r>
              <a:rPr lang="zh-CN" altLang="en-US" sz="2600" b="1" dirty="0" smtClean="0"/>
              <a:t>年的时间里，</a:t>
            </a:r>
            <a:r>
              <a:rPr lang="en-US" altLang="zh-CN" sz="2600" b="1" dirty="0" smtClean="0"/>
              <a:t>1804</a:t>
            </a:r>
            <a:r>
              <a:rPr lang="zh-CN" altLang="en-US" sz="2600" b="1" dirty="0" smtClean="0"/>
              <a:t>个可能辍学的贫困女孩，因她走出了大山，走进了大学校门。</a:t>
            </a:r>
            <a:endParaRPr lang="en-US" altLang="zh-CN" sz="2600" b="1" dirty="0" smtClean="0"/>
          </a:p>
          <a:p>
            <a:r>
              <a:rPr lang="zh-CN" altLang="en-US" sz="2600" b="1" dirty="0" smtClean="0"/>
              <a:t>         她坚韧纯粹、甘为人梯，用知识改变贫困山区女孩的命名，用爱和智慧点亮万千乡村女孩的梦想。</a:t>
            </a:r>
            <a:endParaRPr lang="zh-CN" alt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81250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03140" y="1227454"/>
            <a:ext cx="1452880" cy="1005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>
              <a:lnSpc>
                <a:spcPct val="100000"/>
              </a:lnSpc>
              <a:spcBef>
                <a:spcPts val="100"/>
              </a:spcBef>
              <a:tabLst>
                <a:tab pos="966469" algn="l"/>
              </a:tabLst>
            </a:pP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陋	室</a:t>
            </a:r>
            <a:endParaRPr sz="360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2800" spc="15" dirty="0">
                <a:solidFill>
                  <a:srgbClr val="FF33CC"/>
                </a:solidFill>
                <a:latin typeface="NSimSun"/>
                <a:cs typeface="NSimSun"/>
              </a:rPr>
              <a:t>（德馨</a:t>
            </a:r>
            <a:r>
              <a:rPr sz="2800" spc="-5" dirty="0">
                <a:solidFill>
                  <a:srgbClr val="FF33CC"/>
                </a:solidFill>
                <a:latin typeface="NSimSun"/>
                <a:cs typeface="NSimSun"/>
              </a:rPr>
              <a:t>）</a:t>
            </a:r>
            <a:endParaRPr sz="2800">
              <a:latin typeface="NSimSun"/>
              <a:cs typeface="N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241540" y="1459547"/>
            <a:ext cx="140081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600" spc="15" dirty="0">
                <a:solidFill>
                  <a:srgbClr val="0033CC"/>
                </a:solidFill>
                <a:latin typeface="SimSun"/>
                <a:cs typeface="SimSun"/>
              </a:rPr>
              <a:t>诸葛</a:t>
            </a: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庐 </a:t>
            </a:r>
            <a:r>
              <a:rPr sz="3600" spc="15" dirty="0">
                <a:solidFill>
                  <a:srgbClr val="0033CC"/>
                </a:solidFill>
                <a:latin typeface="SimSun"/>
                <a:cs typeface="SimSun"/>
              </a:rPr>
              <a:t>子云</a:t>
            </a: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亭</a:t>
            </a:r>
            <a:endParaRPr sz="3600">
              <a:latin typeface="SimSun"/>
              <a:cs typeface="SimSu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500437" y="3119437"/>
            <a:ext cx="4124325" cy="650875"/>
          </a:xfrm>
          <a:custGeom>
            <a:avLst/>
            <a:gdLst/>
            <a:ahLst/>
            <a:cxnLst/>
            <a:rect l="l" t="t" r="r" b="b"/>
            <a:pathLst>
              <a:path w="4124325" h="650875">
                <a:moveTo>
                  <a:pt x="4124325" y="650875"/>
                </a:moveTo>
                <a:lnTo>
                  <a:pt x="0" y="650875"/>
                </a:lnTo>
                <a:lnTo>
                  <a:pt x="0" y="0"/>
                </a:lnTo>
                <a:lnTo>
                  <a:pt x="4124325" y="0"/>
                </a:lnTo>
                <a:lnTo>
                  <a:pt x="4124325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641350"/>
                </a:lnTo>
                <a:lnTo>
                  <a:pt x="4762" y="641350"/>
                </a:lnTo>
                <a:lnTo>
                  <a:pt x="9525" y="646112"/>
                </a:lnTo>
                <a:lnTo>
                  <a:pt x="4124325" y="646112"/>
                </a:lnTo>
                <a:lnTo>
                  <a:pt x="4124325" y="650875"/>
                </a:lnTo>
                <a:close/>
              </a:path>
              <a:path w="4124325" h="650875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4124325" h="650875">
                <a:moveTo>
                  <a:pt x="4114800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4114800" y="4762"/>
                </a:lnTo>
                <a:lnTo>
                  <a:pt x="4114800" y="9525"/>
                </a:lnTo>
                <a:close/>
              </a:path>
              <a:path w="4124325" h="650875">
                <a:moveTo>
                  <a:pt x="4114800" y="646112"/>
                </a:moveTo>
                <a:lnTo>
                  <a:pt x="4114800" y="4762"/>
                </a:lnTo>
                <a:lnTo>
                  <a:pt x="4119562" y="9525"/>
                </a:lnTo>
                <a:lnTo>
                  <a:pt x="4124325" y="9525"/>
                </a:lnTo>
                <a:lnTo>
                  <a:pt x="4124325" y="641350"/>
                </a:lnTo>
                <a:lnTo>
                  <a:pt x="4119562" y="641350"/>
                </a:lnTo>
                <a:lnTo>
                  <a:pt x="4114800" y="646112"/>
                </a:lnTo>
                <a:close/>
              </a:path>
              <a:path w="4124325" h="650875">
                <a:moveTo>
                  <a:pt x="4124325" y="9525"/>
                </a:moveTo>
                <a:lnTo>
                  <a:pt x="4119562" y="9525"/>
                </a:lnTo>
                <a:lnTo>
                  <a:pt x="4114800" y="4762"/>
                </a:lnTo>
                <a:lnTo>
                  <a:pt x="4124325" y="4762"/>
                </a:lnTo>
                <a:lnTo>
                  <a:pt x="4124325" y="9525"/>
                </a:lnTo>
                <a:close/>
              </a:path>
              <a:path w="4124325" h="650875">
                <a:moveTo>
                  <a:pt x="9525" y="646112"/>
                </a:moveTo>
                <a:lnTo>
                  <a:pt x="4762" y="641350"/>
                </a:lnTo>
                <a:lnTo>
                  <a:pt x="9525" y="641350"/>
                </a:lnTo>
                <a:lnTo>
                  <a:pt x="9525" y="646112"/>
                </a:lnTo>
                <a:close/>
              </a:path>
              <a:path w="4124325" h="650875">
                <a:moveTo>
                  <a:pt x="4114800" y="646112"/>
                </a:moveTo>
                <a:lnTo>
                  <a:pt x="9525" y="646112"/>
                </a:lnTo>
                <a:lnTo>
                  <a:pt x="9525" y="641350"/>
                </a:lnTo>
                <a:lnTo>
                  <a:pt x="4114800" y="641350"/>
                </a:lnTo>
                <a:lnTo>
                  <a:pt x="4114800" y="646112"/>
                </a:lnTo>
                <a:close/>
              </a:path>
              <a:path w="4124325" h="650875">
                <a:moveTo>
                  <a:pt x="4124325" y="646112"/>
                </a:moveTo>
                <a:lnTo>
                  <a:pt x="4114800" y="646112"/>
                </a:lnTo>
                <a:lnTo>
                  <a:pt x="4119562" y="641350"/>
                </a:lnTo>
                <a:lnTo>
                  <a:pt x="4124325" y="641350"/>
                </a:lnTo>
                <a:lnTo>
                  <a:pt x="4124325" y="646112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686686" y="1366837"/>
            <a:ext cx="157480" cy="923290"/>
          </a:xfrm>
          <a:custGeom>
            <a:avLst/>
            <a:gdLst/>
            <a:ahLst/>
            <a:cxnLst/>
            <a:rect l="l" t="t" r="r" b="b"/>
            <a:pathLst>
              <a:path w="157479" h="923289">
                <a:moveTo>
                  <a:pt x="31191" y="16509"/>
                </a:moveTo>
                <a:lnTo>
                  <a:pt x="27813" y="13969"/>
                </a:lnTo>
                <a:lnTo>
                  <a:pt x="28028" y="13969"/>
                </a:lnTo>
                <a:lnTo>
                  <a:pt x="24561" y="12700"/>
                </a:lnTo>
                <a:lnTo>
                  <a:pt x="21475" y="12700"/>
                </a:lnTo>
                <a:lnTo>
                  <a:pt x="17856" y="11430"/>
                </a:lnTo>
                <a:lnTo>
                  <a:pt x="18084" y="11430"/>
                </a:lnTo>
                <a:lnTo>
                  <a:pt x="14401" y="10159"/>
                </a:lnTo>
                <a:lnTo>
                  <a:pt x="11112" y="10159"/>
                </a:lnTo>
                <a:lnTo>
                  <a:pt x="7302" y="8890"/>
                </a:lnTo>
                <a:lnTo>
                  <a:pt x="0" y="8890"/>
                </a:lnTo>
                <a:lnTo>
                  <a:pt x="228" y="0"/>
                </a:lnTo>
                <a:lnTo>
                  <a:pt x="12560" y="0"/>
                </a:lnTo>
                <a:lnTo>
                  <a:pt x="20459" y="2540"/>
                </a:lnTo>
                <a:lnTo>
                  <a:pt x="24079" y="2540"/>
                </a:lnTo>
                <a:lnTo>
                  <a:pt x="28067" y="3809"/>
                </a:lnTo>
                <a:lnTo>
                  <a:pt x="31737" y="6350"/>
                </a:lnTo>
                <a:lnTo>
                  <a:pt x="38811" y="8890"/>
                </a:lnTo>
                <a:lnTo>
                  <a:pt x="42202" y="11430"/>
                </a:lnTo>
                <a:lnTo>
                  <a:pt x="45478" y="12700"/>
                </a:lnTo>
                <a:lnTo>
                  <a:pt x="48653" y="15240"/>
                </a:lnTo>
                <a:lnTo>
                  <a:pt x="30975" y="15240"/>
                </a:lnTo>
                <a:lnTo>
                  <a:pt x="31191" y="16509"/>
                </a:lnTo>
                <a:close/>
              </a:path>
              <a:path w="157479" h="923289">
                <a:moveTo>
                  <a:pt x="50711" y="30480"/>
                </a:moveTo>
                <a:lnTo>
                  <a:pt x="48069" y="27940"/>
                </a:lnTo>
                <a:lnTo>
                  <a:pt x="48234" y="27940"/>
                </a:lnTo>
                <a:lnTo>
                  <a:pt x="45466" y="25400"/>
                </a:lnTo>
                <a:lnTo>
                  <a:pt x="45643" y="25400"/>
                </a:lnTo>
                <a:lnTo>
                  <a:pt x="42760" y="22859"/>
                </a:lnTo>
                <a:lnTo>
                  <a:pt x="42951" y="22859"/>
                </a:lnTo>
                <a:lnTo>
                  <a:pt x="39954" y="21590"/>
                </a:lnTo>
                <a:lnTo>
                  <a:pt x="40144" y="21590"/>
                </a:lnTo>
                <a:lnTo>
                  <a:pt x="37058" y="19050"/>
                </a:lnTo>
                <a:lnTo>
                  <a:pt x="37249" y="19050"/>
                </a:lnTo>
                <a:lnTo>
                  <a:pt x="34061" y="17780"/>
                </a:lnTo>
                <a:lnTo>
                  <a:pt x="34264" y="17780"/>
                </a:lnTo>
                <a:lnTo>
                  <a:pt x="30975" y="15240"/>
                </a:lnTo>
                <a:lnTo>
                  <a:pt x="48653" y="15240"/>
                </a:lnTo>
                <a:lnTo>
                  <a:pt x="62661" y="29209"/>
                </a:lnTo>
                <a:lnTo>
                  <a:pt x="50546" y="29209"/>
                </a:lnTo>
                <a:lnTo>
                  <a:pt x="50711" y="30480"/>
                </a:lnTo>
                <a:close/>
              </a:path>
              <a:path w="157479" h="923289">
                <a:moveTo>
                  <a:pt x="55308" y="35559"/>
                </a:moveTo>
                <a:lnTo>
                  <a:pt x="52920" y="31750"/>
                </a:lnTo>
                <a:lnTo>
                  <a:pt x="53073" y="31750"/>
                </a:lnTo>
                <a:lnTo>
                  <a:pt x="50546" y="29209"/>
                </a:lnTo>
                <a:lnTo>
                  <a:pt x="62661" y="29209"/>
                </a:lnTo>
                <a:lnTo>
                  <a:pt x="65062" y="31750"/>
                </a:lnTo>
                <a:lnTo>
                  <a:pt x="66560" y="34290"/>
                </a:lnTo>
                <a:lnTo>
                  <a:pt x="55168" y="34290"/>
                </a:lnTo>
                <a:lnTo>
                  <a:pt x="55308" y="35559"/>
                </a:lnTo>
                <a:close/>
              </a:path>
              <a:path w="157479" h="923289">
                <a:moveTo>
                  <a:pt x="62992" y="46990"/>
                </a:moveTo>
                <a:lnTo>
                  <a:pt x="61150" y="43180"/>
                </a:lnTo>
                <a:lnTo>
                  <a:pt x="59296" y="40640"/>
                </a:lnTo>
                <a:lnTo>
                  <a:pt x="57289" y="38100"/>
                </a:lnTo>
                <a:lnTo>
                  <a:pt x="57429" y="38100"/>
                </a:lnTo>
                <a:lnTo>
                  <a:pt x="55168" y="34290"/>
                </a:lnTo>
                <a:lnTo>
                  <a:pt x="66560" y="34290"/>
                </a:lnTo>
                <a:lnTo>
                  <a:pt x="67310" y="35559"/>
                </a:lnTo>
                <a:lnTo>
                  <a:pt x="69291" y="38100"/>
                </a:lnTo>
                <a:lnTo>
                  <a:pt x="71361" y="41909"/>
                </a:lnTo>
                <a:lnTo>
                  <a:pt x="73139" y="45719"/>
                </a:lnTo>
                <a:lnTo>
                  <a:pt x="62877" y="45719"/>
                </a:lnTo>
                <a:lnTo>
                  <a:pt x="62992" y="46990"/>
                </a:lnTo>
                <a:close/>
              </a:path>
              <a:path w="157479" h="923289">
                <a:moveTo>
                  <a:pt x="68376" y="59690"/>
                </a:moveTo>
                <a:lnTo>
                  <a:pt x="67182" y="55880"/>
                </a:lnTo>
                <a:lnTo>
                  <a:pt x="65900" y="52069"/>
                </a:lnTo>
                <a:lnTo>
                  <a:pt x="64465" y="49530"/>
                </a:lnTo>
                <a:lnTo>
                  <a:pt x="62877" y="45719"/>
                </a:lnTo>
                <a:lnTo>
                  <a:pt x="73139" y="45719"/>
                </a:lnTo>
                <a:lnTo>
                  <a:pt x="74752" y="49530"/>
                </a:lnTo>
                <a:lnTo>
                  <a:pt x="76123" y="52069"/>
                </a:lnTo>
                <a:lnTo>
                  <a:pt x="77470" y="55880"/>
                </a:lnTo>
                <a:lnTo>
                  <a:pt x="78198" y="58419"/>
                </a:lnTo>
                <a:lnTo>
                  <a:pt x="68313" y="58419"/>
                </a:lnTo>
                <a:lnTo>
                  <a:pt x="68376" y="59690"/>
                </a:lnTo>
                <a:close/>
              </a:path>
              <a:path w="157479" h="923289">
                <a:moveTo>
                  <a:pt x="71196" y="73659"/>
                </a:moveTo>
                <a:lnTo>
                  <a:pt x="70713" y="69850"/>
                </a:lnTo>
                <a:lnTo>
                  <a:pt x="70078" y="66040"/>
                </a:lnTo>
                <a:lnTo>
                  <a:pt x="69278" y="62230"/>
                </a:lnTo>
                <a:lnTo>
                  <a:pt x="68313" y="58419"/>
                </a:lnTo>
                <a:lnTo>
                  <a:pt x="78198" y="58419"/>
                </a:lnTo>
                <a:lnTo>
                  <a:pt x="78562" y="59690"/>
                </a:lnTo>
                <a:lnTo>
                  <a:pt x="79451" y="63500"/>
                </a:lnTo>
                <a:lnTo>
                  <a:pt x="80162" y="68580"/>
                </a:lnTo>
                <a:lnTo>
                  <a:pt x="80670" y="72390"/>
                </a:lnTo>
                <a:lnTo>
                  <a:pt x="71170" y="72390"/>
                </a:lnTo>
                <a:lnTo>
                  <a:pt x="71196" y="73659"/>
                </a:lnTo>
                <a:close/>
              </a:path>
              <a:path w="157479" h="923289">
                <a:moveTo>
                  <a:pt x="124561" y="461010"/>
                </a:moveTo>
                <a:lnTo>
                  <a:pt x="117309" y="458469"/>
                </a:lnTo>
                <a:lnTo>
                  <a:pt x="113817" y="455930"/>
                </a:lnTo>
                <a:lnTo>
                  <a:pt x="110426" y="454660"/>
                </a:lnTo>
                <a:lnTo>
                  <a:pt x="87566" y="433069"/>
                </a:lnTo>
                <a:lnTo>
                  <a:pt x="85318" y="430530"/>
                </a:lnTo>
                <a:lnTo>
                  <a:pt x="83337" y="426719"/>
                </a:lnTo>
                <a:lnTo>
                  <a:pt x="81267" y="424180"/>
                </a:lnTo>
                <a:lnTo>
                  <a:pt x="79489" y="420369"/>
                </a:lnTo>
                <a:lnTo>
                  <a:pt x="71450" y="76200"/>
                </a:lnTo>
                <a:lnTo>
                  <a:pt x="71170" y="72390"/>
                </a:lnTo>
                <a:lnTo>
                  <a:pt x="80670" y="72390"/>
                </a:lnTo>
                <a:lnTo>
                  <a:pt x="80975" y="76200"/>
                </a:lnTo>
                <a:lnTo>
                  <a:pt x="81076" y="384810"/>
                </a:lnTo>
                <a:lnTo>
                  <a:pt x="81165" y="388619"/>
                </a:lnTo>
                <a:lnTo>
                  <a:pt x="81457" y="392430"/>
                </a:lnTo>
                <a:lnTo>
                  <a:pt x="81915" y="396239"/>
                </a:lnTo>
                <a:lnTo>
                  <a:pt x="82550" y="400050"/>
                </a:lnTo>
                <a:lnTo>
                  <a:pt x="83350" y="402589"/>
                </a:lnTo>
                <a:lnTo>
                  <a:pt x="84315" y="406400"/>
                </a:lnTo>
                <a:lnTo>
                  <a:pt x="85445" y="410210"/>
                </a:lnTo>
                <a:lnTo>
                  <a:pt x="86728" y="412750"/>
                </a:lnTo>
                <a:lnTo>
                  <a:pt x="88163" y="416560"/>
                </a:lnTo>
                <a:lnTo>
                  <a:pt x="89750" y="419100"/>
                </a:lnTo>
                <a:lnTo>
                  <a:pt x="91478" y="421639"/>
                </a:lnTo>
                <a:lnTo>
                  <a:pt x="93332" y="425450"/>
                </a:lnTo>
                <a:lnTo>
                  <a:pt x="95338" y="427989"/>
                </a:lnTo>
                <a:lnTo>
                  <a:pt x="95199" y="427989"/>
                </a:lnTo>
                <a:lnTo>
                  <a:pt x="97459" y="430530"/>
                </a:lnTo>
                <a:lnTo>
                  <a:pt x="97320" y="430530"/>
                </a:lnTo>
                <a:lnTo>
                  <a:pt x="99707" y="433069"/>
                </a:lnTo>
                <a:lnTo>
                  <a:pt x="99555" y="433069"/>
                </a:lnTo>
                <a:lnTo>
                  <a:pt x="102082" y="435610"/>
                </a:lnTo>
                <a:lnTo>
                  <a:pt x="101917" y="435610"/>
                </a:lnTo>
                <a:lnTo>
                  <a:pt x="104559" y="438150"/>
                </a:lnTo>
                <a:lnTo>
                  <a:pt x="104394" y="438150"/>
                </a:lnTo>
                <a:lnTo>
                  <a:pt x="107162" y="440689"/>
                </a:lnTo>
                <a:lnTo>
                  <a:pt x="106984" y="440689"/>
                </a:lnTo>
                <a:lnTo>
                  <a:pt x="109867" y="441960"/>
                </a:lnTo>
                <a:lnTo>
                  <a:pt x="109677" y="441960"/>
                </a:lnTo>
                <a:lnTo>
                  <a:pt x="112674" y="444500"/>
                </a:lnTo>
                <a:lnTo>
                  <a:pt x="112483" y="444500"/>
                </a:lnTo>
                <a:lnTo>
                  <a:pt x="115570" y="445769"/>
                </a:lnTo>
                <a:lnTo>
                  <a:pt x="115379" y="445769"/>
                </a:lnTo>
                <a:lnTo>
                  <a:pt x="118567" y="448310"/>
                </a:lnTo>
                <a:lnTo>
                  <a:pt x="118364" y="448310"/>
                </a:lnTo>
                <a:lnTo>
                  <a:pt x="121653" y="449580"/>
                </a:lnTo>
                <a:lnTo>
                  <a:pt x="121437" y="449580"/>
                </a:lnTo>
                <a:lnTo>
                  <a:pt x="124815" y="450850"/>
                </a:lnTo>
                <a:lnTo>
                  <a:pt x="124599" y="450850"/>
                </a:lnTo>
                <a:lnTo>
                  <a:pt x="128066" y="452119"/>
                </a:lnTo>
                <a:lnTo>
                  <a:pt x="127838" y="452119"/>
                </a:lnTo>
                <a:lnTo>
                  <a:pt x="131381" y="453389"/>
                </a:lnTo>
                <a:lnTo>
                  <a:pt x="131152" y="453389"/>
                </a:lnTo>
                <a:lnTo>
                  <a:pt x="134772" y="454660"/>
                </a:lnTo>
                <a:lnTo>
                  <a:pt x="137998" y="454660"/>
                </a:lnTo>
                <a:lnTo>
                  <a:pt x="141744" y="455930"/>
                </a:lnTo>
                <a:lnTo>
                  <a:pt x="148717" y="455930"/>
                </a:lnTo>
                <a:lnTo>
                  <a:pt x="152628" y="457200"/>
                </a:lnTo>
                <a:lnTo>
                  <a:pt x="140309" y="457200"/>
                </a:lnTo>
                <a:lnTo>
                  <a:pt x="136321" y="458469"/>
                </a:lnTo>
                <a:lnTo>
                  <a:pt x="132168" y="459739"/>
                </a:lnTo>
                <a:lnTo>
                  <a:pt x="128549" y="459739"/>
                </a:lnTo>
                <a:lnTo>
                  <a:pt x="124561" y="461010"/>
                </a:lnTo>
                <a:close/>
              </a:path>
              <a:path w="157479" h="923289">
                <a:moveTo>
                  <a:pt x="152400" y="466089"/>
                </a:moveTo>
                <a:lnTo>
                  <a:pt x="144119" y="466089"/>
                </a:lnTo>
                <a:lnTo>
                  <a:pt x="140068" y="464819"/>
                </a:lnTo>
                <a:lnTo>
                  <a:pt x="136080" y="464819"/>
                </a:lnTo>
                <a:lnTo>
                  <a:pt x="132168" y="463550"/>
                </a:lnTo>
                <a:lnTo>
                  <a:pt x="128549" y="462280"/>
                </a:lnTo>
                <a:lnTo>
                  <a:pt x="124561" y="461010"/>
                </a:lnTo>
                <a:lnTo>
                  <a:pt x="128549" y="459739"/>
                </a:lnTo>
                <a:lnTo>
                  <a:pt x="132168" y="459739"/>
                </a:lnTo>
                <a:lnTo>
                  <a:pt x="136321" y="458469"/>
                </a:lnTo>
                <a:lnTo>
                  <a:pt x="140309" y="457200"/>
                </a:lnTo>
                <a:lnTo>
                  <a:pt x="152400" y="457200"/>
                </a:lnTo>
                <a:lnTo>
                  <a:pt x="152400" y="466089"/>
                </a:lnTo>
                <a:close/>
              </a:path>
              <a:path w="157479" h="923289">
                <a:moveTo>
                  <a:pt x="154228" y="466089"/>
                </a:moveTo>
                <a:lnTo>
                  <a:pt x="152400" y="466089"/>
                </a:lnTo>
                <a:lnTo>
                  <a:pt x="152400" y="457200"/>
                </a:lnTo>
                <a:lnTo>
                  <a:pt x="155625" y="457200"/>
                </a:lnTo>
                <a:lnTo>
                  <a:pt x="156654" y="458469"/>
                </a:lnTo>
                <a:lnTo>
                  <a:pt x="157213" y="461010"/>
                </a:lnTo>
                <a:lnTo>
                  <a:pt x="157213" y="462280"/>
                </a:lnTo>
                <a:lnTo>
                  <a:pt x="156654" y="463550"/>
                </a:lnTo>
                <a:lnTo>
                  <a:pt x="155625" y="464819"/>
                </a:lnTo>
                <a:lnTo>
                  <a:pt x="154228" y="466089"/>
                </a:lnTo>
                <a:close/>
              </a:path>
              <a:path w="157479" h="923289">
                <a:moveTo>
                  <a:pt x="8267" y="923289"/>
                </a:moveTo>
                <a:lnTo>
                  <a:pt x="228" y="923289"/>
                </a:lnTo>
                <a:lnTo>
                  <a:pt x="0" y="914400"/>
                </a:lnTo>
                <a:lnTo>
                  <a:pt x="3911" y="913130"/>
                </a:lnTo>
                <a:lnTo>
                  <a:pt x="10883" y="913130"/>
                </a:lnTo>
                <a:lnTo>
                  <a:pt x="14630" y="911860"/>
                </a:lnTo>
                <a:lnTo>
                  <a:pt x="17856" y="911860"/>
                </a:lnTo>
                <a:lnTo>
                  <a:pt x="21475" y="910589"/>
                </a:lnTo>
                <a:lnTo>
                  <a:pt x="21247" y="910589"/>
                </a:lnTo>
                <a:lnTo>
                  <a:pt x="24790" y="909319"/>
                </a:lnTo>
                <a:lnTo>
                  <a:pt x="24561" y="909319"/>
                </a:lnTo>
                <a:lnTo>
                  <a:pt x="28028" y="908050"/>
                </a:lnTo>
                <a:lnTo>
                  <a:pt x="27813" y="908050"/>
                </a:lnTo>
                <a:lnTo>
                  <a:pt x="31191" y="906780"/>
                </a:lnTo>
                <a:lnTo>
                  <a:pt x="30975" y="906780"/>
                </a:lnTo>
                <a:lnTo>
                  <a:pt x="34264" y="905510"/>
                </a:lnTo>
                <a:lnTo>
                  <a:pt x="34061" y="905510"/>
                </a:lnTo>
                <a:lnTo>
                  <a:pt x="37249" y="902969"/>
                </a:lnTo>
                <a:lnTo>
                  <a:pt x="37058" y="902969"/>
                </a:lnTo>
                <a:lnTo>
                  <a:pt x="40144" y="901700"/>
                </a:lnTo>
                <a:lnTo>
                  <a:pt x="39954" y="901700"/>
                </a:lnTo>
                <a:lnTo>
                  <a:pt x="42951" y="899160"/>
                </a:lnTo>
                <a:lnTo>
                  <a:pt x="42760" y="899160"/>
                </a:lnTo>
                <a:lnTo>
                  <a:pt x="45643" y="897889"/>
                </a:lnTo>
                <a:lnTo>
                  <a:pt x="45466" y="897889"/>
                </a:lnTo>
                <a:lnTo>
                  <a:pt x="48234" y="895350"/>
                </a:lnTo>
                <a:lnTo>
                  <a:pt x="48069" y="895350"/>
                </a:lnTo>
                <a:lnTo>
                  <a:pt x="50711" y="892810"/>
                </a:lnTo>
                <a:lnTo>
                  <a:pt x="50546" y="892810"/>
                </a:lnTo>
                <a:lnTo>
                  <a:pt x="53073" y="890269"/>
                </a:lnTo>
                <a:lnTo>
                  <a:pt x="52920" y="890269"/>
                </a:lnTo>
                <a:lnTo>
                  <a:pt x="55308" y="887730"/>
                </a:lnTo>
                <a:lnTo>
                  <a:pt x="55168" y="887730"/>
                </a:lnTo>
                <a:lnTo>
                  <a:pt x="57429" y="885189"/>
                </a:lnTo>
                <a:lnTo>
                  <a:pt x="57289" y="885189"/>
                </a:lnTo>
                <a:lnTo>
                  <a:pt x="59423" y="882650"/>
                </a:lnTo>
                <a:lnTo>
                  <a:pt x="61277" y="878839"/>
                </a:lnTo>
                <a:lnTo>
                  <a:pt x="62992" y="876300"/>
                </a:lnTo>
                <a:lnTo>
                  <a:pt x="64566" y="873760"/>
                </a:lnTo>
                <a:lnTo>
                  <a:pt x="65989" y="869950"/>
                </a:lnTo>
                <a:lnTo>
                  <a:pt x="67259" y="867410"/>
                </a:lnTo>
                <a:lnTo>
                  <a:pt x="68376" y="863600"/>
                </a:lnTo>
                <a:lnTo>
                  <a:pt x="69329" y="859789"/>
                </a:lnTo>
                <a:lnTo>
                  <a:pt x="70129" y="857250"/>
                </a:lnTo>
                <a:lnTo>
                  <a:pt x="70751" y="853439"/>
                </a:lnTo>
                <a:lnTo>
                  <a:pt x="71196" y="849630"/>
                </a:lnTo>
                <a:lnTo>
                  <a:pt x="71462" y="845819"/>
                </a:lnTo>
                <a:lnTo>
                  <a:pt x="71551" y="842010"/>
                </a:lnTo>
                <a:lnTo>
                  <a:pt x="71666" y="533400"/>
                </a:lnTo>
                <a:lnTo>
                  <a:pt x="71983" y="529589"/>
                </a:lnTo>
                <a:lnTo>
                  <a:pt x="79590" y="502919"/>
                </a:lnTo>
                <a:lnTo>
                  <a:pt x="81381" y="499110"/>
                </a:lnTo>
                <a:lnTo>
                  <a:pt x="83337" y="495300"/>
                </a:lnTo>
                <a:lnTo>
                  <a:pt x="85445" y="492760"/>
                </a:lnTo>
                <a:lnTo>
                  <a:pt x="87706" y="488950"/>
                </a:lnTo>
                <a:lnTo>
                  <a:pt x="90119" y="486410"/>
                </a:lnTo>
                <a:lnTo>
                  <a:pt x="92659" y="482600"/>
                </a:lnTo>
                <a:lnTo>
                  <a:pt x="95351" y="480060"/>
                </a:lnTo>
                <a:lnTo>
                  <a:pt x="110426" y="468630"/>
                </a:lnTo>
                <a:lnTo>
                  <a:pt x="114020" y="466089"/>
                </a:lnTo>
                <a:lnTo>
                  <a:pt x="117513" y="464819"/>
                </a:lnTo>
                <a:lnTo>
                  <a:pt x="121107" y="462280"/>
                </a:lnTo>
                <a:lnTo>
                  <a:pt x="124561" y="461010"/>
                </a:lnTo>
                <a:lnTo>
                  <a:pt x="128549" y="462280"/>
                </a:lnTo>
                <a:lnTo>
                  <a:pt x="132168" y="463550"/>
                </a:lnTo>
                <a:lnTo>
                  <a:pt x="136080" y="464819"/>
                </a:lnTo>
                <a:lnTo>
                  <a:pt x="140068" y="464819"/>
                </a:lnTo>
                <a:lnTo>
                  <a:pt x="144119" y="466089"/>
                </a:lnTo>
                <a:lnTo>
                  <a:pt x="145326" y="466089"/>
                </a:lnTo>
                <a:lnTo>
                  <a:pt x="141516" y="467360"/>
                </a:lnTo>
                <a:lnTo>
                  <a:pt x="138226" y="467360"/>
                </a:lnTo>
                <a:lnTo>
                  <a:pt x="134543" y="468630"/>
                </a:lnTo>
                <a:lnTo>
                  <a:pt x="134772" y="468630"/>
                </a:lnTo>
                <a:lnTo>
                  <a:pt x="131152" y="469900"/>
                </a:lnTo>
                <a:lnTo>
                  <a:pt x="128066" y="469900"/>
                </a:lnTo>
                <a:lnTo>
                  <a:pt x="124599" y="471169"/>
                </a:lnTo>
                <a:lnTo>
                  <a:pt x="124815" y="471169"/>
                </a:lnTo>
                <a:lnTo>
                  <a:pt x="121437" y="473710"/>
                </a:lnTo>
                <a:lnTo>
                  <a:pt x="121653" y="473710"/>
                </a:lnTo>
                <a:lnTo>
                  <a:pt x="118364" y="474980"/>
                </a:lnTo>
                <a:lnTo>
                  <a:pt x="118567" y="474980"/>
                </a:lnTo>
                <a:lnTo>
                  <a:pt x="115379" y="476250"/>
                </a:lnTo>
                <a:lnTo>
                  <a:pt x="115570" y="476250"/>
                </a:lnTo>
                <a:lnTo>
                  <a:pt x="112483" y="478789"/>
                </a:lnTo>
                <a:lnTo>
                  <a:pt x="112674" y="478789"/>
                </a:lnTo>
                <a:lnTo>
                  <a:pt x="109677" y="480060"/>
                </a:lnTo>
                <a:lnTo>
                  <a:pt x="109867" y="480060"/>
                </a:lnTo>
                <a:lnTo>
                  <a:pt x="106984" y="482600"/>
                </a:lnTo>
                <a:lnTo>
                  <a:pt x="107162" y="482600"/>
                </a:lnTo>
                <a:lnTo>
                  <a:pt x="104394" y="485139"/>
                </a:lnTo>
                <a:lnTo>
                  <a:pt x="104559" y="485139"/>
                </a:lnTo>
                <a:lnTo>
                  <a:pt x="103238" y="486410"/>
                </a:lnTo>
                <a:lnTo>
                  <a:pt x="102082" y="486410"/>
                </a:lnTo>
                <a:lnTo>
                  <a:pt x="99555" y="488950"/>
                </a:lnTo>
                <a:lnTo>
                  <a:pt x="99707" y="488950"/>
                </a:lnTo>
                <a:lnTo>
                  <a:pt x="98115" y="491489"/>
                </a:lnTo>
                <a:lnTo>
                  <a:pt x="97459" y="491489"/>
                </a:lnTo>
                <a:lnTo>
                  <a:pt x="95199" y="495300"/>
                </a:lnTo>
                <a:lnTo>
                  <a:pt x="95338" y="495300"/>
                </a:lnTo>
                <a:lnTo>
                  <a:pt x="93205" y="497839"/>
                </a:lnTo>
                <a:lnTo>
                  <a:pt x="91351" y="500380"/>
                </a:lnTo>
                <a:lnTo>
                  <a:pt x="90250" y="502919"/>
                </a:lnTo>
                <a:lnTo>
                  <a:pt x="89750" y="502919"/>
                </a:lnTo>
                <a:lnTo>
                  <a:pt x="88061" y="506730"/>
                </a:lnTo>
                <a:lnTo>
                  <a:pt x="86639" y="509269"/>
                </a:lnTo>
                <a:lnTo>
                  <a:pt x="85369" y="513080"/>
                </a:lnTo>
                <a:lnTo>
                  <a:pt x="84649" y="515619"/>
                </a:lnTo>
                <a:lnTo>
                  <a:pt x="84315" y="515619"/>
                </a:lnTo>
                <a:lnTo>
                  <a:pt x="83299" y="519430"/>
                </a:lnTo>
                <a:lnTo>
                  <a:pt x="82499" y="523239"/>
                </a:lnTo>
                <a:lnTo>
                  <a:pt x="81876" y="527050"/>
                </a:lnTo>
                <a:lnTo>
                  <a:pt x="81593" y="529589"/>
                </a:lnTo>
                <a:lnTo>
                  <a:pt x="81457" y="529589"/>
                </a:lnTo>
                <a:lnTo>
                  <a:pt x="81165" y="533400"/>
                </a:lnTo>
                <a:lnTo>
                  <a:pt x="81076" y="842010"/>
                </a:lnTo>
                <a:lnTo>
                  <a:pt x="71247" y="881380"/>
                </a:lnTo>
                <a:lnTo>
                  <a:pt x="69291" y="883919"/>
                </a:lnTo>
                <a:lnTo>
                  <a:pt x="67182" y="887730"/>
                </a:lnTo>
                <a:lnTo>
                  <a:pt x="64922" y="890269"/>
                </a:lnTo>
                <a:lnTo>
                  <a:pt x="62509" y="894080"/>
                </a:lnTo>
                <a:lnTo>
                  <a:pt x="59969" y="896619"/>
                </a:lnTo>
                <a:lnTo>
                  <a:pt x="57276" y="899160"/>
                </a:lnTo>
                <a:lnTo>
                  <a:pt x="54470" y="902969"/>
                </a:lnTo>
                <a:lnTo>
                  <a:pt x="51523" y="905510"/>
                </a:lnTo>
                <a:lnTo>
                  <a:pt x="48463" y="906780"/>
                </a:lnTo>
                <a:lnTo>
                  <a:pt x="45288" y="909319"/>
                </a:lnTo>
                <a:lnTo>
                  <a:pt x="42202" y="911860"/>
                </a:lnTo>
                <a:lnTo>
                  <a:pt x="38607" y="913130"/>
                </a:lnTo>
                <a:lnTo>
                  <a:pt x="35115" y="915669"/>
                </a:lnTo>
                <a:lnTo>
                  <a:pt x="31521" y="916939"/>
                </a:lnTo>
                <a:lnTo>
                  <a:pt x="28067" y="918210"/>
                </a:lnTo>
                <a:lnTo>
                  <a:pt x="24079" y="919480"/>
                </a:lnTo>
                <a:lnTo>
                  <a:pt x="20459" y="920750"/>
                </a:lnTo>
                <a:lnTo>
                  <a:pt x="16306" y="922019"/>
                </a:lnTo>
                <a:lnTo>
                  <a:pt x="12319" y="922019"/>
                </a:lnTo>
                <a:lnTo>
                  <a:pt x="8267" y="923289"/>
                </a:lnTo>
                <a:close/>
              </a:path>
              <a:path w="157479" h="923289">
                <a:moveTo>
                  <a:pt x="101917" y="487680"/>
                </a:moveTo>
                <a:lnTo>
                  <a:pt x="102082" y="486410"/>
                </a:lnTo>
                <a:lnTo>
                  <a:pt x="103238" y="486410"/>
                </a:lnTo>
                <a:lnTo>
                  <a:pt x="101917" y="487680"/>
                </a:lnTo>
                <a:close/>
              </a:path>
              <a:path w="157479" h="923289">
                <a:moveTo>
                  <a:pt x="97320" y="492760"/>
                </a:moveTo>
                <a:lnTo>
                  <a:pt x="97459" y="491489"/>
                </a:lnTo>
                <a:lnTo>
                  <a:pt x="98115" y="491489"/>
                </a:lnTo>
                <a:lnTo>
                  <a:pt x="97320" y="492760"/>
                </a:lnTo>
                <a:close/>
              </a:path>
              <a:path w="157479" h="923289">
                <a:moveTo>
                  <a:pt x="89636" y="504189"/>
                </a:moveTo>
                <a:lnTo>
                  <a:pt x="89750" y="502919"/>
                </a:lnTo>
                <a:lnTo>
                  <a:pt x="90250" y="502919"/>
                </a:lnTo>
                <a:lnTo>
                  <a:pt x="89636" y="504189"/>
                </a:lnTo>
                <a:close/>
              </a:path>
              <a:path w="157479" h="923289">
                <a:moveTo>
                  <a:pt x="84251" y="516889"/>
                </a:moveTo>
                <a:lnTo>
                  <a:pt x="84315" y="515619"/>
                </a:lnTo>
                <a:lnTo>
                  <a:pt x="84649" y="515619"/>
                </a:lnTo>
                <a:lnTo>
                  <a:pt x="84251" y="516889"/>
                </a:lnTo>
                <a:close/>
              </a:path>
              <a:path w="157479" h="923289">
                <a:moveTo>
                  <a:pt x="81432" y="530860"/>
                </a:moveTo>
                <a:lnTo>
                  <a:pt x="81457" y="529589"/>
                </a:lnTo>
                <a:lnTo>
                  <a:pt x="81593" y="529589"/>
                </a:lnTo>
                <a:lnTo>
                  <a:pt x="81432" y="53086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583940" y="3133725"/>
            <a:ext cx="3794125" cy="1864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1425575" algn="l"/>
                <a:tab pos="2851785" algn="l"/>
              </a:tabLst>
            </a:pP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环</a:t>
            </a:r>
            <a:r>
              <a:rPr sz="3600" spc="-785" dirty="0">
                <a:solidFill>
                  <a:srgbClr val="0033CC"/>
                </a:solidFill>
                <a:latin typeface="SimSun"/>
                <a:cs typeface="SimSun"/>
              </a:rPr>
              <a:t> </a:t>
            </a: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境	交</a:t>
            </a:r>
            <a:r>
              <a:rPr sz="3600" spc="-785" dirty="0">
                <a:solidFill>
                  <a:srgbClr val="0033CC"/>
                </a:solidFill>
                <a:latin typeface="SimSun"/>
                <a:cs typeface="SimSun"/>
              </a:rPr>
              <a:t> </a:t>
            </a: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往	</a:t>
            </a:r>
            <a:r>
              <a:rPr sz="3600" spc="15" dirty="0">
                <a:solidFill>
                  <a:srgbClr val="0033CC"/>
                </a:solidFill>
                <a:latin typeface="SimSun"/>
                <a:cs typeface="SimSun"/>
              </a:rPr>
              <a:t>生</a:t>
            </a: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活</a:t>
            </a:r>
            <a:endParaRPr sz="360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550">
              <a:latin typeface="SimSun"/>
              <a:cs typeface="SimSun"/>
            </a:endParaRPr>
          </a:p>
          <a:p>
            <a:pPr marL="42545" algn="ctr">
              <a:lnSpc>
                <a:spcPct val="100000"/>
              </a:lnSpc>
              <a:tabLst>
                <a:tab pos="958850" algn="l"/>
              </a:tabLst>
            </a:pPr>
            <a:r>
              <a:rPr sz="3600" dirty="0">
                <a:solidFill>
                  <a:srgbClr val="FF3300"/>
                </a:solidFill>
                <a:latin typeface="NSimSun"/>
                <a:cs typeface="NSimSun"/>
              </a:rPr>
              <a:t>不	陋</a:t>
            </a:r>
            <a:endParaRPr sz="3600">
              <a:latin typeface="NSimSun"/>
              <a:cs typeface="NSimSu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55940" y="3133724"/>
            <a:ext cx="206565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15" dirty="0">
                <a:solidFill>
                  <a:srgbClr val="FF3300"/>
                </a:solidFill>
                <a:latin typeface="NSimSun"/>
                <a:cs typeface="NSimSun"/>
              </a:rPr>
              <a:t>何陋之有</a:t>
            </a:r>
            <a:r>
              <a:rPr sz="3200" spc="5" dirty="0">
                <a:solidFill>
                  <a:srgbClr val="FF3300"/>
                </a:solidFill>
                <a:latin typeface="NSimSun"/>
                <a:cs typeface="NSimSun"/>
              </a:rPr>
              <a:t>？</a:t>
            </a:r>
            <a:endParaRPr sz="3200">
              <a:latin typeface="NSimSun"/>
              <a:cs typeface="NSimSu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733800" y="1714500"/>
            <a:ext cx="990600" cy="76200"/>
          </a:xfrm>
          <a:custGeom>
            <a:avLst/>
            <a:gdLst/>
            <a:ahLst/>
            <a:cxnLst/>
            <a:rect l="l" t="t" r="r" b="b"/>
            <a:pathLst>
              <a:path w="990600" h="76200">
                <a:moveTo>
                  <a:pt x="914400" y="76200"/>
                </a:moveTo>
                <a:lnTo>
                  <a:pt x="914400" y="0"/>
                </a:lnTo>
                <a:lnTo>
                  <a:pt x="981075" y="33337"/>
                </a:lnTo>
                <a:lnTo>
                  <a:pt x="933450" y="33337"/>
                </a:lnTo>
                <a:lnTo>
                  <a:pt x="933450" y="42862"/>
                </a:lnTo>
                <a:lnTo>
                  <a:pt x="981075" y="42862"/>
                </a:lnTo>
                <a:lnTo>
                  <a:pt x="914400" y="76200"/>
                </a:lnTo>
                <a:close/>
              </a:path>
              <a:path w="990600" h="76200">
                <a:moveTo>
                  <a:pt x="914400" y="42862"/>
                </a:moveTo>
                <a:lnTo>
                  <a:pt x="0" y="42862"/>
                </a:lnTo>
                <a:lnTo>
                  <a:pt x="0" y="33337"/>
                </a:lnTo>
                <a:lnTo>
                  <a:pt x="914400" y="33337"/>
                </a:lnTo>
                <a:lnTo>
                  <a:pt x="914400" y="42862"/>
                </a:lnTo>
                <a:close/>
              </a:path>
              <a:path w="990600" h="76200">
                <a:moveTo>
                  <a:pt x="981075" y="42862"/>
                </a:moveTo>
                <a:lnTo>
                  <a:pt x="933450" y="42862"/>
                </a:lnTo>
                <a:lnTo>
                  <a:pt x="933450" y="33337"/>
                </a:lnTo>
                <a:lnTo>
                  <a:pt x="981075" y="33337"/>
                </a:lnTo>
                <a:lnTo>
                  <a:pt x="990600" y="38100"/>
                </a:lnTo>
                <a:lnTo>
                  <a:pt x="981075" y="42862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172200" y="1714500"/>
            <a:ext cx="990600" cy="76200"/>
          </a:xfrm>
          <a:custGeom>
            <a:avLst/>
            <a:gdLst/>
            <a:ahLst/>
            <a:cxnLst/>
            <a:rect l="l" t="t" r="r" b="b"/>
            <a:pathLst>
              <a:path w="990600" h="76200">
                <a:moveTo>
                  <a:pt x="914400" y="76200"/>
                </a:moveTo>
                <a:lnTo>
                  <a:pt x="914400" y="0"/>
                </a:lnTo>
                <a:lnTo>
                  <a:pt x="981075" y="33337"/>
                </a:lnTo>
                <a:lnTo>
                  <a:pt x="933450" y="33337"/>
                </a:lnTo>
                <a:lnTo>
                  <a:pt x="933450" y="42862"/>
                </a:lnTo>
                <a:lnTo>
                  <a:pt x="981075" y="42862"/>
                </a:lnTo>
                <a:lnTo>
                  <a:pt x="914400" y="76200"/>
                </a:lnTo>
                <a:close/>
              </a:path>
              <a:path w="990600" h="76200">
                <a:moveTo>
                  <a:pt x="914400" y="42862"/>
                </a:moveTo>
                <a:lnTo>
                  <a:pt x="0" y="42862"/>
                </a:lnTo>
                <a:lnTo>
                  <a:pt x="0" y="33337"/>
                </a:lnTo>
                <a:lnTo>
                  <a:pt x="914400" y="33337"/>
                </a:lnTo>
                <a:lnTo>
                  <a:pt x="914400" y="42862"/>
                </a:lnTo>
                <a:close/>
              </a:path>
              <a:path w="990600" h="76200">
                <a:moveTo>
                  <a:pt x="981075" y="42862"/>
                </a:moveTo>
                <a:lnTo>
                  <a:pt x="933450" y="42862"/>
                </a:lnTo>
                <a:lnTo>
                  <a:pt x="933450" y="33337"/>
                </a:lnTo>
                <a:lnTo>
                  <a:pt x="981075" y="33337"/>
                </a:lnTo>
                <a:lnTo>
                  <a:pt x="990600" y="38100"/>
                </a:lnTo>
                <a:lnTo>
                  <a:pt x="981075" y="42862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48300" y="2286000"/>
            <a:ext cx="76200" cy="762000"/>
          </a:xfrm>
          <a:custGeom>
            <a:avLst/>
            <a:gdLst/>
            <a:ahLst/>
            <a:cxnLst/>
            <a:rect l="l" t="t" r="r" b="b"/>
            <a:pathLst>
              <a:path w="76200" h="762000">
                <a:moveTo>
                  <a:pt x="42862" y="704850"/>
                </a:moveTo>
                <a:lnTo>
                  <a:pt x="33337" y="704850"/>
                </a:lnTo>
                <a:lnTo>
                  <a:pt x="33337" y="0"/>
                </a:lnTo>
                <a:lnTo>
                  <a:pt x="42862" y="0"/>
                </a:lnTo>
                <a:lnTo>
                  <a:pt x="42862" y="704850"/>
                </a:lnTo>
                <a:close/>
              </a:path>
              <a:path w="76200" h="762000">
                <a:moveTo>
                  <a:pt x="38100" y="762000"/>
                </a:moveTo>
                <a:lnTo>
                  <a:pt x="0" y="685800"/>
                </a:lnTo>
                <a:lnTo>
                  <a:pt x="33337" y="685800"/>
                </a:lnTo>
                <a:lnTo>
                  <a:pt x="33337" y="704850"/>
                </a:lnTo>
                <a:lnTo>
                  <a:pt x="66675" y="704850"/>
                </a:lnTo>
                <a:lnTo>
                  <a:pt x="38100" y="762000"/>
                </a:lnTo>
                <a:close/>
              </a:path>
              <a:path w="76200" h="762000">
                <a:moveTo>
                  <a:pt x="66675" y="704850"/>
                </a:moveTo>
                <a:lnTo>
                  <a:pt x="42862" y="704850"/>
                </a:lnTo>
                <a:lnTo>
                  <a:pt x="42862" y="685800"/>
                </a:lnTo>
                <a:lnTo>
                  <a:pt x="76200" y="685800"/>
                </a:lnTo>
                <a:lnTo>
                  <a:pt x="66675" y="70485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324600" y="3733800"/>
            <a:ext cx="2781300" cy="1028700"/>
          </a:xfrm>
          <a:custGeom>
            <a:avLst/>
            <a:gdLst/>
            <a:ahLst/>
            <a:cxnLst/>
            <a:rect l="l" t="t" r="r" b="b"/>
            <a:pathLst>
              <a:path w="2781300" h="1028700">
                <a:moveTo>
                  <a:pt x="2781300" y="76200"/>
                </a:moveTo>
                <a:lnTo>
                  <a:pt x="2771775" y="57150"/>
                </a:lnTo>
                <a:lnTo>
                  <a:pt x="2743200" y="0"/>
                </a:lnTo>
                <a:lnTo>
                  <a:pt x="2705100" y="76200"/>
                </a:lnTo>
                <a:lnTo>
                  <a:pt x="2738437" y="76200"/>
                </a:lnTo>
                <a:lnTo>
                  <a:pt x="2738437" y="985837"/>
                </a:lnTo>
                <a:lnTo>
                  <a:pt x="76200" y="985837"/>
                </a:lnTo>
                <a:lnTo>
                  <a:pt x="76200" y="952500"/>
                </a:lnTo>
                <a:lnTo>
                  <a:pt x="0" y="990600"/>
                </a:lnTo>
                <a:lnTo>
                  <a:pt x="76200" y="1028700"/>
                </a:lnTo>
                <a:lnTo>
                  <a:pt x="76200" y="995362"/>
                </a:lnTo>
                <a:lnTo>
                  <a:pt x="2743200" y="995362"/>
                </a:lnTo>
                <a:lnTo>
                  <a:pt x="2743200" y="990600"/>
                </a:lnTo>
                <a:lnTo>
                  <a:pt x="2747962" y="990600"/>
                </a:lnTo>
                <a:lnTo>
                  <a:pt x="2747962" y="76200"/>
                </a:lnTo>
                <a:lnTo>
                  <a:pt x="2781300" y="7620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48300" y="3886200"/>
            <a:ext cx="76200" cy="685800"/>
          </a:xfrm>
          <a:custGeom>
            <a:avLst/>
            <a:gdLst/>
            <a:ahLst/>
            <a:cxnLst/>
            <a:rect l="l" t="t" r="r" b="b"/>
            <a:pathLst>
              <a:path w="76200" h="685800">
                <a:moveTo>
                  <a:pt x="42862" y="628650"/>
                </a:moveTo>
                <a:lnTo>
                  <a:pt x="33337" y="628650"/>
                </a:lnTo>
                <a:lnTo>
                  <a:pt x="33337" y="0"/>
                </a:lnTo>
                <a:lnTo>
                  <a:pt x="42862" y="0"/>
                </a:lnTo>
                <a:lnTo>
                  <a:pt x="42862" y="628650"/>
                </a:lnTo>
                <a:close/>
              </a:path>
              <a:path w="76200" h="685800">
                <a:moveTo>
                  <a:pt x="38100" y="685800"/>
                </a:moveTo>
                <a:lnTo>
                  <a:pt x="0" y="609600"/>
                </a:lnTo>
                <a:lnTo>
                  <a:pt x="33337" y="609600"/>
                </a:lnTo>
                <a:lnTo>
                  <a:pt x="33337" y="628650"/>
                </a:lnTo>
                <a:lnTo>
                  <a:pt x="66675" y="628650"/>
                </a:lnTo>
                <a:lnTo>
                  <a:pt x="38100" y="685800"/>
                </a:lnTo>
                <a:close/>
              </a:path>
              <a:path w="76200" h="685800">
                <a:moveTo>
                  <a:pt x="66675" y="628650"/>
                </a:moveTo>
                <a:lnTo>
                  <a:pt x="42862" y="628650"/>
                </a:lnTo>
                <a:lnTo>
                  <a:pt x="42862" y="609600"/>
                </a:lnTo>
                <a:lnTo>
                  <a:pt x="76200" y="609600"/>
                </a:lnTo>
                <a:lnTo>
                  <a:pt x="66675" y="62865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839200" y="1824037"/>
            <a:ext cx="266700" cy="1300480"/>
          </a:xfrm>
          <a:custGeom>
            <a:avLst/>
            <a:gdLst/>
            <a:ahLst/>
            <a:cxnLst/>
            <a:rect l="l" t="t" r="r" b="b"/>
            <a:pathLst>
              <a:path w="266700" h="1300480">
                <a:moveTo>
                  <a:pt x="266700" y="1223962"/>
                </a:moveTo>
                <a:lnTo>
                  <a:pt x="233362" y="1223962"/>
                </a:lnTo>
                <a:lnTo>
                  <a:pt x="233362" y="4762"/>
                </a:lnTo>
                <a:lnTo>
                  <a:pt x="228600" y="4762"/>
                </a:lnTo>
                <a:lnTo>
                  <a:pt x="228600" y="0"/>
                </a:lnTo>
                <a:lnTo>
                  <a:pt x="0" y="0"/>
                </a:lnTo>
                <a:lnTo>
                  <a:pt x="0" y="9525"/>
                </a:lnTo>
                <a:lnTo>
                  <a:pt x="223837" y="9525"/>
                </a:lnTo>
                <a:lnTo>
                  <a:pt x="223837" y="1223962"/>
                </a:lnTo>
                <a:lnTo>
                  <a:pt x="190500" y="1223962"/>
                </a:lnTo>
                <a:lnTo>
                  <a:pt x="228600" y="1300162"/>
                </a:lnTo>
                <a:lnTo>
                  <a:pt x="257175" y="1243012"/>
                </a:lnTo>
                <a:lnTo>
                  <a:pt x="266700" y="1223962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041140" y="1156335"/>
            <a:ext cx="3803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Microsoft YaHei UI"/>
                <a:cs typeface="Microsoft YaHei UI"/>
              </a:rPr>
              <a:t>类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63102" y="1460817"/>
            <a:ext cx="2458720" cy="1005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sz="3600" spc="15" dirty="0">
                <a:solidFill>
                  <a:srgbClr val="0033CC"/>
                </a:solidFill>
                <a:latin typeface="SimSun"/>
                <a:cs typeface="SimSun"/>
              </a:rPr>
              <a:t>山</a:t>
            </a: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、</a:t>
            </a:r>
            <a:r>
              <a:rPr sz="3600" spc="150" dirty="0">
                <a:solidFill>
                  <a:srgbClr val="0033CC"/>
                </a:solidFill>
                <a:latin typeface="SimSun"/>
                <a:cs typeface="SimSun"/>
              </a:rPr>
              <a:t> </a:t>
            </a:r>
            <a:r>
              <a:rPr sz="3600" dirty="0">
                <a:solidFill>
                  <a:srgbClr val="0033CC"/>
                </a:solidFill>
                <a:latin typeface="SimSun"/>
                <a:cs typeface="SimSun"/>
              </a:rPr>
              <a:t>水</a:t>
            </a:r>
            <a:endParaRPr sz="360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  <a:tabLst>
                <a:tab pos="2090420" algn="l"/>
              </a:tabLst>
            </a:pPr>
            <a:r>
              <a:rPr sz="2800" spc="15" dirty="0">
                <a:solidFill>
                  <a:srgbClr val="FF33CC"/>
                </a:solidFill>
                <a:latin typeface="NSimSun"/>
                <a:cs typeface="NSimSun"/>
              </a:rPr>
              <a:t>（名、灵</a:t>
            </a:r>
            <a:r>
              <a:rPr sz="2800" spc="-5" dirty="0">
                <a:solidFill>
                  <a:srgbClr val="FF33CC"/>
                </a:solidFill>
                <a:latin typeface="NSimSun"/>
                <a:cs typeface="NSimSun"/>
              </a:rPr>
              <a:t>）</a:t>
            </a:r>
            <a:r>
              <a:rPr sz="2800" dirty="0">
                <a:solidFill>
                  <a:srgbClr val="FF33CC"/>
                </a:solidFill>
                <a:latin typeface="NSimSun"/>
                <a:cs typeface="NSimSun"/>
              </a:rPr>
              <a:t>	</a:t>
            </a:r>
            <a:r>
              <a:rPr sz="2800" b="1" spc="-5" dirty="0">
                <a:latin typeface="Microsoft YaHei UI"/>
                <a:cs typeface="Microsoft YaHei UI"/>
              </a:rPr>
              <a:t>比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479540" y="1003935"/>
            <a:ext cx="3803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Microsoft YaHei UI"/>
                <a:cs typeface="Microsoft YaHei UI"/>
              </a:rPr>
              <a:t>类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79540" y="1857375"/>
            <a:ext cx="3803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Microsoft YaHei UI"/>
                <a:cs typeface="Microsoft YaHei UI"/>
              </a:rPr>
              <a:t>比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4707890" y="344487"/>
            <a:ext cx="185991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15" dirty="0"/>
              <a:t>背诵全</a:t>
            </a:r>
            <a:r>
              <a:rPr sz="3600" dirty="0"/>
              <a:t>文</a:t>
            </a:r>
            <a:endParaRPr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zh-CN" altLang="en-US" dirty="0" smtClean="0"/>
              <a:t>做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孙权劝学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小测 问卷</a:t>
            </a:r>
            <a:r>
              <a:rPr lang="zh-CN" altLang="en-US" dirty="0" smtClean="0"/>
              <a:t>星</a:t>
            </a:r>
            <a:endParaRPr lang="en-US" altLang="zh-CN" dirty="0" smtClean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 smtClean="0"/>
              <a:t>选择题系统打分，文言文翻译评分看评分标准，自行打分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891984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</TotalTime>
  <Words>831</Words>
  <Application>Microsoft Office PowerPoint</Application>
  <PresentationFormat>宽屏</PresentationFormat>
  <Paragraphs>115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Microsoft YaHei UI</vt:lpstr>
      <vt:lpstr>黑体</vt:lpstr>
      <vt:lpstr>楷体</vt:lpstr>
      <vt:lpstr>SimSun</vt:lpstr>
      <vt:lpstr>SimSun</vt:lpstr>
      <vt:lpstr>Microsoft YaHei</vt:lpstr>
      <vt:lpstr>NSimSun</vt:lpstr>
      <vt:lpstr>Arial</vt:lpstr>
      <vt:lpstr>Calibri</vt:lpstr>
      <vt:lpstr>Office Theme</vt:lpstr>
      <vt:lpstr>PowerPoint 演示文稿</vt:lpstr>
      <vt:lpstr>学 习 目 标</vt:lpstr>
      <vt:lpstr>文体—铭</vt:lpstr>
      <vt:lpstr>知人论世</vt:lpstr>
      <vt:lpstr>写作背景</vt:lpstr>
      <vt:lpstr>读准字音</vt:lpstr>
      <vt:lpstr>读出音韵美</vt:lpstr>
      <vt:lpstr>美读美译</vt:lpstr>
      <vt:lpstr>美读美译</vt:lpstr>
      <vt:lpstr>走进陋室</vt:lpstr>
      <vt:lpstr>文中提及南阳诸葛庐，西蜀子云亭。有何用意？</vt:lpstr>
      <vt:lpstr>文章结尾引用孔子的话有何用意？</vt:lpstr>
      <vt:lpstr>PowerPoint 演示文稿</vt:lpstr>
      <vt:lpstr>PowerPoint 演示文稿</vt:lpstr>
      <vt:lpstr>PowerPoint 演示文稿</vt:lpstr>
      <vt:lpstr>PowerPoint 演示文稿</vt:lpstr>
      <vt:lpstr>背诵全文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lyq</dc:creator>
  <cp:lastModifiedBy>lyq</cp:lastModifiedBy>
  <cp:revision>17</cp:revision>
  <dcterms:created xsi:type="dcterms:W3CDTF">2022-04-05T10:00:47Z</dcterms:created>
  <dcterms:modified xsi:type="dcterms:W3CDTF">2022-04-12T06:26:42Z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2021-10-26T00:00:00Z</vt:filetime>
  </property>
  <property fmtid="{D5CDD505-2E9C-101B-9397-08002B2CF9AE}" pid="3" name="Creator">
    <vt:lpwstr>WPS 演示</vt:lpwstr>
  </property>
  <property fmtid="{D5CDD505-2E9C-101B-9397-08002B2CF9AE}" pid="4" name="LastSaved">
    <vt:filetime>2022-04-05T00:00:00Z</vt:filetime>
  </property>
</Properties>
</file>