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10"/>
  </p:notesMasterIdLst>
  <p:sldIdLst>
    <p:sldId id="257" r:id="rId2"/>
    <p:sldId id="259" r:id="rId3"/>
    <p:sldId id="262" r:id="rId4"/>
    <p:sldId id="260" r:id="rId5"/>
    <p:sldId id="285" r:id="rId6"/>
    <p:sldId id="286" r:id="rId7"/>
    <p:sldId id="288" r:id="rId8"/>
    <p:sldId id="284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pos="7355" userDrawn="1">
          <p15:clr>
            <a:srgbClr val="A4A3A4"/>
          </p15:clr>
        </p15:guide>
        <p15:guide id="4" orient="horz" pos="346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orient="horz" pos="572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9154" autoAdjust="0"/>
  </p:normalViewPr>
  <p:slideViewPr>
    <p:cSldViewPr snapToGrid="0" showGuides="1">
      <p:cViewPr varScale="1">
        <p:scale>
          <a:sx n="92" d="100"/>
          <a:sy n="92" d="100"/>
        </p:scale>
        <p:origin x="100" y="208"/>
      </p:cViewPr>
      <p:guideLst>
        <p:guide orient="horz" pos="2160"/>
        <p:guide pos="325"/>
        <p:guide pos="7355"/>
        <p:guide orient="horz" pos="346"/>
        <p:guide orient="horz" pos="3974"/>
        <p:guide pos="3840"/>
        <p:guide orient="horz" pos="572"/>
        <p:guide orient="horz" pos="37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pPr/>
              <a:t>2022/9/16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亮亮图文旗舰店</a:t>
            </a:r>
            <a:r>
              <a:rPr lang="en-US" altLang="zh-CN"/>
              <a:t>https://liangliangtuwen.tmall.com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428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835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68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655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亮亮图文旗舰店</a:t>
            </a:r>
            <a:r>
              <a:rPr lang="en-US" altLang="zh-CN" dirty="0"/>
              <a:t>https://liangliangtuwen.tmall.com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509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5" name="Oval 14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179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algn="l" rtl="0">
              <a:defRPr sz="2133"/>
            </a:lvl1pPr>
          </a:lstStyle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2700156"/>
      </p:ext>
    </p:extLst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 We Ar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6495936" y="2466521"/>
            <a:ext cx="4914595" cy="3408744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87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Our Team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1" name="Rectangle 60"/>
          <p:cNvSpPr/>
          <p:nvPr userDrawn="1"/>
        </p:nvSpPr>
        <p:spPr>
          <a:xfrm>
            <a:off x="3743319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2" name="Rectangle 61"/>
          <p:cNvSpPr/>
          <p:nvPr userDrawn="1"/>
        </p:nvSpPr>
        <p:spPr>
          <a:xfrm>
            <a:off x="3743319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3" name="Rectangle 62"/>
          <p:cNvSpPr/>
          <p:nvPr userDrawn="1"/>
        </p:nvSpPr>
        <p:spPr>
          <a:xfrm>
            <a:off x="6280152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4" name="Rectangle 63"/>
          <p:cNvSpPr/>
          <p:nvPr userDrawn="1"/>
        </p:nvSpPr>
        <p:spPr>
          <a:xfrm>
            <a:off x="6280152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5" name="Rectangle 64"/>
          <p:cNvSpPr/>
          <p:nvPr userDrawn="1"/>
        </p:nvSpPr>
        <p:spPr>
          <a:xfrm>
            <a:off x="8782051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6" name="Rectangle 65"/>
          <p:cNvSpPr/>
          <p:nvPr userDrawn="1"/>
        </p:nvSpPr>
        <p:spPr>
          <a:xfrm>
            <a:off x="8782051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1219200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0" name="Rectangle 59"/>
          <p:cNvSpPr/>
          <p:nvPr userDrawn="1"/>
        </p:nvSpPr>
        <p:spPr>
          <a:xfrm>
            <a:off x="1219200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219200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Isosceles Triangle 14"/>
          <p:cNvSpPr/>
          <p:nvPr userDrawn="1"/>
        </p:nvSpPr>
        <p:spPr>
          <a:xfrm>
            <a:off x="2210928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1254248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254248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3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3739979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35" name="Isosceles Triangle 34"/>
          <p:cNvSpPr/>
          <p:nvPr userDrawn="1"/>
        </p:nvSpPr>
        <p:spPr>
          <a:xfrm>
            <a:off x="4731707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75027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775027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Picture Placeholder 18"/>
          <p:cNvSpPr>
            <a:spLocks noGrp="1"/>
          </p:cNvSpPr>
          <p:nvPr>
            <p:ph type="pic" sz="quarter" idx="18"/>
          </p:nvPr>
        </p:nvSpPr>
        <p:spPr>
          <a:xfrm>
            <a:off x="6279805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41" name="Isosceles Triangle 40"/>
          <p:cNvSpPr/>
          <p:nvPr userDrawn="1"/>
        </p:nvSpPr>
        <p:spPr>
          <a:xfrm>
            <a:off x="7271533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314853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14853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Picture Placeholder 18"/>
          <p:cNvSpPr>
            <a:spLocks noGrp="1"/>
          </p:cNvSpPr>
          <p:nvPr>
            <p:ph type="pic" sz="quarter" idx="21"/>
          </p:nvPr>
        </p:nvSpPr>
        <p:spPr>
          <a:xfrm>
            <a:off x="8784707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 dirty="0"/>
          </a:p>
        </p:txBody>
      </p:sp>
      <p:sp>
        <p:nvSpPr>
          <p:cNvPr id="47" name="Isosceles Triangle 46"/>
          <p:cNvSpPr/>
          <p:nvPr userDrawn="1"/>
        </p:nvSpPr>
        <p:spPr>
          <a:xfrm>
            <a:off x="9776435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8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819755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8819755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Oval 66">
            <a:hlinkClick r:id="" action="ppaction://hlinkshowjump?jump=previousslide"/>
          </p:cNvPr>
          <p:cNvSpPr/>
          <p:nvPr userDrawn="1"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8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71" name="Oval 70">
            <a:hlinkClick r:id="" action="ppaction://hlinkshowjump?jump=nextslide"/>
          </p:cNvPr>
          <p:cNvSpPr/>
          <p:nvPr userDrawn="1"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72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6" name="TextBox 45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03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13" grpId="0" animBg="1"/>
      <p:bldP spid="60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1" grpId="0" animBg="1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8" grpId="0" animBg="1"/>
      <p:bldP spid="71" grpId="0" animBg="1"/>
      <p:bldP spid="72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Individu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117600" y="2463801"/>
            <a:ext cx="3759200" cy="3678767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896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981518" y="232410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61202" y="2644832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966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1003686" y="12547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72286" y="22790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0" name="Oval 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61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760911"/>
      </p:ext>
    </p:extLst>
  </p:cSld>
  <p:clrMapOvr>
    <a:masterClrMapping/>
  </p:clrMapOvr>
  <p:transition spd="slow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714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6" r:id="rId2"/>
    <p:sldLayoutId id="2147483677" r:id="rId3"/>
    <p:sldLayoutId id="2147483678" r:id="rId4"/>
    <p:sldLayoutId id="2147483679" r:id="rId5"/>
    <p:sldLayoutId id="2147483681" r:id="rId6"/>
    <p:sldLayoutId id="2147483682" r:id="rId7"/>
    <p:sldLayoutId id="2147483683" r:id="rId8"/>
  </p:sldLayoutIdLst>
  <p:transition spd="slow">
    <p:cover dir="d"/>
  </p:transition>
  <p:txStyles>
    <p:titleStyle>
      <a:lvl1pPr algn="ctr" defTabSz="1219170" rtl="1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r" defTabSz="1219170" rtl="1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r" defTabSz="1219170" rtl="1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r" defTabSz="1219170" rtl="1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r" defTabSz="1219170" rtl="1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653879" y="4968251"/>
            <a:ext cx="4161817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en-US" sz="4800" b="1" dirty="0">
                <a:solidFill>
                  <a:srgbClr val="FFFFFF"/>
                </a:solidFill>
              </a:rPr>
              <a:t>MINT</a:t>
            </a:r>
            <a:r>
              <a:rPr lang="zh-CN" altLang="en-US" sz="4800" b="1" dirty="0">
                <a:solidFill>
                  <a:srgbClr val="FFFFFF"/>
                </a:solidFill>
              </a:rPr>
              <a:t>课程</a:t>
            </a:r>
            <a:r>
              <a:rPr lang="en-US" altLang="zh-CN" sz="4800" b="1" dirty="0">
                <a:solidFill>
                  <a:srgbClr val="FFFFFF"/>
                </a:solidFill>
              </a:rPr>
              <a:t>1</a:t>
            </a:r>
            <a:endParaRPr lang="en-US" sz="4800" b="1" dirty="0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356E474E-09BA-AF49-27DA-29D3595CB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696" y="4625586"/>
            <a:ext cx="5203395" cy="121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2459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 descr="图片包含 墙壁, 室内, 鸟, 就坐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zh-CN" altLang="en-US" sz="5400" dirty="0">
                  <a:solidFill>
                    <a:srgbClr val="FFFFFF"/>
                  </a:solidFill>
                  <a:latin typeface="Agency FB" panose="020B0503020202020204" pitchFamily="34" charset="0"/>
                  <a:cs typeface="Arial" panose="020B0604020202020204" pitchFamily="34" charset="0"/>
                </a:rPr>
                <a:t>学期安排</a:t>
              </a:r>
              <a:endParaRPr lang="ar-SA" sz="5400" dirty="0">
                <a:solidFill>
                  <a:srgbClr val="FFFFFF"/>
                </a:solidFill>
                <a:latin typeface="Agency FB" panose="020B0503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3724" y="2715926"/>
              <a:ext cx="2068510" cy="91111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ct val="150000"/>
                </a:lnSpc>
                <a:spcAft>
                  <a:spcPts val="1600"/>
                </a:spcAft>
              </a:pPr>
              <a:r>
                <a:rPr lang="zh-CN" altLang="en-US" sz="2800" dirty="0">
                  <a:solidFill>
                    <a:srgbClr val="FFFFFF"/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本学期需要完成两个项目</a:t>
              </a:r>
              <a:endParaRPr lang="en-US" sz="28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latin typeface="Calibri"/>
              </a:endParaRPr>
            </a:p>
          </p:txBody>
        </p:sp>
        <p:cxnSp>
          <p:nvCxnSpPr>
            <p:cNvPr id="11" name="Straight Connector 10"/>
            <p:cNvCxnSpPr>
              <a:cxnSpLocks/>
            </p:cNvCxnSpPr>
            <p:nvPr/>
          </p:nvCxnSpPr>
          <p:spPr>
            <a:xfrm>
              <a:off x="598490" y="2502477"/>
              <a:ext cx="153164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58961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283C5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9" name="Oval 18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1" name="Oval 20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2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849920" y="412749"/>
            <a:ext cx="10609636" cy="609600"/>
          </a:xfrm>
        </p:spPr>
        <p:txBody>
          <a:bodyPr/>
          <a:lstStyle/>
          <a:p>
            <a:r>
              <a:rPr lang="zh-CN" altLang="en-US" dirty="0"/>
              <a:t>基本安排</a:t>
            </a:r>
            <a:endParaRPr lang="ar-SA" altLang="zh-CN" dirty="0"/>
          </a:p>
        </p:txBody>
      </p:sp>
      <p:sp>
        <p:nvSpPr>
          <p:cNvPr id="5" name="Rectangle 4"/>
          <p:cNvSpPr/>
          <p:nvPr/>
        </p:nvSpPr>
        <p:spPr>
          <a:xfrm>
            <a:off x="1334431" y="3928533"/>
            <a:ext cx="2433175" cy="48768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7606" y="3928533"/>
            <a:ext cx="2340972" cy="48768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1" y="3928533"/>
            <a:ext cx="2340972" cy="48768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24395" y="3928533"/>
            <a:ext cx="2340972" cy="487680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4431" y="4033293"/>
            <a:ext cx="2478344" cy="330200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6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24.09. 2022 -  15.10.2022</a:t>
            </a:r>
            <a:endParaRPr lang="ar-SA" sz="1600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 rot="5400000">
            <a:off x="890271" y="3218176"/>
            <a:ext cx="1097280" cy="121920"/>
            <a:chOff x="2057400" y="2800350"/>
            <a:chExt cx="822960" cy="91440"/>
          </a:xfrm>
        </p:grpSpPr>
        <p:sp>
          <p:nvSpPr>
            <p:cNvPr id="24" name="Oval 2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1707800" y="1436728"/>
            <a:ext cx="2097467" cy="280429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 err="1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Informatik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：学习线上使用工具</a:t>
            </a: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1&amp;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信技课程</a:t>
            </a: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1</a:t>
            </a:r>
          </a:p>
          <a:p>
            <a:pPr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Deutsch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：学习主题词汇和简单陈述句的句型。</a:t>
            </a:r>
            <a:endParaRPr lang="en-US" altLang="zh-CN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  <a:p>
            <a:pPr defTabSz="1219170">
              <a:lnSpc>
                <a:spcPts val="1600"/>
              </a:lnSpc>
              <a:spcAft>
                <a:spcPts val="533"/>
              </a:spcAft>
            </a:pPr>
            <a:endParaRPr lang="en-US" sz="1067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 rot="16200000">
            <a:off x="3227071" y="5055443"/>
            <a:ext cx="1097280" cy="121920"/>
            <a:chOff x="2057400" y="2800350"/>
            <a:chExt cx="822960" cy="91440"/>
          </a:xfrm>
        </p:grpSpPr>
        <p:sp>
          <p:nvSpPr>
            <p:cNvPr id="34" name="Oval 3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/>
          <p:cNvSpPr txBox="1"/>
          <p:nvPr/>
        </p:nvSpPr>
        <p:spPr>
          <a:xfrm>
            <a:off x="3969264" y="4567762"/>
            <a:ext cx="1981200" cy="167610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 err="1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Informatik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：线上交流活动</a:t>
            </a: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&amp;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中期汇报</a:t>
            </a:r>
            <a:endParaRPr lang="en-US" altLang="zh-CN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Deutsch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：学习相关表达（强调口语）</a:t>
            </a:r>
            <a:endParaRPr lang="en-US" sz="1067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 rot="5400000">
            <a:off x="5562025" y="3218176"/>
            <a:ext cx="1097280" cy="121920"/>
            <a:chOff x="2057400" y="2800350"/>
            <a:chExt cx="822960" cy="91440"/>
          </a:xfrm>
        </p:grpSpPr>
        <p:sp>
          <p:nvSpPr>
            <p:cNvPr id="45" name="Oval 44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cxnSp>
          <p:nvCxnSpPr>
            <p:cNvPr id="46" name="Straight Connector 45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6395527" y="1839079"/>
            <a:ext cx="1981200" cy="2091598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 err="1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Informatik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：信技课程</a:t>
            </a: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2</a:t>
            </a:r>
          </a:p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Deutsch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：学习主题词汇和复杂陈述句的句型。</a:t>
            </a:r>
            <a:endParaRPr lang="en-US" altLang="zh-CN" sz="1067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 rot="16200000">
            <a:off x="7898825" y="5055443"/>
            <a:ext cx="1097280" cy="121920"/>
            <a:chOff x="2057400" y="2800350"/>
            <a:chExt cx="822960" cy="91440"/>
          </a:xfrm>
        </p:grpSpPr>
        <p:sp>
          <p:nvSpPr>
            <p:cNvPr id="49" name="Oval 48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/>
          <p:cNvSpPr txBox="1"/>
          <p:nvPr/>
        </p:nvSpPr>
        <p:spPr>
          <a:xfrm>
            <a:off x="8672946" y="4614425"/>
            <a:ext cx="1981200" cy="167610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 err="1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Informatik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：二期汇报</a:t>
            </a: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&amp;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考核</a:t>
            </a:r>
            <a:endParaRPr lang="en-US" altLang="zh-CN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  <a:p>
            <a:pPr lvl="0" defTabSz="1219170">
              <a:lnSpc>
                <a:spcPct val="150000"/>
              </a:lnSpc>
              <a:spcAft>
                <a:spcPts val="533"/>
              </a:spcAft>
            </a:pPr>
            <a:r>
              <a:rPr lang="en-US" altLang="zh-CN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Deutsch</a:t>
            </a:r>
            <a:r>
              <a:rPr lang="zh-CN" altLang="en-US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：学习相关表达（强调口语）</a:t>
            </a:r>
            <a:endParaRPr lang="en-US" altLang="zh-CN" sz="1067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754058" y="4048992"/>
            <a:ext cx="2411612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6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17.10.2022 – 22.11.2022</a:t>
            </a:r>
            <a:endParaRPr lang="ar-SA" sz="1600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085024" y="4048992"/>
            <a:ext cx="2411612" cy="241252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lvl="0" algn="ctr" defTabSz="1219170"/>
            <a:r>
              <a:rPr lang="en-US" altLang="zh-CN" sz="16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23.11.2022 – 10.12.2022</a:t>
            </a:r>
            <a:endParaRPr lang="ar-SA" altLang="zh-CN" sz="1600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438891" y="4059592"/>
            <a:ext cx="2340971" cy="284254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lvl="0" algn="ctr" defTabSz="1219170"/>
            <a:r>
              <a:rPr lang="en-US" altLang="zh-CN" sz="16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13.12.2022 – 27.12.2022</a:t>
            </a:r>
            <a:endParaRPr lang="ar-SA" altLang="zh-CN" sz="1600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52069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5" grpId="0" animBg="1"/>
      <p:bldP spid="13" grpId="0" animBg="1"/>
      <p:bldP spid="14" grpId="0" animBg="1"/>
      <p:bldP spid="15" grpId="0" animBg="1"/>
      <p:bldP spid="7" grpId="0"/>
      <p:bldP spid="27" grpId="0"/>
      <p:bldP spid="36" grpId="0"/>
      <p:bldP spid="47" grpId="0"/>
      <p:bldP spid="51" grpId="0"/>
      <p:bldP spid="53" grpId="0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-3690" y="1752232"/>
            <a:ext cx="12192000" cy="5070922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91182" y="478907"/>
            <a:ext cx="10609636" cy="609600"/>
          </a:xfrm>
        </p:spPr>
        <p:txBody>
          <a:bodyPr/>
          <a:lstStyle/>
          <a:p>
            <a:r>
              <a:rPr lang="zh-CN" altLang="en-US" b="1" dirty="0"/>
              <a:t>“ 我的眼睛借你，来看看我的城市吧！”</a:t>
            </a:r>
            <a:endParaRPr lang="ar-SA" altLang="zh-CN" dirty="0"/>
          </a:p>
        </p:txBody>
      </p:sp>
      <p:sp>
        <p:nvSpPr>
          <p:cNvPr id="9" name="Isosceles Triangle 8"/>
          <p:cNvSpPr/>
          <p:nvPr/>
        </p:nvSpPr>
        <p:spPr>
          <a:xfrm rot="5400000">
            <a:off x="6311502" y="4052583"/>
            <a:ext cx="421693" cy="236623"/>
          </a:xfrm>
          <a:prstGeom prst="triangle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69607" y="1854306"/>
            <a:ext cx="4830233" cy="34380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defTabSz="1219170"/>
            <a:r>
              <a:rPr lang="zh-CN" altLang="en-US" sz="2400" dirty="0">
                <a:solidFill>
                  <a:srgbClr val="FFFFFF"/>
                </a:solidFill>
                <a:latin typeface="Lato" pitchFamily="34" charset="0"/>
                <a:ea typeface="Open Sans" pitchFamily="34" charset="0"/>
                <a:cs typeface="Open Sans" pitchFamily="34" charset="0"/>
              </a:rPr>
              <a:t>项目内容</a:t>
            </a:r>
            <a:endParaRPr lang="ar-SA" sz="2400" b="1" dirty="0">
              <a:solidFill>
                <a:srgbClr val="FFFFFF"/>
              </a:solidFill>
              <a:latin typeface="Lato" pitchFamily="34" charset="0"/>
              <a:ea typeface="Open Sans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016" y="1775872"/>
            <a:ext cx="7577088" cy="188769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spcAft>
                <a:spcPts val="1600"/>
              </a:spcAft>
            </a:pPr>
            <a:r>
              <a:rPr lang="zh-CN" altLang="en-US" sz="2400" dirty="0">
                <a:latin typeface="+mn-ea"/>
              </a:rPr>
              <a:t>项目共分</a:t>
            </a:r>
            <a:r>
              <a:rPr lang="en-US" altLang="zh-CN" sz="2400" dirty="0">
                <a:latin typeface="+mn-ea"/>
              </a:rPr>
              <a:t>7</a:t>
            </a:r>
            <a:r>
              <a:rPr lang="zh-CN" altLang="en-US" sz="2400" dirty="0">
                <a:latin typeface="+mn-ea"/>
              </a:rPr>
              <a:t>个主题及两个</a:t>
            </a:r>
            <a:r>
              <a:rPr lang="en-US" altLang="zh-CN" sz="2400" dirty="0">
                <a:latin typeface="+mn-ea"/>
              </a:rPr>
              <a:t>2</a:t>
            </a:r>
            <a:r>
              <a:rPr lang="zh-CN" altLang="en-US" sz="2400" dirty="0">
                <a:latin typeface="+mn-ea"/>
              </a:rPr>
              <a:t>个</a:t>
            </a:r>
            <a:r>
              <a:rPr lang="en-US" altLang="zh-CN" sz="2400" dirty="0">
                <a:latin typeface="+mn-ea"/>
              </a:rPr>
              <a:t>challenge</a:t>
            </a:r>
            <a:r>
              <a:rPr lang="zh-CN" altLang="en-US" sz="2400" dirty="0">
                <a:latin typeface="+mn-ea"/>
              </a:rPr>
              <a:t>。</a:t>
            </a:r>
            <a:endParaRPr lang="en-US" altLang="zh-CN" sz="2400" dirty="0">
              <a:latin typeface="+mn-ea"/>
            </a:endParaRPr>
          </a:p>
          <a:p>
            <a:pPr marL="342900" indent="-342900" algn="just" defTabSz="1219170">
              <a:spcAft>
                <a:spcPts val="1600"/>
              </a:spcAft>
              <a:buFont typeface="Wingdings" panose="05000000000000000000" pitchFamily="2" charset="2"/>
              <a:buChar char="ü"/>
            </a:pPr>
            <a:r>
              <a:rPr lang="en-US" altLang="zh-CN" sz="2400" dirty="0">
                <a:latin typeface="+mn-ea"/>
              </a:rPr>
              <a:t>Challenge</a:t>
            </a:r>
            <a:r>
              <a:rPr lang="zh-CN" altLang="en-US" sz="2400" dirty="0">
                <a:latin typeface="+mn-ea"/>
              </a:rPr>
              <a:t>的内容会提前一周发布，需要每人完成一份。</a:t>
            </a:r>
            <a:endParaRPr lang="en-US" altLang="zh-CN" sz="2400" dirty="0">
              <a:latin typeface="+mn-ea"/>
            </a:endParaRPr>
          </a:p>
          <a:p>
            <a:pPr marL="342900" indent="-342900" algn="just" defTabSz="1219170">
              <a:spcAft>
                <a:spcPts val="1600"/>
              </a:spcAft>
              <a:buFont typeface="Wingdings" panose="05000000000000000000" pitchFamily="2" charset="2"/>
              <a:buChar char="ü"/>
            </a:pPr>
            <a:r>
              <a:rPr lang="en-US" altLang="zh-CN" sz="2400" dirty="0">
                <a:latin typeface="+mn-ea"/>
              </a:rPr>
              <a:t>7</a:t>
            </a:r>
            <a:r>
              <a:rPr lang="zh-CN" altLang="en-US" sz="2400" dirty="0">
                <a:latin typeface="+mn-ea"/>
              </a:rPr>
              <a:t>个主题则分组进行，根据人数，我班分为</a:t>
            </a:r>
            <a:r>
              <a:rPr lang="en-US" altLang="zh-CN" sz="2400" dirty="0">
                <a:latin typeface="+mn-ea"/>
              </a:rPr>
              <a:t>5</a:t>
            </a:r>
            <a:r>
              <a:rPr lang="zh-CN" altLang="en-US" sz="2400" dirty="0">
                <a:latin typeface="+mn-ea"/>
              </a:rPr>
              <a:t>人一组，共</a:t>
            </a:r>
            <a:r>
              <a:rPr lang="en-US" altLang="zh-CN" sz="2400" dirty="0">
                <a:latin typeface="+mn-ea"/>
              </a:rPr>
              <a:t>7</a:t>
            </a:r>
            <a:r>
              <a:rPr lang="zh-CN" altLang="en-US" sz="2400" dirty="0">
                <a:latin typeface="+mn-ea"/>
              </a:rPr>
              <a:t>组。主题如下：</a:t>
            </a:r>
            <a:endParaRPr lang="en-US" altLang="zh-CN" sz="2400" dirty="0">
              <a:latin typeface="+mn-ea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65599" y="3801918"/>
            <a:ext cx="3285073" cy="861132"/>
            <a:chOff x="985837" y="3448050"/>
            <a:chExt cx="3205163" cy="645849"/>
          </a:xfrm>
        </p:grpSpPr>
        <p:sp>
          <p:nvSpPr>
            <p:cNvPr id="12" name="TextBox 11"/>
            <p:cNvSpPr txBox="1"/>
            <p:nvPr/>
          </p:nvSpPr>
          <p:spPr>
            <a:xfrm>
              <a:off x="1219200" y="3448050"/>
              <a:ext cx="2971800" cy="64584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我的居所</a:t>
              </a:r>
              <a:endParaRPr lang="en-US" dirty="0"/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城市中的动植物</a:t>
              </a:r>
              <a:endParaRPr lang="en-US" dirty="0"/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城市中的历史</a:t>
              </a:r>
              <a:endParaRPr lang="en-US" altLang="zh-CN" dirty="0"/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985837" y="3488531"/>
              <a:ext cx="88106" cy="571500"/>
              <a:chOff x="985837" y="3488531"/>
              <a:chExt cx="88106" cy="571500"/>
            </a:xfrm>
          </p:grpSpPr>
          <p:sp>
            <p:nvSpPr>
              <p:cNvPr id="13" name="Oval 12"/>
              <p:cNvSpPr/>
              <p:nvPr/>
            </p:nvSpPr>
            <p:spPr>
              <a:xfrm rot="10800000">
                <a:off x="985837" y="3488531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277"/>
              <p:cNvSpPr>
                <a:spLocks/>
              </p:cNvSpPr>
              <p:nvPr/>
            </p:nvSpPr>
            <p:spPr bwMode="auto">
              <a:xfrm rot="16200000">
                <a:off x="1010617" y="3518565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8" name="Oval 17"/>
              <p:cNvSpPr/>
              <p:nvPr/>
            </p:nvSpPr>
            <p:spPr>
              <a:xfrm rot="10800000">
                <a:off x="985837" y="372427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277"/>
              <p:cNvSpPr>
                <a:spLocks/>
              </p:cNvSpPr>
              <p:nvPr/>
            </p:nvSpPr>
            <p:spPr bwMode="auto">
              <a:xfrm rot="16200000">
                <a:off x="1010617" y="375430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 rot="10800000">
                <a:off x="985837" y="397192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277"/>
              <p:cNvSpPr>
                <a:spLocks/>
              </p:cNvSpPr>
              <p:nvPr/>
            </p:nvSpPr>
            <p:spPr bwMode="auto">
              <a:xfrm rot="16200000">
                <a:off x="1010617" y="400195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7" name="图片占位符 6" descr="图片包含 餐桌, 天空, 室内, 就坐&#10;&#10;已生成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73734" y="2459438"/>
            <a:ext cx="3774250" cy="2617805"/>
          </a:xfrm>
        </p:spPr>
      </p:pic>
      <p:grpSp>
        <p:nvGrpSpPr>
          <p:cNvPr id="24" name="Group 1">
            <a:extLst>
              <a:ext uri="{FF2B5EF4-FFF2-40B4-BE49-F238E27FC236}">
                <a16:creationId xmlns:a16="http://schemas.microsoft.com/office/drawing/2014/main" id="{31A5E577-1F36-A3A7-B890-A3C2B1E50CEC}"/>
              </a:ext>
            </a:extLst>
          </p:cNvPr>
          <p:cNvGrpSpPr/>
          <p:nvPr/>
        </p:nvGrpSpPr>
        <p:grpSpPr>
          <a:xfrm>
            <a:off x="2404975" y="3786487"/>
            <a:ext cx="3206619" cy="884936"/>
            <a:chOff x="985837" y="3488531"/>
            <a:chExt cx="3128617" cy="663702"/>
          </a:xfrm>
        </p:grpSpPr>
        <p:sp>
          <p:nvSpPr>
            <p:cNvPr id="25" name="TextBox 11">
              <a:extLst>
                <a:ext uri="{FF2B5EF4-FFF2-40B4-BE49-F238E27FC236}">
                  <a16:creationId xmlns:a16="http://schemas.microsoft.com/office/drawing/2014/main" id="{08054085-164D-C96A-8378-E22E3BA80325}"/>
                </a:ext>
              </a:extLst>
            </p:cNvPr>
            <p:cNvSpPr txBox="1"/>
            <p:nvPr/>
          </p:nvSpPr>
          <p:spPr>
            <a:xfrm>
              <a:off x="1142654" y="3506384"/>
              <a:ext cx="2971800" cy="64584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家中</a:t>
              </a:r>
              <a:r>
                <a:rPr lang="en-US" altLang="zh-CN" dirty="0"/>
                <a:t>/</a:t>
              </a:r>
              <a:r>
                <a:rPr lang="zh-CN" altLang="en-US" dirty="0"/>
                <a:t>城市中的人工智能</a:t>
              </a:r>
              <a:endParaRPr lang="en-US" dirty="0"/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城市中的交通</a:t>
              </a:r>
              <a:endParaRPr lang="en-US" dirty="0"/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城市中的饮食</a:t>
              </a:r>
              <a:endParaRPr lang="en-US" altLang="zh-CN" dirty="0"/>
            </a:p>
          </p:txBody>
        </p:sp>
        <p:grpSp>
          <p:nvGrpSpPr>
            <p:cNvPr id="26" name="Group 22">
              <a:extLst>
                <a:ext uri="{FF2B5EF4-FFF2-40B4-BE49-F238E27FC236}">
                  <a16:creationId xmlns:a16="http://schemas.microsoft.com/office/drawing/2014/main" id="{9A4F1087-F162-AFF7-3863-D8FE4F40AAB4}"/>
                </a:ext>
              </a:extLst>
            </p:cNvPr>
            <p:cNvGrpSpPr/>
            <p:nvPr/>
          </p:nvGrpSpPr>
          <p:grpSpPr>
            <a:xfrm>
              <a:off x="985837" y="3488531"/>
              <a:ext cx="88106" cy="571500"/>
              <a:chOff x="985837" y="3488531"/>
              <a:chExt cx="88106" cy="571500"/>
            </a:xfrm>
          </p:grpSpPr>
          <p:sp>
            <p:nvSpPr>
              <p:cNvPr id="27" name="Oval 12">
                <a:extLst>
                  <a:ext uri="{FF2B5EF4-FFF2-40B4-BE49-F238E27FC236}">
                    <a16:creationId xmlns:a16="http://schemas.microsoft.com/office/drawing/2014/main" id="{09DDEEAC-1B10-0B07-A64C-F2B4C00A2EDA}"/>
                  </a:ext>
                </a:extLst>
              </p:cNvPr>
              <p:cNvSpPr/>
              <p:nvPr/>
            </p:nvSpPr>
            <p:spPr>
              <a:xfrm rot="10800000">
                <a:off x="985837" y="3488531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277">
                <a:extLst>
                  <a:ext uri="{FF2B5EF4-FFF2-40B4-BE49-F238E27FC236}">
                    <a16:creationId xmlns:a16="http://schemas.microsoft.com/office/drawing/2014/main" id="{B6BD943D-B6EF-76B3-1E98-5CC26229913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>
                <a:off x="1010617" y="3518565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9" name="Oval 17">
                <a:extLst>
                  <a:ext uri="{FF2B5EF4-FFF2-40B4-BE49-F238E27FC236}">
                    <a16:creationId xmlns:a16="http://schemas.microsoft.com/office/drawing/2014/main" id="{5A8A31F2-66F7-0995-77C7-B4B4560ED652}"/>
                  </a:ext>
                </a:extLst>
              </p:cNvPr>
              <p:cNvSpPr/>
              <p:nvPr/>
            </p:nvSpPr>
            <p:spPr>
              <a:xfrm rot="10800000">
                <a:off x="985837" y="372427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77">
                <a:extLst>
                  <a:ext uri="{FF2B5EF4-FFF2-40B4-BE49-F238E27FC236}">
                    <a16:creationId xmlns:a16="http://schemas.microsoft.com/office/drawing/2014/main" id="{A000959A-4C84-89C9-42F6-07999BCA5C45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>
                <a:off x="1010617" y="375430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1" name="Oval 20">
                <a:extLst>
                  <a:ext uri="{FF2B5EF4-FFF2-40B4-BE49-F238E27FC236}">
                    <a16:creationId xmlns:a16="http://schemas.microsoft.com/office/drawing/2014/main" id="{53E853BC-4C17-154B-3214-2BAFE5B7B59D}"/>
                  </a:ext>
                </a:extLst>
              </p:cNvPr>
              <p:cNvSpPr/>
              <p:nvPr/>
            </p:nvSpPr>
            <p:spPr>
              <a:xfrm rot="10800000">
                <a:off x="985837" y="397192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277">
                <a:extLst>
                  <a:ext uri="{FF2B5EF4-FFF2-40B4-BE49-F238E27FC236}">
                    <a16:creationId xmlns:a16="http://schemas.microsoft.com/office/drawing/2014/main" id="{44EBC743-757B-F631-364F-8C6CD6ECC6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>
                <a:off x="1010617" y="400195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">
            <a:extLst>
              <a:ext uri="{FF2B5EF4-FFF2-40B4-BE49-F238E27FC236}">
                <a16:creationId xmlns:a16="http://schemas.microsoft.com/office/drawing/2014/main" id="{DF1667E5-62D7-72C1-C24B-CCEEAB782B2C}"/>
              </a:ext>
            </a:extLst>
          </p:cNvPr>
          <p:cNvGrpSpPr/>
          <p:nvPr/>
        </p:nvGrpSpPr>
        <p:grpSpPr>
          <a:xfrm>
            <a:off x="5576171" y="3992015"/>
            <a:ext cx="3285073" cy="225069"/>
            <a:chOff x="985837" y="3448050"/>
            <a:chExt cx="3205163" cy="164949"/>
          </a:xfrm>
        </p:grpSpPr>
        <p:sp>
          <p:nvSpPr>
            <p:cNvPr id="34" name="TextBox 11">
              <a:extLst>
                <a:ext uri="{FF2B5EF4-FFF2-40B4-BE49-F238E27FC236}">
                  <a16:creationId xmlns:a16="http://schemas.microsoft.com/office/drawing/2014/main" id="{06B36521-9439-590C-958F-2FF483FDE864}"/>
                </a:ext>
              </a:extLst>
            </p:cNvPr>
            <p:cNvSpPr txBox="1"/>
            <p:nvPr/>
          </p:nvSpPr>
          <p:spPr>
            <a:xfrm>
              <a:off x="1219200" y="3448050"/>
              <a:ext cx="2971800" cy="16494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zh-CN" altLang="en-US" dirty="0"/>
                <a:t>城市中的日与夜</a:t>
              </a:r>
              <a:endParaRPr lang="en-US" dirty="0"/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id="{7DD17854-1605-AF88-C6C5-7CA9AAE3561D}"/>
                </a:ext>
              </a:extLst>
            </p:cNvPr>
            <p:cNvGrpSpPr/>
            <p:nvPr/>
          </p:nvGrpSpPr>
          <p:grpSpPr>
            <a:xfrm>
              <a:off x="985837" y="3488531"/>
              <a:ext cx="88106" cy="88106"/>
              <a:chOff x="985837" y="3488531"/>
              <a:chExt cx="88106" cy="88106"/>
            </a:xfrm>
          </p:grpSpPr>
          <p:sp>
            <p:nvSpPr>
              <p:cNvPr id="36" name="Oval 12">
                <a:extLst>
                  <a:ext uri="{FF2B5EF4-FFF2-40B4-BE49-F238E27FC236}">
                    <a16:creationId xmlns:a16="http://schemas.microsoft.com/office/drawing/2014/main" id="{B623DA1B-1072-F62D-A89A-743A4158974D}"/>
                  </a:ext>
                </a:extLst>
              </p:cNvPr>
              <p:cNvSpPr/>
              <p:nvPr/>
            </p:nvSpPr>
            <p:spPr>
              <a:xfrm rot="10800000">
                <a:off x="985837" y="3488531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277">
                <a:extLst>
                  <a:ext uri="{FF2B5EF4-FFF2-40B4-BE49-F238E27FC236}">
                    <a16:creationId xmlns:a16="http://schemas.microsoft.com/office/drawing/2014/main" id="{034B76E1-3B9D-3EDC-F599-829462BA71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>
                <a:off x="1010617" y="3518565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2" name="TextBox 10">
            <a:extLst>
              <a:ext uri="{FF2B5EF4-FFF2-40B4-BE49-F238E27FC236}">
                <a16:creationId xmlns:a16="http://schemas.microsoft.com/office/drawing/2014/main" id="{1A4A2FC5-27E6-1286-6B0A-93F495D299AA}"/>
              </a:ext>
            </a:extLst>
          </p:cNvPr>
          <p:cNvSpPr txBox="1"/>
          <p:nvPr/>
        </p:nvSpPr>
        <p:spPr>
          <a:xfrm>
            <a:off x="129723" y="4924413"/>
            <a:ext cx="7577088" cy="73866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marL="342900" indent="-342900" algn="just" defTabSz="1219170">
              <a:spcAft>
                <a:spcPts val="1600"/>
              </a:spcAft>
              <a:buFont typeface="Wingdings" panose="05000000000000000000" pitchFamily="2" charset="2"/>
              <a:buChar char="ü"/>
            </a:pPr>
            <a:r>
              <a:rPr lang="en-US" altLang="zh-CN" sz="2400" dirty="0">
                <a:latin typeface="+mn-ea"/>
              </a:rPr>
              <a:t>7</a:t>
            </a:r>
            <a:r>
              <a:rPr lang="zh-CN" altLang="en-US" sz="2400" dirty="0">
                <a:latin typeface="+mn-ea"/>
              </a:rPr>
              <a:t>个主题由组长抽签确定，项目结束后需提交一份创意结项作品并在中德线上大会中汇报。</a:t>
            </a:r>
            <a:endParaRPr lang="en-US" altLang="zh-CN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6094429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10" grpId="0"/>
      <p:bldP spid="1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E0DADF6C-78CB-A09F-DDEE-2C3BD6D4F5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27" t="29407" r="29080" b="31516"/>
          <a:stretch/>
        </p:blipFill>
        <p:spPr>
          <a:xfrm>
            <a:off x="1711034" y="169717"/>
            <a:ext cx="8464158" cy="651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370759"/>
      </p:ext>
    </p:extLst>
  </p:cSld>
  <p:clrMapOvr>
    <a:masterClrMapping/>
  </p:clrMapOvr>
  <p:transition spd="slow">
    <p:cover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CED5522-50DC-6F7C-F50C-EAEF2FA21F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18"/>
          <a:stretch/>
        </p:blipFill>
        <p:spPr>
          <a:xfrm>
            <a:off x="3518614" y="1642119"/>
            <a:ext cx="4352925" cy="302869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E1A726F-CF42-A787-10A5-702FA4E01876}"/>
              </a:ext>
            </a:extLst>
          </p:cNvPr>
          <p:cNvSpPr txBox="1"/>
          <p:nvPr/>
        </p:nvSpPr>
        <p:spPr>
          <a:xfrm>
            <a:off x="4000618" y="103347"/>
            <a:ext cx="2847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城市，</a:t>
            </a:r>
            <a:r>
              <a:rPr lang="en-US" altLang="zh-CN" sz="2800" dirty="0"/>
              <a:t>die Stadt</a:t>
            </a:r>
            <a:endParaRPr lang="zh-CN" altLang="en-US" sz="28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E437BE1-6F24-CDD1-2BC2-8BAEB9587869}"/>
              </a:ext>
            </a:extLst>
          </p:cNvPr>
          <p:cNvSpPr txBox="1"/>
          <p:nvPr/>
        </p:nvSpPr>
        <p:spPr>
          <a:xfrm>
            <a:off x="4390532" y="599748"/>
            <a:ext cx="2847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响动，</a:t>
            </a:r>
            <a:r>
              <a:rPr lang="en-US" altLang="zh-CN" sz="2800" dirty="0" err="1"/>
              <a:t>klingen</a:t>
            </a:r>
            <a:endParaRPr lang="zh-CN" altLang="en-US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0C1096B-9FA8-BD58-C6DB-1692D53CA734}"/>
              </a:ext>
            </a:extLst>
          </p:cNvPr>
          <p:cNvSpPr txBox="1"/>
          <p:nvPr/>
        </p:nvSpPr>
        <p:spPr>
          <a:xfrm>
            <a:off x="7938650" y="76528"/>
            <a:ext cx="2847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Die Stadt </a:t>
            </a:r>
            <a:r>
              <a:rPr lang="en-US" altLang="zh-CN" sz="2800" dirty="0" err="1"/>
              <a:t>klingt</a:t>
            </a:r>
            <a:r>
              <a:rPr lang="en-US" altLang="zh-CN" sz="2800" dirty="0"/>
              <a:t>.</a:t>
            </a:r>
            <a:endParaRPr lang="zh-CN" altLang="en-US" sz="2800" dirty="0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9095CDC6-A00F-779D-B0C2-01C19ECBBC05}"/>
              </a:ext>
            </a:extLst>
          </p:cNvPr>
          <p:cNvSpPr/>
          <p:nvPr/>
        </p:nvSpPr>
        <p:spPr>
          <a:xfrm>
            <a:off x="281749" y="1251992"/>
            <a:ext cx="1935310" cy="1865560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</a:rPr>
              <a:t>交通声</a:t>
            </a:r>
            <a:endParaRPr lang="en-US" altLang="zh-CN" sz="2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</a:rPr>
              <a:t>der </a:t>
            </a:r>
            <a:r>
              <a:rPr lang="en-US" altLang="zh-CN" sz="2400" dirty="0" err="1">
                <a:solidFill>
                  <a:schemeClr val="accent6">
                    <a:lumMod val="50000"/>
                  </a:schemeClr>
                </a:solidFill>
              </a:rPr>
              <a:t>Klang</a:t>
            </a: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</a:rPr>
              <a:t> von dem </a:t>
            </a:r>
            <a:r>
              <a:rPr lang="en-US" altLang="zh-CN" sz="2400" dirty="0" err="1">
                <a:solidFill>
                  <a:schemeClr val="accent6">
                    <a:lumMod val="50000"/>
                  </a:schemeClr>
                </a:solidFill>
              </a:rPr>
              <a:t>Verkehr</a:t>
            </a:r>
            <a:endParaRPr lang="zh-CN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EE711983-BBF6-F632-993F-1C277420612A}"/>
              </a:ext>
            </a:extLst>
          </p:cNvPr>
          <p:cNvSpPr/>
          <p:nvPr/>
        </p:nvSpPr>
        <p:spPr>
          <a:xfrm>
            <a:off x="678873" y="3321448"/>
            <a:ext cx="2066495" cy="2061043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</a:rPr>
              <a:t>城市中的语言</a:t>
            </a:r>
            <a:endParaRPr lang="en-US" altLang="zh-CN" sz="2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dirty="0">
                <a:solidFill>
                  <a:schemeClr val="accent6">
                    <a:lumMod val="50000"/>
                  </a:schemeClr>
                </a:solidFill>
              </a:rPr>
              <a:t>die </a:t>
            </a:r>
            <a:r>
              <a:rPr lang="en-US" altLang="zh-CN" dirty="0" err="1">
                <a:solidFill>
                  <a:schemeClr val="accent6">
                    <a:lumMod val="50000"/>
                  </a:schemeClr>
                </a:solidFill>
              </a:rPr>
              <a:t>Sprachen</a:t>
            </a:r>
            <a:r>
              <a:rPr lang="en-US" altLang="zh-CN" dirty="0">
                <a:solidFill>
                  <a:schemeClr val="accent6">
                    <a:lumMod val="50000"/>
                  </a:schemeClr>
                </a:solidFill>
              </a:rPr>
              <a:t> in der Stadt </a:t>
            </a:r>
            <a:r>
              <a:rPr lang="en-US" altLang="zh-CN" dirty="0" err="1"/>
              <a:t>i</a:t>
            </a:r>
            <a:endParaRPr lang="zh-CN" altLang="en-US" dirty="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EE84D91C-5DF0-743B-79AD-89C3A951FD21}"/>
              </a:ext>
            </a:extLst>
          </p:cNvPr>
          <p:cNvSpPr/>
          <p:nvPr/>
        </p:nvSpPr>
        <p:spPr>
          <a:xfrm>
            <a:off x="2465497" y="4730880"/>
            <a:ext cx="2012992" cy="1911929"/>
          </a:xfrm>
          <a:prstGeom prst="ellipse">
            <a:avLst/>
          </a:prstGeom>
          <a:ln>
            <a:solidFill>
              <a:srgbClr val="FFFF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</a:rPr>
              <a:t>城市中的噪声</a:t>
            </a:r>
            <a:endParaRPr lang="en-US" altLang="zh-CN" sz="2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</a:rPr>
              <a:t>die </a:t>
            </a:r>
            <a:r>
              <a:rPr lang="en-US" altLang="zh-CN" sz="2000" dirty="0" err="1">
                <a:solidFill>
                  <a:schemeClr val="accent6">
                    <a:lumMod val="50000"/>
                  </a:schemeClr>
                </a:solidFill>
              </a:rPr>
              <a:t>Geräusche</a:t>
            </a:r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</a:rPr>
              <a:t> in der Stadt 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01392F50-7B01-7485-6DA7-114802D8FD06}"/>
              </a:ext>
            </a:extLst>
          </p:cNvPr>
          <p:cNvSpPr/>
          <p:nvPr/>
        </p:nvSpPr>
        <p:spPr>
          <a:xfrm>
            <a:off x="4676646" y="4730880"/>
            <a:ext cx="2171081" cy="2071013"/>
          </a:xfrm>
          <a:prstGeom prst="ellips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000" dirty="0">
                <a:solidFill>
                  <a:schemeClr val="accent6">
                    <a:lumMod val="50000"/>
                  </a:schemeClr>
                </a:solidFill>
              </a:rPr>
              <a:t>城市中的动物的声音</a:t>
            </a:r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die </a:t>
            </a:r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Tiergeräusche</a:t>
            </a:r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 in der Stadt 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17AB20C7-CC21-6596-C273-334BB0C30CD0}"/>
              </a:ext>
            </a:extLst>
          </p:cNvPr>
          <p:cNvSpPr/>
          <p:nvPr/>
        </p:nvSpPr>
        <p:spPr>
          <a:xfrm>
            <a:off x="7072739" y="4730880"/>
            <a:ext cx="2121104" cy="2032060"/>
          </a:xfrm>
          <a:prstGeom prst="ellipse">
            <a:avLst/>
          </a:prstGeom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</a:rPr>
              <a:t>城市中的音乐</a:t>
            </a:r>
            <a:endParaRPr lang="en-US" altLang="zh-CN" sz="2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</a:rPr>
              <a:t>die </a:t>
            </a:r>
            <a:r>
              <a:rPr lang="en-US" altLang="zh-CN" sz="2000" dirty="0" err="1">
                <a:solidFill>
                  <a:schemeClr val="accent6">
                    <a:lumMod val="50000"/>
                  </a:schemeClr>
                </a:solidFill>
              </a:rPr>
              <a:t>Musik</a:t>
            </a:r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</a:rPr>
              <a:t>in der Stadt </a:t>
            </a:r>
          </a:p>
          <a:p>
            <a:pPr algn="ctr"/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US" altLang="zh-CN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CD511646-1D16-B5ED-93D2-64D71787593E}"/>
              </a:ext>
            </a:extLst>
          </p:cNvPr>
          <p:cNvSpPr/>
          <p:nvPr/>
        </p:nvSpPr>
        <p:spPr>
          <a:xfrm>
            <a:off x="8846111" y="3335581"/>
            <a:ext cx="2175179" cy="1908364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000" dirty="0">
                <a:solidFill>
                  <a:schemeClr val="accent6">
                    <a:lumMod val="50000"/>
                  </a:schemeClr>
                </a:solidFill>
              </a:rPr>
              <a:t>城市中特别的声音</a:t>
            </a:r>
            <a:endParaRPr lang="en-US" altLang="zh-CN" sz="20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die </a:t>
            </a:r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besondere</a:t>
            </a:r>
            <a:endParaRPr lang="en-US" altLang="zh-CN" sz="18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Geräusche</a:t>
            </a:r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 in der Stadt 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9E9B2EAB-4B93-8F53-CDE6-85AB2636D0EF}"/>
              </a:ext>
            </a:extLst>
          </p:cNvPr>
          <p:cNvSpPr/>
          <p:nvPr/>
        </p:nvSpPr>
        <p:spPr>
          <a:xfrm>
            <a:off x="9213267" y="1234288"/>
            <a:ext cx="2036624" cy="1989972"/>
          </a:xfrm>
          <a:prstGeom prst="ellipse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zh-CN" altLang="en-US" sz="2200" dirty="0">
                <a:solidFill>
                  <a:schemeClr val="accent6">
                    <a:lumMod val="50000"/>
                  </a:schemeClr>
                </a:solidFill>
              </a:rPr>
              <a:t>家中的声音</a:t>
            </a:r>
            <a:endParaRPr lang="en-US" altLang="zh-CN" sz="22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der </a:t>
            </a:r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Klang</a:t>
            </a:r>
            <a:endParaRPr lang="en-US" altLang="zh-CN" sz="18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zu</a:t>
            </a:r>
            <a:r>
              <a:rPr lang="en-US" altLang="zh-CN" sz="1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zh-CN" sz="1800" dirty="0" err="1">
                <a:solidFill>
                  <a:schemeClr val="accent6">
                    <a:lumMod val="50000"/>
                  </a:schemeClr>
                </a:solidFill>
              </a:rPr>
              <a:t>Hause</a:t>
            </a:r>
            <a:endParaRPr lang="zh-CN" alt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62F7B4E-7E96-9A3D-6642-A760F1B5D277}"/>
              </a:ext>
            </a:extLst>
          </p:cNvPr>
          <p:cNvSpPr txBox="1"/>
          <p:nvPr/>
        </p:nvSpPr>
        <p:spPr>
          <a:xfrm>
            <a:off x="4202815" y="1112723"/>
            <a:ext cx="3222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声响，</a:t>
            </a:r>
            <a:r>
              <a:rPr lang="en-US" altLang="zh-CN" sz="2800" dirty="0"/>
              <a:t>der </a:t>
            </a:r>
            <a:r>
              <a:rPr lang="en-US" altLang="zh-CN" sz="2800" dirty="0" err="1"/>
              <a:t>Klang</a:t>
            </a:r>
            <a:endParaRPr lang="zh-CN" altLang="en-US" sz="2800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5CB8167-75CC-61AB-A251-8BA52D2213BF}"/>
              </a:ext>
            </a:extLst>
          </p:cNvPr>
          <p:cNvSpPr txBox="1"/>
          <p:nvPr/>
        </p:nvSpPr>
        <p:spPr>
          <a:xfrm>
            <a:off x="7072739" y="599748"/>
            <a:ext cx="4710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Der </a:t>
            </a:r>
            <a:r>
              <a:rPr lang="en-US" altLang="zh-CN" sz="2800" dirty="0" err="1"/>
              <a:t>Klang</a:t>
            </a:r>
            <a:r>
              <a:rPr lang="en-US" altLang="zh-CN" sz="2800" dirty="0"/>
              <a:t> in der Stadt </a:t>
            </a:r>
            <a:r>
              <a:rPr lang="en-US" altLang="zh-CN" sz="2800" dirty="0" err="1"/>
              <a:t>ist</a:t>
            </a:r>
            <a:r>
              <a:rPr lang="en-US" altLang="zh-CN" sz="2800" dirty="0"/>
              <a:t> super.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74525986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>
            <a:extLst>
              <a:ext uri="{FF2B5EF4-FFF2-40B4-BE49-F238E27FC236}">
                <a16:creationId xmlns:a16="http://schemas.microsoft.com/office/drawing/2014/main" id="{BC26FCDB-7A83-B017-6D88-3308A42F060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959" b="959"/>
          <a:stretch>
            <a:fillRect/>
          </a:stretch>
        </p:blipFill>
        <p:spPr>
          <a:xfrm>
            <a:off x="6352038" y="2259993"/>
            <a:ext cx="5570556" cy="3863716"/>
          </a:xfrm>
          <a:prstGeom prst="rect">
            <a:avLst/>
          </a:prstGeom>
        </p:spPr>
      </p:pic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B50ADB5-F57C-E419-7647-103B22B7EC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0895" y="373135"/>
            <a:ext cx="10609636" cy="609600"/>
          </a:xfrm>
        </p:spPr>
        <p:txBody>
          <a:bodyPr/>
          <a:lstStyle/>
          <a:p>
            <a:r>
              <a:rPr lang="en-US" altLang="zh-CN" dirty="0"/>
              <a:t>Der Beat </a:t>
            </a:r>
            <a:r>
              <a:rPr lang="en-US" altLang="zh-CN" dirty="0" err="1"/>
              <a:t>deiner</a:t>
            </a:r>
            <a:r>
              <a:rPr lang="en-US" altLang="zh-CN" dirty="0"/>
              <a:t> Stadt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0552CD5-7DAB-62DB-976B-9184A9B74D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itchFamily="34" charset="0"/>
                <a:cs typeface="+mn-cs"/>
              </a:rPr>
              <a:t>城市的律动</a:t>
            </a:r>
            <a:endParaRPr kumimoji="0" lang="ar-SA" altLang="zh-CN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 pitchFamily="34" charset="0"/>
              <a:ea typeface="Open Sans Light" pitchFamily="34" charset="0"/>
              <a:cs typeface="Arial" panose="020B0604020202020204" pitchFamily="34" charset="0"/>
            </a:endParaRPr>
          </a:p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78CCFE2-58FA-2506-6422-907DDCEF365E}"/>
              </a:ext>
            </a:extLst>
          </p:cNvPr>
          <p:cNvSpPr txBox="1"/>
          <p:nvPr/>
        </p:nvSpPr>
        <p:spPr>
          <a:xfrm>
            <a:off x="193963" y="2466521"/>
            <a:ext cx="609600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+mn-ea"/>
              </a:rPr>
              <a:t>每组需就主题提交一份创意作品。作品形式自定。</a:t>
            </a:r>
            <a:endParaRPr lang="en-US" altLang="zh-CN" sz="2800" dirty="0">
              <a:latin typeface="+mn-ea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+mn-ea"/>
              </a:rPr>
              <a:t>提交时间为</a:t>
            </a:r>
            <a:r>
              <a:rPr lang="en-US" altLang="zh-CN" sz="2800" dirty="0">
                <a:latin typeface="+mn-ea"/>
              </a:rPr>
              <a:t>9</a:t>
            </a:r>
            <a:r>
              <a:rPr lang="zh-CN" altLang="en-US" sz="2800" dirty="0">
                <a:latin typeface="+mn-ea"/>
              </a:rPr>
              <a:t>月</a:t>
            </a:r>
            <a:r>
              <a:rPr lang="en-US" altLang="zh-CN" sz="2800" dirty="0">
                <a:latin typeface="+mn-ea"/>
              </a:rPr>
              <a:t>24</a:t>
            </a:r>
            <a:r>
              <a:rPr lang="zh-CN" altLang="en-US" sz="2800" dirty="0">
                <a:latin typeface="+mn-ea"/>
              </a:rPr>
              <a:t>日上午，</a:t>
            </a:r>
            <a:r>
              <a:rPr lang="en-US" altLang="zh-CN" sz="2800" dirty="0">
                <a:latin typeface="+mn-ea"/>
              </a:rPr>
              <a:t>U</a:t>
            </a:r>
            <a:r>
              <a:rPr lang="zh-CN" altLang="en-US" sz="2800" dirty="0">
                <a:latin typeface="+mn-ea"/>
              </a:rPr>
              <a:t>盘。</a:t>
            </a:r>
            <a:endParaRPr lang="en-US" altLang="zh-CN" sz="2800" dirty="0">
              <a:latin typeface="+mn-ea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+mn-ea"/>
              </a:rPr>
              <a:t>如作品中出现文字，如字幕、旁白、</a:t>
            </a:r>
            <a:r>
              <a:rPr lang="en-US" altLang="zh-CN" sz="2800" dirty="0">
                <a:latin typeface="+mn-ea"/>
              </a:rPr>
              <a:t>PPT</a:t>
            </a:r>
            <a:r>
              <a:rPr lang="zh-CN" altLang="en-US" sz="2800" dirty="0">
                <a:latin typeface="+mn-ea"/>
              </a:rPr>
              <a:t>文案，则作品语言为中英双语。</a:t>
            </a:r>
            <a:endParaRPr lang="en-US" altLang="zh-CN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23512136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791183" y="476712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en-US" altLang="zh-CN" sz="4800" spc="400" dirty="0" err="1">
                <a:solidFill>
                  <a:srgbClr val="FFFFFF"/>
                </a:solidFill>
              </a:rPr>
              <a:t>Vielen</a:t>
            </a:r>
            <a:r>
              <a:rPr lang="en-US" altLang="zh-CN" sz="4800" spc="400" dirty="0">
                <a:solidFill>
                  <a:srgbClr val="FFFFFF"/>
                </a:solidFill>
              </a:rPr>
              <a:t> Dank!</a:t>
            </a:r>
            <a:endParaRPr lang="en-US" sz="4800" spc="400" dirty="0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latin typeface="Calibri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4290919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19D965-60EC-4A2F-BF01-A1263014C08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系统信息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4-7-3"/>
</p:tagLst>
</file>

<file path=ppt/theme/theme1.xml><?xml version="1.0" encoding="utf-8"?>
<a:theme xmlns:a="http://schemas.openxmlformats.org/drawingml/2006/main" name="Office Theme">
  <a:themeElements>
    <a:clrScheme name="Theme Color 1 Dark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237DB9"/>
      </a:accent1>
      <a:accent2>
        <a:srgbClr val="14AA96"/>
      </a:accent2>
      <a:accent3>
        <a:srgbClr val="9BB955"/>
      </a:accent3>
      <a:accent4>
        <a:srgbClr val="F09B14"/>
      </a:accent4>
      <a:accent5>
        <a:srgbClr val="BE392B"/>
      </a:accent5>
      <a:accent6>
        <a:srgbClr val="6432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 w="12700">
          <a:solidFill>
            <a:schemeClr val="bg1"/>
          </a:solidFill>
        </a:ln>
        <a:effectLst/>
      </a:spPr>
      <a:bodyPr rtlCol="1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MC-</Template>
  <TotalTime>0</TotalTime>
  <Words>411</Words>
  <Application>Microsoft Office PowerPoint</Application>
  <PresentationFormat>宽屏</PresentationFormat>
  <Paragraphs>66</Paragraphs>
  <Slides>8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等线</vt:lpstr>
      <vt:lpstr>宋体</vt:lpstr>
      <vt:lpstr>Agency FB</vt:lpstr>
      <vt:lpstr>Arial</vt:lpstr>
      <vt:lpstr>Calibri</vt:lpstr>
      <vt:lpstr>Lato</vt:lpstr>
      <vt:lpstr>Lato Black</vt:lpstr>
      <vt:lpstr>Lato Light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created xsi:type="dcterms:W3CDTF">2017-06-30T12:34:36Z</dcterms:created>
  <dcterms:modified xsi:type="dcterms:W3CDTF">2022-09-16T03:32:52Z</dcterms:modified>
  <cp:category/>
</cp:coreProperties>
</file>