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47" r:id="rId3"/>
    <p:sldId id="496" r:id="rId5"/>
    <p:sldId id="413" r:id="rId6"/>
    <p:sldId id="468" r:id="rId7"/>
    <p:sldId id="469" r:id="rId8"/>
    <p:sldId id="470" r:id="rId9"/>
    <p:sldId id="471" r:id="rId10"/>
    <p:sldId id="473" r:id="rId11"/>
    <p:sldId id="474" r:id="rId12"/>
    <p:sldId id="475" r:id="rId13"/>
    <p:sldId id="476" r:id="rId14"/>
    <p:sldId id="478" r:id="rId15"/>
    <p:sldId id="479" r:id="rId16"/>
    <p:sldId id="480" r:id="rId17"/>
    <p:sldId id="481" r:id="rId18"/>
    <p:sldId id="482" r:id="rId19"/>
    <p:sldId id="483" r:id="rId20"/>
    <p:sldId id="484" r:id="rId21"/>
    <p:sldId id="495" r:id="rId22"/>
    <p:sldId id="485" r:id="rId23"/>
    <p:sldId id="487" r:id="rId24"/>
    <p:sldId id="477" r:id="rId25"/>
    <p:sldId id="472" r:id="rId26"/>
    <p:sldId id="488" r:id="rId27"/>
    <p:sldId id="497" r:id="rId28"/>
    <p:sldId id="491" r:id="rId29"/>
    <p:sldId id="492" r:id="rId30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B8"/>
    <a:srgbClr val="3333FF"/>
    <a:srgbClr val="CDFF9F"/>
    <a:srgbClr val="A50021"/>
    <a:srgbClr val="00FFCC"/>
    <a:srgbClr val="FF9900"/>
    <a:srgbClr val="3333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7"/>
    <p:restoredTop sz="94339"/>
  </p:normalViewPr>
  <p:slideViewPr>
    <p:cSldViewPr showGuides="1">
      <p:cViewPr varScale="1">
        <p:scale>
          <a:sx n="89" d="100"/>
          <a:sy n="89" d="100"/>
        </p:scale>
        <p:origin x="-510" y="-108"/>
      </p:cViewPr>
      <p:guideLst>
        <p:guide orient="horz" pos="2027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199" cy="761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2290" name="页眉占位符 1228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endParaRPr lang="zh-CN" altLang="en-US" sz="1200" strike="noStrike" noProof="1" dirty="0"/>
          </a:p>
        </p:txBody>
      </p:sp>
      <p:sp>
        <p:nvSpPr>
          <p:cNvPr id="12291" name="日期占位符 1229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fontAlgn="base"/>
            <a:endParaRPr lang="zh-CN" altLang="en-US" sz="1200" strike="noStrike" noProof="1" dirty="0"/>
          </a:p>
        </p:txBody>
      </p:sp>
      <p:sp>
        <p:nvSpPr>
          <p:cNvPr id="2052" name="幻灯片图像占位符 12291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053" name="文本占位符 12292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0"/>
            <a:r>
              <a:rPr lang="zh-CN" altLang="en-US" dirty="0"/>
              <a:t>第二级</a:t>
            </a:r>
            <a:endParaRPr lang="zh-CN" altLang="en-US" dirty="0"/>
          </a:p>
          <a:p>
            <a:pPr lvl="2" indent="0"/>
            <a:r>
              <a:rPr lang="zh-CN" altLang="en-US" dirty="0"/>
              <a:t>第三级</a:t>
            </a:r>
            <a:endParaRPr lang="zh-CN" altLang="en-US" dirty="0"/>
          </a:p>
          <a:p>
            <a:pPr lvl="3" indent="0"/>
            <a:r>
              <a:rPr lang="zh-CN" altLang="en-US" dirty="0"/>
              <a:t>第四级</a:t>
            </a:r>
            <a:endParaRPr lang="zh-CN" altLang="en-US" dirty="0"/>
          </a:p>
          <a:p>
            <a:pPr lvl="4" indent="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2294" name="页脚占位符 1229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fontAlgn="base"/>
            <a:endParaRPr lang="zh-CN" altLang="en-US" sz="1200" strike="noStrike" noProof="1" dirty="0"/>
          </a:p>
        </p:txBody>
      </p:sp>
      <p:sp>
        <p:nvSpPr>
          <p:cNvPr id="12295" name="灯片编号占位符 1229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fontAlgn="base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幻灯片图像占位符 17817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4098" name="文本占位符 178178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 indent="0"/>
            <a:endParaRPr lang="zh-CN" altLang="zh-CN" dirty="0"/>
          </a:p>
        </p:txBody>
      </p:sp>
      <p:sp>
        <p:nvSpPr>
          <p:cNvPr id="4099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4336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4336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43364" name="日期占位符 14336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43365" name="页脚占位符 14336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43366" name="灯片编号占位符 14336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sldNum="0" hdr="0" ft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oleObject" Target="../embeddings/oleObject1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3" name="文本框 177153"/>
          <p:cNvSpPr txBox="1"/>
          <p:nvPr/>
        </p:nvSpPr>
        <p:spPr>
          <a:xfrm>
            <a:off x="3184525" y="4953000"/>
            <a:ext cx="549275" cy="53340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3074" name="组合 177155"/>
          <p:cNvGrpSpPr/>
          <p:nvPr/>
        </p:nvGrpSpPr>
        <p:grpSpPr>
          <a:xfrm>
            <a:off x="1371600" y="1371600"/>
            <a:ext cx="7161213" cy="2792413"/>
            <a:chOff x="864" y="864"/>
            <a:chExt cx="4511" cy="1759"/>
          </a:xfrm>
        </p:grpSpPr>
        <p:sp>
          <p:nvSpPr>
            <p:cNvPr id="3075" name="文本框 177156"/>
            <p:cNvSpPr txBox="1"/>
            <p:nvPr/>
          </p:nvSpPr>
          <p:spPr>
            <a:xfrm>
              <a:off x="864" y="864"/>
              <a:ext cx="3724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5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1.1</a:t>
              </a:r>
              <a:r>
                <a:rPr lang="zh-CN" altLang="en-US" sz="5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分类计数原理</a:t>
              </a:r>
              <a:endParaRPr lang="zh-CN" altLang="en-US" sz="5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6" name="文本框 177157"/>
            <p:cNvSpPr txBox="1"/>
            <p:nvPr/>
          </p:nvSpPr>
          <p:spPr>
            <a:xfrm>
              <a:off x="1701" y="1797"/>
              <a:ext cx="680" cy="82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8000" dirty="0">
                  <a:solidFill>
                    <a:schemeClr val="accent2"/>
                  </a:solidFill>
                  <a:latin typeface="Times New Roman" panose="02020603050405020304" pitchFamily="18" charset="0"/>
                  <a:ea typeface="华文行楷" pitchFamily="2" charset="-122"/>
                </a:rPr>
                <a:t>与</a:t>
              </a:r>
              <a:endParaRPr lang="zh-CN" altLang="en-US" sz="8000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itchFamily="2" charset="-122"/>
              </a:endParaRPr>
            </a:p>
          </p:txBody>
        </p:sp>
        <p:sp>
          <p:nvSpPr>
            <p:cNvPr id="3077" name="文本框 177158"/>
            <p:cNvSpPr txBox="1"/>
            <p:nvPr/>
          </p:nvSpPr>
          <p:spPr>
            <a:xfrm>
              <a:off x="2336" y="1888"/>
              <a:ext cx="3039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5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分步计数原理</a:t>
              </a:r>
              <a:endParaRPr lang="zh-CN" altLang="en-US" sz="5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457565" y="6417945"/>
            <a:ext cx="658495" cy="295910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105140" y="6285230"/>
            <a:ext cx="632460" cy="31940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2400" y="198120"/>
            <a:ext cx="266636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0000B8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情境引入</a:t>
            </a:r>
            <a:endParaRPr lang="zh-CN" altLang="en-US" sz="4400" b="1">
              <a:solidFill>
                <a:srgbClr val="0000B8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8320" y="2114550"/>
            <a:ext cx="808672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掷一颗骰子出现点数小于3的概率是多少？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255635" y="6361430"/>
            <a:ext cx="687070" cy="28257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4339" name="Rectangle 11"/>
          <p:cNvSpPr/>
          <p:nvPr/>
        </p:nvSpPr>
        <p:spPr>
          <a:xfrm>
            <a:off x="2289810" y="385445"/>
            <a:ext cx="5724525" cy="8302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8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人造天体的编号规则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4340" name="Rectangle 12"/>
          <p:cNvSpPr/>
          <p:nvPr/>
        </p:nvSpPr>
        <p:spPr>
          <a:xfrm>
            <a:off x="4264660" y="1372870"/>
            <a:ext cx="475678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just">
              <a:lnSpc>
                <a:spcPct val="125000"/>
              </a:lnSpc>
            </a:pP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(1)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发射年份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+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四位编码；</a:t>
            </a:r>
            <a:endParaRPr lang="en-US" altLang="zh-CN" sz="24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algn="just">
              <a:lnSpc>
                <a:spcPct val="125000"/>
              </a:lnSpc>
            </a:pP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(2)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四位编码前三位为阿拉伯数字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,  </a:t>
            </a:r>
            <a:endParaRPr lang="en-US" altLang="zh-CN" sz="24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algn="just">
              <a:lnSpc>
                <a:spcPct val="125000"/>
              </a:lnSpc>
            </a:pP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        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第四位为英文字母；</a:t>
            </a:r>
            <a:endParaRPr lang="en-US" altLang="zh-CN" sz="24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algn="just">
              <a:lnSpc>
                <a:spcPct val="125000"/>
              </a:lnSpc>
            </a:pP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(3)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前三位数字不能同时为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0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；</a:t>
            </a:r>
            <a:endParaRPr lang="en-US" altLang="zh-CN" sz="24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25000"/>
              </a:lnSpc>
            </a:pP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(4)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英文字母不得选用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I</a:t>
            </a:r>
            <a:r>
              <a:rPr lang="zh-CN" altLang="en-US" sz="2400" b="1" i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，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O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；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 </a:t>
            </a:r>
            <a:endParaRPr lang="en-US" altLang="zh-CN" sz="24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（字母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I,O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易与数字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1,0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混淆）</a:t>
            </a:r>
            <a:endParaRPr lang="en-US" altLang="zh-CN" sz="2400" b="1" dirty="0">
              <a:solidFill>
                <a:srgbClr val="FFFF00"/>
              </a:solidFill>
              <a:latin typeface="Arial" panose="020B0604020202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4342" name="Text Box 5"/>
          <p:cNvSpPr/>
          <p:nvPr/>
        </p:nvSpPr>
        <p:spPr>
          <a:xfrm>
            <a:off x="4191000" y="4268470"/>
            <a:ext cx="4905375" cy="1383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Times New Roman" panose="02020603050405020304" pitchFamily="18" charset="0"/>
              </a:rPr>
              <a:t>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Times New Roman" panose="02020603050405020304" pitchFamily="18" charset="0"/>
              </a:rPr>
              <a:t>按照这样的编号规则，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sym typeface="Times New Roman" panose="02020603050405020304" pitchFamily="18" charset="0"/>
            </a:endParaRPr>
          </a:p>
          <a:p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  <a:sym typeface="Times New Roman" panose="02020603050405020304" pitchFamily="18" charset="0"/>
              </a:rPr>
              <a:t>2013</a:t>
            </a:r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  <a:sym typeface="Times New Roman" panose="02020603050405020304" pitchFamily="18" charset="0"/>
              </a:rPr>
              <a:t>年发射的人造天体，所有</a:t>
            </a:r>
            <a:endParaRPr lang="zh-CN" altLang="en-US" sz="2800" b="1" dirty="0">
              <a:solidFill>
                <a:srgbClr val="FF0066"/>
              </a:solidFill>
              <a:latin typeface="Arial" panose="020B0604020202020204" pitchFamily="34" charset="0"/>
              <a:sym typeface="Times New Roman" panose="02020603050405020304" pitchFamily="18" charset="0"/>
            </a:endParaRPr>
          </a:p>
          <a:p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  <a:sym typeface="Times New Roman" panose="02020603050405020304" pitchFamily="18" charset="0"/>
              </a:rPr>
              <a:t>可能的编码有多少种</a:t>
            </a: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  <a:sym typeface="Times New Roman" panose="02020603050405020304" pitchFamily="18" charset="0"/>
              </a:rPr>
              <a:t>?</a:t>
            </a:r>
            <a:endParaRPr lang="zh-CN" altLang="en-US" sz="2800" b="1" dirty="0">
              <a:solidFill>
                <a:srgbClr val="FF00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343" name="Text Box 12"/>
          <p:cNvSpPr/>
          <p:nvPr/>
        </p:nvSpPr>
        <p:spPr>
          <a:xfrm>
            <a:off x="0" y="5715000"/>
            <a:ext cx="8991600" cy="646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b="1" dirty="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计数问题：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计算</a:t>
            </a:r>
            <a:r>
              <a:rPr lang="zh-CN" altLang="en-US" sz="3600" b="1" dirty="0">
                <a:solidFill>
                  <a:srgbClr val="000099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完成一件事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的方法数的问题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4341" name="Text Box 46"/>
          <p:cNvSpPr/>
          <p:nvPr/>
        </p:nvSpPr>
        <p:spPr>
          <a:xfrm>
            <a:off x="75565" y="4878705"/>
            <a:ext cx="418147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sym typeface="黑体" panose="02010609060101010101" pitchFamily="2" charset="-122"/>
              </a:rPr>
              <a:t>神十国际编号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sym typeface="Times New Roman" panose="02020603050405020304" pitchFamily="18" charset="0"/>
              </a:rPr>
              <a:t>2013-029A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10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7965" y="1451293"/>
            <a:ext cx="3810000" cy="34274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>
                                      <p:cBhvr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12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22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ldLvl="0"/>
      <p:bldP spid="14340" grpId="1" bldLvl="0"/>
      <p:bldP spid="14342" grpId="0" bldLvl="0"/>
      <p:bldP spid="14342" grpId="2" bldLvl="0"/>
      <p:bldP spid="14341" grpId="0" bldLvl="0"/>
      <p:bldP spid="1434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0" y="912178"/>
            <a:ext cx="9144000" cy="3538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</a:rPr>
              <a:t>   </a:t>
            </a:r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</a:rPr>
              <a:t>计数问题是现实生活中最常见的问题，同时也是数学中的重要研究对象之一，特别在概率统计领域里，计数问题更是解题的基础</a:t>
            </a:r>
            <a:r>
              <a:rPr lang="en-US" altLang="zh-CN" sz="3200" b="1" dirty="0">
                <a:solidFill>
                  <a:schemeClr val="tx1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</a:rPr>
              <a:t>对于简单的计数问题，我们可以通过列举法计算，但对于复杂的计数问题，我们希望通过更有效的计数方法来解决</a:t>
            </a:r>
            <a:r>
              <a:rPr lang="en-US" altLang="zh-CN" sz="3200" b="1" dirty="0">
                <a:solidFill>
                  <a:schemeClr val="tx1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</a:rPr>
              <a:t>因此，在实践中总结、归纳出科学的计算原理，具有十分重要的意义</a:t>
            </a:r>
            <a:r>
              <a:rPr lang="en-US" altLang="zh-CN" sz="3200" b="1" dirty="0">
                <a:solidFill>
                  <a:schemeClr val="tx1"/>
                </a:solidFill>
                <a:latin typeface="宋体" panose="02010600030101010101" pitchFamily="2" charset="-122"/>
              </a:rPr>
              <a:t>.</a:t>
            </a:r>
            <a:endParaRPr lang="en-US" altLang="zh-CN" sz="3200" b="1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05800" y="6443345"/>
            <a:ext cx="686435" cy="293370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442325" y="6509385"/>
            <a:ext cx="645795" cy="254000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6387" name="Text Box 23"/>
          <p:cNvSpPr/>
          <p:nvPr/>
        </p:nvSpPr>
        <p:spPr>
          <a:xfrm>
            <a:off x="258445" y="1031240"/>
            <a:ext cx="185896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993366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问题</a:t>
            </a:r>
            <a:r>
              <a:rPr lang="en-US" altLang="zh-CN" sz="4000" b="1" dirty="0">
                <a:solidFill>
                  <a:srgbClr val="993366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1</a:t>
            </a:r>
            <a:endParaRPr lang="zh-CN" altLang="en-US" sz="4000" dirty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16388" name="Text Box 24"/>
          <p:cNvSpPr/>
          <p:nvPr/>
        </p:nvSpPr>
        <p:spPr>
          <a:xfrm>
            <a:off x="334645" y="1640840"/>
            <a:ext cx="8474075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</a:t>
            </a:r>
            <a:r>
              <a:rPr lang="en-US" altLang="zh-CN" sz="36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 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用一个大写的英文字母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或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一个阿拉伯数字给教室里的座位编号，总共能够编出多少种不同的号码？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16389" name="Text Box 25"/>
          <p:cNvSpPr/>
          <p:nvPr/>
        </p:nvSpPr>
        <p:spPr>
          <a:xfrm>
            <a:off x="439420" y="4001453"/>
            <a:ext cx="8734425" cy="2306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sym typeface="黑体" panose="02010609060101010101" pitchFamily="2" charset="-122"/>
              </a:rPr>
              <a:t>　　</a:t>
            </a:r>
            <a:r>
              <a:rPr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黑体" panose="02010609060101010101" pitchFamily="2" charset="-122"/>
              </a:rPr>
              <a:t>从甲地到乙地，可以乘动车，也可以乘汽车．一天中，动车有</a:t>
            </a:r>
            <a:r>
              <a:rPr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5</a:t>
            </a:r>
            <a:r>
              <a:rPr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黑体" panose="02010609060101010101" pitchFamily="2" charset="-122"/>
              </a:rPr>
              <a:t>班，汽车有</a:t>
            </a:r>
            <a:r>
              <a:rPr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6</a:t>
            </a:r>
            <a:r>
              <a:rPr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黑体" panose="02010609060101010101" pitchFamily="2" charset="-122"/>
              </a:rPr>
              <a:t>班．那么一天中乘坐这些交通工具从甲地到乙地共有多少种不同的走法</a:t>
            </a:r>
            <a:r>
              <a:rPr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黑体" panose="02010609060101010101" pitchFamily="2" charset="-122"/>
              </a:rPr>
              <a:t>?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16390" name="Text Box 26"/>
          <p:cNvSpPr/>
          <p:nvPr/>
        </p:nvSpPr>
        <p:spPr>
          <a:xfrm>
            <a:off x="293370" y="3366453"/>
            <a:ext cx="197008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993366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问题</a:t>
            </a:r>
            <a:r>
              <a:rPr lang="en-US" altLang="zh-CN" sz="4000" b="1" dirty="0">
                <a:solidFill>
                  <a:srgbClr val="993366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2</a:t>
            </a:r>
            <a:endParaRPr lang="zh-CN" altLang="en-US" sz="4000" dirty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955" y="172085"/>
            <a:ext cx="266636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0000B8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新知探究</a:t>
            </a:r>
            <a:endParaRPr lang="zh-CN" altLang="en-US" sz="4400" b="1">
              <a:solidFill>
                <a:srgbClr val="0000B8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bldLvl="0"/>
      <p:bldP spid="16390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275320" y="6523355"/>
            <a:ext cx="715645" cy="281940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2" name="Text Box 2"/>
          <p:cNvSpPr/>
          <p:nvPr/>
        </p:nvSpPr>
        <p:spPr>
          <a:xfrm>
            <a:off x="1760538" y="1998663"/>
            <a:ext cx="1473200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Text Box 3"/>
          <p:cNvSpPr/>
          <p:nvPr/>
        </p:nvSpPr>
        <p:spPr>
          <a:xfrm>
            <a:off x="403225" y="1001713"/>
            <a:ext cx="1684338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rgbClr val="9933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探究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4" name="Text Box 4"/>
          <p:cNvSpPr/>
          <p:nvPr/>
        </p:nvSpPr>
        <p:spPr>
          <a:xfrm>
            <a:off x="403225" y="2068513"/>
            <a:ext cx="8356600" cy="2462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     </a:t>
            </a:r>
            <a:r>
              <a:rPr lang="en-US" altLang="zh-CN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以上两个计数问题的共同特点是什么呢？</a:t>
            </a:r>
            <a:endParaRPr lang="zh-CN" altLang="en-US" sz="44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          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5" name="WordArt 5"/>
          <p:cNvSpPr>
            <a:spLocks noTextEdit="1"/>
          </p:cNvSpPr>
          <p:nvPr/>
        </p:nvSpPr>
        <p:spPr>
          <a:xfrm>
            <a:off x="6780213" y="4337050"/>
            <a:ext cx="619125" cy="121920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6"/>
              </a:avLst>
            </a:prstTxWarp>
            <a:normAutofit fontScale="70000"/>
          </a:bodyPr>
          <a:p>
            <a:pPr algn="ctr"/>
            <a:r>
              <a:rPr lang="zh-CN" altLang="en-US" sz="9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  <a:endParaRPr lang="zh-CN" altLang="en-US" sz="9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16595" y="6426200"/>
            <a:ext cx="742315" cy="24066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graphicFrame>
        <p:nvGraphicFramePr>
          <p:cNvPr id="18435" name="表格 18434"/>
          <p:cNvGraphicFramePr/>
          <p:nvPr/>
        </p:nvGraphicFramePr>
        <p:xfrm>
          <a:off x="76200" y="691198"/>
          <a:ext cx="8969375" cy="5159375"/>
        </p:xfrm>
        <a:graphic>
          <a:graphicData uri="http://schemas.openxmlformats.org/drawingml/2006/table">
            <a:tbl>
              <a:tblPr/>
              <a:tblGrid>
                <a:gridCol w="2571750"/>
                <a:gridCol w="2862263"/>
                <a:gridCol w="3535362"/>
              </a:tblGrid>
              <a:tr h="615950"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 dirty="0">
                          <a:solidFill>
                            <a:srgbClr val="7030A0"/>
                          </a:solidFill>
                          <a:sym typeface="Arial" panose="020B0604020202020204" pitchFamily="34" charset="0"/>
                        </a:rPr>
                        <a:t>问题</a:t>
                      </a:r>
                      <a:r>
                        <a:rPr lang="en-US" altLang="zh-CN" sz="2800" b="1" dirty="0">
                          <a:solidFill>
                            <a:srgbClr val="7030A0"/>
                          </a:solidFill>
                          <a:sym typeface="Arial" panose="020B0604020202020204" pitchFamily="34" charset="0"/>
                        </a:rPr>
                        <a:t>1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 dirty="0">
                          <a:solidFill>
                            <a:srgbClr val="7030A0"/>
                          </a:solidFill>
                          <a:sym typeface="Arial" panose="020B0604020202020204" pitchFamily="34" charset="0"/>
                        </a:rPr>
                        <a:t>问题</a:t>
                      </a:r>
                      <a:r>
                        <a:rPr lang="en-US" altLang="zh-CN" sz="2800" b="1" dirty="0">
                          <a:solidFill>
                            <a:srgbClr val="7030A0"/>
                          </a:solidFill>
                          <a:sym typeface="Arial" panose="020B0604020202020204" pitchFamily="34" charset="0"/>
                        </a:rPr>
                        <a:t>2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 dirty="0">
                          <a:sym typeface="Arial" panose="020B0604020202020204" pitchFamily="34" charset="0"/>
                        </a:rPr>
                        <a:t>共性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8800">
                <a:tc>
                  <a:txBody>
                    <a:bodyPr wrap="square"/>
                    <a:p>
                      <a:pPr marL="0" lvl="0" indent="0" algn="ctr" eaLnBrk="1" fontAlgn="ctr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 dirty="0">
                          <a:sym typeface="Arial" panose="020B0604020202020204" pitchFamily="34" charset="0"/>
                        </a:rPr>
                        <a:t>给座位编号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marL="90000" marR="90000" marT="46800" marB="46800"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 dirty="0">
                          <a:sym typeface="Arial" panose="020B0604020202020204" pitchFamily="34" charset="0"/>
                        </a:rPr>
                        <a:t>从甲地到乙地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marL="90000" marR="90000" marT="46800" marB="4680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0625"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sym typeface="Arial" panose="020B0604020202020204" pitchFamily="34" charset="0"/>
                        </a:rPr>
                        <a:t>用一个大写的英文字母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sym typeface="Arial" panose="020B0604020202020204" pitchFamily="34" charset="0"/>
                        </a:rPr>
                        <a:t>或</a:t>
                      </a:r>
                      <a:r>
                        <a:rPr lang="zh-CN" altLang="en-US" sz="2400" b="1" dirty="0">
                          <a:sym typeface="Arial" panose="020B0604020202020204" pitchFamily="34" charset="0"/>
                        </a:rPr>
                        <a:t>一个阿拉伯数字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marL="90000" marR="90000" marT="46800" marB="46800"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 dirty="0">
                          <a:sym typeface="Arial" panose="020B0604020202020204" pitchFamily="34" charset="0"/>
                        </a:rPr>
                        <a:t>可以乘动车，</a:t>
                      </a: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 dirty="0">
                          <a:sym typeface="Arial" panose="020B0604020202020204" pitchFamily="34" charset="0"/>
                        </a:rPr>
                        <a:t>也可以乘汽车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marL="90000" marR="90000" marT="46800" marB="4680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3288">
                <a:tc gridSpan="2"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marL="90000" marR="90000" marT="46800" marB="46800"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7112"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marL="90000" marR="90000" marT="46800" marB="46800"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marL="90000" marR="90000" marT="46800" marB="4680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 dirty="0">
                          <a:sym typeface="Arial" panose="020B0604020202020204" pitchFamily="34" charset="0"/>
                        </a:rPr>
                        <a:t>总共能够编</a:t>
                      </a: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2000" b="1" dirty="0">
                          <a:latin typeface="Times New Roman" panose="02020603050405020304" pitchFamily="18" charset="0"/>
                          <a:sym typeface="Times New Roman" panose="02020603050405020304" pitchFamily="18" charset="0"/>
                        </a:rPr>
                        <a:t>26+10=36</a:t>
                      </a:r>
                      <a:r>
                        <a:rPr lang="zh-CN" altLang="en-US" sz="2000" b="1" dirty="0">
                          <a:sym typeface="Arial" panose="020B0604020202020204" pitchFamily="34" charset="0"/>
                        </a:rPr>
                        <a:t>种不同号码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marL="90000" marR="90000" marT="46800" marB="46800"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2000" b="1" dirty="0">
                          <a:sym typeface="Arial" panose="020B0604020202020204" pitchFamily="34" charset="0"/>
                        </a:rPr>
                        <a:t>     </a:t>
                      </a:r>
                      <a:r>
                        <a:rPr lang="zh-CN" altLang="en-US" sz="2000" b="1" dirty="0">
                          <a:sym typeface="Arial" panose="020B0604020202020204" pitchFamily="34" charset="0"/>
                        </a:rPr>
                        <a:t>从甲地到乙地共有    </a:t>
                      </a:r>
                      <a:r>
                        <a:rPr lang="zh-CN" altLang="en-US" sz="2000" b="1" dirty="0">
                          <a:latin typeface="Times New Roman" panose="02020603050405020304" pitchFamily="18" charset="0"/>
                          <a:sym typeface="Times New Roman" panose="02020603050405020304" pitchFamily="18" charset="0"/>
                        </a:rPr>
                        <a:t>5</a:t>
                      </a:r>
                      <a:r>
                        <a:rPr lang="en-US" altLang="zh-CN" sz="2000" b="1" dirty="0">
                          <a:sym typeface="Arial" panose="020B0604020202020204" pitchFamily="34" charset="0"/>
                        </a:rPr>
                        <a:t>+</a:t>
                      </a:r>
                      <a:r>
                        <a:rPr lang="zh-CN" altLang="en-US" sz="2000" b="1" dirty="0">
                          <a:latin typeface="Times New Roman" panose="02020603050405020304" pitchFamily="18" charset="0"/>
                          <a:sym typeface="Times New Roman" panose="02020603050405020304" pitchFamily="18" charset="0"/>
                        </a:rPr>
                        <a:t>6</a:t>
                      </a:r>
                      <a:r>
                        <a:rPr lang="en-US" altLang="zh-CN" sz="2000" b="1" dirty="0">
                          <a:sym typeface="Arial" panose="020B0604020202020204" pitchFamily="34" charset="0"/>
                        </a:rPr>
                        <a:t>=</a:t>
                      </a:r>
                      <a:r>
                        <a:rPr lang="zh-CN" altLang="en-US" sz="2000" b="1" dirty="0">
                          <a:sym typeface="Arial" panose="020B0604020202020204" pitchFamily="34" charset="0"/>
                        </a:rPr>
                        <a:t>1</a:t>
                      </a:r>
                      <a:r>
                        <a:rPr lang="zh-CN" altLang="en-US" sz="2000" b="1" dirty="0">
                          <a:latin typeface="Times New Roman" panose="02020603050405020304" pitchFamily="18" charset="0"/>
                          <a:sym typeface="Times New Roman" panose="02020603050405020304" pitchFamily="18" charset="0"/>
                        </a:rPr>
                        <a:t>1</a:t>
                      </a:r>
                      <a:r>
                        <a:rPr lang="zh-CN" altLang="en-US" sz="2000" b="1" dirty="0">
                          <a:sym typeface="Arial" panose="020B0604020202020204" pitchFamily="34" charset="0"/>
                        </a:rPr>
                        <a:t>种不同走法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marL="90000" marR="90000" marT="46800" marB="4680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65" name="Rectangle 47"/>
          <p:cNvSpPr/>
          <p:nvPr/>
        </p:nvSpPr>
        <p:spPr>
          <a:xfrm>
            <a:off x="39688" y="3069273"/>
            <a:ext cx="5256212" cy="7239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华文新魏" pitchFamily="2" charset="-122"/>
              </a:rPr>
              <a:t>       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每类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方案中的任一种方法能否独立完成这件事情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66" name="Text Box 48"/>
          <p:cNvSpPr/>
          <p:nvPr/>
        </p:nvSpPr>
        <p:spPr>
          <a:xfrm>
            <a:off x="0" y="4042410"/>
            <a:ext cx="320040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第１类取字母，有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26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    第２类取数字，有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10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67" name="Text Box 49"/>
          <p:cNvSpPr/>
          <p:nvPr/>
        </p:nvSpPr>
        <p:spPr>
          <a:xfrm>
            <a:off x="2743200" y="4042410"/>
            <a:ext cx="3200400" cy="9382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第１类乘动车，有5种    </a:t>
            </a:r>
            <a:endParaRPr lang="zh-CN" altLang="en-US" sz="22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第２类乘汽车，有6种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68" name="Text Box 70"/>
          <p:cNvSpPr/>
          <p:nvPr/>
        </p:nvSpPr>
        <p:spPr>
          <a:xfrm>
            <a:off x="5943600" y="1375410"/>
            <a:ext cx="2640013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完成一件事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69" name="Text Box 71"/>
          <p:cNvSpPr/>
          <p:nvPr/>
        </p:nvSpPr>
        <p:spPr>
          <a:xfrm>
            <a:off x="5935663" y="2002473"/>
            <a:ext cx="2743200" cy="1039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完成这件事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有两类方案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70" name="Text Box 72"/>
          <p:cNvSpPr/>
          <p:nvPr/>
        </p:nvSpPr>
        <p:spPr>
          <a:xfrm>
            <a:off x="6796088" y="3086735"/>
            <a:ext cx="830262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能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71" name="Rectangle 73"/>
          <p:cNvSpPr/>
          <p:nvPr/>
        </p:nvSpPr>
        <p:spPr>
          <a:xfrm>
            <a:off x="5935663" y="4899660"/>
            <a:ext cx="2743200" cy="8620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华文新魏" pitchFamily="2" charset="-122"/>
              </a:rPr>
              <a:t>完成这件事情共有</a:t>
            </a:r>
            <a:r>
              <a:rPr lang="en-US" altLang="zh-CN" sz="2400" b="1" i="1" dirty="0">
                <a:solidFill>
                  <a:srgbClr val="000000"/>
                </a:solidFill>
                <a:latin typeface="Arial" panose="020B0604020202020204" pitchFamily="34" charset="0"/>
                <a:ea typeface="华文新魏" pitchFamily="2" charset="-122"/>
              </a:rPr>
              <a:t>m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华文新魏" pitchFamily="2" charset="-122"/>
              </a:rPr>
              <a:t>+</a:t>
            </a:r>
            <a:r>
              <a:rPr lang="en-US" altLang="zh-CN" sz="2400" b="1" i="1" dirty="0">
                <a:solidFill>
                  <a:srgbClr val="000000"/>
                </a:solidFill>
                <a:latin typeface="Arial" panose="020B0604020202020204" pitchFamily="34" charset="0"/>
                <a:ea typeface="华文新魏" pitchFamily="2" charset="-122"/>
              </a:rPr>
              <a:t>n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华文新魏" pitchFamily="2" charset="-122"/>
              </a:rPr>
              <a:t>种不同的方法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72" name="Text Box 103"/>
          <p:cNvSpPr/>
          <p:nvPr/>
        </p:nvSpPr>
        <p:spPr>
          <a:xfrm>
            <a:off x="5562600" y="3966210"/>
            <a:ext cx="3384550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   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在第一类方案中有</a:t>
            </a:r>
            <a:r>
              <a:rPr lang="en-US" altLang="zh-CN" sz="2000" b="1" i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种不同的方法，在第二类方案中有</a:t>
            </a:r>
            <a:r>
              <a:rPr lang="en-US" altLang="zh-CN" sz="2000" b="1" i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7" dur="500"/>
                                        <p:tgtEl>
                                          <p:spTgt spid="18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" dur="500" tmFilter="0,0; .5, 1; 1, 1"/>
                                        <p:tgtEl>
                                          <p:spTgt spid="18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3" dur="500"/>
                                        <p:tgtEl>
                                          <p:spTgt spid="18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Horizontal)">
                                      <p:cBhvr>
                                        <p:cTn id="34" dur="500"/>
                                        <p:tgtEl>
                                          <p:spTgt spid="18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fmla" valueType="clr">
                                      <p:cBhvr override="childStyle">
                                        <p:cTn id="39" dur="80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fmla" valueType="clr">
                                      <p:cBhvr>
                                        <p:cTn id="40" dur="80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65" grpId="0" bldLvl="0"/>
      <p:bldP spid="18468" grpId="0" bldLvl="0"/>
      <p:bldP spid="18469" grpId="0" bldLvl="0"/>
      <p:bldP spid="18470" grpId="0" bldLvl="0"/>
      <p:bldP spid="18471" grpId="0" bldLvl="0"/>
      <p:bldP spid="18472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16595" y="6426200"/>
            <a:ext cx="742315" cy="24066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9459" name="Text Box 2"/>
          <p:cNvSpPr/>
          <p:nvPr/>
        </p:nvSpPr>
        <p:spPr>
          <a:xfrm>
            <a:off x="304800" y="914400"/>
            <a:ext cx="4699000" cy="769938"/>
          </a:xfrm>
          <a:prstGeom prst="rect">
            <a:avLst/>
          </a:prstGeom>
          <a:solidFill>
            <a:srgbClr val="FFFFCC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分类加法计数原理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9460" name="Text Box 3"/>
          <p:cNvSpPr/>
          <p:nvPr/>
        </p:nvSpPr>
        <p:spPr>
          <a:xfrm>
            <a:off x="457200" y="1676400"/>
            <a:ext cx="8051800" cy="3046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chemeClr val="accent2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 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完成一件事有两类不同方案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在第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类方案中有</a:t>
            </a:r>
            <a:r>
              <a:rPr lang="en-US" altLang="zh-CN" sz="3200" i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在第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类方案中有</a:t>
            </a:r>
            <a:r>
              <a:rPr lang="en-US" altLang="zh-CN" sz="3200" i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.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那么完成这件事共有</a:t>
            </a:r>
            <a:endParaRPr lang="zh-CN" altLang="en-US" sz="3200" b="1" dirty="0">
              <a:solidFill>
                <a:schemeClr val="accent2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endParaRPr lang="zh-CN" altLang="en-US" sz="3200" b="1" dirty="0">
              <a:solidFill>
                <a:srgbClr val="66FF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endParaRPr lang="zh-CN" altLang="en-US" sz="3200" b="1" dirty="0">
              <a:solidFill>
                <a:srgbClr val="66FF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9461" name="AutoShape 4"/>
          <p:cNvSpPr/>
          <p:nvPr/>
        </p:nvSpPr>
        <p:spPr>
          <a:xfrm>
            <a:off x="4191000" y="4572000"/>
            <a:ext cx="4810125" cy="1922463"/>
          </a:xfrm>
          <a:prstGeom prst="cloudCallout">
            <a:avLst>
              <a:gd name="adj1" fmla="val -26144"/>
              <a:gd name="adj2" fmla="val -85838"/>
            </a:avLst>
          </a:prstGeom>
          <a:solidFill>
            <a:srgbClr val="FFFFCC"/>
          </a:solidFill>
          <a:ln w="28575" cap="flat" cmpd="sng">
            <a:solidFill>
              <a:srgbClr val="66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　每类中的任一 种方法都能独立完成这件事情</a:t>
            </a: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en-US" altLang="zh-CN" sz="2800" b="1" dirty="0">
              <a:solidFill>
                <a:srgbClr val="FF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462" name="Text Box 7"/>
          <p:cNvSpPr/>
          <p:nvPr/>
        </p:nvSpPr>
        <p:spPr>
          <a:xfrm>
            <a:off x="3276600" y="3200400"/>
            <a:ext cx="2573338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i="1" dirty="0">
                <a:solidFill>
                  <a:srgbClr val="FF33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N=m+n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13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ldLvl="0" animBg="1"/>
      <p:bldP spid="19461" grpId="0" bldLvl="0" animBg="1"/>
      <p:bldP spid="19462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16595" y="6426200"/>
            <a:ext cx="742315" cy="24066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20483" name="Text Box 2"/>
          <p:cNvSpPr/>
          <p:nvPr/>
        </p:nvSpPr>
        <p:spPr>
          <a:xfrm>
            <a:off x="762000" y="914400"/>
            <a:ext cx="685800" cy="461963"/>
          </a:xfrm>
          <a:prstGeom prst="rect">
            <a:avLst/>
          </a:prstGeom>
          <a:solidFill>
            <a:srgbClr val="FF0066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FF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例</a:t>
            </a:r>
            <a:r>
              <a:rPr lang="en-US" altLang="zh-CN" sz="2400" b="1" dirty="0">
                <a:solidFill>
                  <a:srgbClr val="FFFF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84" name="Text Box 3"/>
          <p:cNvSpPr/>
          <p:nvPr/>
        </p:nvSpPr>
        <p:spPr>
          <a:xfrm>
            <a:off x="914400" y="914400"/>
            <a:ext cx="8108950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   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在填写高考志愿表时，一名高中毕业生了解到，Ａ，Ｂ两所大学各有一些自己感兴趣的强项专业，具体如下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: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85" name="Line 4"/>
          <p:cNvSpPr/>
          <p:nvPr/>
        </p:nvSpPr>
        <p:spPr>
          <a:xfrm>
            <a:off x="2590800" y="2133600"/>
            <a:ext cx="6035675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486" name="Text Box 5"/>
          <p:cNvSpPr/>
          <p:nvPr/>
        </p:nvSpPr>
        <p:spPr>
          <a:xfrm>
            <a:off x="2590800" y="1752600"/>
            <a:ext cx="1108075" cy="2419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30000"/>
              </a:spcBef>
            </a:pPr>
            <a:r>
              <a:rPr lang="en-US" altLang="zh-CN" sz="24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大学</a:t>
            </a:r>
            <a:endParaRPr lang="zh-CN" altLang="en-US" sz="2400" b="1" dirty="0">
              <a:solidFill>
                <a:srgbClr val="FF00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spcBef>
                <a:spcPct val="3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生物学</a:t>
            </a:r>
            <a:b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</a:b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化学</a:t>
            </a:r>
            <a:b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</a:b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医学</a:t>
            </a:r>
            <a:b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</a:b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物理学</a:t>
            </a:r>
            <a:b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</a:b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工程学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87" name="Text Box 6"/>
          <p:cNvSpPr/>
          <p:nvPr/>
        </p:nvSpPr>
        <p:spPr>
          <a:xfrm>
            <a:off x="4114800" y="1752600"/>
            <a:ext cx="2216150" cy="2049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30000"/>
              </a:spcBef>
            </a:pPr>
            <a:r>
              <a:rPr lang="en-US" altLang="zh-CN" sz="24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B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大学</a:t>
            </a:r>
            <a:endParaRPr lang="zh-CN" altLang="en-US" sz="2400" b="1" dirty="0">
              <a:solidFill>
                <a:srgbClr val="FF00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spcBef>
                <a:spcPct val="3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数学</a:t>
            </a:r>
            <a:b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</a:b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会计学</a:t>
            </a:r>
            <a:b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</a:b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信息技术学</a:t>
            </a:r>
            <a:b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</a:b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法学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88" name="Text Box 7"/>
          <p:cNvSpPr/>
          <p:nvPr/>
        </p:nvSpPr>
        <p:spPr>
          <a:xfrm>
            <a:off x="152400" y="2133600"/>
            <a:ext cx="2101850" cy="1938338"/>
          </a:xfrm>
          <a:prstGeom prst="rect">
            <a:avLst/>
          </a:prstGeom>
          <a:noFill/>
          <a:ln w="19050" cap="flat" cmpd="sng">
            <a:solidFill>
              <a:srgbClr val="6699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3300"/>
                </a:solidFill>
                <a:latin typeface="黑体" panose="02010609060101010101" pitchFamily="2" charset="-122"/>
                <a:sym typeface="黑体" panose="02010609060101010101" pitchFamily="2" charset="-122"/>
              </a:rPr>
              <a:t>问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sym typeface="黑体" panose="02010609060101010101" pitchFamily="2" charset="-122"/>
              </a:rPr>
              <a:t>如果这名同学只能选一个专业，那么他共有多少种选择呢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sym typeface="黑体" panose="02010609060101010101" pitchFamily="2" charset="-122"/>
              </a:rPr>
              <a:t>?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89" name="Text Box 12"/>
          <p:cNvSpPr/>
          <p:nvPr/>
        </p:nvSpPr>
        <p:spPr>
          <a:xfrm>
            <a:off x="6324600" y="1752600"/>
            <a:ext cx="2373313" cy="2124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C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大学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新闻学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金融学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人力资源学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90" name="Text Box 19"/>
          <p:cNvSpPr/>
          <p:nvPr/>
        </p:nvSpPr>
        <p:spPr>
          <a:xfrm>
            <a:off x="152400" y="4038600"/>
            <a:ext cx="8786813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 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解：这名同学可以选择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，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B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两所大学中的一所，在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大学中有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5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种专业选择方法，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91" name="Text Box 33"/>
          <p:cNvSpPr/>
          <p:nvPr/>
        </p:nvSpPr>
        <p:spPr>
          <a:xfrm>
            <a:off x="2667000" y="5334000"/>
            <a:ext cx="412750" cy="58420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5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92" name="Text Box 34"/>
          <p:cNvSpPr/>
          <p:nvPr/>
        </p:nvSpPr>
        <p:spPr>
          <a:xfrm>
            <a:off x="3962400" y="5334000"/>
            <a:ext cx="412750" cy="58420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4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93" name="Text Box 35"/>
          <p:cNvSpPr/>
          <p:nvPr/>
        </p:nvSpPr>
        <p:spPr>
          <a:xfrm>
            <a:off x="3276600" y="5334000"/>
            <a:ext cx="425450" cy="58420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+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94" name="Text Box 36"/>
          <p:cNvSpPr/>
          <p:nvPr/>
        </p:nvSpPr>
        <p:spPr>
          <a:xfrm>
            <a:off x="4572000" y="5334000"/>
            <a:ext cx="920750" cy="58420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=9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95" name="Text Box 37"/>
          <p:cNvSpPr/>
          <p:nvPr/>
        </p:nvSpPr>
        <p:spPr>
          <a:xfrm>
            <a:off x="4724400" y="6019800"/>
            <a:ext cx="425450" cy="584200"/>
          </a:xfrm>
          <a:prstGeom prst="rect">
            <a:avLst/>
          </a:prstGeom>
          <a:solidFill>
            <a:srgbClr val="FDFEA0"/>
          </a:solidFill>
          <a:ln w="1905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+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96" name="Text Box 38"/>
          <p:cNvSpPr/>
          <p:nvPr/>
        </p:nvSpPr>
        <p:spPr>
          <a:xfrm>
            <a:off x="5562600" y="6019800"/>
            <a:ext cx="412750" cy="584200"/>
          </a:xfrm>
          <a:prstGeom prst="rect">
            <a:avLst/>
          </a:prstGeom>
          <a:solidFill>
            <a:srgbClr val="FDFEA0"/>
          </a:solidFill>
          <a:ln w="1905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97" name="Text Box 39"/>
          <p:cNvSpPr/>
          <p:nvPr/>
        </p:nvSpPr>
        <p:spPr>
          <a:xfrm>
            <a:off x="6248400" y="6019800"/>
            <a:ext cx="881063" cy="584200"/>
          </a:xfrm>
          <a:prstGeom prst="rect">
            <a:avLst/>
          </a:prstGeom>
          <a:solidFill>
            <a:srgbClr val="FDFEA0"/>
          </a:solidFill>
          <a:ln w="1905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=12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98" name="Text Box 40"/>
          <p:cNvSpPr/>
          <p:nvPr/>
        </p:nvSpPr>
        <p:spPr>
          <a:xfrm>
            <a:off x="2590800" y="6019800"/>
            <a:ext cx="412750" cy="584200"/>
          </a:xfrm>
          <a:prstGeom prst="rect">
            <a:avLst/>
          </a:prstGeom>
          <a:solidFill>
            <a:srgbClr val="FDFEA0"/>
          </a:solidFill>
          <a:ln w="1905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5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99" name="Text Box 41"/>
          <p:cNvSpPr/>
          <p:nvPr/>
        </p:nvSpPr>
        <p:spPr>
          <a:xfrm>
            <a:off x="3200400" y="6019800"/>
            <a:ext cx="425450" cy="584200"/>
          </a:xfrm>
          <a:prstGeom prst="rect">
            <a:avLst/>
          </a:prstGeom>
          <a:solidFill>
            <a:srgbClr val="FDFEA0"/>
          </a:solidFill>
          <a:ln w="1905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+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00" name="Text Box 42"/>
          <p:cNvSpPr/>
          <p:nvPr/>
        </p:nvSpPr>
        <p:spPr>
          <a:xfrm>
            <a:off x="4038600" y="6019800"/>
            <a:ext cx="412750" cy="584200"/>
          </a:xfrm>
          <a:prstGeom prst="rect">
            <a:avLst/>
          </a:prstGeom>
          <a:solidFill>
            <a:srgbClr val="FDFEA0"/>
          </a:solidFill>
          <a:ln w="1905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4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01" name="Text Box 44"/>
          <p:cNvSpPr/>
          <p:nvPr/>
        </p:nvSpPr>
        <p:spPr>
          <a:xfrm>
            <a:off x="228600" y="4269105"/>
            <a:ext cx="8786813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                                                                                  </a:t>
            </a:r>
            <a:endParaRPr lang="en-US" altLang="zh-CN" sz="24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因此根据分类加法计数原理，这名同学可能的专业选择总数为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02" name="Text Box 45"/>
          <p:cNvSpPr/>
          <p:nvPr/>
        </p:nvSpPr>
        <p:spPr>
          <a:xfrm>
            <a:off x="228600" y="4419600"/>
            <a:ext cx="8786813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  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                         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在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B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大学中有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4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种专业选择方法．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5" y="66675"/>
            <a:ext cx="266636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0000B8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能力迁移</a:t>
            </a:r>
            <a:endParaRPr lang="zh-CN" altLang="en-US" sz="4400" b="1">
              <a:solidFill>
                <a:srgbClr val="0000B8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fmla" valueType="clr">
                                      <p:cBhvr override="childStyle">
                                        <p:cTn id="11" dur="8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fmla" valueType="clr">
                                      <p:cBhvr>
                                        <p:cTn id="12" dur="8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79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17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79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79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>
                                      <p:cBhvr>
                                        <p:cTn id="32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85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95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98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101" dur="5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7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 animBg="1"/>
      <p:bldP spid="20484" grpId="0" bldLvl="0"/>
      <p:bldP spid="20486" grpId="0" bldLvl="0"/>
      <p:bldP spid="20487" grpId="0" bldLvl="0"/>
      <p:bldP spid="20488" grpId="0" bldLvl="0" animBg="1"/>
      <p:bldP spid="20489" grpId="0" bldLvl="0"/>
      <p:bldP spid="20490" grpId="0" bldLvl="0"/>
      <p:bldP spid="20491" grpId="0" bldLvl="0" animBg="1"/>
      <p:bldP spid="20492" grpId="0" bldLvl="0" animBg="1"/>
      <p:bldP spid="20493" grpId="0" bldLvl="0" animBg="1"/>
      <p:bldP spid="20494" grpId="0" bldLvl="0" animBg="1"/>
      <p:bldP spid="20495" grpId="0" bldLvl="0" animBg="1"/>
      <p:bldP spid="20496" grpId="0" bldLvl="0" animBg="1"/>
      <p:bldP spid="20497" grpId="0" bldLvl="0" animBg="1"/>
      <p:bldP spid="20498" grpId="0" bldLvl="0" animBg="1"/>
      <p:bldP spid="20499" grpId="0" bldLvl="0" animBg="1"/>
      <p:bldP spid="20500" grpId="0" bldLvl="0" animBg="1"/>
      <p:bldP spid="20501" grpId="0" bldLvl="0"/>
      <p:bldP spid="20502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16595" y="6426200"/>
            <a:ext cx="742315" cy="24066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21507" name="Rectangle 2"/>
          <p:cNvSpPr/>
          <p:nvPr/>
        </p:nvSpPr>
        <p:spPr>
          <a:xfrm>
            <a:off x="306388" y="3502025"/>
            <a:ext cx="8550275" cy="23447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　 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完成一件事</a:t>
            </a:r>
            <a:r>
              <a:rPr lang="zh-CN" altLang="en-US" sz="2400" b="1" dirty="0">
                <a:solidFill>
                  <a:schemeClr val="hlink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有</a:t>
            </a:r>
            <a:r>
              <a:rPr lang="en-US" altLang="zh-CN" sz="24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类不同方案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，在第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类方案中有</a:t>
            </a:r>
            <a:r>
              <a:rPr lang="en-US" altLang="zh-CN" sz="2400" b="1" i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24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种不同的方法，在第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类方案中有</a:t>
            </a:r>
            <a:r>
              <a:rPr lang="en-US" altLang="zh-CN" sz="2400" b="1" i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2400" b="1" i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种不同的方法，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……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，在第</a:t>
            </a:r>
            <a:r>
              <a:rPr lang="en-US" altLang="zh-CN" sz="2400" b="1" i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类方案中有</a:t>
            </a:r>
            <a:r>
              <a:rPr lang="en-US" altLang="zh-CN" sz="2400" b="1" i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2400" b="1" i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那么完成这件事共有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spcBef>
                <a:spcPct val="3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　　　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spcBef>
                <a:spcPct val="3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08" name="Rectangle 3"/>
          <p:cNvSpPr/>
          <p:nvPr/>
        </p:nvSpPr>
        <p:spPr>
          <a:xfrm>
            <a:off x="2689225" y="4860925"/>
            <a:ext cx="37846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N=m</a:t>
            </a:r>
            <a:r>
              <a:rPr lang="en-US" altLang="zh-CN" sz="3600" b="1" i="1" baseline="-25000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en-US" altLang="zh-CN" sz="36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+m</a:t>
            </a:r>
            <a:r>
              <a:rPr lang="en-US" altLang="zh-CN" sz="3600" b="1" i="1" baseline="-25000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en-US" altLang="zh-CN" sz="36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+</a:t>
            </a:r>
            <a:r>
              <a:rPr lang="en-US" altLang="zh-CN" sz="3600" b="1" i="1" dirty="0">
                <a:solidFill>
                  <a:srgbClr val="FF0066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…</a:t>
            </a:r>
            <a:r>
              <a:rPr lang="en-US" altLang="zh-CN" sz="36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+m</a:t>
            </a:r>
            <a:r>
              <a:rPr lang="en-US" altLang="zh-CN" sz="3600" b="1" i="1" baseline="-25000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09" name="Text Box 6"/>
          <p:cNvSpPr/>
          <p:nvPr/>
        </p:nvSpPr>
        <p:spPr>
          <a:xfrm>
            <a:off x="1368425" y="0"/>
            <a:ext cx="6403975" cy="769938"/>
          </a:xfrm>
          <a:prstGeom prst="rect">
            <a:avLst/>
          </a:prstGeom>
          <a:solidFill>
            <a:srgbClr val="FFFFCC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分类加法计数原理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10" name="Text Box 10"/>
          <p:cNvSpPr/>
          <p:nvPr/>
        </p:nvSpPr>
        <p:spPr>
          <a:xfrm>
            <a:off x="436563" y="1092200"/>
            <a:ext cx="8289925" cy="1938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　　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完成一件事有三类不同方案，在第 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类方案中有 </a:t>
            </a:r>
            <a:r>
              <a:rPr lang="en-US" altLang="zh-CN" sz="2400" b="1" i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24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种不同的方法，在第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类方案中有</a:t>
            </a:r>
            <a:r>
              <a:rPr lang="en-US" altLang="zh-CN" sz="2400" b="1" i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2400" b="1" i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种不同的方法，在第 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类方案中有 </a:t>
            </a:r>
            <a:r>
              <a:rPr lang="en-US" altLang="zh-CN" sz="2400" b="1" i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2400" b="1" i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种不同的方法，那么完成这件事共有</a:t>
            </a:r>
            <a:r>
              <a:rPr lang="zh-CN" altLang="en-US" sz="2400" b="1" u="sng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                            </a:t>
            </a:r>
            <a:endParaRPr lang="zh-CN" altLang="en-US" sz="2400" b="1" u="sng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endParaRPr lang="zh-CN" altLang="en-US" sz="2400" b="1" u="sng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11" name="Rectangle 11"/>
          <p:cNvSpPr/>
          <p:nvPr/>
        </p:nvSpPr>
        <p:spPr>
          <a:xfrm>
            <a:off x="2817813" y="2252663"/>
            <a:ext cx="561340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N=m</a:t>
            </a:r>
            <a:r>
              <a:rPr lang="en-US" altLang="zh-CN" sz="3600" b="1" i="1" baseline="-25000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en-US" altLang="zh-CN" sz="36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+m</a:t>
            </a:r>
            <a:r>
              <a:rPr lang="en-US" altLang="zh-CN" sz="3600" b="1" i="1" baseline="-25000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en-US" altLang="zh-CN" sz="36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+m</a:t>
            </a:r>
            <a:r>
              <a:rPr lang="en-US" altLang="zh-CN" sz="3600" b="1" i="1" baseline="-25000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</a:t>
            </a:r>
            <a:r>
              <a:rPr lang="en-US" altLang="zh-CN" sz="3600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US" altLang="zh-CN" sz="3600" dirty="0">
                <a:solidFill>
                  <a:srgbClr val="FF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fmla" valueType="clr">
                                      <p:cBhvr override="childStyle">
                                        <p:cTn id="7" dur="8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fmla" valueType="clr">
                                      <p:cBhvr>
                                        <p:cTn id="8" dur="8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lide(fromBottom)">
                                      <p:cBhvr>
                                        <p:cTn id="14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19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lide(fromBottom)">
                                      <p:cBhvr>
                                        <p:cTn id="24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/>
      <p:bldP spid="21508" grpId="0" bldLvl="0"/>
      <p:bldP spid="21510" grpId="0" bldLvl="0"/>
      <p:bldP spid="21511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16595" y="6426200"/>
            <a:ext cx="742315" cy="24066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2" name="Text Box 2"/>
          <p:cNvSpPr/>
          <p:nvPr/>
        </p:nvSpPr>
        <p:spPr>
          <a:xfrm>
            <a:off x="609600" y="536575"/>
            <a:ext cx="850900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　　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用前六个大写英文字母中的一个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和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～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9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九个阿拉伯数字中的一个，组成形如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</a:t>
            </a:r>
            <a:r>
              <a:rPr lang="en-US" altLang="zh-CN" sz="32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Symbol" panose="05050102010706020507" pitchFamily="2" charset="2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Symbol" panose="05050102010706020507" pitchFamily="2" charset="2"/>
              </a:rPr>
              <a:t>B</a:t>
            </a:r>
            <a:r>
              <a:rPr lang="en-US" altLang="zh-CN" sz="32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Symbol" panose="05050102010706020507" pitchFamily="2" charset="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Symbol" panose="05050102010706020507" pitchFamily="2" charset="2"/>
              </a:rPr>
              <a:t>的方式给卫星编号，总共能编出多少个不同的号码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Symbol" panose="05050102010706020507" pitchFamily="2" charset="2"/>
              </a:rPr>
              <a:t>?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58738" y="2030413"/>
            <a:ext cx="1836737" cy="3140075"/>
            <a:chOff x="0" y="0"/>
            <a:chExt cx="1157" cy="1978"/>
          </a:xfrm>
        </p:grpSpPr>
        <p:sp>
          <p:nvSpPr>
            <p:cNvPr id="5" name="Text Box 4"/>
            <p:cNvSpPr/>
            <p:nvPr/>
          </p:nvSpPr>
          <p:spPr>
            <a:xfrm>
              <a:off x="0" y="802"/>
              <a:ext cx="221" cy="2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A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" name="Text Box 5"/>
            <p:cNvSpPr/>
            <p:nvPr/>
          </p:nvSpPr>
          <p:spPr>
            <a:xfrm>
              <a:off x="942" y="0"/>
              <a:ext cx="215" cy="19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1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4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5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6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7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8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9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7" name="Text Box 6"/>
          <p:cNvSpPr/>
          <p:nvPr/>
        </p:nvSpPr>
        <p:spPr>
          <a:xfrm>
            <a:off x="2470150" y="1993900"/>
            <a:ext cx="492125" cy="31400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</a:t>
            </a:r>
            <a:r>
              <a:rPr lang="en-US" altLang="zh-CN" sz="22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endParaRPr lang="zh-CN" altLang="en-US" sz="2200" b="1" baseline="-25000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en-US" altLang="zh-CN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</a:t>
            </a:r>
            <a:r>
              <a:rPr lang="en-US" altLang="zh-CN" sz="22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endParaRPr lang="zh-CN" altLang="en-US" sz="2200" b="1" baseline="-25000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en-US" altLang="zh-CN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</a:t>
            </a:r>
            <a:r>
              <a:rPr lang="en-US" altLang="zh-CN" sz="22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</a:t>
            </a:r>
            <a:endParaRPr lang="zh-CN" altLang="en-US" sz="2200" b="1" baseline="-25000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en-US" altLang="zh-CN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</a:t>
            </a:r>
            <a:r>
              <a:rPr lang="en-US" altLang="zh-CN" sz="22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4</a:t>
            </a:r>
            <a:endParaRPr lang="zh-CN" altLang="en-US" sz="2200" b="1" baseline="-25000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en-US" altLang="zh-CN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</a:t>
            </a:r>
            <a:r>
              <a:rPr lang="en-US" altLang="zh-CN" sz="22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5</a:t>
            </a:r>
            <a:endParaRPr lang="zh-CN" altLang="en-US" sz="2200" b="1" baseline="-25000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en-US" altLang="zh-CN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</a:t>
            </a:r>
            <a:r>
              <a:rPr lang="en-US" altLang="zh-CN" sz="22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6</a:t>
            </a:r>
            <a:endParaRPr lang="zh-CN" altLang="en-US" sz="2200" b="1" baseline="-25000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en-US" altLang="zh-CN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</a:t>
            </a:r>
            <a:r>
              <a:rPr lang="en-US" altLang="zh-CN" sz="22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7</a:t>
            </a:r>
            <a:endParaRPr lang="zh-CN" altLang="en-US" sz="2200" b="1" baseline="-25000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en-US" altLang="zh-CN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</a:t>
            </a:r>
            <a:r>
              <a:rPr lang="en-US" altLang="zh-CN" sz="22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8</a:t>
            </a:r>
            <a:endParaRPr lang="zh-CN" altLang="en-US" sz="2200" b="1" baseline="-25000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en-US" altLang="zh-CN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</a:t>
            </a:r>
            <a:r>
              <a:rPr lang="en-US" altLang="zh-CN" sz="22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9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554038" y="2257425"/>
            <a:ext cx="1916112" cy="1300163"/>
            <a:chOff x="0" y="0"/>
            <a:chExt cx="1207" cy="819"/>
          </a:xfrm>
        </p:grpSpPr>
        <p:sp>
          <p:nvSpPr>
            <p:cNvPr id="9" name="Line 8"/>
            <p:cNvSpPr/>
            <p:nvPr/>
          </p:nvSpPr>
          <p:spPr>
            <a:xfrm flipH="1">
              <a:off x="0" y="0"/>
              <a:ext cx="648" cy="819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" name="Line 9"/>
            <p:cNvSpPr/>
            <p:nvPr/>
          </p:nvSpPr>
          <p:spPr>
            <a:xfrm>
              <a:off x="834" y="0"/>
              <a:ext cx="373" cy="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" name="Group 10"/>
          <p:cNvGrpSpPr/>
          <p:nvPr/>
        </p:nvGrpSpPr>
        <p:grpSpPr>
          <a:xfrm>
            <a:off x="554038" y="2584450"/>
            <a:ext cx="1916112" cy="973138"/>
            <a:chOff x="0" y="0"/>
            <a:chExt cx="1207" cy="613"/>
          </a:xfrm>
        </p:grpSpPr>
        <p:sp>
          <p:nvSpPr>
            <p:cNvPr id="12" name="Line 11"/>
            <p:cNvSpPr/>
            <p:nvPr/>
          </p:nvSpPr>
          <p:spPr>
            <a:xfrm flipH="1">
              <a:off x="0" y="0"/>
              <a:ext cx="648" cy="613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" name="Line 12"/>
            <p:cNvSpPr/>
            <p:nvPr/>
          </p:nvSpPr>
          <p:spPr>
            <a:xfrm>
              <a:off x="834" y="0"/>
              <a:ext cx="373" cy="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4" name="Group 13"/>
          <p:cNvGrpSpPr/>
          <p:nvPr/>
        </p:nvGrpSpPr>
        <p:grpSpPr>
          <a:xfrm>
            <a:off x="554038" y="2903538"/>
            <a:ext cx="1916112" cy="654050"/>
            <a:chOff x="0" y="0"/>
            <a:chExt cx="1207" cy="412"/>
          </a:xfrm>
        </p:grpSpPr>
        <p:sp>
          <p:nvSpPr>
            <p:cNvPr id="15" name="Line 14"/>
            <p:cNvSpPr/>
            <p:nvPr/>
          </p:nvSpPr>
          <p:spPr>
            <a:xfrm flipH="1">
              <a:off x="0" y="5"/>
              <a:ext cx="648" cy="407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" name="Line 15"/>
            <p:cNvSpPr/>
            <p:nvPr/>
          </p:nvSpPr>
          <p:spPr>
            <a:xfrm>
              <a:off x="834" y="0"/>
              <a:ext cx="373" cy="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" name="Group 16"/>
          <p:cNvGrpSpPr/>
          <p:nvPr/>
        </p:nvGrpSpPr>
        <p:grpSpPr>
          <a:xfrm>
            <a:off x="554038" y="3222625"/>
            <a:ext cx="1916112" cy="334963"/>
            <a:chOff x="0" y="0"/>
            <a:chExt cx="1207" cy="211"/>
          </a:xfrm>
        </p:grpSpPr>
        <p:sp>
          <p:nvSpPr>
            <p:cNvPr id="18" name="Line 17"/>
            <p:cNvSpPr/>
            <p:nvPr/>
          </p:nvSpPr>
          <p:spPr>
            <a:xfrm flipH="1">
              <a:off x="0" y="5"/>
              <a:ext cx="648" cy="206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" name="Line 18"/>
            <p:cNvSpPr/>
            <p:nvPr/>
          </p:nvSpPr>
          <p:spPr>
            <a:xfrm>
              <a:off x="834" y="0"/>
              <a:ext cx="373" cy="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0" name="Group 19"/>
          <p:cNvGrpSpPr/>
          <p:nvPr/>
        </p:nvGrpSpPr>
        <p:grpSpPr>
          <a:xfrm>
            <a:off x="554038" y="3557588"/>
            <a:ext cx="1916112" cy="1587"/>
            <a:chOff x="0" y="0"/>
            <a:chExt cx="1207" cy="1"/>
          </a:xfrm>
        </p:grpSpPr>
        <p:sp>
          <p:nvSpPr>
            <p:cNvPr id="21" name="Line 20"/>
            <p:cNvSpPr/>
            <p:nvPr/>
          </p:nvSpPr>
          <p:spPr>
            <a:xfrm>
              <a:off x="0" y="0"/>
              <a:ext cx="648" cy="1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" name="Line 21"/>
            <p:cNvSpPr/>
            <p:nvPr/>
          </p:nvSpPr>
          <p:spPr>
            <a:xfrm>
              <a:off x="834" y="0"/>
              <a:ext cx="373" cy="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3" name="Group 22"/>
          <p:cNvGrpSpPr/>
          <p:nvPr/>
        </p:nvGrpSpPr>
        <p:grpSpPr>
          <a:xfrm>
            <a:off x="554038" y="3557588"/>
            <a:ext cx="1916112" cy="334962"/>
            <a:chOff x="0" y="0"/>
            <a:chExt cx="1207" cy="211"/>
          </a:xfrm>
        </p:grpSpPr>
        <p:sp>
          <p:nvSpPr>
            <p:cNvPr id="24" name="Line 23"/>
            <p:cNvSpPr/>
            <p:nvPr/>
          </p:nvSpPr>
          <p:spPr>
            <a:xfrm>
              <a:off x="0" y="0"/>
              <a:ext cx="648" cy="206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" name="Line 24"/>
            <p:cNvSpPr/>
            <p:nvPr/>
          </p:nvSpPr>
          <p:spPr>
            <a:xfrm>
              <a:off x="834" y="211"/>
              <a:ext cx="373" cy="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6" name="Group 25"/>
          <p:cNvGrpSpPr/>
          <p:nvPr/>
        </p:nvGrpSpPr>
        <p:grpSpPr>
          <a:xfrm>
            <a:off x="554038" y="3557588"/>
            <a:ext cx="1916112" cy="654050"/>
            <a:chOff x="0" y="0"/>
            <a:chExt cx="1207" cy="412"/>
          </a:xfrm>
        </p:grpSpPr>
        <p:sp>
          <p:nvSpPr>
            <p:cNvPr id="27" name="Line 26"/>
            <p:cNvSpPr/>
            <p:nvPr/>
          </p:nvSpPr>
          <p:spPr>
            <a:xfrm>
              <a:off x="0" y="0"/>
              <a:ext cx="648" cy="412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" name="Line 27"/>
            <p:cNvSpPr/>
            <p:nvPr/>
          </p:nvSpPr>
          <p:spPr>
            <a:xfrm>
              <a:off x="834" y="412"/>
              <a:ext cx="373" cy="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9" name="Group 28"/>
          <p:cNvGrpSpPr/>
          <p:nvPr/>
        </p:nvGrpSpPr>
        <p:grpSpPr>
          <a:xfrm>
            <a:off x="554038" y="3557588"/>
            <a:ext cx="1916112" cy="981075"/>
            <a:chOff x="0" y="0"/>
            <a:chExt cx="1207" cy="618"/>
          </a:xfrm>
        </p:grpSpPr>
        <p:sp>
          <p:nvSpPr>
            <p:cNvPr id="30" name="Line 29"/>
            <p:cNvSpPr/>
            <p:nvPr/>
          </p:nvSpPr>
          <p:spPr>
            <a:xfrm>
              <a:off x="0" y="0"/>
              <a:ext cx="648" cy="618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" name="Line 30"/>
            <p:cNvSpPr/>
            <p:nvPr/>
          </p:nvSpPr>
          <p:spPr>
            <a:xfrm>
              <a:off x="834" y="618"/>
              <a:ext cx="373" cy="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2" name="Group 31"/>
          <p:cNvGrpSpPr/>
          <p:nvPr/>
        </p:nvGrpSpPr>
        <p:grpSpPr>
          <a:xfrm>
            <a:off x="554038" y="3557588"/>
            <a:ext cx="1916112" cy="1298575"/>
            <a:chOff x="0" y="0"/>
            <a:chExt cx="1207" cy="818"/>
          </a:xfrm>
        </p:grpSpPr>
        <p:sp>
          <p:nvSpPr>
            <p:cNvPr id="33" name="Line 32"/>
            <p:cNvSpPr/>
            <p:nvPr/>
          </p:nvSpPr>
          <p:spPr>
            <a:xfrm>
              <a:off x="0" y="0"/>
              <a:ext cx="648" cy="818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" name="Line 33"/>
            <p:cNvSpPr/>
            <p:nvPr/>
          </p:nvSpPr>
          <p:spPr>
            <a:xfrm>
              <a:off x="834" y="818"/>
              <a:ext cx="373" cy="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5" name="Text Box 34"/>
          <p:cNvSpPr/>
          <p:nvPr/>
        </p:nvSpPr>
        <p:spPr>
          <a:xfrm>
            <a:off x="1150938" y="5053013"/>
            <a:ext cx="744537" cy="523875"/>
          </a:xfrm>
          <a:prstGeom prst="rect">
            <a:avLst/>
          </a:prstGeom>
          <a:solidFill>
            <a:srgbClr val="FDFEA0"/>
          </a:solidFill>
          <a:ln w="127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9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3249613" y="2079625"/>
            <a:ext cx="1836737" cy="3140075"/>
            <a:chOff x="0" y="0"/>
            <a:chExt cx="1157" cy="1978"/>
          </a:xfrm>
        </p:grpSpPr>
        <p:sp>
          <p:nvSpPr>
            <p:cNvPr id="37" name="Text Box 36"/>
            <p:cNvSpPr/>
            <p:nvPr/>
          </p:nvSpPr>
          <p:spPr>
            <a:xfrm>
              <a:off x="0" y="802"/>
              <a:ext cx="221" cy="2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B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8" name="Text Box 37"/>
            <p:cNvSpPr/>
            <p:nvPr/>
          </p:nvSpPr>
          <p:spPr>
            <a:xfrm>
              <a:off x="942" y="0"/>
              <a:ext cx="215" cy="19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1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4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5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6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7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8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9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9" name="Line 38"/>
            <p:cNvSpPr/>
            <p:nvPr/>
          </p:nvSpPr>
          <p:spPr>
            <a:xfrm>
              <a:off x="312" y="983"/>
              <a:ext cx="648" cy="818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" name="Line 39"/>
            <p:cNvSpPr/>
            <p:nvPr/>
          </p:nvSpPr>
          <p:spPr>
            <a:xfrm flipH="1">
              <a:off x="312" y="164"/>
              <a:ext cx="648" cy="819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" name="Line 40"/>
            <p:cNvSpPr/>
            <p:nvPr/>
          </p:nvSpPr>
          <p:spPr>
            <a:xfrm flipH="1">
              <a:off x="312" y="777"/>
              <a:ext cx="648" cy="206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2" name="Line 41"/>
            <p:cNvSpPr/>
            <p:nvPr/>
          </p:nvSpPr>
          <p:spPr>
            <a:xfrm>
              <a:off x="312" y="983"/>
              <a:ext cx="648" cy="1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3" name="Line 42"/>
            <p:cNvSpPr/>
            <p:nvPr/>
          </p:nvSpPr>
          <p:spPr>
            <a:xfrm>
              <a:off x="312" y="983"/>
              <a:ext cx="648" cy="206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4" name="Line 43"/>
            <p:cNvSpPr/>
            <p:nvPr/>
          </p:nvSpPr>
          <p:spPr>
            <a:xfrm>
              <a:off x="312" y="983"/>
              <a:ext cx="648" cy="412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5" name="Line 44"/>
            <p:cNvSpPr/>
            <p:nvPr/>
          </p:nvSpPr>
          <p:spPr>
            <a:xfrm>
              <a:off x="312" y="983"/>
              <a:ext cx="648" cy="618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6" name="Line 45"/>
            <p:cNvSpPr/>
            <p:nvPr/>
          </p:nvSpPr>
          <p:spPr>
            <a:xfrm>
              <a:off x="312" y="983"/>
              <a:ext cx="648" cy="818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7" name="Line 46"/>
            <p:cNvSpPr/>
            <p:nvPr/>
          </p:nvSpPr>
          <p:spPr>
            <a:xfrm flipH="1">
              <a:off x="312" y="576"/>
              <a:ext cx="648" cy="407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" name="Line 47"/>
            <p:cNvSpPr/>
            <p:nvPr/>
          </p:nvSpPr>
          <p:spPr>
            <a:xfrm flipH="1">
              <a:off x="312" y="370"/>
              <a:ext cx="648" cy="613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9" name="Text Box 48"/>
          <p:cNvSpPr/>
          <p:nvPr/>
        </p:nvSpPr>
        <p:spPr>
          <a:xfrm>
            <a:off x="3744913" y="5053013"/>
            <a:ext cx="744537" cy="523875"/>
          </a:xfrm>
          <a:prstGeom prst="rect">
            <a:avLst/>
          </a:prstGeom>
          <a:solidFill>
            <a:srgbClr val="FDFEA0"/>
          </a:solidFill>
          <a:ln w="127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9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0" name="Text Box 49"/>
          <p:cNvSpPr/>
          <p:nvPr/>
        </p:nvSpPr>
        <p:spPr>
          <a:xfrm>
            <a:off x="228600" y="5718175"/>
            <a:ext cx="7610475" cy="523875"/>
          </a:xfrm>
          <a:prstGeom prst="rect">
            <a:avLst/>
          </a:prstGeom>
          <a:solidFill>
            <a:srgbClr val="FDFEA0"/>
          </a:solidFill>
          <a:ln w="127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所以，共有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9+9+9+9+9+9=9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×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6=54</a:t>
            </a: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种不同号码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1" name="Text Box 50"/>
          <p:cNvSpPr/>
          <p:nvPr/>
        </p:nvSpPr>
        <p:spPr>
          <a:xfrm>
            <a:off x="0" y="612775"/>
            <a:ext cx="1862138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9933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问题</a:t>
            </a:r>
            <a:r>
              <a:rPr lang="en-US" altLang="zh-CN" sz="2800" dirty="0">
                <a:solidFill>
                  <a:srgbClr val="9933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6623050" y="1984375"/>
            <a:ext cx="1836738" cy="3140075"/>
            <a:chOff x="0" y="0"/>
            <a:chExt cx="1157" cy="1978"/>
          </a:xfrm>
        </p:grpSpPr>
        <p:sp>
          <p:nvSpPr>
            <p:cNvPr id="53" name="Text Box 52"/>
            <p:cNvSpPr/>
            <p:nvPr/>
          </p:nvSpPr>
          <p:spPr>
            <a:xfrm>
              <a:off x="0" y="802"/>
              <a:ext cx="205" cy="2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F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4" name="Text Box 53"/>
            <p:cNvSpPr/>
            <p:nvPr/>
          </p:nvSpPr>
          <p:spPr>
            <a:xfrm>
              <a:off x="942" y="0"/>
              <a:ext cx="215" cy="19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1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4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5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6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7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8</a:t>
              </a:r>
              <a:endPara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endParaRPr>
            </a:p>
            <a:p>
              <a:r>
                <a:rPr lang="en-US" altLang="zh-CN" sz="2200" b="1" dirty="0">
                  <a:solidFill>
                    <a:srgbClr val="000000"/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9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5" name="Line 54"/>
            <p:cNvSpPr/>
            <p:nvPr/>
          </p:nvSpPr>
          <p:spPr>
            <a:xfrm>
              <a:off x="312" y="983"/>
              <a:ext cx="648" cy="818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6" name="Line 55"/>
            <p:cNvSpPr/>
            <p:nvPr/>
          </p:nvSpPr>
          <p:spPr>
            <a:xfrm flipH="1">
              <a:off x="312" y="164"/>
              <a:ext cx="648" cy="819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7" name="Line 56"/>
            <p:cNvSpPr/>
            <p:nvPr/>
          </p:nvSpPr>
          <p:spPr>
            <a:xfrm flipH="1">
              <a:off x="312" y="777"/>
              <a:ext cx="648" cy="206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" name="Line 57"/>
            <p:cNvSpPr/>
            <p:nvPr/>
          </p:nvSpPr>
          <p:spPr>
            <a:xfrm>
              <a:off x="312" y="983"/>
              <a:ext cx="648" cy="1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" name="Line 58"/>
            <p:cNvSpPr/>
            <p:nvPr/>
          </p:nvSpPr>
          <p:spPr>
            <a:xfrm>
              <a:off x="312" y="983"/>
              <a:ext cx="648" cy="206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" name="Line 59"/>
            <p:cNvSpPr/>
            <p:nvPr/>
          </p:nvSpPr>
          <p:spPr>
            <a:xfrm>
              <a:off x="312" y="983"/>
              <a:ext cx="648" cy="412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" name="Line 60"/>
            <p:cNvSpPr/>
            <p:nvPr/>
          </p:nvSpPr>
          <p:spPr>
            <a:xfrm>
              <a:off x="312" y="983"/>
              <a:ext cx="648" cy="618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" name="Line 61"/>
            <p:cNvSpPr/>
            <p:nvPr/>
          </p:nvSpPr>
          <p:spPr>
            <a:xfrm>
              <a:off x="312" y="983"/>
              <a:ext cx="648" cy="818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3" name="Line 62"/>
            <p:cNvSpPr/>
            <p:nvPr/>
          </p:nvSpPr>
          <p:spPr>
            <a:xfrm flipH="1">
              <a:off x="312" y="576"/>
              <a:ext cx="648" cy="407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4" name="Line 63"/>
            <p:cNvSpPr/>
            <p:nvPr/>
          </p:nvSpPr>
          <p:spPr>
            <a:xfrm flipH="1">
              <a:off x="312" y="370"/>
              <a:ext cx="648" cy="613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65" name="Text Box 64"/>
          <p:cNvSpPr/>
          <p:nvPr/>
        </p:nvSpPr>
        <p:spPr>
          <a:xfrm>
            <a:off x="7118350" y="5053013"/>
            <a:ext cx="744538" cy="523875"/>
          </a:xfrm>
          <a:prstGeom prst="rect">
            <a:avLst/>
          </a:prstGeom>
          <a:solidFill>
            <a:srgbClr val="FDFEA0"/>
          </a:solidFill>
          <a:ln w="127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9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6" name="Text Box 65"/>
          <p:cNvSpPr/>
          <p:nvPr/>
        </p:nvSpPr>
        <p:spPr>
          <a:xfrm>
            <a:off x="5522913" y="3217863"/>
            <a:ext cx="536575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…</a:t>
            </a:r>
            <a:endParaRPr lang="en-US" altLang="zh-CN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7" name="Text Box 66"/>
          <p:cNvSpPr/>
          <p:nvPr/>
        </p:nvSpPr>
        <p:spPr>
          <a:xfrm>
            <a:off x="5595938" y="5053013"/>
            <a:ext cx="536575" cy="523875"/>
          </a:xfrm>
          <a:prstGeom prst="rect">
            <a:avLst/>
          </a:prstGeom>
          <a:solidFill>
            <a:srgbClr val="FDFEA0"/>
          </a:solidFill>
          <a:ln w="127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…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0" y="-21590"/>
            <a:ext cx="266636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0000B8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新知探究</a:t>
            </a:r>
            <a:endParaRPr lang="zh-CN" altLang="en-US" sz="4400" b="1">
              <a:solidFill>
                <a:srgbClr val="0000B8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3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charRg st="3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6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charRg st="6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9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45" dur="500"/>
                                        <p:tgtEl>
                                          <p:spTgt spid="7">
                                            <p:txEl>
                                              <p:charRg st="9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12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53" dur="500"/>
                                        <p:tgtEl>
                                          <p:spTgt spid="7">
                                            <p:txEl>
                                              <p:charRg st="12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15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61" dur="500"/>
                                        <p:tgtEl>
                                          <p:spTgt spid="7">
                                            <p:txEl>
                                              <p:charRg st="15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18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69" dur="500"/>
                                        <p:tgtEl>
                                          <p:spTgt spid="7">
                                            <p:txEl>
                                              <p:charRg st="18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21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77" dur="500"/>
                                        <p:tgtEl>
                                          <p:spTgt spid="7">
                                            <p:txEl>
                                              <p:charRg st="21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85" dur="500"/>
                                        <p:tgtEl>
                                          <p:spTgt spid="7">
                                            <p:txEl>
                                              <p:charRg st="24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lide(fromBottom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9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lide(fromBottom)">
                                      <p:cBhvr>
                                        <p:cTn id="10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1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lide(fromBottom)">
                                      <p:cBhvr>
                                        <p:cTn id="1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/>
      <p:bldP spid="35" grpId="0" bldLvl="0" animBg="1"/>
      <p:bldP spid="49" grpId="0" bldLvl="0" animBg="1"/>
      <p:bldP spid="50" grpId="0" bldLvl="0" animBg="1"/>
      <p:bldP spid="65" grpId="0" bldLvl="0" animBg="1"/>
      <p:bldP spid="66" grpId="0" bldLvl="0"/>
      <p:bldP spid="6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16595" y="6426200"/>
            <a:ext cx="742315" cy="24066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graphicFrame>
        <p:nvGraphicFramePr>
          <p:cNvPr id="23555" name="表格 23554"/>
          <p:cNvGraphicFramePr/>
          <p:nvPr/>
        </p:nvGraphicFramePr>
        <p:xfrm>
          <a:off x="244475" y="2259965"/>
          <a:ext cx="8806180" cy="4460875"/>
        </p:xfrm>
        <a:graphic>
          <a:graphicData uri="http://schemas.openxmlformats.org/drawingml/2006/table">
            <a:tbl>
              <a:tblPr/>
              <a:tblGrid>
                <a:gridCol w="5797550"/>
                <a:gridCol w="3008313"/>
              </a:tblGrid>
              <a:tr h="612775">
                <a:tc gridSpan="2"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 dirty="0">
                          <a:ea typeface="华文新魏" pitchFamily="2" charset="-122"/>
                          <a:sym typeface="Arial" panose="020B0604020202020204" pitchFamily="34" charset="0"/>
                        </a:rPr>
                        <a:t>问　题　剖　析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66738"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ea typeface="华文新魏" pitchFamily="2" charset="-122"/>
                          <a:sym typeface="Arial" panose="020B0604020202020204" pitchFamily="34" charset="0"/>
                        </a:rPr>
                        <a:t>要完成的一件事情是什么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8675"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ea typeface="华文新魏" pitchFamily="2" charset="-122"/>
                          <a:sym typeface="Arial" panose="020B0604020202020204" pitchFamily="34" charset="0"/>
                        </a:rPr>
                        <a:t>完成这个事情需要分哪</a:t>
                      </a:r>
                      <a:r>
                        <a:rPr lang="zh-CN" altLang="en-US" sz="2400" b="1" dirty="0">
                          <a:solidFill>
                            <a:srgbClr val="FF0066"/>
                          </a:solidFill>
                          <a:ea typeface="华文新魏" pitchFamily="2" charset="-122"/>
                          <a:sym typeface="Arial" panose="020B0604020202020204" pitchFamily="34" charset="0"/>
                        </a:rPr>
                        <a:t>几步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6787"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solidFill>
                            <a:srgbClr val="FF0066"/>
                          </a:solidFill>
                          <a:ea typeface="华文新魏" pitchFamily="2" charset="-122"/>
                          <a:sym typeface="Arial" panose="020B0604020202020204" pitchFamily="34" charset="0"/>
                        </a:rPr>
                        <a:t>每步</a:t>
                      </a:r>
                      <a:r>
                        <a:rPr lang="zh-CN" altLang="en-US" sz="2400" b="1" dirty="0">
                          <a:ea typeface="华文新魏" pitchFamily="2" charset="-122"/>
                          <a:sym typeface="Arial" panose="020B0604020202020204" pitchFamily="34" charset="0"/>
                        </a:rPr>
                        <a:t>方法中分别有几种不同的方法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olidFill>
                          <a:srgbClr val="FFFF00"/>
                        </a:solidFill>
                        <a:sym typeface="Arial" panose="020B0604020202020204" pitchFamily="34" charset="0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ea typeface="华文新魏" pitchFamily="2" charset="-122"/>
                          <a:sym typeface="Arial" panose="020B0604020202020204" pitchFamily="34" charset="0"/>
                        </a:rPr>
                        <a:t>完成这件事情共有多少种不同的方法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olidFill>
                          <a:srgbClr val="FFFF00"/>
                        </a:solidFill>
                        <a:sym typeface="Arial" panose="020B0604020202020204" pitchFamily="34" charset="0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8825"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5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solidFill>
                            <a:srgbClr val="FF0066"/>
                          </a:solidFill>
                          <a:ea typeface="华文新魏" pitchFamily="2" charset="-122"/>
                          <a:sym typeface="Arial" panose="020B0604020202020204" pitchFamily="34" charset="0"/>
                        </a:rPr>
                        <a:t>每步</a:t>
                      </a:r>
                      <a:r>
                        <a:rPr lang="zh-CN" altLang="en-US" sz="2400" b="1" dirty="0">
                          <a:ea typeface="华文新魏" pitchFamily="2" charset="-122"/>
                          <a:sym typeface="Arial" panose="020B0604020202020204" pitchFamily="34" charset="0"/>
                        </a:rPr>
                        <a:t>中的任一方法能否独立完成这件事情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577" name="Text Box 24"/>
          <p:cNvSpPr/>
          <p:nvPr/>
        </p:nvSpPr>
        <p:spPr>
          <a:xfrm>
            <a:off x="6270625" y="3376613"/>
            <a:ext cx="2779713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取字母和取数字，共需分</a:t>
            </a:r>
            <a:r>
              <a:rPr lang="en-US" altLang="zh-CN" sz="24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步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78" name="Text Box 25"/>
          <p:cNvSpPr/>
          <p:nvPr/>
        </p:nvSpPr>
        <p:spPr>
          <a:xfrm>
            <a:off x="6953250" y="5972175"/>
            <a:ext cx="1087438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不能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79" name="Text Box 26"/>
          <p:cNvSpPr/>
          <p:nvPr/>
        </p:nvSpPr>
        <p:spPr>
          <a:xfrm>
            <a:off x="5984875" y="4216400"/>
            <a:ext cx="3095625" cy="954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第</a:t>
            </a:r>
            <a:r>
              <a:rPr lang="en-US" altLang="zh-CN" sz="28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步取字母有</a:t>
            </a:r>
            <a:r>
              <a:rPr lang="en-US" altLang="zh-CN" sz="28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6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种第</a:t>
            </a:r>
            <a:r>
              <a:rPr lang="en-US" altLang="zh-CN" sz="28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步取数字有</a:t>
            </a:r>
            <a:r>
              <a:rPr lang="en-US" altLang="zh-CN" sz="28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9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种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80" name="Text Box 27"/>
          <p:cNvSpPr/>
          <p:nvPr/>
        </p:nvSpPr>
        <p:spPr>
          <a:xfrm>
            <a:off x="6110288" y="5365750"/>
            <a:ext cx="2922587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共有</a:t>
            </a:r>
            <a:r>
              <a:rPr lang="en-US" altLang="zh-CN" sz="28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6×9=54</a:t>
            </a:r>
            <a:r>
              <a:rPr lang="zh-CN" altLang="en-US" sz="28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81" name="Text Box 28"/>
          <p:cNvSpPr/>
          <p:nvPr/>
        </p:nvSpPr>
        <p:spPr>
          <a:xfrm>
            <a:off x="6437313" y="2805113"/>
            <a:ext cx="2049462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楷体_GB2312" pitchFamily="49" charset="-122"/>
              </a:rPr>
              <a:t>按要求编号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82" name="Text Box 29"/>
          <p:cNvSpPr/>
          <p:nvPr/>
        </p:nvSpPr>
        <p:spPr>
          <a:xfrm>
            <a:off x="0" y="685800"/>
            <a:ext cx="18605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993366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问题</a:t>
            </a:r>
            <a:r>
              <a:rPr lang="en-US" altLang="zh-CN" sz="3200" dirty="0">
                <a:solidFill>
                  <a:srgbClr val="993366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3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3583" name="Text Box 30"/>
          <p:cNvSpPr/>
          <p:nvPr/>
        </p:nvSpPr>
        <p:spPr>
          <a:xfrm>
            <a:off x="403225" y="685800"/>
            <a:ext cx="8740775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　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　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用前六个大写英文字母中的一个和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～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9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九个阿拉伯数字中的一个，组成形如</a:t>
            </a:r>
            <a:r>
              <a:rPr lang="en-US" altLang="zh-CN" sz="3200" b="1" i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A</a:t>
            </a:r>
            <a:r>
              <a:rPr lang="en-US" altLang="zh-CN" sz="3200" b="1" baseline="-250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Symbol" panose="05050102010706020507" pitchFamily="2" charset="2"/>
              </a:rPr>
              <a:t>，</a:t>
            </a:r>
            <a:r>
              <a:rPr lang="en-US" altLang="zh-CN" sz="3200" b="1" i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Symbol" panose="05050102010706020507" pitchFamily="2" charset="2"/>
              </a:rPr>
              <a:t>B</a:t>
            </a:r>
            <a:r>
              <a:rPr lang="en-US" altLang="zh-CN" sz="3200" b="1" baseline="-250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Symbol" panose="05050102010706020507" pitchFamily="2" charset="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Symbol" panose="05050102010706020507" pitchFamily="2" charset="2"/>
              </a:rPr>
              <a:t>的方式给卫星编号，总共能编出多少个不同的号码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Symbol" panose="05050102010706020507" pitchFamily="2" charset="2"/>
              </a:rPr>
              <a:t>?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7" grpId="0" bldLvl="0"/>
      <p:bldP spid="23578" grpId="0" bldLvl="0"/>
      <p:bldP spid="23579" grpId="0" bldLvl="0"/>
      <p:bldP spid="23580" grpId="0" bldLvl="0"/>
      <p:bldP spid="23581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16595" y="6426200"/>
            <a:ext cx="742315" cy="24066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24579" name="Text Box 2"/>
          <p:cNvSpPr/>
          <p:nvPr/>
        </p:nvSpPr>
        <p:spPr>
          <a:xfrm>
            <a:off x="3179763" y="4575175"/>
            <a:ext cx="554037" cy="533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4580" name="Text Box 3"/>
          <p:cNvSpPr/>
          <p:nvPr/>
        </p:nvSpPr>
        <p:spPr>
          <a:xfrm>
            <a:off x="304800" y="536575"/>
            <a:ext cx="8839200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　　从甲地到丙地，要从甲地先乘动车到乙地，再于次日从乙地乘汽车到丙地。一天中，动车有3班，汽车有2班，那么乘坐这些交通工具，从甲地到丙地共有多少种不同的走法？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81" name="Text Box 4"/>
          <p:cNvSpPr/>
          <p:nvPr/>
        </p:nvSpPr>
        <p:spPr>
          <a:xfrm>
            <a:off x="3306763" y="4702175"/>
            <a:ext cx="554037" cy="533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4582" name="Freeform 6"/>
          <p:cNvSpPr/>
          <p:nvPr/>
        </p:nvSpPr>
        <p:spPr>
          <a:xfrm>
            <a:off x="3016250" y="2763838"/>
            <a:ext cx="2082800" cy="393700"/>
          </a:xfrm>
          <a:custGeom>
            <a:avLst/>
            <a:gdLst>
              <a:gd name="txL" fmla="*/ 0 w 1312"/>
              <a:gd name="txT" fmla="*/ 0 h 248"/>
              <a:gd name="txR" fmla="*/ 1312 w 1312"/>
              <a:gd name="txB" fmla="*/ 248 h 248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1312" h="248">
                <a:moveTo>
                  <a:pt x="0" y="248"/>
                </a:moveTo>
                <a:cubicBezTo>
                  <a:pt x="188" y="132"/>
                  <a:pt x="376" y="16"/>
                  <a:pt x="576" y="8"/>
                </a:cubicBezTo>
                <a:cubicBezTo>
                  <a:pt x="776" y="0"/>
                  <a:pt x="1088" y="160"/>
                  <a:pt x="1200" y="200"/>
                </a:cubicBezTo>
                <a:cubicBezTo>
                  <a:pt x="1312" y="240"/>
                  <a:pt x="1240" y="240"/>
                  <a:pt x="1248" y="248"/>
                </a:cubicBezTo>
              </a:path>
            </a:pathLst>
          </a:custGeom>
          <a:noFill/>
          <a:ln w="28575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4583" name="Line 7"/>
          <p:cNvSpPr/>
          <p:nvPr/>
        </p:nvSpPr>
        <p:spPr>
          <a:xfrm>
            <a:off x="3016250" y="3144838"/>
            <a:ext cx="1981200" cy="1587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4" name="Freeform 8"/>
          <p:cNvSpPr/>
          <p:nvPr/>
        </p:nvSpPr>
        <p:spPr>
          <a:xfrm>
            <a:off x="3016250" y="3144838"/>
            <a:ext cx="2057400" cy="457200"/>
          </a:xfrm>
          <a:custGeom>
            <a:avLst/>
            <a:gdLst>
              <a:gd name="txL" fmla="*/ 0 w 1296"/>
              <a:gd name="txT" fmla="*/ 0 h 288"/>
              <a:gd name="txR" fmla="*/ 1296 w 1296"/>
              <a:gd name="txB" fmla="*/ 288 h 288"/>
            </a:gdLst>
            <a:ahLst/>
            <a:cxnLst>
              <a:cxn ang="0">
                <a:pos x="0" y="0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txL" t="txT" r="txR" b="txB"/>
            <a:pathLst>
              <a:path w="1296" h="288">
                <a:moveTo>
                  <a:pt x="0" y="0"/>
                </a:moveTo>
                <a:cubicBezTo>
                  <a:pt x="228" y="144"/>
                  <a:pt x="456" y="288"/>
                  <a:pt x="672" y="288"/>
                </a:cubicBezTo>
                <a:cubicBezTo>
                  <a:pt x="888" y="288"/>
                  <a:pt x="1200" y="48"/>
                  <a:pt x="1296" y="0"/>
                </a:cubicBezTo>
              </a:path>
            </a:pathLst>
          </a:custGeom>
          <a:noFill/>
          <a:ln w="28575" cap="flat" cmpd="sng">
            <a:solidFill>
              <a:srgbClr val="FD4B2D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4585" name="Oval 9"/>
          <p:cNvSpPr/>
          <p:nvPr/>
        </p:nvSpPr>
        <p:spPr>
          <a:xfrm>
            <a:off x="4997450" y="3068638"/>
            <a:ext cx="152400" cy="1524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4586" name="Oval 10"/>
          <p:cNvSpPr/>
          <p:nvPr/>
        </p:nvSpPr>
        <p:spPr>
          <a:xfrm>
            <a:off x="2863850" y="3068638"/>
            <a:ext cx="152400" cy="152400"/>
          </a:xfrm>
          <a:prstGeom prst="ellipse">
            <a:avLst/>
          </a:prstGeom>
          <a:solidFill>
            <a:srgbClr val="FD4B2D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4587" name="Freeform 11"/>
          <p:cNvSpPr/>
          <p:nvPr/>
        </p:nvSpPr>
        <p:spPr>
          <a:xfrm>
            <a:off x="5149850" y="2903538"/>
            <a:ext cx="1981200" cy="317500"/>
          </a:xfrm>
          <a:custGeom>
            <a:avLst/>
            <a:gdLst>
              <a:gd name="txL" fmla="*/ 0 w 1248"/>
              <a:gd name="txT" fmla="*/ 0 h 200"/>
              <a:gd name="txR" fmla="*/ 1248 w 1248"/>
              <a:gd name="txB" fmla="*/ 200 h 200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1248" h="200">
                <a:moveTo>
                  <a:pt x="0" y="152"/>
                </a:moveTo>
                <a:cubicBezTo>
                  <a:pt x="208" y="76"/>
                  <a:pt x="416" y="0"/>
                  <a:pt x="624" y="8"/>
                </a:cubicBezTo>
                <a:cubicBezTo>
                  <a:pt x="832" y="16"/>
                  <a:pt x="1144" y="168"/>
                  <a:pt x="1248" y="200"/>
                </a:cubicBezTo>
              </a:path>
            </a:pathLst>
          </a:custGeom>
          <a:noFill/>
          <a:ln w="28575" cap="flat" cmpd="sng">
            <a:solidFill>
              <a:srgbClr val="FF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4588" name="Freeform 12"/>
          <p:cNvSpPr/>
          <p:nvPr/>
        </p:nvSpPr>
        <p:spPr>
          <a:xfrm>
            <a:off x="5149850" y="3208338"/>
            <a:ext cx="1981200" cy="317500"/>
          </a:xfrm>
          <a:custGeom>
            <a:avLst/>
            <a:gdLst>
              <a:gd name="txL" fmla="*/ 0 w 1248"/>
              <a:gd name="txT" fmla="*/ 0 h 200"/>
              <a:gd name="txR" fmla="*/ 1248 w 1248"/>
              <a:gd name="txB" fmla="*/ 200 h 200"/>
            </a:gdLst>
            <a:ahLst/>
            <a:cxnLst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1248" h="200">
                <a:moveTo>
                  <a:pt x="0" y="0"/>
                </a:moveTo>
                <a:cubicBezTo>
                  <a:pt x="256" y="92"/>
                  <a:pt x="512" y="184"/>
                  <a:pt x="720" y="192"/>
                </a:cubicBezTo>
                <a:cubicBezTo>
                  <a:pt x="928" y="200"/>
                  <a:pt x="1160" y="72"/>
                  <a:pt x="1248" y="48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4589" name="Oval 13"/>
          <p:cNvSpPr/>
          <p:nvPr/>
        </p:nvSpPr>
        <p:spPr>
          <a:xfrm>
            <a:off x="7131050" y="3144838"/>
            <a:ext cx="152400" cy="15240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4590" name="Text Box 14"/>
          <p:cNvSpPr/>
          <p:nvPr/>
        </p:nvSpPr>
        <p:spPr>
          <a:xfrm>
            <a:off x="2025650" y="2928938"/>
            <a:ext cx="8382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甲地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91" name="Text Box 15"/>
          <p:cNvSpPr/>
          <p:nvPr/>
        </p:nvSpPr>
        <p:spPr>
          <a:xfrm>
            <a:off x="4921250" y="2687638"/>
            <a:ext cx="9144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乙地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92" name="Text Box 16"/>
          <p:cNvSpPr/>
          <p:nvPr/>
        </p:nvSpPr>
        <p:spPr>
          <a:xfrm>
            <a:off x="6826250" y="3373438"/>
            <a:ext cx="9906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丙地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93" name="Text Box 17"/>
          <p:cNvSpPr/>
          <p:nvPr/>
        </p:nvSpPr>
        <p:spPr>
          <a:xfrm>
            <a:off x="5911850" y="2459038"/>
            <a:ext cx="10668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汽车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94" name="Rectangle 18"/>
          <p:cNvSpPr/>
          <p:nvPr/>
        </p:nvSpPr>
        <p:spPr>
          <a:xfrm>
            <a:off x="3778250" y="3602038"/>
            <a:ext cx="12192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动车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95" name="Text Box 19"/>
          <p:cNvSpPr/>
          <p:nvPr/>
        </p:nvSpPr>
        <p:spPr>
          <a:xfrm>
            <a:off x="3778250" y="3068638"/>
            <a:ext cx="9906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动车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96" name="Text Box 20"/>
          <p:cNvSpPr/>
          <p:nvPr/>
        </p:nvSpPr>
        <p:spPr>
          <a:xfrm>
            <a:off x="3806825" y="2382838"/>
            <a:ext cx="10668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动车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97" name="Rectangle 21"/>
          <p:cNvSpPr/>
          <p:nvPr/>
        </p:nvSpPr>
        <p:spPr>
          <a:xfrm>
            <a:off x="5921375" y="3470275"/>
            <a:ext cx="12954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汽车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98" name="Text Box 22"/>
          <p:cNvSpPr/>
          <p:nvPr/>
        </p:nvSpPr>
        <p:spPr>
          <a:xfrm>
            <a:off x="76200" y="4125913"/>
            <a:ext cx="893445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分析</a:t>
            </a:r>
            <a:r>
              <a:rPr lang="en-US" altLang="zh-CN" sz="32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: 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从甲地到丙地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需 </a:t>
            </a:r>
            <a:r>
              <a:rPr lang="en-US" altLang="zh-CN" sz="32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 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步完成</a:t>
            </a:r>
            <a:r>
              <a:rPr lang="en-US" altLang="zh-CN" sz="32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endParaRPr lang="zh-CN" altLang="en-US" sz="3200" b="1" dirty="0">
              <a:solidFill>
                <a:srgbClr val="FF00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    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第一步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  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由甲地去乙地有 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 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种方法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endParaRPr lang="zh-CN" altLang="en-US" sz="3200" b="1" dirty="0">
              <a:solidFill>
                <a:schemeClr val="accent2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    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第二步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  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由乙地去丙地有 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 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种方法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endParaRPr lang="zh-CN" altLang="en-US" sz="3200" b="1" dirty="0">
              <a:solidFill>
                <a:schemeClr val="accent2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所以从甲地到丙地共有  </a:t>
            </a:r>
            <a:r>
              <a:rPr lang="en-US" altLang="zh-CN" sz="32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 ×2 = 6 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99" name="Text Box 23"/>
          <p:cNvSpPr/>
          <p:nvPr/>
        </p:nvSpPr>
        <p:spPr>
          <a:xfrm>
            <a:off x="-75565" y="536575"/>
            <a:ext cx="145891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9933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问题４  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7" dur="500"/>
                                        <p:tgtEl>
                                          <p:spTgt spid="24598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>
                                            <p:txEl>
                                              <p:charRg st="2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12" dur="500"/>
                                        <p:tgtEl>
                                          <p:spTgt spid="24598">
                                            <p:txEl>
                                              <p:charRg st="20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>
                                            <p:txEl>
                                              <p:charRg st="49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17" dur="500"/>
                                        <p:tgtEl>
                                          <p:spTgt spid="24598">
                                            <p:txEl>
                                              <p:charRg st="49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>
                                            <p:txEl>
                                              <p:charRg st="78" end="1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22" dur="500"/>
                                        <p:tgtEl>
                                          <p:spTgt spid="24598">
                                            <p:txEl>
                                              <p:charRg st="78" end="10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16595" y="6426200"/>
            <a:ext cx="742315" cy="24066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25603" name="Text Box 2"/>
          <p:cNvSpPr/>
          <p:nvPr/>
        </p:nvSpPr>
        <p:spPr>
          <a:xfrm>
            <a:off x="76200" y="838200"/>
            <a:ext cx="4699000" cy="769938"/>
          </a:xfrm>
          <a:prstGeom prst="rect">
            <a:avLst/>
          </a:prstGeom>
          <a:solidFill>
            <a:srgbClr val="FFFFCC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分步乘法计数原理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5604" name="Text Box 3"/>
          <p:cNvSpPr/>
          <p:nvPr/>
        </p:nvSpPr>
        <p:spPr>
          <a:xfrm>
            <a:off x="381000" y="1676400"/>
            <a:ext cx="7724775" cy="2554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　　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完成一件事需要两个步骤，做第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步有</a:t>
            </a:r>
            <a:r>
              <a:rPr lang="en-US" altLang="zh-CN" sz="3200" b="1" i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种不同的方法，做第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步有</a:t>
            </a:r>
            <a:r>
              <a:rPr lang="en-US" altLang="zh-CN" sz="3200" b="1" i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种不同的方法，那么完成这件事共有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endParaRPr lang="zh-CN" altLang="en-US" sz="3200" b="1" i="1" dirty="0">
              <a:solidFill>
                <a:srgbClr val="FFCC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5605" name="AutoShape 5"/>
          <p:cNvSpPr/>
          <p:nvPr/>
        </p:nvSpPr>
        <p:spPr>
          <a:xfrm>
            <a:off x="4191000" y="4572000"/>
            <a:ext cx="4810125" cy="1922463"/>
          </a:xfrm>
          <a:prstGeom prst="cloudCallout">
            <a:avLst>
              <a:gd name="adj1" fmla="val -22745"/>
              <a:gd name="adj2" fmla="val -90380"/>
            </a:avLst>
          </a:prstGeom>
          <a:solidFill>
            <a:srgbClr val="FFFFCC"/>
          </a:solidFill>
          <a:ln w="28575" cap="flat" cmpd="sng">
            <a:solidFill>
              <a:srgbClr val="66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　只有各个步骤都完成才算做完这件事情。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606" name="Text Box 7"/>
          <p:cNvSpPr/>
          <p:nvPr/>
        </p:nvSpPr>
        <p:spPr>
          <a:xfrm>
            <a:off x="3276600" y="3200400"/>
            <a:ext cx="2573338" cy="769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N=m</a:t>
            </a:r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×</a:t>
            </a:r>
            <a:r>
              <a:rPr lang="en-US" altLang="zh-CN" sz="44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ldLvl="0" animBg="1"/>
      <p:bldP spid="25605" grpId="0" bldLvl="0" animBg="1"/>
      <p:bldP spid="25606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16595" y="6426200"/>
            <a:ext cx="742315" cy="24066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2" name="Text Box 2"/>
          <p:cNvSpPr/>
          <p:nvPr/>
        </p:nvSpPr>
        <p:spPr>
          <a:xfrm>
            <a:off x="228600" y="914400"/>
            <a:ext cx="885825" cy="523875"/>
          </a:xfrm>
          <a:prstGeom prst="rect">
            <a:avLst/>
          </a:prstGeom>
          <a:solidFill>
            <a:srgbClr val="FF0066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FF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例</a:t>
            </a:r>
            <a:r>
              <a:rPr lang="en-US" altLang="zh-CN" sz="2800" b="1" dirty="0">
                <a:solidFill>
                  <a:srgbClr val="FFFF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6628" name="Text Box 3"/>
          <p:cNvSpPr/>
          <p:nvPr/>
        </p:nvSpPr>
        <p:spPr>
          <a:xfrm>
            <a:off x="609600" y="914400"/>
            <a:ext cx="883602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　　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我们班有男生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30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名，女生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28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名．现要从中选出男、女各一名代表班级参加比赛，共有多少种不同的选法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?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Text Box 12"/>
          <p:cNvSpPr/>
          <p:nvPr/>
        </p:nvSpPr>
        <p:spPr>
          <a:xfrm>
            <a:off x="5791200" y="2209800"/>
            <a:ext cx="3111500" cy="2246313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　　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若要从10名任课老师中选派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名老师作领队，组成代表队，共有多少种不同选法？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Text Box 24"/>
          <p:cNvSpPr/>
          <p:nvPr/>
        </p:nvSpPr>
        <p:spPr>
          <a:xfrm>
            <a:off x="228600" y="2286000"/>
            <a:ext cx="5299075" cy="267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解：第一步，从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30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名男生中选出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名，有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30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种不同选择；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第二步，从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28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名女生中选出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名，有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28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种不同选择．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根据分步乘法计数原理，共有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30×28=720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种不同的选法．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Text Box 25"/>
          <p:cNvSpPr/>
          <p:nvPr/>
        </p:nvSpPr>
        <p:spPr>
          <a:xfrm>
            <a:off x="3657600" y="5181600"/>
            <a:ext cx="696913" cy="646113"/>
          </a:xfrm>
          <a:prstGeom prst="rect">
            <a:avLst/>
          </a:prstGeom>
          <a:noFill/>
          <a:ln w="2857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868C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10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Text Box 26"/>
          <p:cNvSpPr/>
          <p:nvPr/>
        </p:nvSpPr>
        <p:spPr>
          <a:xfrm>
            <a:off x="2743200" y="5181600"/>
            <a:ext cx="646113" cy="646113"/>
          </a:xfrm>
          <a:prstGeom prst="rect">
            <a:avLst/>
          </a:prstGeom>
          <a:noFill/>
          <a:ln w="2857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868C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×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Text Box 27"/>
          <p:cNvSpPr/>
          <p:nvPr/>
        </p:nvSpPr>
        <p:spPr>
          <a:xfrm>
            <a:off x="4724400" y="5181600"/>
            <a:ext cx="1465580" cy="645160"/>
          </a:xfrm>
          <a:prstGeom prst="rect">
            <a:avLst/>
          </a:prstGeom>
          <a:noFill/>
          <a:ln w="2857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868C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=7200</a:t>
            </a:r>
            <a:endParaRPr lang="en-US" altLang="zh-CN" sz="3600" b="1" dirty="0">
              <a:solidFill>
                <a:srgbClr val="6868CF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Text Box 28"/>
          <p:cNvSpPr/>
          <p:nvPr/>
        </p:nvSpPr>
        <p:spPr>
          <a:xfrm>
            <a:off x="1676400" y="5181600"/>
            <a:ext cx="944880" cy="645160"/>
          </a:xfrm>
          <a:prstGeom prst="rect">
            <a:avLst/>
          </a:prstGeom>
          <a:noFill/>
          <a:ln w="2857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868C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720</a:t>
            </a:r>
            <a:endParaRPr lang="en-US" altLang="zh-CN" sz="3600" b="1" dirty="0">
              <a:solidFill>
                <a:srgbClr val="6868CF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 Box 29"/>
          <p:cNvSpPr/>
          <p:nvPr/>
        </p:nvSpPr>
        <p:spPr>
          <a:xfrm>
            <a:off x="1600200" y="6019800"/>
            <a:ext cx="690880" cy="645160"/>
          </a:xfrm>
          <a:prstGeom prst="rect">
            <a:avLst/>
          </a:prstGeom>
          <a:noFill/>
          <a:ln w="2857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868C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30</a:t>
            </a:r>
            <a:endParaRPr lang="en-US" altLang="zh-CN" sz="3600" b="1" dirty="0">
              <a:solidFill>
                <a:srgbClr val="6868CF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 Box 30"/>
          <p:cNvSpPr/>
          <p:nvPr/>
        </p:nvSpPr>
        <p:spPr>
          <a:xfrm>
            <a:off x="2438400" y="6019800"/>
            <a:ext cx="647700" cy="646113"/>
          </a:xfrm>
          <a:prstGeom prst="rect">
            <a:avLst/>
          </a:prstGeom>
          <a:noFill/>
          <a:ln w="2857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868C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×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2" name="Text Box 31"/>
          <p:cNvSpPr/>
          <p:nvPr/>
        </p:nvSpPr>
        <p:spPr>
          <a:xfrm>
            <a:off x="3352800" y="6019800"/>
            <a:ext cx="690880" cy="645160"/>
          </a:xfrm>
          <a:prstGeom prst="rect">
            <a:avLst/>
          </a:prstGeom>
          <a:noFill/>
          <a:ln w="2857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868C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28</a:t>
            </a:r>
            <a:endParaRPr lang="en-US" altLang="zh-CN" sz="3600" b="1" dirty="0">
              <a:solidFill>
                <a:srgbClr val="6868CF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Text Box 32"/>
          <p:cNvSpPr/>
          <p:nvPr/>
        </p:nvSpPr>
        <p:spPr>
          <a:xfrm>
            <a:off x="4267200" y="6019800"/>
            <a:ext cx="646113" cy="646113"/>
          </a:xfrm>
          <a:prstGeom prst="rect">
            <a:avLst/>
          </a:prstGeom>
          <a:noFill/>
          <a:ln w="2857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868C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×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4" name="Text Box 33"/>
          <p:cNvSpPr/>
          <p:nvPr/>
        </p:nvSpPr>
        <p:spPr>
          <a:xfrm>
            <a:off x="5181600" y="6019800"/>
            <a:ext cx="696913" cy="646113"/>
          </a:xfrm>
          <a:prstGeom prst="rect">
            <a:avLst/>
          </a:prstGeom>
          <a:noFill/>
          <a:ln w="2857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868C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10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" name="Text Box 34"/>
          <p:cNvSpPr/>
          <p:nvPr/>
        </p:nvSpPr>
        <p:spPr>
          <a:xfrm>
            <a:off x="6019800" y="6019800"/>
            <a:ext cx="1465580" cy="645160"/>
          </a:xfrm>
          <a:prstGeom prst="rect">
            <a:avLst/>
          </a:prstGeom>
          <a:noFill/>
          <a:ln w="2857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6868C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=7200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35" y="66675"/>
            <a:ext cx="266636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0000B8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能力迁移</a:t>
            </a:r>
            <a:endParaRPr lang="zh-CN" altLang="en-US" sz="4400" b="1">
              <a:solidFill>
                <a:srgbClr val="0000B8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2" dur="1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6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6628" grpId="0" bldLvl="0"/>
      <p:bldP spid="3" grpId="0" bldLvl="0" animBg="1"/>
      <p:bldP spid="5" grpId="0" bldLvl="0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16595" y="6426200"/>
            <a:ext cx="742315" cy="24066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27651" name="Text Box 2"/>
          <p:cNvSpPr/>
          <p:nvPr/>
        </p:nvSpPr>
        <p:spPr>
          <a:xfrm>
            <a:off x="255588" y="992188"/>
            <a:ext cx="8666162" cy="2209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   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如果完成一件事需要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三个步骤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做第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步有</a:t>
            </a:r>
            <a:r>
              <a:rPr lang="en-US" altLang="zh-CN" sz="3200" b="1" i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3200" b="1" i="1" baseline="-25000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做第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步有</a:t>
            </a:r>
            <a:r>
              <a:rPr lang="en-US" altLang="zh-CN" sz="3200" b="1" i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3200" b="1" i="1" baseline="-25000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做第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步有</a:t>
            </a:r>
            <a:r>
              <a:rPr lang="en-US" altLang="zh-CN" sz="3200" b="1" i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3200" b="1" i="1" baseline="-25000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那么完成这件事共有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spcBef>
                <a:spcPct val="3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_________________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52" name="Text Box 3"/>
          <p:cNvSpPr/>
          <p:nvPr/>
        </p:nvSpPr>
        <p:spPr>
          <a:xfrm>
            <a:off x="665163" y="2544763"/>
            <a:ext cx="309880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en-US" altLang="zh-CN" sz="32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=</a:t>
            </a:r>
            <a:r>
              <a:rPr lang="en-US" altLang="zh-CN" sz="32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3200" b="1" baseline="-25000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en-US" altLang="zh-CN" sz="32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×</a:t>
            </a:r>
            <a:r>
              <a:rPr lang="en-US" altLang="zh-CN" sz="32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3200" b="1" baseline="-25000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en-US" altLang="zh-CN" sz="32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×</a:t>
            </a:r>
            <a:r>
              <a:rPr lang="en-US" altLang="zh-CN" sz="32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3200" b="1" baseline="-25000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53" name="Rectangle 4"/>
          <p:cNvSpPr/>
          <p:nvPr/>
        </p:nvSpPr>
        <p:spPr>
          <a:xfrm>
            <a:off x="255588" y="3436938"/>
            <a:ext cx="8578850" cy="270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    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做一件事情，完成它需要分成</a:t>
            </a:r>
            <a:r>
              <a:rPr lang="en-US" altLang="zh-CN" sz="3200" b="1" i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个步骤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，做第一步有</a:t>
            </a:r>
            <a:r>
              <a:rPr lang="en-US" altLang="zh-CN" sz="3200" b="1" i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3200" b="1" baseline="-25000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种不同的方法，做第二步有</a:t>
            </a:r>
            <a:r>
              <a:rPr lang="en-US" altLang="zh-CN" sz="3200" b="1" i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3200" b="1" i="1" baseline="-25000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种不同的方法，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……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，做第</a:t>
            </a:r>
            <a:r>
              <a:rPr lang="en-US" altLang="zh-CN" sz="3200" b="1" i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步有</a:t>
            </a:r>
            <a:r>
              <a:rPr lang="en-US" altLang="zh-CN" sz="3200" b="1" i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3200" b="1" i="1" baseline="-25000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种不同的方法，那么完成这件事有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spcBef>
                <a:spcPct val="3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_____________________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种不同的方法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54" name="Rectangle 5"/>
          <p:cNvSpPr/>
          <p:nvPr/>
        </p:nvSpPr>
        <p:spPr>
          <a:xfrm>
            <a:off x="641350" y="5457825"/>
            <a:ext cx="408305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en-US" altLang="zh-CN" sz="32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=</a:t>
            </a:r>
            <a:r>
              <a:rPr lang="en-US" altLang="zh-CN" sz="32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3200" b="1" baseline="-25000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en-US" altLang="zh-CN" sz="32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×</a:t>
            </a:r>
            <a:r>
              <a:rPr lang="en-US" altLang="zh-CN" sz="32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3200" b="1" baseline="-25000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en-US" altLang="zh-CN" sz="32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×</a:t>
            </a:r>
            <a:r>
              <a:rPr lang="en-US" altLang="zh-CN" sz="3200" b="1" dirty="0">
                <a:solidFill>
                  <a:srgbClr val="FF0066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…</a:t>
            </a:r>
            <a:r>
              <a:rPr lang="en-US" altLang="zh-CN" sz="32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×</a:t>
            </a:r>
            <a:r>
              <a:rPr lang="en-US" altLang="zh-CN" sz="3200" b="1" i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m</a:t>
            </a:r>
            <a:r>
              <a:rPr lang="en-US" altLang="zh-CN" sz="3200" b="1" i="1" baseline="-25000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en-US" altLang="zh-CN" sz="32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55" name="Text Box 6"/>
          <p:cNvSpPr/>
          <p:nvPr/>
        </p:nvSpPr>
        <p:spPr>
          <a:xfrm>
            <a:off x="1905000" y="0"/>
            <a:ext cx="4968875" cy="769938"/>
          </a:xfrm>
          <a:prstGeom prst="rect">
            <a:avLst/>
          </a:prstGeom>
          <a:solidFill>
            <a:srgbClr val="FFFFCC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分步乘法计数原理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18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28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ldLvl="0"/>
      <p:bldP spid="27652" grpId="0" bldLvl="0"/>
      <p:bldP spid="27653" grpId="0" bldLvl="0"/>
      <p:bldP spid="27654" grpId="0" bldLvl="0"/>
      <p:bldP spid="27655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16595" y="6426200"/>
            <a:ext cx="742315" cy="24066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28675" name="Text Box 4"/>
          <p:cNvSpPr/>
          <p:nvPr/>
        </p:nvSpPr>
        <p:spPr>
          <a:xfrm>
            <a:off x="304800" y="838200"/>
            <a:ext cx="8632825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    </a:t>
            </a:r>
            <a:r>
              <a:rPr lang="zh-CN" altLang="en-US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书架第</a:t>
            </a:r>
            <a:r>
              <a:rPr lang="en-US" altLang="zh-CN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层放有</a:t>
            </a:r>
            <a:r>
              <a:rPr lang="en-US" altLang="zh-CN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4</a:t>
            </a:r>
            <a:r>
              <a:rPr lang="zh-CN" altLang="en-US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本不同的数学书</a:t>
            </a:r>
            <a:r>
              <a:rPr lang="en-US" altLang="zh-CN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r>
              <a:rPr lang="zh-CN" altLang="en-US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第</a:t>
            </a:r>
            <a:r>
              <a:rPr lang="en-US" altLang="zh-CN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层放有</a:t>
            </a:r>
            <a:r>
              <a:rPr lang="en-US" altLang="zh-CN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</a:t>
            </a:r>
            <a:r>
              <a:rPr lang="zh-CN" altLang="en-US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本不同的语文书</a:t>
            </a:r>
            <a:r>
              <a:rPr lang="en-US" altLang="zh-CN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r>
              <a:rPr lang="zh-CN" altLang="en-US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第</a:t>
            </a:r>
            <a:r>
              <a:rPr lang="en-US" altLang="zh-CN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</a:t>
            </a:r>
            <a:r>
              <a:rPr lang="zh-CN" altLang="en-US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层放有</a:t>
            </a:r>
            <a:r>
              <a:rPr lang="en-US" altLang="zh-CN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本不同的化学书</a:t>
            </a:r>
            <a:r>
              <a:rPr lang="en-US" altLang="zh-CN" sz="3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8676" name="Text Box 5"/>
          <p:cNvSpPr/>
          <p:nvPr/>
        </p:nvSpPr>
        <p:spPr>
          <a:xfrm>
            <a:off x="480695" y="3151505"/>
            <a:ext cx="7343775" cy="5540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0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(2)</a:t>
            </a:r>
            <a:r>
              <a:rPr lang="zh-CN" altLang="en-US" sz="30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从书架中任取</a:t>
            </a:r>
            <a:r>
              <a:rPr lang="en-US" altLang="zh-CN" sz="30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30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本书</a:t>
            </a:r>
            <a:r>
              <a:rPr lang="en-US" altLang="zh-CN" sz="30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r>
              <a:rPr lang="zh-CN" altLang="en-US" sz="30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有多少种不同取法</a:t>
            </a:r>
            <a:r>
              <a:rPr lang="en-US" altLang="zh-CN" sz="30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?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8677" name="AutoShape 8"/>
          <p:cNvSpPr/>
          <p:nvPr/>
        </p:nvSpPr>
        <p:spPr>
          <a:xfrm>
            <a:off x="304800" y="1828800"/>
            <a:ext cx="8868544" cy="612909"/>
          </a:xfrm>
          <a:prstGeom prst="flowChartAlternateProcess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0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(1)</a:t>
            </a:r>
            <a:r>
              <a:rPr lang="zh-CN" altLang="en-US" sz="30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从书架第</a:t>
            </a:r>
            <a:r>
              <a:rPr lang="en-US" altLang="zh-CN" sz="30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1,2,3</a:t>
            </a:r>
            <a:r>
              <a:rPr lang="zh-CN" altLang="en-US" sz="30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层各取</a:t>
            </a:r>
            <a:r>
              <a:rPr lang="en-US" altLang="zh-CN" sz="30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1</a:t>
            </a:r>
            <a:r>
              <a:rPr lang="zh-CN" altLang="en-US" sz="30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本书</a:t>
            </a:r>
            <a:r>
              <a:rPr lang="en-US" altLang="zh-CN" sz="30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,</a:t>
            </a:r>
            <a:r>
              <a:rPr lang="zh-CN" altLang="en-US" sz="30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有多少种不同取法</a:t>
            </a:r>
            <a:r>
              <a:rPr lang="en-US" altLang="zh-CN" sz="30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?</a:t>
            </a:r>
            <a:endParaRPr lang="en-US" altLang="zh-CN" sz="3000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28678" name="AutoShape 11"/>
          <p:cNvSpPr/>
          <p:nvPr/>
        </p:nvSpPr>
        <p:spPr>
          <a:xfrm>
            <a:off x="123825" y="4221480"/>
            <a:ext cx="8994775" cy="942975"/>
          </a:xfrm>
          <a:prstGeom prst="flowChartAlternateProcess">
            <a:avLst/>
          </a:prstGeom>
          <a:solidFill>
            <a:srgbClr val="FFFFCC"/>
          </a:solidFill>
          <a:ln w="28575" cap="flat" cmpd="sng">
            <a:solidFill>
              <a:srgbClr val="FF0000"/>
            </a:solidFill>
            <a:prstDash val="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解题关键：</a:t>
            </a:r>
            <a:r>
              <a:rPr lang="zh-CN" altLang="en-US" sz="2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①完成一件什么事情？②完成这件事有什么要求？③如何完成这件事，是</a:t>
            </a:r>
            <a:r>
              <a:rPr lang="zh-CN" altLang="en-US" sz="2200" b="1" dirty="0">
                <a:solidFill>
                  <a:schemeClr val="accent2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“</a:t>
            </a:r>
            <a:r>
              <a:rPr lang="zh-CN" altLang="en-US" sz="2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分类</a:t>
            </a:r>
            <a:r>
              <a:rPr lang="zh-CN" altLang="en-US" sz="2200" b="1" dirty="0">
                <a:solidFill>
                  <a:schemeClr val="accent2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”</a:t>
            </a:r>
            <a:r>
              <a:rPr lang="zh-CN" altLang="en-US" sz="2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还是</a:t>
            </a:r>
            <a:r>
              <a:rPr lang="zh-CN" altLang="en-US" sz="2200" b="1" dirty="0">
                <a:solidFill>
                  <a:schemeClr val="accent2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“</a:t>
            </a:r>
            <a:r>
              <a:rPr lang="zh-CN" altLang="en-US" sz="2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分步</a:t>
            </a:r>
            <a:r>
              <a:rPr lang="zh-CN" altLang="en-US" sz="2200" b="1" dirty="0">
                <a:solidFill>
                  <a:schemeClr val="accent2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”</a:t>
            </a:r>
            <a:r>
              <a:rPr lang="zh-CN" altLang="en-US" sz="2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？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8679" name="Text Box 3"/>
          <p:cNvSpPr/>
          <p:nvPr/>
        </p:nvSpPr>
        <p:spPr>
          <a:xfrm>
            <a:off x="123825" y="838200"/>
            <a:ext cx="852805" cy="55308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CC66"/>
                </a:solidFill>
              </a14:hiddenFill>
            </a:ext>
          </a:extLst>
        </p:spPr>
        <p:txBody>
          <a:bodyPr wrap="square">
            <a:spAutoFit/>
          </a:bodyPr>
          <a:p>
            <a:r>
              <a:rPr lang="zh-CN" altLang="en-US" sz="30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例</a:t>
            </a:r>
            <a:r>
              <a:rPr lang="en-US" altLang="zh-CN" sz="30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</a:t>
            </a:r>
            <a:endParaRPr lang="en-US" altLang="zh-CN" sz="3000" b="1" dirty="0">
              <a:solidFill>
                <a:srgbClr val="FF00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8680" name="Rectangle 14"/>
          <p:cNvSpPr/>
          <p:nvPr/>
        </p:nvSpPr>
        <p:spPr>
          <a:xfrm>
            <a:off x="3848100" y="1949450"/>
            <a:ext cx="838200" cy="371475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8681" name="Rectangle 15"/>
          <p:cNvSpPr/>
          <p:nvPr/>
        </p:nvSpPr>
        <p:spPr>
          <a:xfrm>
            <a:off x="2545080" y="3243580"/>
            <a:ext cx="831850" cy="369888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5" y="66675"/>
            <a:ext cx="266636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0000B8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巩固提高</a:t>
            </a:r>
            <a:endParaRPr lang="zh-CN" altLang="en-US" sz="4400" b="1">
              <a:solidFill>
                <a:srgbClr val="0000B8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18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bldLvl="0"/>
      <p:bldP spid="28677" grpId="0" bldLvl="0"/>
      <p:bldP spid="28678" grpId="0" bldLvl="0" animBg="1"/>
      <p:bldP spid="28680" grpId="0" bldLvl="0" animBg="1"/>
      <p:bldP spid="28681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16595" y="6426200"/>
            <a:ext cx="742315" cy="24066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29699" name="Text Box 2"/>
          <p:cNvSpPr/>
          <p:nvPr/>
        </p:nvSpPr>
        <p:spPr>
          <a:xfrm>
            <a:off x="381000" y="384175"/>
            <a:ext cx="8632825" cy="954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   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书架第</a:t>
            </a:r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层放有</a:t>
            </a:r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4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本不同的数学书</a:t>
            </a:r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第</a:t>
            </a:r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层放有</a:t>
            </a:r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本不同的语文书</a:t>
            </a:r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第</a:t>
            </a:r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层放有</a:t>
            </a:r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本不同的化学书</a:t>
            </a:r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00" name="Text Box 4"/>
          <p:cNvSpPr/>
          <p:nvPr/>
        </p:nvSpPr>
        <p:spPr>
          <a:xfrm>
            <a:off x="304800" y="1222375"/>
            <a:ext cx="8589963" cy="944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）从书架中取</a:t>
            </a:r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本不同学科的书，有多少种不同的取法？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01" name="Text Box 5"/>
          <p:cNvSpPr/>
          <p:nvPr/>
        </p:nvSpPr>
        <p:spPr>
          <a:xfrm>
            <a:off x="0" y="307975"/>
            <a:ext cx="136366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9933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变式</a:t>
            </a:r>
            <a:endParaRPr lang="zh-CN" altLang="en-US" sz="3200" b="1" dirty="0">
              <a:solidFill>
                <a:srgbClr val="9933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graphicFrame>
        <p:nvGraphicFramePr>
          <p:cNvPr id="29702" name="表格 29701"/>
          <p:cNvGraphicFramePr/>
          <p:nvPr/>
        </p:nvGraphicFramePr>
        <p:xfrm>
          <a:off x="304800" y="2060575"/>
          <a:ext cx="8620125" cy="3238500"/>
        </p:xfrm>
        <a:graphic>
          <a:graphicData uri="http://schemas.openxmlformats.org/drawingml/2006/table">
            <a:tbl>
              <a:tblPr/>
              <a:tblGrid>
                <a:gridCol w="523875"/>
                <a:gridCol w="1533525"/>
                <a:gridCol w="1990725"/>
                <a:gridCol w="1962150"/>
                <a:gridCol w="1343025"/>
                <a:gridCol w="1266825"/>
              </a:tblGrid>
              <a:tr h="431800">
                <a:tc rowSpan="5"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 dirty="0">
                          <a:sym typeface="Arial" panose="020B0604020202020204" pitchFamily="34" charset="0"/>
                        </a:rPr>
                        <a:t>完成这件事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 dirty="0">
                          <a:sym typeface="Arial" panose="020B0604020202020204" pitchFamily="34" charset="0"/>
                        </a:rPr>
                        <a:t>先分类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 dirty="0">
                          <a:sym typeface="Arial" panose="020B0604020202020204" pitchFamily="34" charset="0"/>
                        </a:rPr>
                        <a:t>再分步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 dirty="0">
                          <a:sym typeface="Arial" panose="020B0604020202020204" pitchFamily="34" charset="0"/>
                        </a:rPr>
                        <a:t>总计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 dirty="0">
                          <a:sym typeface="Arial" panose="020B0604020202020204" pitchFamily="34" charset="0"/>
                        </a:rPr>
                        <a:t>第一步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 dirty="0">
                          <a:sym typeface="Arial" panose="020B0604020202020204" pitchFamily="34" charset="0"/>
                        </a:rPr>
                        <a:t>第二步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76517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</a:tr>
              <a:tr h="76200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ym typeface="Arial" panose="020B0604020202020204" pitchFamily="34" charset="0"/>
                      </a:endParaRPr>
                    </a:p>
                  </a:txBody>
                  <a:tcPr marT="45711" marB="45711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9736" name="Text Box 40"/>
          <p:cNvSpPr/>
          <p:nvPr/>
        </p:nvSpPr>
        <p:spPr>
          <a:xfrm>
            <a:off x="838200" y="3051175"/>
            <a:ext cx="1476375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取数学书和语文书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37" name="Text Box 41"/>
          <p:cNvSpPr/>
          <p:nvPr/>
        </p:nvSpPr>
        <p:spPr>
          <a:xfrm>
            <a:off x="2514600" y="3051175"/>
            <a:ext cx="183991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数学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书有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4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种不同的取法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38" name="Text Box 42"/>
          <p:cNvSpPr/>
          <p:nvPr/>
        </p:nvSpPr>
        <p:spPr>
          <a:xfrm>
            <a:off x="2438400" y="4575175"/>
            <a:ext cx="19065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化学书有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种不同的取法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39" name="Text Box 43"/>
          <p:cNvSpPr/>
          <p:nvPr/>
        </p:nvSpPr>
        <p:spPr>
          <a:xfrm>
            <a:off x="2438400" y="3813175"/>
            <a:ext cx="19113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数学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书有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4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种不同的取法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40" name="Text Box 44"/>
          <p:cNvSpPr/>
          <p:nvPr/>
        </p:nvSpPr>
        <p:spPr>
          <a:xfrm>
            <a:off x="6324600" y="3127375"/>
            <a:ext cx="14478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4×3=12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41" name="Text Box 45"/>
          <p:cNvSpPr/>
          <p:nvPr/>
        </p:nvSpPr>
        <p:spPr>
          <a:xfrm>
            <a:off x="6324600" y="3889375"/>
            <a:ext cx="12954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4×2=8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42" name="Text Box 46"/>
          <p:cNvSpPr/>
          <p:nvPr/>
        </p:nvSpPr>
        <p:spPr>
          <a:xfrm>
            <a:off x="6400800" y="4651375"/>
            <a:ext cx="1338263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2×3=6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43" name="Text Box 47"/>
          <p:cNvSpPr/>
          <p:nvPr/>
        </p:nvSpPr>
        <p:spPr>
          <a:xfrm>
            <a:off x="7586663" y="3421063"/>
            <a:ext cx="1366837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12+8+6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=26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（种）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44" name="Text Box 48"/>
          <p:cNvSpPr/>
          <p:nvPr/>
        </p:nvSpPr>
        <p:spPr>
          <a:xfrm>
            <a:off x="4495800" y="3051175"/>
            <a:ext cx="17287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语文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书有3种不同的取法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45" name="Text Box 49"/>
          <p:cNvSpPr/>
          <p:nvPr/>
        </p:nvSpPr>
        <p:spPr>
          <a:xfrm>
            <a:off x="4419600" y="3813175"/>
            <a:ext cx="18002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化学书有2种不同的取法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46" name="Text Box 50"/>
          <p:cNvSpPr/>
          <p:nvPr/>
        </p:nvSpPr>
        <p:spPr>
          <a:xfrm>
            <a:off x="4495800" y="4498975"/>
            <a:ext cx="176688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语文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书有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3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种不同的取法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47" name="Text Box 51"/>
          <p:cNvSpPr/>
          <p:nvPr/>
        </p:nvSpPr>
        <p:spPr>
          <a:xfrm>
            <a:off x="838200" y="3813175"/>
            <a:ext cx="1476375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取数学书和化学书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48" name="Text Box 52"/>
          <p:cNvSpPr/>
          <p:nvPr/>
        </p:nvSpPr>
        <p:spPr>
          <a:xfrm>
            <a:off x="914400" y="4575175"/>
            <a:ext cx="127635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取化学书和语文书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49" name="AutoShape 11"/>
          <p:cNvSpPr/>
          <p:nvPr/>
        </p:nvSpPr>
        <p:spPr>
          <a:xfrm>
            <a:off x="76200" y="5412740"/>
            <a:ext cx="8994775" cy="942975"/>
          </a:xfrm>
          <a:prstGeom prst="flowChartAlternateProcess">
            <a:avLst/>
          </a:prstGeom>
          <a:solidFill>
            <a:srgbClr val="FFFFCC">
              <a:alpha val="100000"/>
            </a:srgbClr>
          </a:solidFill>
          <a:ln w="28575" cap="flat" cmpd="sng">
            <a:solidFill>
              <a:srgbClr val="FF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解题关键：</a:t>
            </a:r>
            <a:r>
              <a:rPr lang="zh-CN" altLang="en-US" sz="2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①完成一件什么事情？②完成这件事有什么要求？③如何完成这件事，是</a:t>
            </a:r>
            <a:r>
              <a:rPr lang="zh-CN" altLang="en-US" sz="2200" b="1" dirty="0">
                <a:solidFill>
                  <a:schemeClr val="accent2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“</a:t>
            </a:r>
            <a:r>
              <a:rPr lang="zh-CN" altLang="en-US" sz="2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分类</a:t>
            </a:r>
            <a:r>
              <a:rPr lang="zh-CN" altLang="en-US" sz="2200" b="1" dirty="0">
                <a:solidFill>
                  <a:schemeClr val="accent2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”</a:t>
            </a:r>
            <a:r>
              <a:rPr lang="zh-CN" altLang="en-US" sz="2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还是</a:t>
            </a:r>
            <a:r>
              <a:rPr lang="zh-CN" altLang="en-US" sz="2200" b="1" dirty="0">
                <a:solidFill>
                  <a:schemeClr val="accent2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“</a:t>
            </a:r>
            <a:r>
              <a:rPr lang="zh-CN" altLang="en-US" sz="2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分步</a:t>
            </a:r>
            <a:r>
              <a:rPr lang="zh-CN" altLang="en-US" sz="2200" b="1" dirty="0">
                <a:solidFill>
                  <a:schemeClr val="accent2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”</a:t>
            </a:r>
            <a:r>
              <a:rPr lang="zh-CN" altLang="en-US" sz="2200" b="1" dirty="0">
                <a:solidFill>
                  <a:schemeClr val="accent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？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7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5" dur="500"/>
                                        <p:tgtEl>
                                          <p:spTgt spid="29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7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1" dur="500"/>
                                        <p:tgtEl>
                                          <p:spTgt spid="29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7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7" dur="500"/>
                                        <p:tgtEl>
                                          <p:spTgt spid="29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32" dur="1000"/>
                                        <p:tgtEl>
                                          <p:spTgt spid="29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35" dur="1000"/>
                                        <p:tgtEl>
                                          <p:spTgt spid="29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>
                                      <p:cBhvr>
                                        <p:cTn id="38" dur="500"/>
                                        <p:tgtEl>
                                          <p:spTgt spid="29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>
                                      <p:cBhvr>
                                        <p:cTn id="43" dur="500"/>
                                        <p:tgtEl>
                                          <p:spTgt spid="29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>
                                      <p:cBhvr>
                                        <p:cTn id="46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49" dur="500"/>
                                        <p:tgtEl>
                                          <p:spTgt spid="29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54" dur="500"/>
                                        <p:tgtEl>
                                          <p:spTgt spid="29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57" dur="500"/>
                                        <p:tgtEl>
                                          <p:spTgt spid="29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60" dur="500"/>
                                        <p:tgtEl>
                                          <p:spTgt spid="29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9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9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7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97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36" grpId="0" bldLvl="0"/>
      <p:bldP spid="29737" grpId="0" bldLvl="0"/>
      <p:bldP spid="29738" grpId="0" bldLvl="0"/>
      <p:bldP spid="29739" grpId="0" bldLvl="0"/>
      <p:bldP spid="29740" grpId="0" bldLvl="0"/>
      <p:bldP spid="29741" grpId="0" bldLvl="0"/>
      <p:bldP spid="29742" grpId="0" bldLvl="0"/>
      <p:bldP spid="29743" grpId="0" bldLvl="0"/>
      <p:bldP spid="29744" grpId="0" bldLvl="0"/>
      <p:bldP spid="29745" grpId="0" bldLvl="0"/>
      <p:bldP spid="29746" grpId="0" bldLvl="0"/>
      <p:bldP spid="29747" grpId="0" bldLvl="0"/>
      <p:bldP spid="29748" grpId="0" bldLvl="0"/>
      <p:bldP spid="29749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199120" y="6458585"/>
            <a:ext cx="731520" cy="262890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6530" y="1380490"/>
            <a:ext cx="8791575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例</a:t>
            </a:r>
            <a:r>
              <a:rPr lang="en-US" altLang="zh-CN" sz="4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</a:t>
            </a: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要从甲、乙、丙3幅不同的画中选出2幅，分别挂在左右两边墙上的指定位置，共有6种不同的挂法。</a:t>
            </a:r>
            <a:endParaRPr lang="zh-CN" altLang="en-US" sz="40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16595" y="6426200"/>
            <a:ext cx="742315" cy="24066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0723" name="Rectangle 4"/>
          <p:cNvSpPr>
            <a:spLocks noGrp="1"/>
          </p:cNvSpPr>
          <p:nvPr>
            <p:ph type="body"/>
          </p:nvPr>
        </p:nvSpPr>
        <p:spPr>
          <a:xfrm>
            <a:off x="452438" y="374333"/>
            <a:ext cx="8229600" cy="4525962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/>
          <a:p>
            <a:pPr eaLnBrk="1" hangingPunct="1">
              <a:buNone/>
            </a:pPr>
            <a:r>
              <a:rPr lang="en-US" altLang="zh-CN" sz="2800" b="1" dirty="0"/>
              <a:t>          </a:t>
            </a:r>
            <a:r>
              <a:rPr lang="zh-CN" altLang="en-US" sz="2800" b="1" dirty="0"/>
              <a:t>神十的国际编号为</a:t>
            </a:r>
            <a:r>
              <a:rPr lang="en-US" altLang="zh-CN" sz="2800" b="1" dirty="0">
                <a:latin typeface="Times New Roman" panose="02020603050405020304" pitchFamily="18" charset="0"/>
                <a:sym typeface="Times New Roman" panose="02020603050405020304" pitchFamily="18" charset="0"/>
              </a:rPr>
              <a:t>2013-029A</a:t>
            </a:r>
            <a:r>
              <a:rPr lang="en-US" altLang="zh-CN" sz="2800" b="1" i="1" dirty="0">
                <a:latin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lang="en-US" altLang="zh-CN" sz="2800" b="1" dirty="0"/>
              <a:t>. 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en-US" altLang="zh-CN" sz="2800" b="1" dirty="0"/>
              <a:t>          </a:t>
            </a:r>
            <a:r>
              <a:rPr lang="zh-CN" altLang="en-US" sz="2800" b="1" dirty="0"/>
              <a:t>国际上人造天体的编号规则：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zh-CN" altLang="en-US" sz="2800" b="1" dirty="0"/>
              <a:t> 　　  </a:t>
            </a:r>
            <a:r>
              <a:rPr lang="en-US" altLang="zh-CN" sz="2800" b="1" dirty="0">
                <a:latin typeface="Times New Roman" panose="02020603050405020304" pitchFamily="18" charset="0"/>
                <a:sym typeface="Times New Roman" panose="02020603050405020304" pitchFamily="18" charset="0"/>
              </a:rPr>
              <a:t>1</a:t>
            </a:r>
            <a:r>
              <a:rPr lang="zh-CN" altLang="en-US" sz="2800" b="1" dirty="0"/>
              <a:t>）发射年份</a:t>
            </a:r>
            <a:r>
              <a:rPr lang="en-US" altLang="zh-CN" sz="2800" b="1" dirty="0"/>
              <a:t>+</a:t>
            </a:r>
            <a:r>
              <a:rPr lang="zh-CN" altLang="en-US" sz="2800" b="1" dirty="0"/>
              <a:t>四位编码</a:t>
            </a:r>
            <a:r>
              <a:rPr lang="en-US" altLang="zh-CN" sz="2800" b="1" dirty="0"/>
              <a:t>;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zh-CN" altLang="en-US" sz="2800" b="1" dirty="0"/>
              <a:t> 　　  </a:t>
            </a:r>
            <a:r>
              <a:rPr lang="en-US" altLang="zh-CN" sz="2800" b="1" dirty="0">
                <a:latin typeface="Times New Roman" panose="02020603050405020304" pitchFamily="18" charset="0"/>
                <a:sym typeface="Times New Roman" panose="02020603050405020304" pitchFamily="18" charset="0"/>
              </a:rPr>
              <a:t>2</a:t>
            </a:r>
            <a:r>
              <a:rPr lang="zh-CN" altLang="en-US" sz="2800" b="1" dirty="0"/>
              <a:t>）四位编码前三位为阿拉伯数字，第四位为    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zh-CN" altLang="en-US" sz="2800" b="1" dirty="0"/>
              <a:t>              英文字母</a:t>
            </a:r>
            <a:r>
              <a:rPr lang="en-US" altLang="zh-CN" sz="2800" b="1" dirty="0"/>
              <a:t>;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en-US" altLang="zh-CN" sz="2800" b="1" dirty="0"/>
              <a:t> </a:t>
            </a:r>
            <a:r>
              <a:rPr lang="zh-CN" altLang="en-US" sz="2800" b="1" dirty="0"/>
              <a:t>　　  </a:t>
            </a:r>
            <a:r>
              <a:rPr lang="en-US" altLang="zh-CN" sz="2800" b="1" dirty="0">
                <a:latin typeface="Times New Roman" panose="02020603050405020304" pitchFamily="18" charset="0"/>
                <a:sym typeface="Times New Roman" panose="02020603050405020304" pitchFamily="18" charset="0"/>
              </a:rPr>
              <a:t>3</a:t>
            </a:r>
            <a:r>
              <a:rPr lang="zh-CN" altLang="en-US" sz="2800" b="1" dirty="0"/>
              <a:t>）前三位数字不能同时为</a:t>
            </a:r>
            <a:r>
              <a:rPr lang="en-US" altLang="zh-CN" sz="2800" b="1" dirty="0">
                <a:latin typeface="Times New Roman" panose="02020603050405020304" pitchFamily="18" charset="0"/>
                <a:sym typeface="Times New Roman" panose="02020603050405020304" pitchFamily="18" charset="0"/>
              </a:rPr>
              <a:t>0</a:t>
            </a:r>
            <a:r>
              <a:rPr lang="zh-CN" altLang="en-US" sz="2800" b="1" dirty="0"/>
              <a:t>；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zh-CN" altLang="en-US" sz="2800" b="1" dirty="0"/>
              <a:t> 　　  </a:t>
            </a:r>
            <a:r>
              <a:rPr lang="en-US" altLang="zh-CN" sz="2800" b="1" dirty="0">
                <a:latin typeface="Times New Roman" panose="02020603050405020304" pitchFamily="18" charset="0"/>
                <a:sym typeface="Times New Roman" panose="02020603050405020304" pitchFamily="18" charset="0"/>
              </a:rPr>
              <a:t>4</a:t>
            </a:r>
            <a:r>
              <a:rPr lang="zh-CN" altLang="en-US" sz="2800" b="1" dirty="0"/>
              <a:t>）英文字母不得选用</a:t>
            </a:r>
            <a:r>
              <a:rPr lang="en-US" altLang="zh-CN" sz="2800" b="1" dirty="0">
                <a:latin typeface="Times New Roman" panose="02020603050405020304" pitchFamily="18" charset="0"/>
                <a:sym typeface="Times New Roman" panose="02020603050405020304" pitchFamily="18" charset="0"/>
              </a:rPr>
              <a:t>I</a:t>
            </a:r>
            <a:r>
              <a:rPr lang="zh-CN" altLang="en-US" sz="2800" b="1" dirty="0">
                <a:latin typeface="Times New Roman" panose="02020603050405020304" pitchFamily="18" charset="0"/>
                <a:sym typeface="Times New Roman" panose="02020603050405020304" pitchFamily="18" charset="0"/>
              </a:rPr>
              <a:t>，</a:t>
            </a:r>
            <a:r>
              <a:rPr lang="en-US" altLang="zh-CN" sz="2800" b="1" dirty="0">
                <a:latin typeface="Times New Roman" panose="02020603050405020304" pitchFamily="18" charset="0"/>
                <a:sym typeface="Times New Roman" panose="02020603050405020304" pitchFamily="18" charset="0"/>
              </a:rPr>
              <a:t>O</a:t>
            </a:r>
            <a:r>
              <a:rPr lang="en-US" altLang="zh-CN" sz="2800" b="1" dirty="0"/>
              <a:t>.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en-US" altLang="zh-CN" sz="2800" b="1" dirty="0"/>
              <a:t>         </a:t>
            </a:r>
            <a:r>
              <a:rPr lang="zh-CN" altLang="en-US" sz="2800" b="1" dirty="0"/>
              <a:t>按照这样的编号规则</a:t>
            </a:r>
            <a:r>
              <a:rPr lang="en-US" altLang="zh-CN" sz="2800" b="1" dirty="0"/>
              <a:t>, </a:t>
            </a:r>
            <a:r>
              <a:rPr lang="en-US" altLang="zh-CN" sz="2800" b="1" dirty="0">
                <a:solidFill>
                  <a:schemeClr val="accent2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2013</a:t>
            </a:r>
            <a:r>
              <a:rPr lang="zh-CN" altLang="en-US" sz="2800" b="1" dirty="0">
                <a:solidFill>
                  <a:schemeClr val="accent2"/>
                </a:solidFill>
              </a:rPr>
              <a:t>年发射的人造天体，所有可能的编码有多少种</a:t>
            </a:r>
            <a:r>
              <a:rPr lang="en-US" altLang="zh-CN" sz="2800" b="1" dirty="0">
                <a:solidFill>
                  <a:schemeClr val="accent2"/>
                </a:solidFill>
              </a:rPr>
              <a:t>?</a:t>
            </a:r>
            <a:endParaRPr lang="zh-CN" altLang="en-US" sz="2800" b="1" dirty="0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chemeClr val="folHlink"/>
              </a:solidFill>
            </a:endParaRPr>
          </a:p>
        </p:txBody>
      </p:sp>
      <p:sp>
        <p:nvSpPr>
          <p:cNvPr id="30724" name="Text Box 6"/>
          <p:cNvSpPr/>
          <p:nvPr/>
        </p:nvSpPr>
        <p:spPr>
          <a:xfrm>
            <a:off x="2535238" y="4899978"/>
            <a:ext cx="4064000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6000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23976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52755" y="374650"/>
            <a:ext cx="9601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例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5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4)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16595" y="6426200"/>
            <a:ext cx="742315" cy="24066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/>
          </p:cNvSpPr>
          <p:nvPr>
            <p:ph type="title"/>
          </p:nvPr>
        </p:nvSpPr>
        <p:spPr>
          <a:xfrm>
            <a:off x="607695" y="1658303"/>
            <a:ext cx="7708900" cy="242252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ctr"/>
          <a:p>
            <a:pPr algn="l" eaLnBrk="1" hangingPunct="1"/>
            <a:r>
              <a:rPr lang="en-US" altLang="zh-CN" sz="4000" b="1" dirty="0"/>
              <a:t>       </a:t>
            </a:r>
            <a:r>
              <a:rPr lang="zh-CN" altLang="en-US" sz="4000" b="1" dirty="0"/>
              <a:t>你能举出生活中或其他学科中的分类计数问题和分步计数问题吗？</a:t>
            </a:r>
            <a:endParaRPr lang="zh-CN" altLang="en-US" dirty="0"/>
          </a:p>
        </p:txBody>
      </p:sp>
      <p:sp>
        <p:nvSpPr>
          <p:cNvPr id="32772" name="Text Box 5"/>
          <p:cNvSpPr/>
          <p:nvPr/>
        </p:nvSpPr>
        <p:spPr>
          <a:xfrm>
            <a:off x="304165" y="443865"/>
            <a:ext cx="319786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应用访谈</a:t>
            </a:r>
            <a:endParaRPr lang="zh-CN" altLang="en-US" sz="4000" b="1" dirty="0">
              <a:solidFill>
                <a:srgbClr val="FF0066"/>
              </a:solidFill>
              <a:latin typeface="黑体" panose="02010609060101010101" pitchFamily="2" charset="-122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16595" y="6426200"/>
            <a:ext cx="742315" cy="24066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3795" name="Text Box 6"/>
          <p:cNvSpPr/>
          <p:nvPr/>
        </p:nvSpPr>
        <p:spPr>
          <a:xfrm>
            <a:off x="76200" y="838200"/>
            <a:ext cx="3409950" cy="769938"/>
          </a:xfrm>
          <a:prstGeom prst="rect">
            <a:avLst/>
          </a:prstGeom>
          <a:solidFill>
            <a:srgbClr val="FDFEA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</a:t>
            </a:r>
            <a:r>
              <a:rPr lang="en-US" altLang="zh-CN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44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小结</a:t>
            </a:r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: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3796" name="Text Box 7"/>
          <p:cNvSpPr/>
          <p:nvPr/>
        </p:nvSpPr>
        <p:spPr>
          <a:xfrm>
            <a:off x="457200" y="1752600"/>
            <a:ext cx="8359775" cy="1938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1.</a:t>
            </a: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解决计数问题的基本方法：</a:t>
            </a:r>
            <a:endParaRPr lang="zh-CN" altLang="en-US" sz="4000" b="1" dirty="0">
              <a:solidFill>
                <a:srgbClr val="FF00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sz="4000" b="1" dirty="0">
                <a:solidFill>
                  <a:srgbClr val="FFFF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  </a:t>
            </a:r>
            <a:r>
              <a: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列举法（树形图）、两个计数原理</a:t>
            </a:r>
            <a:endParaRPr lang="zh-CN" altLang="en-US" sz="40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endParaRPr lang="zh-CN" altLang="en-US" sz="40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797" name="Text Box 8"/>
          <p:cNvSpPr/>
          <p:nvPr/>
        </p:nvSpPr>
        <p:spPr>
          <a:xfrm>
            <a:off x="533400" y="3124200"/>
            <a:ext cx="8294688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2.</a:t>
            </a: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选择两个原理解题的关键是：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35050" y="3975100"/>
            <a:ext cx="802322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sym typeface="Arial" panose="020B0604020202020204" pitchFamily="34" charset="0"/>
              </a:rPr>
              <a:t>①完成一件什么事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sym typeface="Arial" panose="020B0604020202020204" pitchFamily="34" charset="0"/>
              </a:rPr>
              <a:t>②完成这件事的要求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sym typeface="Arial" panose="020B0604020202020204" pitchFamily="34" charset="0"/>
              </a:rPr>
              <a:t>③如何完成（</a:t>
            </a:r>
            <a:r>
              <a:rPr lang="zh-CN" altLang="en-US" sz="3600" b="1" dirty="0">
                <a:solidFill>
                  <a:srgbClr val="7030A0"/>
                </a:solidFill>
                <a:sym typeface="Arial" panose="020B0604020202020204" pitchFamily="34" charset="0"/>
              </a:rPr>
              <a:t>“分类”</a:t>
            </a:r>
            <a:r>
              <a:rPr lang="zh-CN" altLang="en-US" sz="3600" b="1" dirty="0">
                <a:solidFill>
                  <a:srgbClr val="000000"/>
                </a:solidFill>
                <a:sym typeface="Arial" panose="020B0604020202020204" pitchFamily="34" charset="0"/>
              </a:rPr>
              <a:t>还是</a:t>
            </a:r>
            <a:r>
              <a:rPr lang="zh-CN" altLang="en-US" sz="3600" b="1" dirty="0">
                <a:solidFill>
                  <a:srgbClr val="7030A0"/>
                </a:solidFill>
                <a:sym typeface="Arial" panose="020B0604020202020204" pitchFamily="34" charset="0"/>
              </a:rPr>
              <a:t>“分步”）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25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bldLvl="0"/>
      <p:bldP spid="33797" grpId="0" bldLvl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17230" y="6398260"/>
            <a:ext cx="701040" cy="323850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graphicFrame>
        <p:nvGraphicFramePr>
          <p:cNvPr id="34819" name="表格 34818"/>
          <p:cNvGraphicFramePr/>
          <p:nvPr/>
        </p:nvGraphicFramePr>
        <p:xfrm>
          <a:off x="152400" y="984250"/>
          <a:ext cx="8893175" cy="5675313"/>
        </p:xfrm>
        <a:graphic>
          <a:graphicData uri="http://schemas.openxmlformats.org/drawingml/2006/table">
            <a:tbl>
              <a:tblPr/>
              <a:tblGrid>
                <a:gridCol w="1343025"/>
                <a:gridCol w="3511550"/>
                <a:gridCol w="4038600"/>
              </a:tblGrid>
              <a:tr h="533400"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marT="45715" marB="45715"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2800" b="1" dirty="0"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        </a:t>
                      </a: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加法原理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marT="45715" marB="45715"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2800" b="1" dirty="0"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            </a:t>
                      </a: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乘法原理</a:t>
                      </a:r>
                      <a:endParaRPr lang="zh-CN" altLang="en-US" sz="2800" dirty="0">
                        <a:sym typeface="Arial" panose="020B0604020202020204" pitchFamily="34" charset="0"/>
                      </a:endParaRPr>
                    </a:p>
                  </a:txBody>
                  <a:tcPr marT="45715" marB="45715"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3738"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marT="45715" marB="45715"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marT="45715" marB="45715"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1063625">
                <a:tc rowSpan="3"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marT="45715" marB="45715"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marT="45715" marB="45715"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marT="45715" marB="45715"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55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marT="45715" marB="45715"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marT="45715" marB="45715"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marT="45715" marB="45715"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ym typeface="Arial" panose="020B0604020202020204" pitchFamily="34" charset="0"/>
                      </a:endParaRPr>
                    </a:p>
                  </a:txBody>
                  <a:tcPr marT="45715" marB="45715"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843" name="Text Box 26"/>
          <p:cNvSpPr/>
          <p:nvPr/>
        </p:nvSpPr>
        <p:spPr>
          <a:xfrm>
            <a:off x="152400" y="1630363"/>
            <a:ext cx="1262063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相同点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4844" name="Text Box 27"/>
          <p:cNvSpPr/>
          <p:nvPr/>
        </p:nvSpPr>
        <p:spPr>
          <a:xfrm>
            <a:off x="892175" y="6399213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845" name="Text Box 29"/>
          <p:cNvSpPr/>
          <p:nvPr/>
        </p:nvSpPr>
        <p:spPr>
          <a:xfrm>
            <a:off x="1600200" y="2362200"/>
            <a:ext cx="3505200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完成一件事共有</a:t>
            </a:r>
            <a:r>
              <a:rPr lang="en-US" altLang="zh-CN" sz="2400" b="1" i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类不同方案，关键词是“分类”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4846" name="Text Box 30"/>
          <p:cNvSpPr/>
          <p:nvPr/>
        </p:nvSpPr>
        <p:spPr>
          <a:xfrm>
            <a:off x="549275" y="3598863"/>
            <a:ext cx="685800" cy="1570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区</a:t>
            </a:r>
            <a:endParaRPr lang="zh-CN" altLang="en-US" sz="32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endParaRPr lang="zh-CN" altLang="en-US" sz="32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r>
              <a:rPr lang="zh-CN" altLang="en-US" sz="32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别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4847" name="Text Box 32"/>
          <p:cNvSpPr/>
          <p:nvPr/>
        </p:nvSpPr>
        <p:spPr>
          <a:xfrm>
            <a:off x="1654175" y="4298950"/>
            <a:ext cx="3278188" cy="8302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每类办法都能独立完成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这件事情．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4848" name="Text Box 33"/>
          <p:cNvSpPr/>
          <p:nvPr/>
        </p:nvSpPr>
        <p:spPr>
          <a:xfrm>
            <a:off x="1768475" y="1662113"/>
            <a:ext cx="7113588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  <a:sym typeface="Tahoma" panose="020B0604030504040204" pitchFamily="34" charset="0"/>
              </a:rPr>
              <a:t>都是统计关于做一件事情的不同方法的种数问题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849" name="Text Box 35"/>
          <p:cNvSpPr/>
          <p:nvPr/>
        </p:nvSpPr>
        <p:spPr>
          <a:xfrm>
            <a:off x="1752600" y="5943600"/>
            <a:ext cx="30511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类类独立，不重不漏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4850" name="Text Box 37"/>
          <p:cNvSpPr/>
          <p:nvPr/>
        </p:nvSpPr>
        <p:spPr>
          <a:xfrm>
            <a:off x="5370513" y="5840413"/>
            <a:ext cx="351155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步步相依，缺一不可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4851" name="Text Box 39"/>
          <p:cNvSpPr/>
          <p:nvPr/>
        </p:nvSpPr>
        <p:spPr>
          <a:xfrm>
            <a:off x="5089525" y="3294063"/>
            <a:ext cx="3792538" cy="230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每一步得到的只是中间结果，任何一步都不能独立完成这件事情，缺少任何一步也不能完成这件事情，只有每个步骤完成了，才能完成这件事情．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4852" name="Text Box 40"/>
          <p:cNvSpPr/>
          <p:nvPr/>
        </p:nvSpPr>
        <p:spPr>
          <a:xfrm>
            <a:off x="76200" y="76200"/>
            <a:ext cx="9067800" cy="708025"/>
          </a:xfrm>
          <a:prstGeom prst="rect">
            <a:avLst/>
          </a:prstGeom>
          <a:solidFill>
            <a:schemeClr val="folHlink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4000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两个计数原理的异同点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4853" name="Text Box 42"/>
          <p:cNvSpPr/>
          <p:nvPr/>
        </p:nvSpPr>
        <p:spPr>
          <a:xfrm>
            <a:off x="5330825" y="2387600"/>
            <a:ext cx="3587750" cy="8302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完成一件事情共分</a:t>
            </a:r>
            <a:r>
              <a:rPr lang="en-US" altLang="zh-CN" sz="2400" b="1" i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个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步骤，关键词是“分步”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295005" y="6445885"/>
            <a:ext cx="687070" cy="235585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5843" name="Text Box 9"/>
          <p:cNvSpPr/>
          <p:nvPr/>
        </p:nvSpPr>
        <p:spPr>
          <a:xfrm>
            <a:off x="152400" y="2060575"/>
            <a:ext cx="194945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③思考题</a:t>
            </a:r>
            <a:r>
              <a:rPr lang="zh-CN" altLang="en-US" sz="3200" dirty="0">
                <a:solidFill>
                  <a:srgbClr val="7030A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：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5844" name="Rectangle 10"/>
          <p:cNvSpPr>
            <a:spLocks noGrp="1"/>
          </p:cNvSpPr>
          <p:nvPr>
            <p:ph type="title"/>
          </p:nvPr>
        </p:nvSpPr>
        <p:spPr>
          <a:xfrm>
            <a:off x="304800" y="155575"/>
            <a:ext cx="1676400" cy="1143000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 anchor="ctr"/>
          <a:p>
            <a:pPr algn="l" eaLnBrk="1" hangingPunct="1"/>
            <a:r>
              <a:rPr lang="zh-CN" altLang="en-US" sz="3200" dirty="0">
                <a:solidFill>
                  <a:srgbClr val="FF0066"/>
                </a:solidFill>
              </a:rPr>
              <a:t>作业</a:t>
            </a:r>
            <a:endParaRPr lang="zh-CN" altLang="en-US" dirty="0"/>
          </a:p>
        </p:txBody>
      </p:sp>
      <p:sp>
        <p:nvSpPr>
          <p:cNvPr id="35845" name="Rectangle 11"/>
          <p:cNvSpPr/>
          <p:nvPr/>
        </p:nvSpPr>
        <p:spPr>
          <a:xfrm>
            <a:off x="0" y="917575"/>
            <a:ext cx="8820150" cy="11033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微软雅黑" panose="020B0503020204020204" charset="-122"/>
                <a:sym typeface="微软雅黑" panose="020B0503020204020204" charset="-122"/>
              </a:rPr>
              <a:t> ①</a:t>
            </a:r>
            <a:r>
              <a:rPr lang="zh-CN" altLang="en-US" sz="3200" b="1" dirty="0">
                <a:solidFill>
                  <a:srgbClr val="7030A0"/>
                </a:solidFill>
                <a:latin typeface="微软雅黑" panose="020B0503020204020204" charset="-122"/>
                <a:sym typeface="微软雅黑" panose="020B0503020204020204" charset="-122"/>
              </a:rPr>
              <a:t>阅读作业</a:t>
            </a:r>
            <a:r>
              <a:rPr lang="zh-CN" altLang="en-US" sz="3200" b="1" dirty="0">
                <a:solidFill>
                  <a:srgbClr val="7030A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3200" b="1" dirty="0">
                <a:solidFill>
                  <a:srgbClr val="000000"/>
                </a:solidFill>
                <a:latin typeface="微软雅黑" panose="020B0503020204020204" charset="-122"/>
                <a:sym typeface="微软雅黑" panose="020B0503020204020204" charset="-122"/>
              </a:rPr>
              <a:t>阅读教材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P</a:t>
            </a:r>
            <a:r>
              <a:rPr lang="en-US" sz="32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—P</a:t>
            </a:r>
            <a:r>
              <a:rPr lang="en-US" altLang="zh-CN" sz="32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6</a:t>
            </a:r>
            <a:endParaRPr lang="zh-CN" altLang="en-US" sz="3200" b="1" baseline="-25000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微软雅黑" panose="020B0503020204020204" charset="-122"/>
                <a:sym typeface="微软雅黑" panose="020B0503020204020204" charset="-122"/>
              </a:rPr>
              <a:t> ②</a:t>
            </a:r>
            <a:r>
              <a:rPr lang="zh-CN" altLang="en-US" sz="3200" b="1" dirty="0">
                <a:solidFill>
                  <a:srgbClr val="7030A0"/>
                </a:solidFill>
                <a:latin typeface="微软雅黑" panose="020B0503020204020204" charset="-122"/>
                <a:sym typeface="微软雅黑" panose="020B0503020204020204" charset="-122"/>
              </a:rPr>
              <a:t>书面作业</a:t>
            </a:r>
            <a:r>
              <a:rPr lang="zh-CN" altLang="en-US" sz="3200" b="1" dirty="0">
                <a:solidFill>
                  <a:srgbClr val="7030A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3200" b="1" dirty="0">
                <a:solidFill>
                  <a:srgbClr val="000000"/>
                </a:solidFill>
                <a:latin typeface="微软雅黑" panose="020B0503020204020204" charset="-122"/>
                <a:sym typeface="微软雅黑" panose="020B0503020204020204" charset="-122"/>
              </a:rPr>
              <a:t>课后练习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P</a:t>
            </a:r>
            <a:r>
              <a:rPr lang="en-US" altLang="zh-CN" sz="3200" b="1" baseline="-25000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06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微软雅黑" panose="020B0503020204020204" charset="-122"/>
                <a:sym typeface="微软雅黑" panose="020B0503020204020204" charset="-122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endParaRPr lang="en-US" altLang="zh-CN" sz="3200" b="1" dirty="0">
              <a:solidFill>
                <a:srgbClr val="000000"/>
              </a:solidFill>
              <a:latin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5846" name="Text Box 6"/>
          <p:cNvSpPr txBox="1"/>
          <p:nvPr/>
        </p:nvSpPr>
        <p:spPr>
          <a:xfrm>
            <a:off x="76200" y="2593975"/>
            <a:ext cx="8716963" cy="204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幼圆" pitchFamily="1" charset="-122"/>
              </a:rPr>
              <a:t>  如图,要给地图A、B、C、D四个区域分别涂上3种不同颜色中的某一种,允许同一种颜色使用多次,但相邻区域必须涂不同的颜色,不同的涂色方案有多少种?</a:t>
            </a:r>
            <a:endParaRPr lang="zh-CN" altLang="en-US" sz="3200" b="1" dirty="0">
              <a:latin typeface="Times New Roman" panose="02020603050405020304" pitchFamily="18" charset="0"/>
              <a:ea typeface="幼圆" pitchFamily="1" charset="-122"/>
            </a:endParaRPr>
          </a:p>
        </p:txBody>
      </p:sp>
      <p:graphicFrame>
        <p:nvGraphicFramePr>
          <p:cNvPr id="35847" name="Object 7"/>
          <p:cNvGraphicFramePr>
            <a:graphicFrameLocks noChangeAspect="1"/>
          </p:cNvGraphicFramePr>
          <p:nvPr/>
        </p:nvGraphicFramePr>
        <p:xfrm>
          <a:off x="5105400" y="4041775"/>
          <a:ext cx="3276600" cy="215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657600" imgH="2409825" progId="PBrush">
                  <p:embed/>
                </p:oleObj>
              </mc:Choice>
              <mc:Fallback>
                <p:oleObj name="" r:id="rId1" imgW="3657600" imgH="2409825" progId="PBrush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105400" y="4041775"/>
                        <a:ext cx="3276600" cy="2159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8" name="Text Box 8"/>
          <p:cNvSpPr txBox="1"/>
          <p:nvPr/>
        </p:nvSpPr>
        <p:spPr>
          <a:xfrm>
            <a:off x="228600" y="4651375"/>
            <a:ext cx="4191000" cy="10668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6600CC"/>
                </a:solidFill>
                <a:latin typeface="Arial" panose="020B0604020202020204" pitchFamily="34" charset="0"/>
              </a:rPr>
              <a:t>若颜色是2种、4种、5种，结果又如何呢？</a:t>
            </a:r>
            <a:endParaRPr lang="zh-CN" altLang="en-US" sz="3200" b="1" dirty="0">
              <a:solidFill>
                <a:srgbClr val="66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8" grpId="0" bldLvl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183880" y="6310630"/>
            <a:ext cx="856615" cy="476250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461895" y="2474595"/>
            <a:ext cx="477393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谢谢大家！</a:t>
            </a:r>
            <a:endParaRPr lang="zh-CN" altLang="en-US" sz="7200" b="1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192770" y="6221730"/>
            <a:ext cx="797560" cy="356870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pic>
        <p:nvPicPr>
          <p:cNvPr id="5" name="图片 4" descr="MXXQC@7ISEPS@JBO(C(WUY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3560" y="1262380"/>
            <a:ext cx="7875905" cy="413321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192770" y="6221730"/>
            <a:ext cx="797560" cy="356870"/>
          </a:xfrm>
        </p:spPr>
        <p:txBody>
          <a:bodyPr/>
          <a:p>
            <a:pPr lvl="0" fontAlgn="base"/>
            <a:fld id="{BB962C8B-B14F-4D97-AF65-F5344CB8AC3E}" type="datetime10">
              <a:rPr lang="zh-CN" altLang="en-US" strike="noStrike" noProof="1" dirty="0">
                <a:latin typeface="Arial" panose="020B0604020202020204" pitchFamily="34" charset="0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pic>
        <p:nvPicPr>
          <p:cNvPr id="2" name="图片 1" descr="J~J)N65(KYVUEW0(R{KC)W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9940" y="1473835"/>
            <a:ext cx="7999730" cy="1619250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789940" y="4193540"/>
            <a:ext cx="7744460" cy="868045"/>
            <a:chOff x="1244" y="6604"/>
            <a:chExt cx="12196" cy="1367"/>
          </a:xfrm>
        </p:grpSpPr>
        <p:pic>
          <p:nvPicPr>
            <p:cNvPr id="3" name="图片 2" descr="O]$BF2%ID}N(XQ%9)2JX4$O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44" y="6604"/>
              <a:ext cx="12196" cy="1200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3647" y="7391"/>
              <a:ext cx="7153" cy="58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p>
              <a:endParaRPr lang="zh-CN" altLang="en-US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高考资源网ppt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高考资源网ppt模板</Template>
  <TotalTime>0</TotalTime>
  <Words>3793</Words>
  <Application>WPS 演示</Application>
  <PresentationFormat>在屏幕上显示</PresentationFormat>
  <Paragraphs>538</Paragraphs>
  <Slides>27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3" baseType="lpstr">
      <vt:lpstr>Arial</vt:lpstr>
      <vt:lpstr>宋体</vt:lpstr>
      <vt:lpstr>Wingdings</vt:lpstr>
      <vt:lpstr>Times New Roman</vt:lpstr>
      <vt:lpstr>华文行楷</vt:lpstr>
      <vt:lpstr>微软雅黑</vt:lpstr>
      <vt:lpstr>楷体_GB2312</vt:lpstr>
      <vt:lpstr>黑体</vt:lpstr>
      <vt:lpstr>华文新魏</vt:lpstr>
      <vt:lpstr>Symbol</vt:lpstr>
      <vt:lpstr>Arial Unicode MS</vt:lpstr>
      <vt:lpstr>Tahoma</vt:lpstr>
      <vt:lpstr>幼圆</vt:lpstr>
      <vt:lpstr>新宋体</vt:lpstr>
      <vt:lpstr>高考资源网ppt模板</vt:lpstr>
      <vt:lpstr>PBrush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你能举出生活中或其他学科中的分类计数问题和分步计数问题吗？</vt:lpstr>
      <vt:lpstr>PowerPoint 演示文稿</vt:lpstr>
      <vt:lpstr>PowerPoint 演示文稿</vt:lpstr>
      <vt:lpstr>作业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胡贵平</dc:creator>
  <cp:lastModifiedBy>Administrator</cp:lastModifiedBy>
  <cp:revision>84</cp:revision>
  <dcterms:created xsi:type="dcterms:W3CDTF">2018-04-23T09:10:00Z</dcterms:created>
  <dcterms:modified xsi:type="dcterms:W3CDTF">2018-04-23T16:33:10Z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胡贵平">
    <vt:r8>1</vt:r8>
  </property>
  <property fmtid="{D5CDD505-2E9C-101B-9397-08002B2CF9AE}" pid="4" name="KSOProductBuildVer">
    <vt:lpwstr>2052-10.1.0.7311</vt:lpwstr>
  </property>
</Properties>
</file>