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7"/>
  </p:notesMasterIdLst>
  <p:sldIdLst>
    <p:sldId id="301" r:id="rId5"/>
    <p:sldId id="299" r:id="rId6"/>
    <p:sldId id="442" r:id="rId8"/>
    <p:sldId id="443" r:id="rId9"/>
    <p:sldId id="444" r:id="rId10"/>
    <p:sldId id="445" r:id="rId11"/>
    <p:sldId id="446" r:id="rId12"/>
    <p:sldId id="447" r:id="rId13"/>
    <p:sldId id="448" r:id="rId14"/>
    <p:sldId id="449" r:id="rId15"/>
    <p:sldId id="450" r:id="rId16"/>
    <p:sldId id="451" r:id="rId17"/>
    <p:sldId id="452" r:id="rId18"/>
    <p:sldId id="453" r:id="rId19"/>
    <p:sldId id="454" r:id="rId20"/>
    <p:sldId id="455" r:id="rId21"/>
    <p:sldId id="456" r:id="rId22"/>
    <p:sldId id="457" r:id="rId23"/>
    <p:sldId id="459" r:id="rId24"/>
    <p:sldId id="460" r:id="rId25"/>
    <p:sldId id="461" r:id="rId26"/>
    <p:sldId id="462" r:id="rId27"/>
    <p:sldId id="458" r:id="rId28"/>
  </p:sldIdLst>
  <p:sldSz cx="12192000" cy="6858000"/>
  <p:notesSz cx="6858000" cy="9144000"/>
  <p:custDataLst>
    <p:tags r:id="rId32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78" autoAdjust="0"/>
    <p:restoredTop sz="94352" autoAdjust="0"/>
  </p:normalViewPr>
  <p:slideViewPr>
    <p:cSldViewPr>
      <p:cViewPr varScale="1">
        <p:scale>
          <a:sx n="79" d="100"/>
          <a:sy n="79" d="100"/>
        </p:scale>
        <p:origin x="-84" y="-414"/>
      </p:cViewPr>
      <p:guideLst>
        <p:guide orient="horz" pos="2224"/>
        <p:guide pos="371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2" Type="http://schemas.openxmlformats.org/officeDocument/2006/relationships/tags" Target="tags/tag7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18.wmf"/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D981D19E-05C0-4301-B02D-4476C73840D2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40962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0963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431F6FB6-995E-445F-A04D-199608B0E3B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44034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035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D7C55D57-BC42-4EA4-8BCA-5C0D4092A35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15722C-617D-42E1-AC30-FF6B3BFC86B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AE1642-413F-41AD-818B-773E8FC5349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4D1A8B-2024-43EC-8B7A-1A2ED68FF2CC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ACC24-9342-4683-AE47-40D6D697219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65605-845A-47AF-91AF-D07ED9A99C5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7C9F103-A15E-47E7-8714-9360983C89EA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2E16C-CE95-42A1-B384-F8CE88B23A1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B4A217-5D61-45B7-8995-5552A785695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7C0885-9A4A-401F-8CC3-A3BD3F226FA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B9119AA4-B61B-4412-A3FB-54676560B2D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C6B6B-BB43-47F1-A3D0-E69D9623596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9909C-D56C-4E92-BC99-A265EE317FE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CB6F79-BA34-4CF5-AB19-CFAE1A642E4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1FCB4C-EB1B-4915-A229-F9B285B75E3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B4C2C-488E-444F-8481-BE1BEBFC55A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7292BBE-03A9-4BFA-AF94-57BEB94647A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85490-98EA-41DB-8C8F-A253A465AF2A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6E967-5DA9-42BF-91AD-BE5EFFEB1C6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80077F-490A-49D1-B4ED-77840BFF321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0E24816-E8A3-40D0-9C89-F43AE71BCF6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BC6B6B-BB43-47F1-A3D0-E69D9623596B}" type="slidenum">
              <a:rPr lang="zh-CN" altLang="zh-CN" smtClean="0"/>
            </a:fld>
            <a:endParaRPr lang="zh-CN" altLang="zh-CN"/>
          </a:p>
        </p:txBody>
      </p:sp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/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  <a:endParaRPr kumimoji="1" lang="zh-CN" altLang="en-US" sz="2400" b="1" u="sng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  <a:endParaRPr lang="zh-CN" altLang="en-US" sz="8800" b="1" cap="none" spc="0">
              <a:ln w="13462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4B85490-98EA-41DB-8C8F-A253A465AF2A}" type="slidenum">
              <a:rPr lang="zh-CN" altLang="zh-CN" smtClean="0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4" Type="http://schemas.openxmlformats.org/officeDocument/2006/relationships/theme" Target="../theme/theme2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2098EAF0-3DF0-492F-987F-89C104DB1D8D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A14D1732-A175-49FA-A5ED-499993CB7E7F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6.png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image" Target="../media/image18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17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6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5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24.x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22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21.wmf"/><Relationship Id="rId1" Type="http://schemas.openxmlformats.org/officeDocument/2006/relationships/oleObject" Target="../embeddings/oleObject5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1424" y="1772816"/>
            <a:ext cx="10405491" cy="220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</a:t>
            </a:r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目标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10936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/>
          <p:cNvSpPr txBox="1"/>
          <p:nvPr/>
        </p:nvSpPr>
        <p:spPr>
          <a:xfrm>
            <a:off x="1554044" y="1563638"/>
            <a:ext cx="10256956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了解直线和圆的位置关系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2922515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/>
          <p:cNvSpPr txBox="1"/>
          <p:nvPr/>
        </p:nvSpPr>
        <p:spPr>
          <a:xfrm>
            <a:off x="1561196" y="2852936"/>
            <a:ext cx="10630804" cy="1461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理解直线和圆的三种位置关系圆心到直线的距离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d</a:t>
            </a: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和圆的半径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r</a:t>
            </a: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之间的数量关系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48328" y="4005064"/>
            <a:ext cx="2970514" cy="269783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54968" y="1049038"/>
            <a:ext cx="4800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点和圆的位置关系有几种？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809581" y="2104025"/>
            <a:ext cx="10668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4000" b="1" i="1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r>
              <a:rPr lang="zh-CN" altLang="zh-CN" sz="4000" b="1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&lt;</a:t>
            </a:r>
            <a:r>
              <a:rPr lang="zh-CN" altLang="zh-CN" sz="4000" b="1" i="1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r </a:t>
            </a:r>
            <a:endParaRPr lang="zh-CN" altLang="zh-CN" sz="4000" b="1" i="1">
              <a:solidFill>
                <a:srgbClr val="C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809581" y="3446491"/>
            <a:ext cx="1143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4000" b="1" i="1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d=r</a:t>
            </a:r>
            <a:endParaRPr lang="zh-CN" altLang="zh-CN" sz="4000" b="1" i="1">
              <a:solidFill>
                <a:srgbClr val="C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809581" y="4860457"/>
            <a:ext cx="990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4000" b="1" i="1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d&gt;r</a:t>
            </a:r>
            <a:endParaRPr lang="zh-CN" altLang="zh-CN" sz="4000" b="1" i="1">
              <a:solidFill>
                <a:srgbClr val="C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" name="Rectangle 15"/>
          <p:cNvSpPr>
            <a:spLocks noChangeArrowheads="1"/>
          </p:cNvSpPr>
          <p:nvPr/>
        </p:nvSpPr>
        <p:spPr bwMode="auto">
          <a:xfrm>
            <a:off x="4139033" y="1065261"/>
            <a:ext cx="5485854" cy="548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用数量关系如何来判断呢？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" name="Group 38"/>
          <p:cNvGrpSpPr/>
          <p:nvPr/>
        </p:nvGrpSpPr>
        <p:grpSpPr>
          <a:xfrm>
            <a:off x="245924" y="1763245"/>
            <a:ext cx="4789488" cy="1457325"/>
            <a:chOff x="-17" y="1570"/>
            <a:chExt cx="3017" cy="918"/>
          </a:xfrm>
        </p:grpSpPr>
        <p:sp>
          <p:nvSpPr>
            <p:cNvPr id="10" name="Rectangle 3"/>
            <p:cNvSpPr>
              <a:spLocks noChangeArrowheads="1"/>
            </p:cNvSpPr>
            <p:nvPr/>
          </p:nvSpPr>
          <p:spPr bwMode="auto">
            <a:xfrm>
              <a:off x="-17" y="1892"/>
              <a:ext cx="1632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Ctr="1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⑴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点在圆内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1" name="Picture 10"/>
            <p:cNvPicPr>
              <a:picLocks noChangeAspect="1" noChangeArrowheads="1"/>
            </p:cNvPicPr>
            <p:nvPr/>
          </p:nvPicPr>
          <p:blipFill>
            <a:blip r:embed="rId1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064" y="1570"/>
              <a:ext cx="936" cy="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31"/>
          <p:cNvGrpSpPr/>
          <p:nvPr/>
        </p:nvGrpSpPr>
        <p:grpSpPr>
          <a:xfrm>
            <a:off x="3741599" y="1836270"/>
            <a:ext cx="609600" cy="1006475"/>
            <a:chOff x="2154" y="1616"/>
            <a:chExt cx="384" cy="634"/>
          </a:xfrm>
        </p:grpSpPr>
        <p:sp>
          <p:nvSpPr>
            <p:cNvPr id="13" name="Text Box 9"/>
            <p:cNvSpPr txBox="1">
              <a:spLocks noChangeArrowheads="1"/>
            </p:cNvSpPr>
            <p:nvPr/>
          </p:nvSpPr>
          <p:spPr bwMode="auto">
            <a:xfrm>
              <a:off x="2154" y="1616"/>
              <a:ext cx="38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6000">
                  <a:latin typeface="Times New Roman" panose="02020603050405020304" pitchFamily="18" charset="0"/>
                </a:rPr>
                <a:t>·</a:t>
              </a:r>
              <a:endParaRPr lang="zh-CN" altLang="zh-CN" sz="6000">
                <a:latin typeface="Times New Roman" panose="02020603050405020304" pitchFamily="18" charset="0"/>
              </a:endParaRPr>
            </a:p>
          </p:txBody>
        </p:sp>
        <p:sp>
          <p:nvSpPr>
            <p:cNvPr id="14" name="Text Box 17"/>
            <p:cNvSpPr txBox="1">
              <a:spLocks noChangeArrowheads="1"/>
            </p:cNvSpPr>
            <p:nvPr/>
          </p:nvSpPr>
          <p:spPr bwMode="auto">
            <a:xfrm>
              <a:off x="2199" y="1661"/>
              <a:ext cx="27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b="1">
                  <a:latin typeface="Calibri" panose="020F0502020204030204" pitchFamily="34" charset="0"/>
                </a:rPr>
                <a:t>P</a:t>
              </a:r>
              <a:endParaRPr lang="zh-CN" altLang="zh-CN" b="1">
                <a:latin typeface="Calibri" panose="020F0502020204030204" pitchFamily="34" charset="0"/>
              </a:endParaRPr>
            </a:p>
          </p:txBody>
        </p:sp>
      </p:grpSp>
      <p:sp>
        <p:nvSpPr>
          <p:cNvPr id="15" name="Line 21"/>
          <p:cNvSpPr>
            <a:spLocks noChangeShapeType="1"/>
          </p:cNvSpPr>
          <p:nvPr/>
        </p:nvSpPr>
        <p:spPr bwMode="auto">
          <a:xfrm>
            <a:off x="3884475" y="2339507"/>
            <a:ext cx="360363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6" name="Group 39"/>
          <p:cNvGrpSpPr/>
          <p:nvPr/>
        </p:nvGrpSpPr>
        <p:grpSpPr>
          <a:xfrm>
            <a:off x="284024" y="3131670"/>
            <a:ext cx="4575175" cy="1457325"/>
            <a:chOff x="158" y="2432"/>
            <a:chExt cx="2882" cy="918"/>
          </a:xfrm>
        </p:grpSpPr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158" y="2637"/>
              <a:ext cx="1584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Ctr="1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⑵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点在圆上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8" name="Picture 11"/>
            <p:cNvPicPr>
              <a:picLocks noChangeAspect="1" noChangeArrowheads="1"/>
            </p:cNvPicPr>
            <p:nvPr/>
          </p:nvPicPr>
          <p:blipFill>
            <a:blip r:embed="rId1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04" y="2432"/>
              <a:ext cx="936" cy="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33"/>
          <p:cNvGrpSpPr/>
          <p:nvPr/>
        </p:nvGrpSpPr>
        <p:grpSpPr>
          <a:xfrm>
            <a:off x="3092313" y="3276132"/>
            <a:ext cx="827087" cy="1006475"/>
            <a:chOff x="1927" y="2523"/>
            <a:chExt cx="521" cy="634"/>
          </a:xfrm>
        </p:grpSpPr>
        <p:sp>
          <p:nvSpPr>
            <p:cNvPr id="20" name="Text Box 13"/>
            <p:cNvSpPr txBox="1">
              <a:spLocks noChangeArrowheads="1"/>
            </p:cNvSpPr>
            <p:nvPr/>
          </p:nvSpPr>
          <p:spPr bwMode="auto">
            <a:xfrm>
              <a:off x="2064" y="2523"/>
              <a:ext cx="38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6000">
                  <a:latin typeface="Times New Roman" panose="02020603050405020304" pitchFamily="18" charset="0"/>
                </a:rPr>
                <a:t>·</a:t>
              </a:r>
              <a:endParaRPr lang="zh-CN" altLang="zh-CN" sz="6000">
                <a:latin typeface="Times New Roman" panose="02020603050405020304" pitchFamily="18" charset="0"/>
              </a:endParaRPr>
            </a:p>
          </p:txBody>
        </p:sp>
        <p:sp>
          <p:nvSpPr>
            <p:cNvPr id="21" name="Text Box 18"/>
            <p:cNvSpPr txBox="1">
              <a:spLocks noChangeArrowheads="1"/>
            </p:cNvSpPr>
            <p:nvPr/>
          </p:nvSpPr>
          <p:spPr bwMode="auto">
            <a:xfrm>
              <a:off x="1927" y="2750"/>
              <a:ext cx="18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b="1">
                  <a:latin typeface="Calibri" panose="020F0502020204030204" pitchFamily="34" charset="0"/>
                </a:rPr>
                <a:t>P</a:t>
              </a:r>
              <a:endParaRPr lang="zh-CN" altLang="zh-CN" b="1">
                <a:latin typeface="Calibri" panose="020F0502020204030204" pitchFamily="34" charset="0"/>
              </a:endParaRPr>
            </a:p>
          </p:txBody>
        </p:sp>
      </p:grpSp>
      <p:grpSp>
        <p:nvGrpSpPr>
          <p:cNvPr id="22" name="Group 40"/>
          <p:cNvGrpSpPr/>
          <p:nvPr/>
        </p:nvGrpSpPr>
        <p:grpSpPr>
          <a:xfrm>
            <a:off x="261800" y="4500095"/>
            <a:ext cx="4676775" cy="1457325"/>
            <a:chOff x="144" y="3294"/>
            <a:chExt cx="2946" cy="918"/>
          </a:xfrm>
        </p:grpSpPr>
        <p:sp>
          <p:nvSpPr>
            <p:cNvPr id="23" name="Rectangle 5"/>
            <p:cNvSpPr>
              <a:spLocks noChangeArrowheads="1"/>
            </p:cNvSpPr>
            <p:nvPr/>
          </p:nvSpPr>
          <p:spPr bwMode="auto">
            <a:xfrm>
              <a:off x="144" y="3408"/>
              <a:ext cx="1584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Ctr="1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⑶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点在圆外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24" name="Picture 12"/>
            <p:cNvPicPr>
              <a:picLocks noChangeAspect="1" noChangeArrowheads="1"/>
            </p:cNvPicPr>
            <p:nvPr/>
          </p:nvPicPr>
          <p:blipFill>
            <a:blip r:embed="rId1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54" y="3294"/>
              <a:ext cx="936" cy="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Group 29"/>
          <p:cNvGrpSpPr/>
          <p:nvPr/>
        </p:nvGrpSpPr>
        <p:grpSpPr>
          <a:xfrm>
            <a:off x="2733538" y="5122395"/>
            <a:ext cx="682625" cy="1006475"/>
            <a:chOff x="1701" y="3686"/>
            <a:chExt cx="430" cy="634"/>
          </a:xfrm>
        </p:grpSpPr>
        <p:sp>
          <p:nvSpPr>
            <p:cNvPr id="26" name="Text Box 14"/>
            <p:cNvSpPr txBox="1">
              <a:spLocks noChangeArrowheads="1"/>
            </p:cNvSpPr>
            <p:nvPr/>
          </p:nvSpPr>
          <p:spPr bwMode="auto">
            <a:xfrm>
              <a:off x="1747" y="3686"/>
              <a:ext cx="38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6000">
                  <a:latin typeface="Times New Roman" panose="02020603050405020304" pitchFamily="18" charset="0"/>
                </a:rPr>
                <a:t>·</a:t>
              </a:r>
              <a:endParaRPr lang="zh-CN" altLang="zh-CN" sz="6000">
                <a:latin typeface="Times New Roman" panose="02020603050405020304" pitchFamily="18" charset="0"/>
              </a:endParaRPr>
            </a:p>
          </p:txBody>
        </p:sp>
        <p:sp>
          <p:nvSpPr>
            <p:cNvPr id="27" name="Text Box 19"/>
            <p:cNvSpPr txBox="1">
              <a:spLocks noChangeArrowheads="1"/>
            </p:cNvSpPr>
            <p:nvPr/>
          </p:nvSpPr>
          <p:spPr bwMode="auto">
            <a:xfrm>
              <a:off x="1701" y="3810"/>
              <a:ext cx="18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b="1">
                  <a:latin typeface="Calibri" panose="020F0502020204030204" pitchFamily="34" charset="0"/>
                </a:rPr>
                <a:t>P</a:t>
              </a:r>
              <a:endParaRPr lang="zh-CN" altLang="zh-CN" b="1">
                <a:latin typeface="Calibri" panose="020F0502020204030204" pitchFamily="34" charset="0"/>
              </a:endParaRPr>
            </a:p>
          </p:txBody>
        </p:sp>
      </p:grpSp>
      <p:sp>
        <p:nvSpPr>
          <p:cNvPr id="28" name="Text Box 27"/>
          <p:cNvSpPr txBox="1">
            <a:spLocks noChangeArrowheads="1"/>
          </p:cNvSpPr>
          <p:nvPr/>
        </p:nvSpPr>
        <p:spPr bwMode="auto">
          <a:xfrm>
            <a:off x="6455648" y="1599210"/>
            <a:ext cx="18716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2800" b="1">
                <a:solidFill>
                  <a:srgbClr val="C00000"/>
                </a:solidFill>
                <a:latin typeface="Calibri" panose="020F0502020204030204" pitchFamily="34" charset="0"/>
              </a:rPr>
              <a:t>(</a:t>
            </a:r>
            <a:r>
              <a:rPr lang="zh-CN" altLang="en-US" sz="2800" b="1">
                <a:solidFill>
                  <a:srgbClr val="C00000"/>
                </a:solidFill>
                <a:latin typeface="Calibri" panose="020F0502020204030204" pitchFamily="34" charset="0"/>
              </a:rPr>
              <a:t>令</a:t>
            </a:r>
            <a:r>
              <a:rPr lang="zh-CN" altLang="zh-CN" sz="2800" b="1">
                <a:solidFill>
                  <a:srgbClr val="C00000"/>
                </a:solidFill>
                <a:latin typeface="Calibri" panose="020F0502020204030204" pitchFamily="34" charset="0"/>
              </a:rPr>
              <a:t>OP=</a:t>
            </a:r>
            <a:r>
              <a:rPr lang="zh-CN" altLang="zh-CN" sz="2800" b="1" i="1">
                <a:solidFill>
                  <a:srgbClr val="C00000"/>
                </a:solidFill>
                <a:latin typeface="Calibri" panose="020F0502020204030204" pitchFamily="34" charset="0"/>
              </a:rPr>
              <a:t>d</a:t>
            </a:r>
            <a:r>
              <a:rPr lang="zh-CN" altLang="zh-CN" sz="2800" b="1">
                <a:solidFill>
                  <a:srgbClr val="C00000"/>
                </a:solidFill>
                <a:latin typeface="Calibri" panose="020F0502020204030204" pitchFamily="34" charset="0"/>
              </a:rPr>
              <a:t> )</a:t>
            </a:r>
            <a:endParaRPr lang="zh-CN" altLang="zh-CN" sz="2800" b="1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29" name="Line 30"/>
          <p:cNvSpPr>
            <a:spLocks noChangeShapeType="1"/>
          </p:cNvSpPr>
          <p:nvPr/>
        </p:nvSpPr>
        <p:spPr bwMode="auto">
          <a:xfrm flipV="1">
            <a:off x="3020874" y="5220819"/>
            <a:ext cx="1150938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Line 37"/>
          <p:cNvSpPr>
            <a:spLocks noChangeShapeType="1"/>
          </p:cNvSpPr>
          <p:nvPr/>
        </p:nvSpPr>
        <p:spPr bwMode="auto">
          <a:xfrm>
            <a:off x="3525700" y="3779370"/>
            <a:ext cx="574675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AutoShape 41"/>
          <p:cNvSpPr>
            <a:spLocks noChangeArrowheads="1"/>
          </p:cNvSpPr>
          <p:nvPr/>
        </p:nvSpPr>
        <p:spPr bwMode="auto">
          <a:xfrm>
            <a:off x="5341020" y="2383957"/>
            <a:ext cx="719137" cy="215900"/>
          </a:xfrm>
          <a:prstGeom prst="leftRightArrow">
            <a:avLst>
              <a:gd name="adj1" fmla="val 50000"/>
              <a:gd name="adj2" fmla="val 6604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32" name="AutoShape 42"/>
          <p:cNvSpPr>
            <a:spLocks noChangeArrowheads="1"/>
          </p:cNvSpPr>
          <p:nvPr/>
        </p:nvSpPr>
        <p:spPr bwMode="auto">
          <a:xfrm>
            <a:off x="5341020" y="3779369"/>
            <a:ext cx="647700" cy="215900"/>
          </a:xfrm>
          <a:prstGeom prst="leftRightArrow">
            <a:avLst>
              <a:gd name="adj1" fmla="val 50000"/>
              <a:gd name="adj2" fmla="val 5962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33" name="AutoShape 43"/>
          <p:cNvSpPr>
            <a:spLocks noChangeArrowheads="1"/>
          </p:cNvSpPr>
          <p:nvPr/>
        </p:nvSpPr>
        <p:spPr bwMode="auto">
          <a:xfrm>
            <a:off x="5341020" y="5103345"/>
            <a:ext cx="647700" cy="215900"/>
          </a:xfrm>
          <a:prstGeom prst="leftRightArrow">
            <a:avLst>
              <a:gd name="adj1" fmla="val 50000"/>
              <a:gd name="adj2" fmla="val 5962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5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8"/>
          <p:cNvSpPr>
            <a:spLocks noChangeArrowheads="1"/>
          </p:cNvSpPr>
          <p:nvPr/>
        </p:nvSpPr>
        <p:spPr bwMode="auto">
          <a:xfrm>
            <a:off x="263352" y="858226"/>
            <a:ext cx="11928648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  <a:defRPr/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问题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如果我们把太阳看成一个圆，地平线看成一条直线，那你能根据直线和圆的公共点个数想象一下，直线和圆有几种位置关系吗？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Group 23"/>
          <p:cNvGrpSpPr/>
          <p:nvPr/>
        </p:nvGrpSpPr>
        <p:grpSpPr>
          <a:xfrm>
            <a:off x="911424" y="2564904"/>
            <a:ext cx="3466377" cy="2529072"/>
            <a:chOff x="2064" y="2160"/>
            <a:chExt cx="1679" cy="1225"/>
          </a:xfrm>
        </p:grpSpPr>
        <p:pic>
          <p:nvPicPr>
            <p:cNvPr id="4" name="Picture 5" descr="891016002h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937"/>
            <a:stretch>
              <a:fillRect/>
            </a:stretch>
          </p:blipFill>
          <p:spPr bwMode="auto">
            <a:xfrm>
              <a:off x="2064" y="2160"/>
              <a:ext cx="1679" cy="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Line 19"/>
            <p:cNvSpPr>
              <a:spLocks noChangeShapeType="1"/>
            </p:cNvSpPr>
            <p:nvPr/>
          </p:nvSpPr>
          <p:spPr bwMode="auto">
            <a:xfrm flipV="1">
              <a:off x="2064" y="2523"/>
              <a:ext cx="1633" cy="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组合 55"/>
          <p:cNvGrpSpPr/>
          <p:nvPr/>
        </p:nvGrpSpPr>
        <p:grpSpPr>
          <a:xfrm>
            <a:off x="7845737" y="2546669"/>
            <a:ext cx="3431280" cy="2527008"/>
            <a:chOff x="6037420" y="3789040"/>
            <a:chExt cx="2639036" cy="1944216"/>
          </a:xfrm>
        </p:grpSpPr>
        <p:pic>
          <p:nvPicPr>
            <p:cNvPr id="7" name="Picture 3" descr="883554004i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937"/>
            <a:stretch>
              <a:fillRect/>
            </a:stretch>
          </p:blipFill>
          <p:spPr bwMode="auto">
            <a:xfrm>
              <a:off x="6037420" y="3789040"/>
              <a:ext cx="2592387" cy="1944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Line 20"/>
            <p:cNvSpPr>
              <a:spLocks noChangeShapeType="1"/>
            </p:cNvSpPr>
            <p:nvPr/>
          </p:nvSpPr>
          <p:spPr bwMode="auto">
            <a:xfrm>
              <a:off x="6084069" y="4825200"/>
              <a:ext cx="2592387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22"/>
          <p:cNvGrpSpPr/>
          <p:nvPr/>
        </p:nvGrpSpPr>
        <p:grpSpPr>
          <a:xfrm>
            <a:off x="4358714" y="2564905"/>
            <a:ext cx="3476700" cy="2529071"/>
            <a:chOff x="244" y="2160"/>
            <a:chExt cx="1684" cy="1225"/>
          </a:xfrm>
        </p:grpSpPr>
        <p:pic>
          <p:nvPicPr>
            <p:cNvPr id="10" name="Picture 4" descr="501503001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937"/>
            <a:stretch>
              <a:fillRect/>
            </a:stretch>
          </p:blipFill>
          <p:spPr bwMode="auto">
            <a:xfrm>
              <a:off x="249" y="2160"/>
              <a:ext cx="1679" cy="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Line 18"/>
            <p:cNvSpPr>
              <a:spLocks noChangeShapeType="1"/>
            </p:cNvSpPr>
            <p:nvPr/>
          </p:nvSpPr>
          <p:spPr bwMode="auto">
            <a:xfrm>
              <a:off x="244" y="2887"/>
              <a:ext cx="167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Oval 21"/>
            <p:cNvSpPr>
              <a:spLocks noChangeArrowheads="1"/>
            </p:cNvSpPr>
            <p:nvPr/>
          </p:nvSpPr>
          <p:spPr bwMode="auto">
            <a:xfrm>
              <a:off x="793" y="2568"/>
              <a:ext cx="363" cy="318"/>
            </a:xfrm>
            <a:prstGeom prst="ellipse">
              <a:avLst/>
            </a:prstGeom>
            <a:gradFill rotWithShape="1">
              <a:gsLst>
                <a:gs pos="0">
                  <a:srgbClr val="FFF200"/>
                </a:gs>
                <a:gs pos="45000">
                  <a:srgbClr val="FF7A00">
                    <a:alpha val="86500"/>
                  </a:srgbClr>
                </a:gs>
                <a:gs pos="70000">
                  <a:srgbClr val="FF0300">
                    <a:alpha val="79000"/>
                  </a:srgbClr>
                </a:gs>
                <a:gs pos="100000">
                  <a:srgbClr val="4D0808">
                    <a:alpha val="7000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folHlink"/>
              </a:solidFill>
              <a:rou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问题引入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4345141_141948025603_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7"/>
          <a:stretch>
            <a:fillRect/>
          </a:stretch>
        </p:blipFill>
        <p:spPr bwMode="auto">
          <a:xfrm>
            <a:off x="5532636" y="3306192"/>
            <a:ext cx="1944688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4345141_141948025603_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7"/>
          <a:stretch>
            <a:fillRect/>
          </a:stretch>
        </p:blipFill>
        <p:spPr bwMode="auto">
          <a:xfrm>
            <a:off x="3271044" y="4678362"/>
            <a:ext cx="1944688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4345141_141948025603_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7"/>
          <a:stretch>
            <a:fillRect/>
          </a:stretch>
        </p:blipFill>
        <p:spPr bwMode="auto">
          <a:xfrm>
            <a:off x="4548983" y="3998914"/>
            <a:ext cx="1944688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35"/>
          <p:cNvSpPr txBox="1">
            <a:spLocks noChangeArrowheads="1"/>
          </p:cNvSpPr>
          <p:nvPr/>
        </p:nvSpPr>
        <p:spPr bwMode="auto">
          <a:xfrm>
            <a:off x="191344" y="882649"/>
            <a:ext cx="12000656" cy="1772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请同学在纸上画一条直线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，把硬币的边缘看作圆，在纸上移动硬币，你能发现直线和圆的公共点个数的变化情况吗？公共点个数最少时有几个？最多时有几个？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5014913" y="2997200"/>
            <a:ext cx="2305050" cy="2736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84875" y="4179888"/>
            <a:ext cx="412750" cy="3667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●</a:t>
            </a:r>
            <a:endParaRPr lang="zh-CN" altLang="en-US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6407150" y="4684713"/>
            <a:ext cx="412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●</a:t>
            </a:r>
            <a:endParaRPr lang="zh-CN" altLang="en-US"/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5519738" y="3644901"/>
            <a:ext cx="412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●</a:t>
            </a:r>
            <a:endParaRPr lang="zh-CN" altLang="en-US"/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7319963" y="5492750"/>
            <a:ext cx="7921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i="1">
                <a:latin typeface="Times New Roman" panose="02020603050405020304" pitchFamily="18" charset="0"/>
              </a:rPr>
              <a:t>l</a:t>
            </a:r>
            <a:endParaRPr lang="en-US" altLang="zh-CN" sz="2400" i="1">
              <a:latin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问题引入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06 -4.07407E-06 L 0.10468 -0.09953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34" y="-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06 0 L 0.07982 -0.10278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84" y="-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06 -4.07407E-06 L 0.09297 -0.09907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48" y="-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8" grpId="1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60"/>
          <p:cNvGraphicFramePr>
            <a:graphicFrameLocks noGrp="1"/>
          </p:cNvGraphicFramePr>
          <p:nvPr/>
        </p:nvGraphicFramePr>
        <p:xfrm>
          <a:off x="1866900" y="1712550"/>
          <a:ext cx="8458200" cy="4161019"/>
        </p:xfrm>
        <a:graphic>
          <a:graphicData uri="http://schemas.openxmlformats.org/drawingml/2006/table">
            <a:tbl>
              <a:tblPr/>
              <a:tblGrid>
                <a:gridCol w="2286000"/>
                <a:gridCol w="2046288"/>
                <a:gridCol w="1992312"/>
                <a:gridCol w="2133600"/>
              </a:tblGrid>
              <a:tr h="896047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直线与圆的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位置关系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89992" marR="89992" marT="46792" marB="46792" vert="horz" anchor="ctr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89992" marR="89992" marT="46792" marB="46792" vert="horz" anchor="ctr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89992" marR="89992" marT="46792" marB="46792" vert="horz" anchor="ctr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3815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图形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   </a:t>
                      </a: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   </a:t>
                      </a: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    </a:t>
                      </a: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289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ctr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公共点个数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89992" marR="89992" marT="46792" marB="46792" vert="horz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</a:t>
                      </a: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</a:t>
                      </a: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321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公共点名称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89992" marR="89992" marT="46792" marB="46792" vert="horz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366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直线名称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89992" marR="89992" marT="46792" marB="46792" vert="horz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vert="horz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Text Box 40"/>
          <p:cNvSpPr txBox="1">
            <a:spLocks noChangeArrowheads="1"/>
          </p:cNvSpPr>
          <p:nvPr/>
        </p:nvSpPr>
        <p:spPr bwMode="auto">
          <a:xfrm>
            <a:off x="8672512" y="4419238"/>
            <a:ext cx="1143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41"/>
          <p:cNvSpPr txBox="1">
            <a:spLocks noChangeArrowheads="1"/>
          </p:cNvSpPr>
          <p:nvPr/>
        </p:nvSpPr>
        <p:spPr bwMode="auto">
          <a:xfrm>
            <a:off x="8547100" y="4857388"/>
            <a:ext cx="1295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交点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43"/>
          <p:cNvSpPr txBox="1">
            <a:spLocks noChangeArrowheads="1"/>
          </p:cNvSpPr>
          <p:nvPr/>
        </p:nvSpPr>
        <p:spPr bwMode="auto">
          <a:xfrm>
            <a:off x="6843712" y="4419238"/>
            <a:ext cx="1143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44"/>
          <p:cNvSpPr txBox="1">
            <a:spLocks noChangeArrowheads="1"/>
          </p:cNvSpPr>
          <p:nvPr/>
        </p:nvSpPr>
        <p:spPr bwMode="auto">
          <a:xfrm>
            <a:off x="6743700" y="4852626"/>
            <a:ext cx="12192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切点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45"/>
          <p:cNvSpPr txBox="1">
            <a:spLocks noChangeArrowheads="1"/>
          </p:cNvSpPr>
          <p:nvPr/>
        </p:nvSpPr>
        <p:spPr bwMode="auto">
          <a:xfrm>
            <a:off x="6761162" y="5346338"/>
            <a:ext cx="1143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切线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Line 46"/>
          <p:cNvSpPr>
            <a:spLocks noChangeShapeType="1"/>
          </p:cNvSpPr>
          <p:nvPr/>
        </p:nvSpPr>
        <p:spPr bwMode="auto">
          <a:xfrm flipV="1">
            <a:off x="4181475" y="4882788"/>
            <a:ext cx="2025650" cy="430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Text Box 51"/>
          <p:cNvSpPr txBox="1">
            <a:spLocks noChangeArrowheads="1"/>
          </p:cNvSpPr>
          <p:nvPr/>
        </p:nvSpPr>
        <p:spPr bwMode="auto">
          <a:xfrm>
            <a:off x="4541837" y="4428763"/>
            <a:ext cx="1295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5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2913" y="2723789"/>
            <a:ext cx="1871663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69037" y="2655525"/>
            <a:ext cx="187325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13725" y="2646001"/>
            <a:ext cx="205105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67"/>
          <p:cNvSpPr>
            <a:spLocks noChangeArrowheads="1"/>
          </p:cNvSpPr>
          <p:nvPr/>
        </p:nvSpPr>
        <p:spPr bwMode="auto">
          <a:xfrm>
            <a:off x="4757738" y="1863363"/>
            <a:ext cx="8032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相离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Rectangle 68"/>
          <p:cNvSpPr>
            <a:spLocks noChangeArrowheads="1"/>
          </p:cNvSpPr>
          <p:nvPr/>
        </p:nvSpPr>
        <p:spPr bwMode="auto">
          <a:xfrm>
            <a:off x="6845301" y="1836376"/>
            <a:ext cx="803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Rectangle 69"/>
          <p:cNvSpPr>
            <a:spLocks noChangeArrowheads="1"/>
          </p:cNvSpPr>
          <p:nvPr/>
        </p:nvSpPr>
        <p:spPr bwMode="auto">
          <a:xfrm>
            <a:off x="8789988" y="1809389"/>
            <a:ext cx="803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">
              <a:spcBef>
                <a:spcPct val="2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Text Box 71"/>
          <p:cNvSpPr txBox="1">
            <a:spLocks noChangeArrowheads="1"/>
          </p:cNvSpPr>
          <p:nvPr/>
        </p:nvSpPr>
        <p:spPr bwMode="auto">
          <a:xfrm>
            <a:off x="3460750" y="6103576"/>
            <a:ext cx="14398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位置关系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Box 72"/>
          <p:cNvSpPr txBox="1">
            <a:spLocks noChangeArrowheads="1"/>
          </p:cNvSpPr>
          <p:nvPr/>
        </p:nvSpPr>
        <p:spPr bwMode="auto">
          <a:xfrm>
            <a:off x="6224588" y="6086113"/>
            <a:ext cx="1844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公共点个数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AutoShape 73"/>
          <p:cNvSpPr>
            <a:spLocks noChangeArrowheads="1"/>
          </p:cNvSpPr>
          <p:nvPr/>
        </p:nvSpPr>
        <p:spPr bwMode="auto">
          <a:xfrm>
            <a:off x="5116513" y="6176601"/>
            <a:ext cx="792163" cy="288925"/>
          </a:xfrm>
          <a:prstGeom prst="leftRightArrow">
            <a:avLst>
              <a:gd name="adj1" fmla="val 50000"/>
              <a:gd name="adj2" fmla="val 54454"/>
            </a:avLst>
          </a:prstGeom>
          <a:solidFill>
            <a:srgbClr val="FF0000"/>
          </a:solidFill>
          <a:ln w="25400">
            <a:solidFill>
              <a:srgbClr val="EB2A03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1" name="Line 47"/>
          <p:cNvSpPr>
            <a:spLocks noChangeShapeType="1"/>
          </p:cNvSpPr>
          <p:nvPr/>
        </p:nvSpPr>
        <p:spPr bwMode="auto">
          <a:xfrm flipV="1">
            <a:off x="4191001" y="5406664"/>
            <a:ext cx="2016125" cy="466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" name="组合 19"/>
          <p:cNvGrpSpPr/>
          <p:nvPr/>
        </p:nvGrpSpPr>
        <p:grpSpPr>
          <a:xfrm>
            <a:off x="256609" y="1040787"/>
            <a:ext cx="3220581" cy="431801"/>
            <a:chOff x="1097904" y="1484783"/>
            <a:chExt cx="2957562" cy="432049"/>
          </a:xfrm>
          <a:solidFill>
            <a:srgbClr val="002060"/>
          </a:solidFill>
        </p:grpSpPr>
        <p:sp>
          <p:nvSpPr>
            <p:cNvPr id="24" name="矩形 20"/>
            <p:cNvSpPr>
              <a:spLocks noChangeArrowheads="1"/>
            </p:cNvSpPr>
            <p:nvPr/>
          </p:nvSpPr>
          <p:spPr bwMode="auto">
            <a:xfrm>
              <a:off x="1097904" y="1484784"/>
              <a:ext cx="161728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endParaRPr lang="zh-CN" altLang="en-US" sz="2400" b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矩形 21"/>
            <p:cNvSpPr>
              <a:spLocks noChangeArrowheads="1"/>
            </p:cNvSpPr>
            <p:nvPr/>
          </p:nvSpPr>
          <p:spPr bwMode="auto">
            <a:xfrm>
              <a:off x="1332430" y="1484783"/>
              <a:ext cx="2723036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r>
                <a:rPr lang="zh-CN" altLang="en-US" sz="24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直线与圆的位置关系</a:t>
              </a:r>
              <a:endPara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8543131" y="5365478"/>
            <a:ext cx="1143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割线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0" grpId="0"/>
      <p:bldP spid="14" grpId="0"/>
      <p:bldP spid="15" grpId="0"/>
      <p:bldP spid="16" grpId="0"/>
      <p:bldP spid="17" grpId="0"/>
      <p:bldP spid="18" grpId="0"/>
      <p:bldP spid="19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85"/>
          <p:cNvSpPr txBox="1"/>
          <p:nvPr/>
        </p:nvSpPr>
        <p:spPr>
          <a:xfrm>
            <a:off x="458168" y="1760762"/>
            <a:ext cx="11326464" cy="1152367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直线和圆有唯一的公共点（即直线和圆相切）时，这条直线叫做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圆的切线（如图直线</a:t>
            </a: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，这个唯一的公共点叫做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切点（如图点</a:t>
            </a: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84"/>
          <p:cNvGrpSpPr/>
          <p:nvPr/>
        </p:nvGrpSpPr>
        <p:grpSpPr>
          <a:xfrm>
            <a:off x="8976320" y="3445339"/>
            <a:ext cx="2312988" cy="1598613"/>
            <a:chOff x="5651965" y="4581626"/>
            <a:chExt cx="2312988" cy="1598613"/>
          </a:xfrm>
        </p:grpSpPr>
        <p:grpSp>
          <p:nvGrpSpPr>
            <p:cNvPr id="4" name="组合 71"/>
            <p:cNvGrpSpPr/>
            <p:nvPr/>
          </p:nvGrpSpPr>
          <p:grpSpPr>
            <a:xfrm>
              <a:off x="5651965" y="4581626"/>
              <a:ext cx="2312988" cy="1598613"/>
              <a:chOff x="5651965" y="4581626"/>
              <a:chExt cx="2312988" cy="1598613"/>
            </a:xfrm>
          </p:grpSpPr>
          <p:grpSp>
            <p:nvGrpSpPr>
              <p:cNvPr id="8" name="Group 62"/>
              <p:cNvGrpSpPr/>
              <p:nvPr/>
            </p:nvGrpSpPr>
            <p:grpSpPr>
              <a:xfrm>
                <a:off x="5651965" y="4581626"/>
                <a:ext cx="2312988" cy="1598613"/>
                <a:chOff x="2863" y="2058"/>
                <a:chExt cx="1457" cy="1007"/>
              </a:xfrm>
            </p:grpSpPr>
            <p:sp>
              <p:nvSpPr>
                <p:cNvPr id="11" name="Oval 51"/>
                <p:cNvSpPr>
                  <a:spLocks noChangeArrowheads="1"/>
                </p:cNvSpPr>
                <p:nvPr/>
              </p:nvSpPr>
              <p:spPr bwMode="auto">
                <a:xfrm>
                  <a:off x="3107" y="2058"/>
                  <a:ext cx="799" cy="761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2" name="Line 52"/>
                <p:cNvSpPr>
                  <a:spLocks noChangeShapeType="1"/>
                </p:cNvSpPr>
                <p:nvPr/>
              </p:nvSpPr>
              <p:spPr bwMode="auto">
                <a:xfrm>
                  <a:off x="2863" y="2818"/>
                  <a:ext cx="1270" cy="0"/>
                </a:xfrm>
                <a:prstGeom prst="line">
                  <a:avLst/>
                </a:prstGeom>
                <a:noFill/>
                <a:ln w="25400">
                  <a:solidFill>
                    <a:srgbClr val="000099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3454" y="2738"/>
                  <a:ext cx="265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b="1" i="1">
                      <a:latin typeface="Times New Roman" panose="02020603050405020304" pitchFamily="18" charset="0"/>
                      <a:ea typeface="楷体_GB2312" pitchFamily="49" charset="-122"/>
                    </a:rPr>
                    <a:t>A</a:t>
                  </a:r>
                  <a:endParaRPr lang="en-US" altLang="zh-CN" sz="2800" b="1" i="1"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  <p:sp>
              <p:nvSpPr>
                <p:cNvPr id="14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4142" y="2647"/>
                  <a:ext cx="178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b="1" i="1">
                      <a:solidFill>
                        <a:srgbClr val="000099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l</a:t>
                  </a:r>
                  <a:endParaRPr lang="en-US" altLang="zh-CN" sz="2800" b="1" i="1">
                    <a:solidFill>
                      <a:srgbClr val="000099"/>
                    </a:solidFill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  <p:sp>
              <p:nvSpPr>
                <p:cNvPr id="15" name="Line 57"/>
                <p:cNvSpPr>
                  <a:spLocks noChangeShapeType="1"/>
                </p:cNvSpPr>
                <p:nvPr/>
              </p:nvSpPr>
              <p:spPr bwMode="auto">
                <a:xfrm flipH="1">
                  <a:off x="3515" y="2466"/>
                  <a:ext cx="0" cy="35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" name="Text Box 59"/>
                <p:cNvSpPr txBox="1">
                  <a:spLocks noChangeArrowheads="1"/>
                </p:cNvSpPr>
                <p:nvPr/>
              </p:nvSpPr>
              <p:spPr bwMode="auto">
                <a:xfrm>
                  <a:off x="3464" y="2239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b="1" i="1">
                      <a:latin typeface="Times New Roman" panose="02020603050405020304" pitchFamily="18" charset="0"/>
                      <a:ea typeface="楷体_GB2312" pitchFamily="49" charset="-122"/>
                    </a:rPr>
                    <a:t>O</a:t>
                  </a:r>
                  <a:endParaRPr lang="en-US" altLang="zh-CN" sz="2400" b="1" i="1"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</p:grpSp>
          <p:sp>
            <p:nvSpPr>
              <p:cNvPr id="9" name="Oval 30"/>
              <p:cNvSpPr>
                <a:spLocks noChangeArrowheads="1"/>
              </p:cNvSpPr>
              <p:nvPr/>
            </p:nvSpPr>
            <p:spPr bwMode="auto">
              <a:xfrm>
                <a:off x="6632614" y="5147330"/>
                <a:ext cx="101541" cy="97179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000000"/>
                </a:solidFill>
                <a:rou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" name="Oval 30"/>
              <p:cNvSpPr>
                <a:spLocks noChangeArrowheads="1"/>
              </p:cNvSpPr>
              <p:nvPr/>
            </p:nvSpPr>
            <p:spPr bwMode="auto">
              <a:xfrm>
                <a:off x="6642476" y="5744581"/>
                <a:ext cx="101541" cy="97179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000000"/>
                </a:solidFill>
                <a:rou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5" name="组合 75"/>
            <p:cNvGrpSpPr/>
            <p:nvPr/>
          </p:nvGrpSpPr>
          <p:grpSpPr>
            <a:xfrm>
              <a:off x="6660232" y="5643383"/>
              <a:ext cx="142875" cy="153987"/>
              <a:chOff x="4062413" y="3981450"/>
              <a:chExt cx="142875" cy="153987"/>
            </a:xfrm>
          </p:grpSpPr>
          <p:sp>
            <p:nvSpPr>
              <p:cNvPr id="6" name="Line 24"/>
              <p:cNvSpPr>
                <a:spLocks noChangeShapeType="1"/>
              </p:cNvSpPr>
              <p:nvPr/>
            </p:nvSpPr>
            <p:spPr bwMode="auto">
              <a:xfrm>
                <a:off x="4062413" y="3990975"/>
                <a:ext cx="14287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" name="Line 25"/>
              <p:cNvSpPr>
                <a:spLocks noChangeShapeType="1"/>
              </p:cNvSpPr>
              <p:nvPr/>
            </p:nvSpPr>
            <p:spPr bwMode="auto">
              <a:xfrm flipH="1">
                <a:off x="4205288" y="3981450"/>
                <a:ext cx="0" cy="15398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7" name="圆角矩形 31"/>
          <p:cNvSpPr>
            <a:spLocks noChangeArrowheads="1"/>
          </p:cNvSpPr>
          <p:nvPr/>
        </p:nvSpPr>
        <p:spPr bwMode="auto">
          <a:xfrm>
            <a:off x="407368" y="1052736"/>
            <a:ext cx="1462087" cy="501650"/>
          </a:xfrm>
          <a:prstGeom prst="roundRect">
            <a:avLst>
              <a:gd name="adj" fmla="val 16667"/>
            </a:avLst>
          </a:prstGeom>
          <a:noFill/>
          <a:ln w="25400">
            <a:noFill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要点归纳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1"/>
          <p:cNvSpPr txBox="1">
            <a:spLocks noChangeArrowheads="1"/>
          </p:cNvSpPr>
          <p:nvPr/>
        </p:nvSpPr>
        <p:spPr bwMode="auto">
          <a:xfrm>
            <a:off x="479376" y="1556792"/>
            <a:ext cx="10441160" cy="3242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直线与圆最多有两个公共点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若直线与圆相交，则直线上的点都在圆上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若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上一点，则直线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若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外一点，则过点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的直线与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相交或相离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有公共点，则直线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82"/>
          <p:cNvSpPr txBox="1">
            <a:spLocks noChangeArrowheads="1"/>
          </p:cNvSpPr>
          <p:nvPr/>
        </p:nvSpPr>
        <p:spPr bwMode="auto">
          <a:xfrm>
            <a:off x="479377" y="1034504"/>
            <a:ext cx="1261884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断</a:t>
            </a:r>
            <a:r>
              <a:rPr lang="zh-CN" altLang="zh-CN" sz="2800" b="1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83"/>
          <p:cNvSpPr txBox="1">
            <a:spLocks noChangeArrowheads="1"/>
          </p:cNvSpPr>
          <p:nvPr/>
        </p:nvSpPr>
        <p:spPr bwMode="auto">
          <a:xfrm>
            <a:off x="5562551" y="1704429"/>
            <a:ext cx="3818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√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84"/>
          <p:cNvSpPr txBox="1">
            <a:spLocks noChangeArrowheads="1"/>
          </p:cNvSpPr>
          <p:nvPr/>
        </p:nvSpPr>
        <p:spPr bwMode="auto">
          <a:xfrm>
            <a:off x="7650114" y="2310854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85"/>
          <p:cNvSpPr txBox="1">
            <a:spLocks noChangeArrowheads="1"/>
          </p:cNvSpPr>
          <p:nvPr/>
        </p:nvSpPr>
        <p:spPr bwMode="auto">
          <a:xfrm>
            <a:off x="7650114" y="3004592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86"/>
          <p:cNvSpPr txBox="1">
            <a:spLocks noChangeArrowheads="1"/>
          </p:cNvSpPr>
          <p:nvPr/>
        </p:nvSpPr>
        <p:spPr bwMode="auto">
          <a:xfrm>
            <a:off x="9264352" y="3553708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87"/>
          <p:cNvSpPr txBox="1">
            <a:spLocks noChangeArrowheads="1"/>
          </p:cNvSpPr>
          <p:nvPr/>
        </p:nvSpPr>
        <p:spPr bwMode="auto">
          <a:xfrm>
            <a:off x="8195456" y="4275742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1"/>
          <p:cNvSpPr txBox="1">
            <a:spLocks noChangeArrowheads="1"/>
          </p:cNvSpPr>
          <p:nvPr/>
        </p:nvSpPr>
        <p:spPr bwMode="auto">
          <a:xfrm>
            <a:off x="201668" y="1480988"/>
            <a:ext cx="11870995" cy="12126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zh-CN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同学们用直尺在圆上移动的过程中，除了发现公共点的个数发生了变化外，还发现有什么量也在改变？它与圆的半径有什么样的数量关系呢？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37"/>
          <p:cNvGrpSpPr/>
          <p:nvPr/>
        </p:nvGrpSpPr>
        <p:grpSpPr>
          <a:xfrm>
            <a:off x="4583832" y="2898411"/>
            <a:ext cx="7372350" cy="2690813"/>
            <a:chOff x="3323475" y="3576332"/>
            <a:chExt cx="7371374" cy="2690597"/>
          </a:xfrm>
          <a:solidFill>
            <a:schemeClr val="accent2">
              <a:lumMod val="20000"/>
              <a:lumOff val="80000"/>
            </a:schemeClr>
          </a:solidFill>
        </p:grpSpPr>
        <p:grpSp>
          <p:nvGrpSpPr>
            <p:cNvPr id="4" name="组合 36"/>
            <p:cNvGrpSpPr/>
            <p:nvPr/>
          </p:nvGrpSpPr>
          <p:grpSpPr>
            <a:xfrm>
              <a:off x="3323475" y="3576332"/>
              <a:ext cx="7371374" cy="2690280"/>
              <a:chOff x="1153904" y="3576332"/>
              <a:chExt cx="7371374" cy="2690280"/>
            </a:xfrm>
            <a:grpFill/>
          </p:grpSpPr>
          <p:grpSp>
            <p:nvGrpSpPr>
              <p:cNvPr id="7" name="组合 35"/>
              <p:cNvGrpSpPr/>
              <p:nvPr/>
            </p:nvGrpSpPr>
            <p:grpSpPr>
              <a:xfrm>
                <a:off x="1153904" y="3576332"/>
                <a:ext cx="7371374" cy="2690280"/>
                <a:chOff x="731187" y="3576332"/>
                <a:chExt cx="7371374" cy="2690280"/>
              </a:xfrm>
              <a:grpFill/>
            </p:grpSpPr>
            <p:sp>
              <p:nvSpPr>
                <p:cNvPr id="14" name="折角形 34"/>
                <p:cNvSpPr>
                  <a:spLocks noChangeArrowheads="1"/>
                </p:cNvSpPr>
                <p:nvPr/>
              </p:nvSpPr>
              <p:spPr bwMode="auto">
                <a:xfrm>
                  <a:off x="731187" y="3576332"/>
                  <a:ext cx="7371374" cy="2690280"/>
                </a:xfrm>
                <a:prstGeom prst="foldedCorner">
                  <a:avLst>
                    <a:gd name="adj" fmla="val 16667"/>
                  </a:avLst>
                </a:prstGeom>
                <a:grpFill/>
                <a:ln w="9525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5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755313" y="3645542"/>
                  <a:ext cx="7212645" cy="129720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10000"/>
                    </a:lnSpc>
                  </a:pPr>
                  <a:r>
                    <a:rPr lang="zh-CN" altLang="en-US" sz="2400">
                      <a:solidFill>
                        <a:srgbClr val="000099"/>
                      </a:solidFill>
                      <a:latin typeface="黑体" panose="02010609060101010101" pitchFamily="49" charset="-122"/>
                      <a:ea typeface="黑体" panose="02010609060101010101" pitchFamily="49" charset="-122"/>
                    </a:rPr>
                    <a:t>相关知识：</a:t>
                  </a:r>
                  <a:endParaRPr lang="en-US" altLang="zh-CN" sz="2400">
                    <a:solidFill>
                      <a:srgbClr val="000099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  <a:p>
                  <a:pPr>
                    <a:lnSpc>
                      <a:spcPct val="110000"/>
                    </a:lnSpc>
                  </a:pPr>
                  <a:r>
                    <a:rPr lang="en-US" altLang="zh-CN" sz="2400">
                      <a:solidFill>
                        <a:srgbClr val="000099"/>
                      </a:solidFill>
                      <a:latin typeface="黑体" panose="02010609060101010101" pitchFamily="49" charset="-122"/>
                      <a:ea typeface="黑体" panose="02010609060101010101" pitchFamily="49" charset="-122"/>
                    </a:rPr>
                    <a:t>     </a:t>
                  </a:r>
                  <a:r>
                    <a:rPr lang="zh-CN" altLang="en-US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点到直线的距离是指从直线外一点（</a:t>
                  </a:r>
                  <a:r>
                    <a:rPr lang="en-US" altLang="zh-CN" sz="2400" b="1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A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)</a:t>
                  </a:r>
                  <a:r>
                    <a:rPr lang="zh-CN" altLang="en-US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到直线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(</a:t>
                  </a:r>
                  <a:r>
                    <a:rPr lang="en-US" altLang="zh-CN" sz="2400" b="1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l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)</a:t>
                  </a:r>
                  <a:r>
                    <a:rPr lang="zh-CN" altLang="en-US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的垂线段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(</a:t>
                  </a:r>
                  <a:r>
                    <a:rPr lang="en-US" altLang="zh-CN" sz="2400" b="1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OA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)</a:t>
                  </a:r>
                  <a:r>
                    <a:rPr lang="zh-CN" altLang="en-US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的长度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.</a:t>
                  </a:r>
                  <a:endParaRPr lang="en-US" altLang="zh-CN" sz="240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</p:grpSp>
          <p:grpSp>
            <p:nvGrpSpPr>
              <p:cNvPr id="8" name="组合 33"/>
              <p:cNvGrpSpPr/>
              <p:nvPr/>
            </p:nvGrpSpPr>
            <p:grpSpPr>
              <a:xfrm>
                <a:off x="1547664" y="5003845"/>
                <a:ext cx="2022382" cy="1080120"/>
                <a:chOff x="1547664" y="5003845"/>
                <a:chExt cx="2022382" cy="1080120"/>
              </a:xfrm>
              <a:grpFill/>
            </p:grpSpPr>
            <p:sp>
              <p:nvSpPr>
                <p:cNvPr id="9" name="椭圆 24"/>
                <p:cNvSpPr>
                  <a:spLocks noChangeArrowheads="1"/>
                </p:cNvSpPr>
                <p:nvPr/>
              </p:nvSpPr>
              <p:spPr bwMode="auto">
                <a:xfrm>
                  <a:off x="2267744" y="5003845"/>
                  <a:ext cx="72008" cy="72008"/>
                </a:xfrm>
                <a:prstGeom prst="ellipse">
                  <a:avLst/>
                </a:prstGeom>
                <a:grpFill/>
                <a:ln w="9525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cxnSp>
              <p:nvCxnSpPr>
                <p:cNvPr id="10" name="直接连接符 26"/>
                <p:cNvCxnSpPr>
                  <a:cxnSpLocks noChangeShapeType="1"/>
                </p:cNvCxnSpPr>
                <p:nvPr/>
              </p:nvCxnSpPr>
              <p:spPr bwMode="auto">
                <a:xfrm>
                  <a:off x="1547664" y="5867941"/>
                  <a:ext cx="1800200" cy="0"/>
                </a:xfrm>
                <a:prstGeom prst="line">
                  <a:avLst/>
                </a:prstGeom>
                <a:grpFill/>
                <a:ln w="25400">
                  <a:solidFill>
                    <a:schemeClr val="tx1"/>
                  </a:solidFill>
                  <a:round/>
                </a:ln>
              </p:spPr>
            </p:cxnSp>
            <p:cxnSp>
              <p:nvCxnSpPr>
                <p:cNvPr id="11" name="直接连接符 2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95737" y="5055977"/>
                  <a:ext cx="10545" cy="802633"/>
                </a:xfrm>
                <a:prstGeom prst="line">
                  <a:avLst/>
                </a:prstGeom>
                <a:grpFill/>
                <a:ln w="25400">
                  <a:solidFill>
                    <a:srgbClr val="000099"/>
                  </a:solidFill>
                  <a:round/>
                </a:ln>
              </p:spPr>
            </p:cxnSp>
            <p:sp>
              <p:nvSpPr>
                <p:cNvPr id="12" name="矩形 29"/>
                <p:cNvSpPr>
                  <a:spLocks noChangeArrowheads="1"/>
                </p:cNvSpPr>
                <p:nvPr/>
              </p:nvSpPr>
              <p:spPr bwMode="auto">
                <a:xfrm>
                  <a:off x="2295737" y="5723925"/>
                  <a:ext cx="144016" cy="144016"/>
                </a:xfrm>
                <a:prstGeom prst="rect">
                  <a:avLst/>
                </a:prstGeom>
                <a:grpFill/>
                <a:ln w="25400">
                  <a:solidFill>
                    <a:srgbClr val="FF0000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3" name="TextBox 32"/>
                <p:cNvSpPr txBox="1">
                  <a:spLocks noChangeArrowheads="1"/>
                </p:cNvSpPr>
                <p:nvPr/>
              </p:nvSpPr>
              <p:spPr bwMode="auto">
                <a:xfrm>
                  <a:off x="3300420" y="5622300"/>
                  <a:ext cx="269626" cy="46166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b="1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l</a:t>
                  </a:r>
                  <a:endParaRPr lang="en-US" altLang="zh-CN" sz="2400" b="1" i="1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</p:grpSp>
        <p:sp>
          <p:nvSpPr>
            <p:cNvPr id="5" name="TextBox 30"/>
            <p:cNvSpPr txBox="1">
              <a:spLocks noChangeArrowheads="1"/>
            </p:cNvSpPr>
            <p:nvPr/>
          </p:nvSpPr>
          <p:spPr bwMode="auto">
            <a:xfrm>
              <a:off x="4427984" y="4769159"/>
              <a:ext cx="389798" cy="46162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" name="TextBox 31"/>
            <p:cNvSpPr txBox="1">
              <a:spLocks noChangeArrowheads="1"/>
            </p:cNvSpPr>
            <p:nvPr/>
          </p:nvSpPr>
          <p:spPr bwMode="auto">
            <a:xfrm>
              <a:off x="4353336" y="5805264"/>
              <a:ext cx="423514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6" name="文本框 6151"/>
          <p:cNvSpPr txBox="1">
            <a:spLocks noChangeArrowheads="1"/>
          </p:cNvSpPr>
          <p:nvPr/>
        </p:nvSpPr>
        <p:spPr bwMode="auto">
          <a:xfrm>
            <a:off x="166173" y="905843"/>
            <a:ext cx="5929827" cy="523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用数量关系判断直线与圆的位置关系</a:t>
            </a:r>
            <a:endParaRPr lang="zh-CN" altLang="en-US" sz="2800" b="1">
              <a:solidFill>
                <a:srgbClr val="00666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2"/>
          <p:cNvSpPr txBox="1">
            <a:spLocks noChangeArrowheads="1"/>
          </p:cNvSpPr>
          <p:nvPr/>
        </p:nvSpPr>
        <p:spPr bwMode="auto">
          <a:xfrm>
            <a:off x="184150" y="906101"/>
            <a:ext cx="12007850" cy="7386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zh-CN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C00000"/>
                </a:solidFill>
              </a:rPr>
              <a:t>  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怎样用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圆心与直线的距离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来判别直线与圆的位置关系呢？</a:t>
            </a:r>
            <a:endParaRPr lang="zh-CN" altLang="en-US" sz="2800"/>
          </a:p>
        </p:txBody>
      </p:sp>
      <p:sp>
        <p:nvSpPr>
          <p:cNvPr id="3" name="椭圆 22"/>
          <p:cNvSpPr>
            <a:spLocks noChangeArrowheads="1"/>
          </p:cNvSpPr>
          <p:nvPr/>
        </p:nvSpPr>
        <p:spPr bwMode="auto">
          <a:xfrm>
            <a:off x="7464425" y="2117725"/>
            <a:ext cx="1081088" cy="107950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" name="椭圆 24"/>
          <p:cNvSpPr>
            <a:spLocks noChangeArrowheads="1"/>
          </p:cNvSpPr>
          <p:nvPr/>
        </p:nvSpPr>
        <p:spPr bwMode="auto">
          <a:xfrm>
            <a:off x="7969251" y="2603501"/>
            <a:ext cx="73025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cxnSp>
        <p:nvCxnSpPr>
          <p:cNvPr id="5" name="直接连接符 4"/>
          <p:cNvCxnSpPr>
            <a:cxnSpLocks noChangeShapeType="1"/>
          </p:cNvCxnSpPr>
          <p:nvPr/>
        </p:nvCxnSpPr>
        <p:spPr bwMode="auto">
          <a:xfrm>
            <a:off x="7248525" y="4062413"/>
            <a:ext cx="172878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直接连接符 5"/>
          <p:cNvCxnSpPr>
            <a:cxnSpLocks noChangeShapeType="1"/>
          </p:cNvCxnSpPr>
          <p:nvPr/>
        </p:nvCxnSpPr>
        <p:spPr bwMode="auto">
          <a:xfrm>
            <a:off x="8013701" y="2655888"/>
            <a:ext cx="9525" cy="1397000"/>
          </a:xfrm>
          <a:prstGeom prst="line">
            <a:avLst/>
          </a:prstGeom>
          <a:noFill/>
          <a:ln w="2540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TextBox 29"/>
          <p:cNvSpPr txBox="1">
            <a:spLocks noChangeArrowheads="1"/>
          </p:cNvSpPr>
          <p:nvPr/>
        </p:nvSpPr>
        <p:spPr bwMode="auto">
          <a:xfrm>
            <a:off x="7969250" y="2376489"/>
            <a:ext cx="4074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O</a:t>
            </a:r>
            <a:endParaRPr lang="zh-CN" altLang="en-US" sz="2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30"/>
          <p:cNvSpPr txBox="1">
            <a:spLocks noChangeArrowheads="1"/>
          </p:cNvSpPr>
          <p:nvPr/>
        </p:nvSpPr>
        <p:spPr bwMode="auto">
          <a:xfrm>
            <a:off x="7612063" y="3413126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 flipH="1">
            <a:off x="8013700" y="2665413"/>
            <a:ext cx="0" cy="785812"/>
          </a:xfrm>
          <a:prstGeom prst="line">
            <a:avLst/>
          </a:prstGeom>
          <a:noFill/>
          <a:ln w="2540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连接符 9"/>
          <p:cNvCxnSpPr>
            <a:cxnSpLocks noChangeShapeType="1"/>
          </p:cNvCxnSpPr>
          <p:nvPr/>
        </p:nvCxnSpPr>
        <p:spPr bwMode="auto">
          <a:xfrm flipH="1">
            <a:off x="8013700" y="2647950"/>
            <a:ext cx="0" cy="292100"/>
          </a:xfrm>
          <a:prstGeom prst="line">
            <a:avLst/>
          </a:prstGeom>
          <a:noFill/>
          <a:ln w="2540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直接连接符 10"/>
          <p:cNvCxnSpPr>
            <a:cxnSpLocks noChangeShapeType="1"/>
          </p:cNvCxnSpPr>
          <p:nvPr/>
        </p:nvCxnSpPr>
        <p:spPr bwMode="auto">
          <a:xfrm flipH="1">
            <a:off x="8013700" y="2640013"/>
            <a:ext cx="0" cy="576262"/>
          </a:xfrm>
          <a:prstGeom prst="line">
            <a:avLst/>
          </a:prstGeom>
          <a:noFill/>
          <a:ln w="2540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TextBox 30"/>
          <p:cNvSpPr txBox="1">
            <a:spLocks noChangeArrowheads="1"/>
          </p:cNvSpPr>
          <p:nvPr/>
        </p:nvSpPr>
        <p:spPr bwMode="auto">
          <a:xfrm>
            <a:off x="7699410" y="2583574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TextBox 30"/>
          <p:cNvSpPr txBox="1">
            <a:spLocks noChangeArrowheads="1"/>
          </p:cNvSpPr>
          <p:nvPr/>
        </p:nvSpPr>
        <p:spPr bwMode="auto">
          <a:xfrm>
            <a:off x="7569786" y="2857650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06 -4.25862E-06 L 4.16667E-06 -0.08628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06 -0.08119 L 1.38889E-06 -0.12329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12468 L -0.00104 -0.16655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854325" y="3948114"/>
            <a:ext cx="2667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直线和圆相交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405563" y="3933825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d&lt; r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09875" y="4570413"/>
            <a:ext cx="23574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直线和圆相切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405563" y="45085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d= r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782888" y="5146676"/>
            <a:ext cx="2362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直线和圆相离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456363" y="5084763"/>
            <a:ext cx="838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d&gt; r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8" name="Group 10"/>
          <p:cNvGrpSpPr/>
          <p:nvPr/>
        </p:nvGrpSpPr>
        <p:grpSpPr>
          <a:xfrm>
            <a:off x="2424113" y="2482850"/>
            <a:ext cx="1873250" cy="1125538"/>
            <a:chOff x="840" y="436"/>
            <a:chExt cx="1284" cy="800"/>
          </a:xfrm>
        </p:grpSpPr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1062" y="436"/>
              <a:ext cx="798" cy="800"/>
            </a:xfrm>
            <a:prstGeom prst="ellips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Line 12"/>
            <p:cNvSpPr>
              <a:spLocks noChangeShapeType="1"/>
            </p:cNvSpPr>
            <p:nvPr/>
          </p:nvSpPr>
          <p:spPr bwMode="auto">
            <a:xfrm>
              <a:off x="840" y="1110"/>
              <a:ext cx="1284" cy="1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Line 13"/>
            <p:cNvSpPr>
              <a:spLocks noChangeShapeType="1"/>
            </p:cNvSpPr>
            <p:nvPr/>
          </p:nvSpPr>
          <p:spPr bwMode="auto">
            <a:xfrm>
              <a:off x="1458" y="833"/>
              <a:ext cx="1" cy="277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Line 14"/>
            <p:cNvSpPr>
              <a:spLocks noChangeShapeType="1"/>
            </p:cNvSpPr>
            <p:nvPr/>
          </p:nvSpPr>
          <p:spPr bwMode="auto">
            <a:xfrm>
              <a:off x="1458" y="833"/>
              <a:ext cx="288" cy="277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15"/>
            <p:cNvSpPr>
              <a:spLocks noChangeShapeType="1"/>
            </p:cNvSpPr>
            <p:nvPr/>
          </p:nvSpPr>
          <p:spPr bwMode="auto">
            <a:xfrm>
              <a:off x="1458" y="1042"/>
              <a:ext cx="54" cy="1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16"/>
            <p:cNvSpPr>
              <a:spLocks noChangeShapeType="1"/>
            </p:cNvSpPr>
            <p:nvPr/>
          </p:nvSpPr>
          <p:spPr bwMode="auto">
            <a:xfrm>
              <a:off x="1512" y="1043"/>
              <a:ext cx="1" cy="61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1682" y="773"/>
              <a:ext cx="92" cy="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7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1250" y="821"/>
              <a:ext cx="119" cy="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7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" name="Oval 19"/>
            <p:cNvSpPr>
              <a:spLocks noChangeArrowheads="1"/>
            </p:cNvSpPr>
            <p:nvPr/>
          </p:nvSpPr>
          <p:spPr bwMode="auto">
            <a:xfrm>
              <a:off x="1158" y="1098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auto">
            <a:xfrm>
              <a:off x="1734" y="1098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Oval 21"/>
            <p:cNvSpPr>
              <a:spLocks noChangeArrowheads="1"/>
            </p:cNvSpPr>
            <p:nvPr/>
          </p:nvSpPr>
          <p:spPr bwMode="auto">
            <a:xfrm>
              <a:off x="1446" y="821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0" name="Group 22"/>
          <p:cNvGrpSpPr/>
          <p:nvPr/>
        </p:nvGrpSpPr>
        <p:grpSpPr>
          <a:xfrm>
            <a:off x="4511676" y="2427288"/>
            <a:ext cx="2087563" cy="1289050"/>
            <a:chOff x="840" y="1644"/>
            <a:chExt cx="1398" cy="902"/>
          </a:xfrm>
        </p:grpSpPr>
        <p:sp>
          <p:nvSpPr>
            <p:cNvPr id="21" name="Rectangle 23"/>
            <p:cNvSpPr>
              <a:spLocks noChangeArrowheads="1"/>
            </p:cNvSpPr>
            <p:nvPr/>
          </p:nvSpPr>
          <p:spPr bwMode="auto">
            <a:xfrm rot="-10784729">
              <a:off x="1384" y="2289"/>
              <a:ext cx="277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>
                  <a:latin typeface="Times New Roman" panose="02020603050405020304" pitchFamily="18" charset="0"/>
                </a:rPr>
                <a:t>∟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22" name="Oval 24"/>
            <p:cNvSpPr>
              <a:spLocks noChangeArrowheads="1"/>
            </p:cNvSpPr>
            <p:nvPr/>
          </p:nvSpPr>
          <p:spPr bwMode="auto">
            <a:xfrm>
              <a:off x="1086" y="1644"/>
              <a:ext cx="798" cy="800"/>
            </a:xfrm>
            <a:prstGeom prst="ellips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Line 25"/>
            <p:cNvSpPr>
              <a:spLocks noChangeShapeType="1"/>
            </p:cNvSpPr>
            <p:nvPr/>
          </p:nvSpPr>
          <p:spPr bwMode="auto">
            <a:xfrm>
              <a:off x="840" y="2444"/>
              <a:ext cx="1398" cy="6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Line 26"/>
            <p:cNvSpPr>
              <a:spLocks noChangeShapeType="1"/>
            </p:cNvSpPr>
            <p:nvPr/>
          </p:nvSpPr>
          <p:spPr bwMode="auto">
            <a:xfrm>
              <a:off x="1482" y="2041"/>
              <a:ext cx="1" cy="397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27"/>
            <p:cNvSpPr>
              <a:spLocks noChangeShapeType="1"/>
            </p:cNvSpPr>
            <p:nvPr/>
          </p:nvSpPr>
          <p:spPr bwMode="auto">
            <a:xfrm>
              <a:off x="1482" y="2041"/>
              <a:ext cx="354" cy="180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Rectangle 28"/>
            <p:cNvSpPr>
              <a:spLocks noChangeArrowheads="1"/>
            </p:cNvSpPr>
            <p:nvPr/>
          </p:nvSpPr>
          <p:spPr bwMode="auto">
            <a:xfrm>
              <a:off x="1590" y="1909"/>
              <a:ext cx="9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7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" name="Rectangle 29"/>
            <p:cNvSpPr>
              <a:spLocks noChangeArrowheads="1"/>
            </p:cNvSpPr>
            <p:nvPr/>
          </p:nvSpPr>
          <p:spPr bwMode="auto">
            <a:xfrm>
              <a:off x="1267" y="2083"/>
              <a:ext cx="11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7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8" name="Oval 30"/>
            <p:cNvSpPr>
              <a:spLocks noChangeArrowheads="1"/>
            </p:cNvSpPr>
            <p:nvPr/>
          </p:nvSpPr>
          <p:spPr bwMode="auto">
            <a:xfrm>
              <a:off x="1470" y="2029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Oval 31"/>
            <p:cNvSpPr>
              <a:spLocks noChangeArrowheads="1"/>
            </p:cNvSpPr>
            <p:nvPr/>
          </p:nvSpPr>
          <p:spPr bwMode="auto">
            <a:xfrm>
              <a:off x="1470" y="2426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0" name="Oval 32"/>
            <p:cNvSpPr>
              <a:spLocks noChangeArrowheads="1"/>
            </p:cNvSpPr>
            <p:nvPr/>
          </p:nvSpPr>
          <p:spPr bwMode="auto">
            <a:xfrm>
              <a:off x="1824" y="2209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31" name="Group 33"/>
          <p:cNvGrpSpPr/>
          <p:nvPr/>
        </p:nvGrpSpPr>
        <p:grpSpPr>
          <a:xfrm>
            <a:off x="6816726" y="2060576"/>
            <a:ext cx="2232025" cy="1603375"/>
            <a:chOff x="768" y="2883"/>
            <a:chExt cx="1488" cy="1101"/>
          </a:xfrm>
        </p:grpSpPr>
        <p:sp>
          <p:nvSpPr>
            <p:cNvPr id="32" name="Text Box 34"/>
            <p:cNvSpPr txBox="1">
              <a:spLocks noChangeArrowheads="1"/>
            </p:cNvSpPr>
            <p:nvPr/>
          </p:nvSpPr>
          <p:spPr bwMode="auto">
            <a:xfrm>
              <a:off x="864" y="2928"/>
              <a:ext cx="912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3" name="Text Box 35"/>
            <p:cNvSpPr txBox="1">
              <a:spLocks noChangeArrowheads="1"/>
            </p:cNvSpPr>
            <p:nvPr/>
          </p:nvSpPr>
          <p:spPr bwMode="auto">
            <a:xfrm>
              <a:off x="912" y="3312"/>
              <a:ext cx="1296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4" name="Text Box 36"/>
            <p:cNvSpPr txBox="1">
              <a:spLocks noChangeArrowheads="1"/>
            </p:cNvSpPr>
            <p:nvPr/>
          </p:nvSpPr>
          <p:spPr bwMode="auto">
            <a:xfrm>
              <a:off x="1103" y="3312"/>
              <a:ext cx="1009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5" name="Text Box 37"/>
            <p:cNvSpPr txBox="1">
              <a:spLocks noChangeArrowheads="1"/>
            </p:cNvSpPr>
            <p:nvPr/>
          </p:nvSpPr>
          <p:spPr bwMode="auto">
            <a:xfrm>
              <a:off x="1344" y="3264"/>
              <a:ext cx="768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6" name="Text Box 38"/>
            <p:cNvSpPr txBox="1">
              <a:spLocks noChangeArrowheads="1"/>
            </p:cNvSpPr>
            <p:nvPr/>
          </p:nvSpPr>
          <p:spPr bwMode="auto">
            <a:xfrm>
              <a:off x="1344" y="3072"/>
              <a:ext cx="912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7" name="Text Box 39"/>
            <p:cNvSpPr txBox="1">
              <a:spLocks noChangeArrowheads="1"/>
            </p:cNvSpPr>
            <p:nvPr/>
          </p:nvSpPr>
          <p:spPr bwMode="auto">
            <a:xfrm>
              <a:off x="768" y="3504"/>
              <a:ext cx="960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8" name="Rectangle 40"/>
            <p:cNvSpPr>
              <a:spLocks noChangeArrowheads="1"/>
            </p:cNvSpPr>
            <p:nvPr/>
          </p:nvSpPr>
          <p:spPr bwMode="auto">
            <a:xfrm rot="10800000">
              <a:off x="1337" y="3732"/>
              <a:ext cx="27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>
                  <a:latin typeface="Times New Roman" panose="02020603050405020304" pitchFamily="18" charset="0"/>
                </a:rPr>
                <a:t>∟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39" name="Oval 41"/>
            <p:cNvSpPr>
              <a:spLocks noChangeArrowheads="1"/>
            </p:cNvSpPr>
            <p:nvPr/>
          </p:nvSpPr>
          <p:spPr bwMode="auto">
            <a:xfrm>
              <a:off x="1026" y="2883"/>
              <a:ext cx="798" cy="800"/>
            </a:xfrm>
            <a:prstGeom prst="ellips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0" name="Line 42"/>
            <p:cNvSpPr>
              <a:spLocks noChangeShapeType="1"/>
            </p:cNvSpPr>
            <p:nvPr/>
          </p:nvSpPr>
          <p:spPr bwMode="auto">
            <a:xfrm>
              <a:off x="792" y="3900"/>
              <a:ext cx="1398" cy="6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Line 43"/>
            <p:cNvSpPr>
              <a:spLocks noChangeShapeType="1"/>
            </p:cNvSpPr>
            <p:nvPr/>
          </p:nvSpPr>
          <p:spPr bwMode="auto">
            <a:xfrm>
              <a:off x="1422" y="3280"/>
              <a:ext cx="1" cy="620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Line 44"/>
            <p:cNvSpPr>
              <a:spLocks noChangeShapeType="1"/>
            </p:cNvSpPr>
            <p:nvPr/>
          </p:nvSpPr>
          <p:spPr bwMode="auto">
            <a:xfrm>
              <a:off x="1422" y="3280"/>
              <a:ext cx="294" cy="271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Rectangle 45"/>
            <p:cNvSpPr>
              <a:spLocks noChangeArrowheads="1"/>
            </p:cNvSpPr>
            <p:nvPr/>
          </p:nvSpPr>
          <p:spPr bwMode="auto">
            <a:xfrm>
              <a:off x="1632" y="3180"/>
              <a:ext cx="89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7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4" name="Rectangle 46"/>
            <p:cNvSpPr>
              <a:spLocks noChangeArrowheads="1"/>
            </p:cNvSpPr>
            <p:nvPr/>
          </p:nvSpPr>
          <p:spPr bwMode="auto">
            <a:xfrm>
              <a:off x="1211" y="3408"/>
              <a:ext cx="115" cy="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700" b="1" i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5" name="Oval 47"/>
            <p:cNvSpPr>
              <a:spLocks noChangeArrowheads="1"/>
            </p:cNvSpPr>
            <p:nvPr/>
          </p:nvSpPr>
          <p:spPr bwMode="auto">
            <a:xfrm>
              <a:off x="1410" y="3888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Oval 48"/>
            <p:cNvSpPr>
              <a:spLocks noChangeArrowheads="1"/>
            </p:cNvSpPr>
            <p:nvPr/>
          </p:nvSpPr>
          <p:spPr bwMode="auto">
            <a:xfrm>
              <a:off x="1410" y="3268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Oval 49"/>
            <p:cNvSpPr>
              <a:spLocks noChangeArrowheads="1"/>
            </p:cNvSpPr>
            <p:nvPr/>
          </p:nvSpPr>
          <p:spPr bwMode="auto">
            <a:xfrm>
              <a:off x="1704" y="3539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8" name="Text Box 53"/>
          <p:cNvSpPr txBox="1">
            <a:spLocks noChangeArrowheads="1"/>
          </p:cNvSpPr>
          <p:nvPr/>
        </p:nvSpPr>
        <p:spPr bwMode="auto">
          <a:xfrm>
            <a:off x="3108326" y="5948363"/>
            <a:ext cx="29384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 b="1"/>
          </a:p>
        </p:txBody>
      </p:sp>
      <p:sp>
        <p:nvSpPr>
          <p:cNvPr id="49" name="Text Box 54"/>
          <p:cNvSpPr txBox="1">
            <a:spLocks noChangeArrowheads="1"/>
          </p:cNvSpPr>
          <p:nvPr/>
        </p:nvSpPr>
        <p:spPr bwMode="auto">
          <a:xfrm>
            <a:off x="1919289" y="5661026"/>
            <a:ext cx="17859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数形结合：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" name="Text Box 56"/>
          <p:cNvSpPr txBox="1">
            <a:spLocks noChangeArrowheads="1"/>
          </p:cNvSpPr>
          <p:nvPr/>
        </p:nvSpPr>
        <p:spPr bwMode="auto">
          <a:xfrm>
            <a:off x="3476626" y="5699125"/>
            <a:ext cx="1497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位置关系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" name="Text Box 60"/>
          <p:cNvSpPr txBox="1">
            <a:spLocks noChangeArrowheads="1"/>
          </p:cNvSpPr>
          <p:nvPr/>
        </p:nvSpPr>
        <p:spPr bwMode="auto">
          <a:xfrm>
            <a:off x="6392863" y="5689600"/>
            <a:ext cx="14398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数量关系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" name="Text Box 62"/>
          <p:cNvSpPr txBox="1">
            <a:spLocks noChangeArrowheads="1"/>
          </p:cNvSpPr>
          <p:nvPr/>
        </p:nvSpPr>
        <p:spPr bwMode="auto">
          <a:xfrm>
            <a:off x="1754982" y="1392536"/>
            <a:ext cx="7726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（用圆心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到直线的距离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与圆的半径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的关系来区分）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" name="Line 65"/>
          <p:cNvSpPr>
            <a:spLocks noChangeShapeType="1"/>
          </p:cNvSpPr>
          <p:nvPr/>
        </p:nvSpPr>
        <p:spPr bwMode="auto">
          <a:xfrm>
            <a:off x="5664201" y="4230688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4" name="Line 66"/>
          <p:cNvSpPr>
            <a:spLocks noChangeShapeType="1"/>
          </p:cNvSpPr>
          <p:nvPr/>
        </p:nvSpPr>
        <p:spPr bwMode="auto">
          <a:xfrm flipH="1">
            <a:off x="5230814" y="4237038"/>
            <a:ext cx="865187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" name="Line 67"/>
          <p:cNvSpPr>
            <a:spLocks noChangeShapeType="1"/>
          </p:cNvSpPr>
          <p:nvPr/>
        </p:nvSpPr>
        <p:spPr bwMode="auto">
          <a:xfrm>
            <a:off x="5618164" y="4816475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6" name="Line 68"/>
          <p:cNvSpPr>
            <a:spLocks noChangeShapeType="1"/>
          </p:cNvSpPr>
          <p:nvPr/>
        </p:nvSpPr>
        <p:spPr bwMode="auto">
          <a:xfrm flipH="1">
            <a:off x="5159375" y="4811713"/>
            <a:ext cx="86518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" name="Line 69"/>
          <p:cNvSpPr>
            <a:spLocks noChangeShapeType="1"/>
          </p:cNvSpPr>
          <p:nvPr/>
        </p:nvSpPr>
        <p:spPr bwMode="auto">
          <a:xfrm>
            <a:off x="5618164" y="5410200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8" name="Line 70"/>
          <p:cNvSpPr>
            <a:spLocks noChangeShapeType="1"/>
          </p:cNvSpPr>
          <p:nvPr/>
        </p:nvSpPr>
        <p:spPr bwMode="auto">
          <a:xfrm flipH="1">
            <a:off x="5186364" y="5410200"/>
            <a:ext cx="865187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" name="Line 72"/>
          <p:cNvSpPr>
            <a:spLocks noChangeShapeType="1"/>
          </p:cNvSpPr>
          <p:nvPr/>
        </p:nvSpPr>
        <p:spPr bwMode="auto">
          <a:xfrm>
            <a:off x="5672139" y="5876925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" name="Line 73"/>
          <p:cNvSpPr>
            <a:spLocks noChangeShapeType="1"/>
          </p:cNvSpPr>
          <p:nvPr/>
        </p:nvSpPr>
        <p:spPr bwMode="auto">
          <a:xfrm flipH="1">
            <a:off x="5140325" y="5876925"/>
            <a:ext cx="86518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" name="TextBox 62"/>
          <p:cNvSpPr txBox="1">
            <a:spLocks noChangeArrowheads="1"/>
          </p:cNvSpPr>
          <p:nvPr/>
        </p:nvSpPr>
        <p:spPr bwMode="auto">
          <a:xfrm>
            <a:off x="3187700" y="2525713"/>
            <a:ext cx="4079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800" b="1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TextBox 63"/>
          <p:cNvSpPr txBox="1">
            <a:spLocks noChangeArrowheads="1"/>
          </p:cNvSpPr>
          <p:nvPr/>
        </p:nvSpPr>
        <p:spPr bwMode="auto">
          <a:xfrm>
            <a:off x="5159375" y="2420938"/>
            <a:ext cx="3642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800" b="1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64"/>
          <p:cNvSpPr txBox="1">
            <a:spLocks noChangeArrowheads="1"/>
          </p:cNvSpPr>
          <p:nvPr/>
        </p:nvSpPr>
        <p:spPr bwMode="auto">
          <a:xfrm>
            <a:off x="7680325" y="2205038"/>
            <a:ext cx="3642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800" b="1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Line 72"/>
          <p:cNvSpPr>
            <a:spLocks noChangeShapeType="1"/>
          </p:cNvSpPr>
          <p:nvPr/>
        </p:nvSpPr>
        <p:spPr bwMode="auto">
          <a:xfrm>
            <a:off x="8366126" y="5921375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" name="Line 73"/>
          <p:cNvSpPr>
            <a:spLocks noChangeShapeType="1"/>
          </p:cNvSpPr>
          <p:nvPr/>
        </p:nvSpPr>
        <p:spPr bwMode="auto">
          <a:xfrm flipH="1">
            <a:off x="7834314" y="5921375"/>
            <a:ext cx="865187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6" name="Text Box 60"/>
          <p:cNvSpPr txBox="1">
            <a:spLocks noChangeArrowheads="1"/>
          </p:cNvSpPr>
          <p:nvPr/>
        </p:nvSpPr>
        <p:spPr bwMode="auto">
          <a:xfrm>
            <a:off x="9136592" y="5661026"/>
            <a:ext cx="17859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公共点个数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7" name="文本框 6151"/>
          <p:cNvSpPr txBox="1">
            <a:spLocks noChangeArrowheads="1"/>
          </p:cNvSpPr>
          <p:nvPr/>
        </p:nvSpPr>
        <p:spPr bwMode="auto">
          <a:xfrm>
            <a:off x="166173" y="905843"/>
            <a:ext cx="5929827" cy="523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用数量关系判断直线与圆的位置关系</a:t>
            </a:r>
            <a:endParaRPr lang="zh-CN" altLang="en-US" sz="2800" b="1">
              <a:solidFill>
                <a:srgbClr val="00666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49" grpId="0"/>
      <p:bldP spid="50" grpId="0"/>
      <p:bldP spid="51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07368" y="1493837"/>
            <a:ext cx="9007475" cy="1935163"/>
            <a:chOff x="-218" y="0"/>
            <a:chExt cx="5565" cy="1219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-177" y="0"/>
              <a:ext cx="55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1.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已知圆的半径为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6cm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，设直线和圆心的距离为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：</a:t>
              </a:r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" name="Text Box 4"/>
            <p:cNvSpPr txBox="1">
              <a:spLocks noChangeArrowheads="1"/>
            </p:cNvSpPr>
            <p:nvPr/>
          </p:nvSpPr>
          <p:spPr bwMode="auto">
            <a:xfrm>
              <a:off x="-173" y="931"/>
              <a:ext cx="53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=8cm ,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则直线与圆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______</a:t>
              </a:r>
              <a:r>
                <a:rPr lang="en-US" altLang="zh-CN" sz="240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直线与圆有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____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个公共点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en-US" altLang="zh-CN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endParaRPr lang="en-US" altLang="zh-CN" sz="2400" u="sng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-173" y="661"/>
              <a:ext cx="55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=6cm ,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则直线与圆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______</a:t>
              </a:r>
              <a:r>
                <a:rPr lang="en-US" altLang="zh-CN" sz="240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直线与圆有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____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个公共点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en-US" altLang="zh-CN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endParaRPr lang="en-US" altLang="zh-CN" sz="2400" u="sng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-218" y="336"/>
              <a:ext cx="54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 （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=4cm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,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则直线与圆</a:t>
              </a:r>
              <a:r>
                <a:rPr lang="zh-CN" altLang="en-US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　　　</a:t>
              </a:r>
              <a:r>
                <a:rPr lang="en-US" altLang="zh-CN" sz="240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直线与圆有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____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个公共点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.           </a:t>
              </a:r>
              <a:endParaRPr lang="en-US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478805" y="3779836"/>
            <a:ext cx="11017249" cy="2128838"/>
            <a:chOff x="-192" y="140"/>
            <a:chExt cx="6940" cy="1341"/>
          </a:xfrm>
        </p:grpSpPr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-64" y="1190"/>
              <a:ext cx="441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(3)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和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相交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,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</a:t>
              </a:r>
              <a:r>
                <a:rPr lang="zh-CN" altLang="en-US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               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endParaRPr lang="en-US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-192" y="140"/>
              <a:ext cx="6940" cy="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2.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已知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的半径为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5cm,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圆心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与直线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的距离为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根据条件填写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的范围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:</a:t>
              </a:r>
              <a:endParaRPr lang="en-US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   (1)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和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相离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</a:t>
              </a:r>
              <a:r>
                <a:rPr lang="zh-CN" altLang="en-US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             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; </a:t>
              </a:r>
              <a:endParaRPr lang="en-US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   (2)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和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相切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</a:t>
              </a:r>
              <a:r>
                <a:rPr lang="zh-CN" altLang="en-US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            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;</a:t>
              </a:r>
              <a:endParaRPr lang="en-US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4236418" y="1900236"/>
            <a:ext cx="906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4187205" y="2414586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4188792" y="2919411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相离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4007768" y="4338636"/>
            <a:ext cx="1676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 &gt;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4079205" y="4838699"/>
            <a:ext cx="19812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 =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3936330" y="5338761"/>
            <a:ext cx="23764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0cm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 &lt;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7051055" y="1993899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7068517" y="2487611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>
            <a:off x="7122493" y="2994024"/>
            <a:ext cx="269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TextBox 64"/>
          <p:cNvSpPr txBox="1">
            <a:spLocks noChangeArrowheads="1"/>
          </p:cNvSpPr>
          <p:nvPr/>
        </p:nvSpPr>
        <p:spPr bwMode="auto">
          <a:xfrm>
            <a:off x="478805" y="922337"/>
            <a:ext cx="1414462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练一练：</a:t>
            </a:r>
            <a:endParaRPr lang="zh-CN" altLang="en-US" sz="24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8832304" y="2679402"/>
            <a:ext cx="2105025" cy="2855566"/>
            <a:chOff x="-13" y="0"/>
            <a:chExt cx="1697" cy="2237"/>
          </a:xfrm>
        </p:grpSpPr>
        <p:grpSp>
          <p:nvGrpSpPr>
            <p:cNvPr id="3" name="Group 4"/>
            <p:cNvGrpSpPr/>
            <p:nvPr/>
          </p:nvGrpSpPr>
          <p:grpSpPr>
            <a:xfrm>
              <a:off x="-13" y="0"/>
              <a:ext cx="1697" cy="1971"/>
              <a:chOff x="-13" y="0"/>
              <a:chExt cx="1697" cy="1971"/>
            </a:xfrm>
          </p:grpSpPr>
          <p:sp>
            <p:nvSpPr>
              <p:cNvPr id="6" name="AutoShape 5"/>
              <p:cNvSpPr>
                <a:spLocks noChangeArrowheads="1"/>
              </p:cNvSpPr>
              <p:nvPr/>
            </p:nvSpPr>
            <p:spPr bwMode="auto">
              <a:xfrm>
                <a:off x="325" y="192"/>
                <a:ext cx="1028" cy="1638"/>
              </a:xfrm>
              <a:prstGeom prst="rtTriangl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" name="Text Box 6"/>
              <p:cNvSpPr txBox="1">
                <a:spLocks noChangeArrowheads="1"/>
              </p:cNvSpPr>
              <p:nvPr/>
            </p:nvSpPr>
            <p:spPr bwMode="auto">
              <a:xfrm>
                <a:off x="-13" y="0"/>
                <a:ext cx="314" cy="3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B</a:t>
                </a:r>
                <a:endParaRPr lang="en-US" altLang="zh-CN" sz="2400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" name="Text Box 7"/>
              <p:cNvSpPr txBox="1">
                <a:spLocks noChangeArrowheads="1"/>
              </p:cNvSpPr>
              <p:nvPr/>
            </p:nvSpPr>
            <p:spPr bwMode="auto">
              <a:xfrm>
                <a:off x="0" y="1574"/>
                <a:ext cx="314" cy="3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C</a:t>
                </a:r>
                <a:endParaRPr lang="en-US" altLang="zh-CN" sz="2400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1344" y="1606"/>
                <a:ext cx="340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A</a:t>
                </a:r>
                <a:endParaRPr lang="en-US" altLang="zh-CN" sz="2400" b="1" i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4" name="Text Box 9"/>
            <p:cNvSpPr txBox="1">
              <a:spLocks noChangeArrowheads="1"/>
            </p:cNvSpPr>
            <p:nvPr/>
          </p:nvSpPr>
          <p:spPr bwMode="auto">
            <a:xfrm>
              <a:off x="0" y="960"/>
              <a:ext cx="314" cy="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14" tIns="45707" rIns="91414" bIns="45707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200" b="1">
                  <a:latin typeface="Times New Roman" panose="02020603050405020304" pitchFamily="18" charset="0"/>
                </a:rPr>
                <a:t>4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5" name="Text Box 10"/>
            <p:cNvSpPr txBox="1">
              <a:spLocks noChangeArrowheads="1"/>
            </p:cNvSpPr>
            <p:nvPr/>
          </p:nvSpPr>
          <p:spPr bwMode="auto">
            <a:xfrm>
              <a:off x="757" y="1779"/>
              <a:ext cx="314" cy="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14" tIns="45707" rIns="91414" bIns="45707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200" b="1">
                  <a:latin typeface="Times New Roman" panose="02020603050405020304" pitchFamily="18" charset="0"/>
                </a:rPr>
                <a:t>3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07368" y="966882"/>
            <a:ext cx="11377264" cy="177279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lnSpc>
                <a:spcPct val="130000"/>
              </a:lnSpc>
              <a:spcAft>
                <a:spcPct val="0"/>
              </a:spcAft>
              <a:defRPr/>
            </a:pPr>
            <a:r>
              <a:rPr lang="zh-CN" altLang="en-US" sz="2800" b="1" ker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ker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在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Rt△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中，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=90°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=3cm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=4cm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以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为圆心，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为半径的圆与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有怎样的位置关系？为什么？</a:t>
            </a:r>
            <a:endParaRPr lang="zh-CN" altLang="en-US" sz="2800" kern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fontAlgn="auto">
              <a:lnSpc>
                <a:spcPct val="130000"/>
              </a:lnSpc>
              <a:spcAft>
                <a:spcPct val="0"/>
              </a:spcAft>
              <a:defRPr/>
            </a:pPr>
            <a:r>
              <a:rPr lang="en-US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=2cm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en-US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=2.4cm； (3)</a:t>
            </a:r>
            <a:r>
              <a:rPr lang="en-US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=3cm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en-US" sz="2800" b="1" ker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Text Box 11"/>
          <p:cNvSpPr txBox="1"/>
          <p:nvPr/>
        </p:nvSpPr>
        <p:spPr>
          <a:xfrm>
            <a:off x="512781" y="3012336"/>
            <a:ext cx="8196849" cy="1130220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 lIns="91414" tIns="45707" rIns="91414" bIns="45707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分析：要了解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400" b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的位置关系，只要知道圆心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的距离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的关系．已知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，只需求出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的距离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400" b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noProof="1">
              <a:solidFill>
                <a:srgbClr val="2740F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9306966" y="4135140"/>
            <a:ext cx="1374775" cy="849313"/>
            <a:chOff x="0" y="-47"/>
            <a:chExt cx="1161" cy="702"/>
          </a:xfrm>
        </p:grpSpPr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817" y="-47"/>
              <a:ext cx="344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grpSp>
          <p:nvGrpSpPr>
            <p:cNvPr id="14" name="Group 14"/>
            <p:cNvGrpSpPr/>
            <p:nvPr/>
          </p:nvGrpSpPr>
          <p:grpSpPr>
            <a:xfrm>
              <a:off x="0" y="119"/>
              <a:ext cx="749" cy="536"/>
              <a:chOff x="0" y="0"/>
              <a:chExt cx="749" cy="536"/>
            </a:xfrm>
          </p:grpSpPr>
          <p:sp>
            <p:nvSpPr>
              <p:cNvPr id="15" name="Line 15"/>
              <p:cNvSpPr>
                <a:spLocks noChangeShapeType="1"/>
              </p:cNvSpPr>
              <p:nvPr/>
            </p:nvSpPr>
            <p:spPr bwMode="auto">
              <a:xfrm rot="21503140" flipV="1">
                <a:off x="0" y="98"/>
                <a:ext cx="749" cy="438"/>
              </a:xfrm>
              <a:prstGeom prst="line">
                <a:avLst/>
              </a:prstGeom>
              <a:noFill/>
              <a:ln w="38100" cap="rnd">
                <a:solidFill>
                  <a:srgbClr val="0000FF"/>
                </a:solidFill>
                <a:prstDash val="sysDot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未知"/>
              <p:cNvSpPr>
                <a:spLocks noChangeArrowheads="1"/>
              </p:cNvSpPr>
              <p:nvPr/>
            </p:nvSpPr>
            <p:spPr bwMode="auto">
              <a:xfrm rot="-7246165">
                <a:off x="551" y="-1"/>
                <a:ext cx="136" cy="137"/>
              </a:xfrm>
              <a:custGeom>
                <a:avLst/>
                <a:gdLst>
                  <a:gd name="T0" fmla="*/ 0 w 952"/>
                  <a:gd name="T1" fmla="*/ 0 h 227"/>
                  <a:gd name="T2" fmla="*/ 952 w 952"/>
                  <a:gd name="T3" fmla="*/ 0 h 227"/>
                  <a:gd name="T4" fmla="*/ 952 w 952"/>
                  <a:gd name="T5" fmla="*/ 227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52" h="226">
                    <a:moveTo>
                      <a:pt x="0" y="0"/>
                    </a:moveTo>
                    <a:lnTo>
                      <a:pt x="952" y="0"/>
                    </a:lnTo>
                    <a:lnTo>
                      <a:pt x="952" y="227"/>
                    </a:lnTo>
                  </a:path>
                </a:pathLst>
              </a:custGeom>
              <a:noFill/>
              <a:ln w="28575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7" name="矩形 16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945458" y="3527649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551384" y="1052736"/>
            <a:ext cx="51641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解：过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垂足为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D.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327670" y="1621061"/>
            <a:ext cx="23193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327671" y="2237011"/>
            <a:ext cx="860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040458" y="4823049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" name="Object 7"/>
          <p:cNvGraphicFramePr>
            <a:graphicFrameLocks noChangeAspect="1"/>
          </p:cNvGraphicFramePr>
          <p:nvPr/>
        </p:nvGraphicFramePr>
        <p:xfrm>
          <a:off x="2099196" y="2267174"/>
          <a:ext cx="1820863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1" imgW="978535" imgH="254000" progId="Equation.DSMT4">
                  <p:embed/>
                </p:oleObj>
              </mc:Choice>
              <mc:Fallback>
                <p:oleObj name="" r:id="rId1" imgW="978535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099196" y="2267174"/>
                        <a:ext cx="1820863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945458" y="4823049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/>
        </p:nvGraphicFramePr>
        <p:xfrm>
          <a:off x="3920058" y="2279875"/>
          <a:ext cx="1300162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3" imgW="686435" imgH="254000" progId="Equation.DSMT4">
                  <p:embed/>
                </p:oleObj>
              </mc:Choice>
              <mc:Fallback>
                <p:oleObj name="" r:id="rId3" imgW="686435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920058" y="2279875"/>
                        <a:ext cx="1300162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5220220" y="2269883"/>
            <a:ext cx="4539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176859" y="2759300"/>
            <a:ext cx="42703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根据三角形的面积公式有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1430858" y="5585049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3" name="Object 13"/>
          <p:cNvGraphicFramePr>
            <a:graphicFrameLocks noChangeAspect="1"/>
          </p:cNvGraphicFramePr>
          <p:nvPr/>
        </p:nvGraphicFramePr>
        <p:xfrm>
          <a:off x="1327671" y="3278411"/>
          <a:ext cx="2720975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5" imgW="1537970" imgH="393700" progId="Equation.DSMT4">
                  <p:embed/>
                </p:oleObj>
              </mc:Choice>
              <mc:Fallback>
                <p:oleObj name="" r:id="rId5" imgW="153797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327671" y="3278411"/>
                        <a:ext cx="2720975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687908" y="4084861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5" name="Object 16"/>
          <p:cNvGraphicFramePr>
            <a:graphicFrameLocks noChangeAspect="1"/>
          </p:cNvGraphicFramePr>
          <p:nvPr/>
        </p:nvGraphicFramePr>
        <p:xfrm>
          <a:off x="1176859" y="3984850"/>
          <a:ext cx="4270375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" r:id="rId7" imgW="2095500" imgH="393700" progId="Equation.DSMT4">
                  <p:embed/>
                </p:oleObj>
              </mc:Choice>
              <mc:Fallback>
                <p:oleObj name="" r:id="rId7" imgW="20955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176859" y="3984850"/>
                        <a:ext cx="4270375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756170" y="4823050"/>
            <a:ext cx="49149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即圆心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的距离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=2.4cm.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876821" y="5394083"/>
            <a:ext cx="33826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=2cm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Oval 19"/>
          <p:cNvSpPr>
            <a:spLocks noChangeArrowheads="1"/>
          </p:cNvSpPr>
          <p:nvPr/>
        </p:nvSpPr>
        <p:spPr bwMode="auto">
          <a:xfrm>
            <a:off x="7457793" y="3878261"/>
            <a:ext cx="1447800" cy="1447800"/>
          </a:xfrm>
          <a:prstGeom prst="ellipse">
            <a:avLst/>
          </a:prstGeom>
          <a:noFill/>
          <a:ln w="254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4212159" y="5425039"/>
            <a:ext cx="1247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&gt;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922858" y="6042250"/>
            <a:ext cx="3206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因此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相离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1" name="Group 23"/>
          <p:cNvGrpSpPr/>
          <p:nvPr/>
        </p:nvGrpSpPr>
        <p:grpSpPr>
          <a:xfrm rot="-18294">
            <a:off x="7699094" y="1785937"/>
            <a:ext cx="2649537" cy="3286125"/>
            <a:chOff x="15" y="37"/>
            <a:chExt cx="1669" cy="2070"/>
          </a:xfrm>
        </p:grpSpPr>
        <p:grpSp>
          <p:nvGrpSpPr>
            <p:cNvPr id="22" name="Group 24"/>
            <p:cNvGrpSpPr/>
            <p:nvPr/>
          </p:nvGrpSpPr>
          <p:grpSpPr>
            <a:xfrm>
              <a:off x="28" y="37"/>
              <a:ext cx="1656" cy="1897"/>
              <a:chOff x="28" y="37"/>
              <a:chExt cx="1656" cy="1897"/>
            </a:xfrm>
          </p:grpSpPr>
          <p:sp>
            <p:nvSpPr>
              <p:cNvPr id="25" name="AutoShape 25"/>
              <p:cNvSpPr>
                <a:spLocks noChangeArrowheads="1"/>
              </p:cNvSpPr>
              <p:nvPr/>
            </p:nvSpPr>
            <p:spPr bwMode="auto">
              <a:xfrm>
                <a:off x="325" y="192"/>
                <a:ext cx="1028" cy="1638"/>
              </a:xfrm>
              <a:prstGeom prst="rtTriangl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6" name="Text Box 26"/>
              <p:cNvSpPr txBox="1">
                <a:spLocks noChangeArrowheads="1"/>
              </p:cNvSpPr>
              <p:nvPr/>
            </p:nvSpPr>
            <p:spPr bwMode="auto">
              <a:xfrm>
                <a:off x="63" y="37"/>
                <a:ext cx="246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  <a:endPara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7" name="Text Box 27"/>
              <p:cNvSpPr txBox="1">
                <a:spLocks noChangeArrowheads="1"/>
              </p:cNvSpPr>
              <p:nvPr/>
            </p:nvSpPr>
            <p:spPr bwMode="auto">
              <a:xfrm>
                <a:off x="28" y="1611"/>
                <a:ext cx="246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C</a:t>
                </a:r>
                <a:endPara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8" name="Text Box 28"/>
              <p:cNvSpPr txBox="1">
                <a:spLocks noChangeArrowheads="1"/>
              </p:cNvSpPr>
              <p:nvPr/>
            </p:nvSpPr>
            <p:spPr bwMode="auto">
              <a:xfrm>
                <a:off x="1344" y="1643"/>
                <a:ext cx="340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endPara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23" name="Text Box 29"/>
            <p:cNvSpPr txBox="1">
              <a:spLocks noChangeArrowheads="1"/>
            </p:cNvSpPr>
            <p:nvPr/>
          </p:nvSpPr>
          <p:spPr bwMode="auto">
            <a:xfrm>
              <a:off x="15" y="997"/>
              <a:ext cx="21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14" tIns="45707" rIns="91414" bIns="45707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4" name="Text Box 30"/>
            <p:cNvSpPr txBox="1">
              <a:spLocks noChangeArrowheads="1"/>
            </p:cNvSpPr>
            <p:nvPr/>
          </p:nvSpPr>
          <p:spPr bwMode="auto">
            <a:xfrm>
              <a:off x="772" y="1816"/>
              <a:ext cx="21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14" tIns="45707" rIns="91414" bIns="45707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endPara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29" name="Group 31"/>
          <p:cNvGrpSpPr/>
          <p:nvPr/>
        </p:nvGrpSpPr>
        <p:grpSpPr>
          <a:xfrm>
            <a:off x="8219793" y="3544886"/>
            <a:ext cx="1663700" cy="1035050"/>
            <a:chOff x="11" y="-1"/>
            <a:chExt cx="1048" cy="652"/>
          </a:xfrm>
        </p:grpSpPr>
        <p:sp>
          <p:nvSpPr>
            <p:cNvPr id="30" name="Text Box 32"/>
            <p:cNvSpPr txBox="1">
              <a:spLocks noChangeArrowheads="1"/>
            </p:cNvSpPr>
            <p:nvPr/>
          </p:nvSpPr>
          <p:spPr bwMode="auto">
            <a:xfrm>
              <a:off x="802" y="-1"/>
              <a:ext cx="25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31" name="Group 33"/>
            <p:cNvGrpSpPr/>
            <p:nvPr/>
          </p:nvGrpSpPr>
          <p:grpSpPr>
            <a:xfrm rot="-7246165">
              <a:off x="179" y="45"/>
              <a:ext cx="438" cy="774"/>
              <a:chOff x="0" y="12"/>
              <a:chExt cx="438" cy="774"/>
            </a:xfrm>
          </p:grpSpPr>
          <p:sp>
            <p:nvSpPr>
              <p:cNvPr id="32" name="Line 34"/>
              <p:cNvSpPr>
                <a:spLocks noChangeShapeType="1"/>
              </p:cNvSpPr>
              <p:nvPr/>
            </p:nvSpPr>
            <p:spPr bwMode="auto">
              <a:xfrm rot="7149305" flipV="1">
                <a:off x="-156" y="156"/>
                <a:ext cx="749" cy="438"/>
              </a:xfrm>
              <a:prstGeom prst="line">
                <a:avLst/>
              </a:prstGeom>
              <a:noFill/>
              <a:ln w="38100" cap="rnd">
                <a:solidFill>
                  <a:schemeClr val="tx1"/>
                </a:solidFill>
                <a:prstDash val="sysDot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未知"/>
              <p:cNvSpPr>
                <a:spLocks noChangeArrowheads="1"/>
              </p:cNvSpPr>
              <p:nvPr/>
            </p:nvSpPr>
            <p:spPr bwMode="auto">
              <a:xfrm>
                <a:off x="219" y="649"/>
                <a:ext cx="136" cy="137"/>
              </a:xfrm>
              <a:custGeom>
                <a:avLst/>
                <a:gdLst>
                  <a:gd name="T0" fmla="*/ 0 w 952"/>
                  <a:gd name="T1" fmla="*/ 0 h 227"/>
                  <a:gd name="T2" fmla="*/ 952 w 952"/>
                  <a:gd name="T3" fmla="*/ 0 h 227"/>
                  <a:gd name="T4" fmla="*/ 952 w 952"/>
                  <a:gd name="T5" fmla="*/ 227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52" h="226">
                    <a:moveTo>
                      <a:pt x="0" y="0"/>
                    </a:moveTo>
                    <a:lnTo>
                      <a:pt x="952" y="0"/>
                    </a:lnTo>
                    <a:lnTo>
                      <a:pt x="952" y="227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34" name="Text Box 36"/>
          <p:cNvSpPr txBox="1">
            <a:spLocks noChangeArrowheads="1"/>
          </p:cNvSpPr>
          <p:nvPr/>
        </p:nvSpPr>
        <p:spPr bwMode="auto">
          <a:xfrm>
            <a:off x="8610319" y="3619499"/>
            <a:ext cx="4333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" name="矩形标注 44"/>
          <p:cNvSpPr>
            <a:spLocks noChangeArrowheads="1"/>
          </p:cNvSpPr>
          <p:nvPr/>
        </p:nvSpPr>
        <p:spPr bwMode="auto">
          <a:xfrm>
            <a:off x="9807570" y="1602805"/>
            <a:ext cx="2051050" cy="1081087"/>
          </a:xfrm>
          <a:prstGeom prst="wedgeRectCallout">
            <a:avLst>
              <a:gd name="adj1" fmla="val -78769"/>
              <a:gd name="adj2" fmla="val 16767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记住：斜边上的高等于两直角边的乘积除以斜边</a:t>
            </a:r>
            <a:r>
              <a:rPr lang="en-US" altLang="zh-CN" sz="20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4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9244" y="1127178"/>
            <a:ext cx="41465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=2.4cm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r.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120775" y="1901826"/>
            <a:ext cx="3206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因此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24524" y="3910668"/>
            <a:ext cx="438934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=3cm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时，有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&lt;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120775" y="4686903"/>
            <a:ext cx="35623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因此，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555" y="793997"/>
            <a:ext cx="2306191" cy="273794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531941"/>
            <a:ext cx="2316349" cy="273794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9128125" y="2780928"/>
            <a:ext cx="1130300" cy="1931988"/>
          </a:xfrm>
          <a:prstGeom prst="rtTriangle">
            <a:avLst/>
          </a:prstGeom>
          <a:solidFill>
            <a:schemeClr val="bg1"/>
          </a:solidFill>
          <a:ln w="57150">
            <a:solidFill>
              <a:srgbClr val="FF0000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" name="Text Box 25"/>
          <p:cNvSpPr txBox="1">
            <a:spLocks noChangeArrowheads="1"/>
          </p:cNvSpPr>
          <p:nvPr/>
        </p:nvSpPr>
        <p:spPr bwMode="auto">
          <a:xfrm>
            <a:off x="10258425" y="4409704"/>
            <a:ext cx="373062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A</a:t>
            </a:r>
            <a:endParaRPr lang="zh-CN" altLang="zh-CN" sz="2900" b="1">
              <a:latin typeface="Times New Roman" panose="02020603050405020304" pitchFamily="18" charset="0"/>
            </a:endParaRPr>
          </a:p>
        </p:txBody>
      </p:sp>
      <p:sp>
        <p:nvSpPr>
          <p:cNvPr id="4" name="Text Box 26"/>
          <p:cNvSpPr txBox="1">
            <a:spLocks noChangeArrowheads="1"/>
          </p:cNvSpPr>
          <p:nvPr/>
        </p:nvSpPr>
        <p:spPr bwMode="auto">
          <a:xfrm>
            <a:off x="8818562" y="2268166"/>
            <a:ext cx="412750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B</a:t>
            </a:r>
            <a:endParaRPr lang="zh-CN" altLang="zh-CN" sz="2900" b="1">
              <a:latin typeface="Times New Roman" panose="02020603050405020304" pitchFamily="18" charset="0"/>
            </a:endParaRPr>
          </a:p>
        </p:txBody>
      </p:sp>
      <p:sp>
        <p:nvSpPr>
          <p:cNvPr id="5" name="Text Box 27"/>
          <p:cNvSpPr txBox="1">
            <a:spLocks noChangeArrowheads="1"/>
          </p:cNvSpPr>
          <p:nvPr/>
        </p:nvSpPr>
        <p:spPr bwMode="auto">
          <a:xfrm>
            <a:off x="8770937" y="4409704"/>
            <a:ext cx="433388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C</a:t>
            </a:r>
            <a:endParaRPr lang="zh-CN" altLang="zh-CN" sz="2900" b="1">
              <a:latin typeface="Times New Roman" panose="02020603050405020304" pitchFamily="18" charset="0"/>
            </a:endParaRPr>
          </a:p>
        </p:txBody>
      </p:sp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10258425" y="4409704"/>
            <a:ext cx="373062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A</a:t>
            </a:r>
            <a:endParaRPr lang="zh-CN" altLang="zh-CN" sz="2900" b="1">
              <a:latin typeface="Times New Roman" panose="02020603050405020304" pitchFamily="18" charset="0"/>
            </a:endParaRPr>
          </a:p>
        </p:txBody>
      </p:sp>
      <p:sp>
        <p:nvSpPr>
          <p:cNvPr id="7" name="Line 29"/>
          <p:cNvSpPr>
            <a:spLocks noChangeShapeType="1"/>
          </p:cNvSpPr>
          <p:nvPr/>
        </p:nvSpPr>
        <p:spPr bwMode="auto">
          <a:xfrm>
            <a:off x="9128126" y="4411291"/>
            <a:ext cx="238125" cy="0"/>
          </a:xfrm>
          <a:prstGeom prst="line">
            <a:avLst/>
          </a:prstGeom>
          <a:noFill/>
          <a:ln w="38100">
            <a:solidFill>
              <a:srgbClr val="3366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Line 30"/>
          <p:cNvSpPr>
            <a:spLocks noChangeShapeType="1"/>
          </p:cNvSpPr>
          <p:nvPr/>
        </p:nvSpPr>
        <p:spPr bwMode="auto">
          <a:xfrm flipH="1">
            <a:off x="9366250" y="4411292"/>
            <a:ext cx="0" cy="301625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31"/>
          <p:cNvSpPr>
            <a:spLocks noChangeShapeType="1"/>
          </p:cNvSpPr>
          <p:nvPr/>
        </p:nvSpPr>
        <p:spPr bwMode="auto">
          <a:xfrm flipV="1">
            <a:off x="9128125" y="4173166"/>
            <a:ext cx="838200" cy="539750"/>
          </a:xfrm>
          <a:prstGeom prst="line">
            <a:avLst/>
          </a:prstGeom>
          <a:noFill/>
          <a:ln w="57150" cap="rnd">
            <a:solidFill>
              <a:srgbClr val="0000FF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Text Box 32"/>
          <p:cNvSpPr txBox="1">
            <a:spLocks noChangeArrowheads="1"/>
          </p:cNvSpPr>
          <p:nvPr/>
        </p:nvSpPr>
        <p:spPr bwMode="auto">
          <a:xfrm>
            <a:off x="10018713" y="3928692"/>
            <a:ext cx="3968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500" b="1">
                <a:latin typeface="Times New Roman" panose="02020603050405020304" pitchFamily="18" charset="0"/>
              </a:rPr>
              <a:t>D</a:t>
            </a:r>
            <a:endParaRPr lang="zh-CN" altLang="zh-CN" sz="2500" b="1">
              <a:latin typeface="Times New Roman" panose="02020603050405020304" pitchFamily="18" charset="0"/>
            </a:endParaRPr>
          </a:p>
        </p:txBody>
      </p:sp>
      <p:sp>
        <p:nvSpPr>
          <p:cNvPr id="11" name="Line 33"/>
          <p:cNvSpPr>
            <a:spLocks noChangeShapeType="1"/>
          </p:cNvSpPr>
          <p:nvPr/>
        </p:nvSpPr>
        <p:spPr bwMode="auto">
          <a:xfrm>
            <a:off x="9825037" y="4241429"/>
            <a:ext cx="77788" cy="188913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Line 34"/>
          <p:cNvSpPr>
            <a:spLocks noChangeShapeType="1"/>
          </p:cNvSpPr>
          <p:nvPr/>
        </p:nvSpPr>
        <p:spPr bwMode="auto">
          <a:xfrm flipV="1">
            <a:off x="9902825" y="4363667"/>
            <a:ext cx="125412" cy="66675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 Box 35"/>
          <p:cNvSpPr txBox="1">
            <a:spLocks noChangeArrowheads="1"/>
          </p:cNvSpPr>
          <p:nvPr/>
        </p:nvSpPr>
        <p:spPr bwMode="auto">
          <a:xfrm>
            <a:off x="8770937" y="3688979"/>
            <a:ext cx="350838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4</a:t>
            </a:r>
            <a:endParaRPr lang="zh-CN" altLang="zh-CN" sz="2900" b="1">
              <a:latin typeface="Times New Roman" panose="02020603050405020304" pitchFamily="18" charset="0"/>
            </a:endParaRPr>
          </a:p>
        </p:txBody>
      </p:sp>
      <p:sp>
        <p:nvSpPr>
          <p:cNvPr id="14" name="Text Box 36"/>
          <p:cNvSpPr txBox="1">
            <a:spLocks noChangeArrowheads="1"/>
          </p:cNvSpPr>
          <p:nvPr/>
        </p:nvSpPr>
        <p:spPr bwMode="auto">
          <a:xfrm>
            <a:off x="9944101" y="3428629"/>
            <a:ext cx="350837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5</a:t>
            </a:r>
            <a:endParaRPr lang="zh-CN" altLang="zh-CN" sz="2900" b="1">
              <a:latin typeface="Times New Roman" panose="02020603050405020304" pitchFamily="18" charset="0"/>
            </a:endParaRPr>
          </a:p>
        </p:txBody>
      </p:sp>
      <p:sp>
        <p:nvSpPr>
          <p:cNvPr id="15" name="Text Box 37"/>
          <p:cNvSpPr txBox="1">
            <a:spLocks noChangeArrowheads="1"/>
          </p:cNvSpPr>
          <p:nvPr/>
        </p:nvSpPr>
        <p:spPr bwMode="auto">
          <a:xfrm>
            <a:off x="9604376" y="4651004"/>
            <a:ext cx="350837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3</a:t>
            </a:r>
            <a:endParaRPr lang="zh-CN" altLang="zh-CN" sz="2900" b="1">
              <a:latin typeface="Times New Roman" panose="02020603050405020304" pitchFamily="18" charset="0"/>
            </a:endParaRPr>
          </a:p>
        </p:txBody>
      </p:sp>
      <p:sp>
        <p:nvSpPr>
          <p:cNvPr id="16" name="Text Box 40"/>
          <p:cNvSpPr txBox="1">
            <a:spLocks noChangeArrowheads="1"/>
          </p:cNvSpPr>
          <p:nvPr/>
        </p:nvSpPr>
        <p:spPr bwMode="auto">
          <a:xfrm>
            <a:off x="271463" y="921544"/>
            <a:ext cx="11729193" cy="129469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037" tIns="41518" rIns="83037" bIns="41518">
            <a:spAutoFit/>
          </a:bodyPr>
          <a:lstStyle/>
          <a:p>
            <a:pPr defTabSz="829945">
              <a:lnSpc>
                <a:spcPct val="150000"/>
              </a:lnSpc>
              <a:defRPr/>
            </a:pPr>
            <a:r>
              <a:rPr lang="en-US" altLang="zh-CN" sz="2800" smtClean="0">
                <a:latin typeface="Times New Roman" panose="02020603050405020304" pitchFamily="18" charset="0"/>
              </a:rPr>
              <a:t>1.</a:t>
            </a:r>
            <a:r>
              <a:rPr lang="zh-CN" altLang="zh-CN" sz="2800">
                <a:latin typeface="Times New Roman" panose="02020603050405020304" pitchFamily="18" charset="0"/>
              </a:rPr>
              <a:t>Rt△ABC,∠C=90°AC=3cm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</a:rPr>
              <a:t>BC=4cm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以</a:t>
            </a:r>
            <a:r>
              <a:rPr lang="zh-CN" altLang="zh-CN" sz="2800">
                <a:latin typeface="Times New Roman" panose="02020603050405020304" pitchFamily="18" charset="0"/>
              </a:rPr>
              <a:t>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为圆心画圆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当半径</a:t>
            </a:r>
            <a:r>
              <a:rPr lang="zh-CN" altLang="zh-CN" sz="2800">
                <a:latin typeface="Times New Roman" panose="02020603050405020304" pitchFamily="18" charset="0"/>
              </a:rPr>
              <a:t>r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为何值时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</a:t>
            </a:r>
            <a:r>
              <a:rPr lang="en-US" altLang="zh-CN" sz="2800">
                <a:latin typeface="Times New Roman" panose="02020603050405020304" pitchFamily="18" charset="0"/>
              </a:rPr>
              <a:t>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与直线</a:t>
            </a:r>
            <a:r>
              <a:rPr lang="zh-CN" altLang="zh-CN" sz="2800">
                <a:latin typeface="Times New Roman" panose="02020603050405020304" pitchFamily="18" charset="0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没有公共点</a:t>
            </a:r>
            <a:r>
              <a:rPr lang="zh-CN" altLang="en-US" sz="2800">
                <a:latin typeface="Times New Roman" panose="02020603050405020304" pitchFamily="18" charset="0"/>
              </a:rPr>
              <a:t>？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288924" y="2420888"/>
            <a:ext cx="6743179" cy="114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.4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与线段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没有公共点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变式练习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91344" y="805270"/>
            <a:ext cx="11881320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Rt△ABC,∠C=90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AC=3cm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BC=4cm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，以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为圆心画圆，当半径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为何值时，圆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zh-CN" altLang="en-US" sz="28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线段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有一个公共点？当半径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为何值时，圆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zh-CN" altLang="en-US" sz="28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线段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有两个公共点？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9192344" y="2686932"/>
            <a:ext cx="1860550" cy="2957513"/>
            <a:chOff x="9599612" y="2665502"/>
            <a:chExt cx="1860550" cy="2957513"/>
          </a:xfrm>
        </p:grpSpPr>
        <p:sp>
          <p:nvSpPr>
            <p:cNvPr id="3" name="AutoShape 2"/>
            <p:cNvSpPr>
              <a:spLocks noChangeArrowheads="1"/>
            </p:cNvSpPr>
            <p:nvPr/>
          </p:nvSpPr>
          <p:spPr bwMode="auto">
            <a:xfrm>
              <a:off x="9956800" y="3227476"/>
              <a:ext cx="1130300" cy="1931988"/>
            </a:xfrm>
            <a:prstGeom prst="rtTriangle">
              <a:avLst/>
            </a:prstGeom>
            <a:solidFill>
              <a:schemeClr val="bg1"/>
            </a:solidFill>
            <a:ln w="57150">
              <a:solidFill>
                <a:srgbClr val="FF0000"/>
              </a:solidFill>
              <a:miter lim="800000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Text Box 25"/>
            <p:cNvSpPr txBox="1">
              <a:spLocks noChangeArrowheads="1"/>
            </p:cNvSpPr>
            <p:nvPr/>
          </p:nvSpPr>
          <p:spPr bwMode="auto">
            <a:xfrm>
              <a:off x="11087100" y="4856252"/>
              <a:ext cx="373062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3037" tIns="41518" rIns="83037" bIns="41518">
              <a:spAutoFit/>
            </a:bodyPr>
            <a:lstStyle>
              <a:lvl1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A</a:t>
              </a:r>
              <a:endParaRPr lang="zh-CN" altLang="zh-CN" sz="2900" b="1">
                <a:latin typeface="Times New Roman" panose="02020603050405020304" pitchFamily="18" charset="0"/>
              </a:endParaRPr>
            </a:p>
          </p:txBody>
        </p:sp>
        <p:sp>
          <p:nvSpPr>
            <p:cNvPr id="5" name="Text Box 26"/>
            <p:cNvSpPr txBox="1">
              <a:spLocks noChangeArrowheads="1"/>
            </p:cNvSpPr>
            <p:nvPr/>
          </p:nvSpPr>
          <p:spPr bwMode="auto">
            <a:xfrm>
              <a:off x="9813925" y="2665502"/>
              <a:ext cx="412750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B</a:t>
              </a:r>
              <a:endParaRPr lang="zh-CN" altLang="zh-CN" sz="2900" b="1">
                <a:latin typeface="Times New Roman" panose="02020603050405020304" pitchFamily="18" charset="0"/>
              </a:endParaRPr>
            </a:p>
          </p:txBody>
        </p:sp>
        <p:sp>
          <p:nvSpPr>
            <p:cNvPr id="6" name="Text Box 27"/>
            <p:cNvSpPr txBox="1">
              <a:spLocks noChangeArrowheads="1"/>
            </p:cNvSpPr>
            <p:nvPr/>
          </p:nvSpPr>
          <p:spPr bwMode="auto">
            <a:xfrm>
              <a:off x="9599612" y="4856252"/>
              <a:ext cx="433388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C</a:t>
              </a:r>
              <a:endParaRPr lang="zh-CN" altLang="zh-CN" sz="2900" b="1">
                <a:latin typeface="Times New Roman" panose="02020603050405020304" pitchFamily="18" charset="0"/>
              </a:endParaRPr>
            </a:p>
          </p:txBody>
        </p:sp>
        <p:sp>
          <p:nvSpPr>
            <p:cNvPr id="7" name="Text Box 28"/>
            <p:cNvSpPr txBox="1">
              <a:spLocks noChangeArrowheads="1"/>
            </p:cNvSpPr>
            <p:nvPr/>
          </p:nvSpPr>
          <p:spPr bwMode="auto">
            <a:xfrm>
              <a:off x="11087100" y="4856252"/>
              <a:ext cx="373062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3037" tIns="41518" rIns="83037" bIns="41518">
              <a:spAutoFit/>
            </a:bodyPr>
            <a:lstStyle>
              <a:lvl1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A</a:t>
              </a:r>
              <a:endParaRPr lang="zh-CN" altLang="zh-CN" sz="2900" b="1">
                <a:latin typeface="Times New Roman" panose="02020603050405020304" pitchFamily="18" charset="0"/>
              </a:endParaRPr>
            </a:p>
          </p:txBody>
        </p:sp>
        <p:sp>
          <p:nvSpPr>
            <p:cNvPr id="8" name="Line 29"/>
            <p:cNvSpPr>
              <a:spLocks noChangeShapeType="1"/>
            </p:cNvSpPr>
            <p:nvPr/>
          </p:nvSpPr>
          <p:spPr bwMode="auto">
            <a:xfrm>
              <a:off x="9956801" y="4857839"/>
              <a:ext cx="238125" cy="0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30"/>
            <p:cNvSpPr>
              <a:spLocks noChangeShapeType="1"/>
            </p:cNvSpPr>
            <p:nvPr/>
          </p:nvSpPr>
          <p:spPr bwMode="auto">
            <a:xfrm flipH="1">
              <a:off x="10194925" y="4857840"/>
              <a:ext cx="0" cy="301625"/>
            </a:xfrm>
            <a:prstGeom prst="line">
              <a:avLst/>
            </a:prstGeom>
            <a:noFill/>
            <a:ln w="38100">
              <a:solidFill>
                <a:srgbClr val="0066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31"/>
            <p:cNvSpPr>
              <a:spLocks noChangeShapeType="1"/>
            </p:cNvSpPr>
            <p:nvPr/>
          </p:nvSpPr>
          <p:spPr bwMode="auto">
            <a:xfrm flipV="1">
              <a:off x="9956800" y="4619714"/>
              <a:ext cx="838200" cy="539750"/>
            </a:xfrm>
            <a:prstGeom prst="line">
              <a:avLst/>
            </a:prstGeom>
            <a:noFill/>
            <a:ln w="57150" cap="rnd">
              <a:solidFill>
                <a:srgbClr val="0000FF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32"/>
            <p:cNvSpPr txBox="1">
              <a:spLocks noChangeArrowheads="1"/>
            </p:cNvSpPr>
            <p:nvPr/>
          </p:nvSpPr>
          <p:spPr bwMode="auto">
            <a:xfrm>
              <a:off x="10847388" y="4375240"/>
              <a:ext cx="396875" cy="465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500" b="1">
                  <a:latin typeface="Times New Roman" panose="02020603050405020304" pitchFamily="18" charset="0"/>
                </a:rPr>
                <a:t>D</a:t>
              </a:r>
              <a:endParaRPr lang="zh-CN" altLang="zh-CN" sz="2500" b="1">
                <a:latin typeface="Times New Roman" panose="02020603050405020304" pitchFamily="18" charset="0"/>
              </a:endParaRPr>
            </a:p>
          </p:txBody>
        </p:sp>
        <p:sp>
          <p:nvSpPr>
            <p:cNvPr id="12" name="Line 33"/>
            <p:cNvSpPr>
              <a:spLocks noChangeShapeType="1"/>
            </p:cNvSpPr>
            <p:nvPr/>
          </p:nvSpPr>
          <p:spPr bwMode="auto">
            <a:xfrm>
              <a:off x="10653712" y="4687977"/>
              <a:ext cx="77788" cy="188913"/>
            </a:xfrm>
            <a:prstGeom prst="line">
              <a:avLst/>
            </a:prstGeom>
            <a:noFill/>
            <a:ln w="57150">
              <a:solidFill>
                <a:srgbClr val="3366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34"/>
            <p:cNvSpPr>
              <a:spLocks noChangeShapeType="1"/>
            </p:cNvSpPr>
            <p:nvPr/>
          </p:nvSpPr>
          <p:spPr bwMode="auto">
            <a:xfrm flipV="1">
              <a:off x="10731500" y="4810215"/>
              <a:ext cx="125412" cy="66675"/>
            </a:xfrm>
            <a:prstGeom prst="line">
              <a:avLst/>
            </a:prstGeom>
            <a:noFill/>
            <a:ln w="57150">
              <a:solidFill>
                <a:srgbClr val="0066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Text Box 35"/>
            <p:cNvSpPr txBox="1">
              <a:spLocks noChangeArrowheads="1"/>
            </p:cNvSpPr>
            <p:nvPr/>
          </p:nvSpPr>
          <p:spPr bwMode="auto">
            <a:xfrm>
              <a:off x="9599612" y="4135527"/>
              <a:ext cx="350838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4</a:t>
              </a:r>
              <a:endParaRPr lang="zh-CN" altLang="zh-CN" sz="2900" b="1">
                <a:latin typeface="Times New Roman" panose="02020603050405020304" pitchFamily="18" charset="0"/>
              </a:endParaRPr>
            </a:p>
          </p:txBody>
        </p:sp>
        <p:sp>
          <p:nvSpPr>
            <p:cNvPr id="15" name="Text Box 36"/>
            <p:cNvSpPr txBox="1">
              <a:spLocks noChangeArrowheads="1"/>
            </p:cNvSpPr>
            <p:nvPr/>
          </p:nvSpPr>
          <p:spPr bwMode="auto">
            <a:xfrm>
              <a:off x="10772776" y="3875177"/>
              <a:ext cx="350837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5</a:t>
              </a:r>
              <a:endParaRPr lang="zh-CN" altLang="zh-CN" sz="2900" b="1">
                <a:latin typeface="Times New Roman" panose="02020603050405020304" pitchFamily="18" charset="0"/>
              </a:endParaRPr>
            </a:p>
          </p:txBody>
        </p:sp>
        <p:sp>
          <p:nvSpPr>
            <p:cNvPr id="16" name="Text Box 37"/>
            <p:cNvSpPr txBox="1">
              <a:spLocks noChangeArrowheads="1"/>
            </p:cNvSpPr>
            <p:nvPr/>
          </p:nvSpPr>
          <p:spPr bwMode="auto">
            <a:xfrm>
              <a:off x="10433051" y="5097552"/>
              <a:ext cx="350837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58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58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3</a:t>
              </a:r>
              <a:endParaRPr lang="zh-CN" altLang="zh-CN" sz="29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226938" y="2902329"/>
            <a:ext cx="7237214" cy="114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r=2.4cm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与线段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有一个公共点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213618" y="4273903"/>
            <a:ext cx="7538566" cy="583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037" tIns="41518" rIns="83037" bIns="41518">
            <a:spAutoFit/>
          </a:bodyPr>
          <a:lstStyle>
            <a:lvl1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5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58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2.4cm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≤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与线段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有两公共点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变式练习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27999" y="855176"/>
            <a:ext cx="11964001" cy="2031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en-US" sz="2800" b="1" kern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kern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如图，</a:t>
            </a:r>
            <a:r>
              <a:rPr lang="zh-CN" altLang="zh-CN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Rt△</a:t>
            </a:r>
            <a:r>
              <a:rPr lang="zh-CN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的斜边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AB=</a:t>
            </a:r>
            <a:r>
              <a:rPr lang="en-US" altLang="zh-CN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10cm,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∠A=</a:t>
            </a:r>
            <a:r>
              <a:rPr lang="en-US" altLang="zh-CN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30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°，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以点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为圆心，当半径为多少时，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与☉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相切？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  <a:spcAft>
                <a:spcPct val="0"/>
              </a:spcAft>
              <a:defRPr/>
            </a:pPr>
            <a:endParaRPr lang="en-US" altLang="zh-CN" sz="2800" ker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9"/>
          <p:cNvGrpSpPr/>
          <p:nvPr/>
        </p:nvGrpSpPr>
        <p:grpSpPr>
          <a:xfrm>
            <a:off x="8766826" y="3098473"/>
            <a:ext cx="2886075" cy="2054225"/>
            <a:chOff x="9597" y="4887"/>
            <a:chExt cx="4545" cy="3235"/>
          </a:xfrm>
        </p:grpSpPr>
        <p:sp>
          <p:nvSpPr>
            <p:cNvPr id="6" name="AutoShape 5"/>
            <p:cNvSpPr>
              <a:spLocks noChangeArrowheads="1"/>
            </p:cNvSpPr>
            <p:nvPr/>
          </p:nvSpPr>
          <p:spPr bwMode="auto">
            <a:xfrm rot="7200000">
              <a:off x="10867" y="5461"/>
              <a:ext cx="2008" cy="3293"/>
            </a:xfrm>
            <a:prstGeom prst="rtTriangle">
              <a:avLst/>
            </a:prstGeom>
            <a:noFill/>
            <a:ln w="28575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13561" y="6916"/>
              <a:ext cx="581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</a:t>
              </a:r>
              <a:endParaRPr lang="zh-CN" altLang="en-US" sz="24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10528" y="4887"/>
              <a:ext cx="608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C</a:t>
              </a:r>
              <a:endParaRPr lang="zh-CN" altLang="en-US" sz="24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9" name="文本框 8"/>
            <p:cNvSpPr txBox="1">
              <a:spLocks noChangeArrowheads="1"/>
            </p:cNvSpPr>
            <p:nvPr/>
          </p:nvSpPr>
          <p:spPr bwMode="auto">
            <a:xfrm>
              <a:off x="9597" y="7029"/>
              <a:ext cx="581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endParaRPr lang="zh-CN" altLang="en-US" sz="24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453606" y="2285824"/>
            <a:ext cx="51924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(1)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过点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作边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上的高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1" name="组合 13"/>
          <p:cNvGrpSpPr/>
          <p:nvPr/>
        </p:nvGrpSpPr>
        <p:grpSpPr>
          <a:xfrm>
            <a:off x="9411350" y="3554085"/>
            <a:ext cx="495300" cy="1367156"/>
            <a:chOff x="10612" y="5606"/>
            <a:chExt cx="780" cy="2152"/>
          </a:xfrm>
        </p:grpSpPr>
        <p:sp>
          <p:nvSpPr>
            <p:cNvPr id="12" name="Line 15"/>
            <p:cNvSpPr>
              <a:spLocks noChangeShapeType="1"/>
            </p:cNvSpPr>
            <p:nvPr/>
          </p:nvSpPr>
          <p:spPr bwMode="auto">
            <a:xfrm rot="6983141" flipV="1">
              <a:off x="10290" y="5928"/>
              <a:ext cx="1424" cy="780"/>
            </a:xfrm>
            <a:prstGeom prst="line">
              <a:avLst/>
            </a:prstGeom>
            <a:noFill/>
            <a:ln w="38100" cap="rnd">
              <a:solidFill>
                <a:srgbClr val="0000FF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未知"/>
            <p:cNvSpPr>
              <a:spLocks noChangeArrowheads="1"/>
            </p:cNvSpPr>
            <p:nvPr/>
          </p:nvSpPr>
          <p:spPr bwMode="auto">
            <a:xfrm rot="-166165">
              <a:off x="11039" y="6854"/>
              <a:ext cx="259" cy="256"/>
            </a:xfrm>
            <a:custGeom>
              <a:avLst/>
              <a:gdLst>
                <a:gd name="T0" fmla="*/ 0 w 952"/>
                <a:gd name="T1" fmla="*/ 0 h 227"/>
                <a:gd name="T2" fmla="*/ 952 w 952"/>
                <a:gd name="T3" fmla="*/ 0 h 227"/>
                <a:gd name="T4" fmla="*/ 952 w 952"/>
                <a:gd name="T5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2" h="226">
                  <a:moveTo>
                    <a:pt x="0" y="0"/>
                  </a:moveTo>
                  <a:lnTo>
                    <a:pt x="952" y="0"/>
                  </a:lnTo>
                  <a:lnTo>
                    <a:pt x="952" y="227"/>
                  </a:lnTo>
                </a:path>
              </a:pathLst>
            </a:cu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Text Box 13"/>
            <p:cNvSpPr txBox="1">
              <a:spLocks noChangeArrowheads="1"/>
            </p:cNvSpPr>
            <p:nvPr/>
          </p:nvSpPr>
          <p:spPr bwMode="auto">
            <a:xfrm>
              <a:off x="10717" y="7031"/>
              <a:ext cx="642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</a:rPr>
                <a:t>D</a:t>
              </a:r>
              <a:endParaRPr lang="en-US" altLang="zh-CN" sz="2400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1612480" y="2868438"/>
            <a:ext cx="38925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=30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°，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=10cm,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aphicFrame>
        <p:nvGraphicFramePr>
          <p:cNvPr id="16" name="Object 7"/>
          <p:cNvGraphicFramePr>
            <a:graphicFrameLocks noChangeAspect="1"/>
          </p:cNvGraphicFramePr>
          <p:nvPr/>
        </p:nvGraphicFramePr>
        <p:xfrm>
          <a:off x="1612481" y="3311350"/>
          <a:ext cx="2287587" cy="76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1" imgW="1168400" imgH="393700" progId="Equation.DSMT4">
                  <p:embed/>
                </p:oleObj>
              </mc:Choice>
              <mc:Fallback>
                <p:oleObj name="" r:id="rId1" imgW="11684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612481" y="3311350"/>
                        <a:ext cx="2287587" cy="766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534693" y="4013024"/>
            <a:ext cx="30083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Rt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中，有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aphicFrame>
        <p:nvGraphicFramePr>
          <p:cNvPr id="18" name="Object 7"/>
          <p:cNvGraphicFramePr>
            <a:graphicFrameLocks noChangeAspect="1"/>
          </p:cNvGraphicFramePr>
          <p:nvPr/>
        </p:nvGraphicFramePr>
        <p:xfrm>
          <a:off x="1533106" y="4451174"/>
          <a:ext cx="6276975" cy="782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3" imgW="3136900" imgH="393700" progId="Equation.DSMT4">
                  <p:embed/>
                </p:oleObj>
              </mc:Choice>
              <mc:Fallback>
                <p:oleObj name="" r:id="rId3" imgW="31369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533106" y="4451174"/>
                        <a:ext cx="6276975" cy="782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组合 21"/>
          <p:cNvGrpSpPr/>
          <p:nvPr/>
        </p:nvGrpSpPr>
        <p:grpSpPr>
          <a:xfrm>
            <a:off x="1455317" y="5075063"/>
            <a:ext cx="5709920" cy="725487"/>
            <a:chOff x="2119" y="9113"/>
            <a:chExt cx="8992" cy="1143"/>
          </a:xfrm>
        </p:grpSpPr>
        <p:sp>
          <p:nvSpPr>
            <p:cNvPr id="20" name="文本框 18"/>
            <p:cNvSpPr txBox="1">
              <a:spLocks noChangeArrowheads="1"/>
            </p:cNvSpPr>
            <p:nvPr/>
          </p:nvSpPr>
          <p:spPr bwMode="auto">
            <a:xfrm>
              <a:off x="2119" y="9274"/>
              <a:ext cx="8992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当半径为             时，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AB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与☉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相切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.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21" name="Object 7"/>
            <p:cNvGraphicFramePr>
              <a:graphicFrameLocks noChangeAspect="1"/>
            </p:cNvGraphicFramePr>
            <p:nvPr/>
          </p:nvGraphicFramePr>
          <p:xfrm>
            <a:off x="4451" y="9113"/>
            <a:ext cx="1520" cy="11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" r:id="rId5" imgW="520700" imgH="393700" progId="Equation.DSMT4">
                    <p:embed/>
                  </p:oleObj>
                </mc:Choice>
                <mc:Fallback>
                  <p:oleObj name="" r:id="rId5" imgW="5207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451" y="9113"/>
                          <a:ext cx="1520" cy="11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2" name="矩形 21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Oval 2"/>
          <p:cNvSpPr>
            <a:spLocks noChangeArrowheads="1"/>
          </p:cNvSpPr>
          <p:nvPr/>
        </p:nvSpPr>
        <p:spPr bwMode="auto">
          <a:xfrm>
            <a:off x="1900240" y="2424182"/>
            <a:ext cx="1008063" cy="1081088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Line 3"/>
          <p:cNvSpPr>
            <a:spLocks noChangeShapeType="1"/>
          </p:cNvSpPr>
          <p:nvPr/>
        </p:nvSpPr>
        <p:spPr bwMode="auto">
          <a:xfrm flipH="1">
            <a:off x="1684339" y="1849507"/>
            <a:ext cx="0" cy="20891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259015" y="2621032"/>
            <a:ext cx="677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endParaRPr lang="en-US" altLang="zh-CN" sz="2400" i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17" name="Oval 5"/>
          <p:cNvSpPr>
            <a:spLocks noChangeArrowheads="1"/>
          </p:cNvSpPr>
          <p:nvPr/>
        </p:nvSpPr>
        <p:spPr bwMode="auto">
          <a:xfrm>
            <a:off x="4564064" y="2352745"/>
            <a:ext cx="1079500" cy="1079500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8" name="Line 6"/>
          <p:cNvSpPr>
            <a:spLocks noChangeShapeType="1"/>
          </p:cNvSpPr>
          <p:nvPr/>
        </p:nvSpPr>
        <p:spPr bwMode="auto">
          <a:xfrm flipH="1">
            <a:off x="4132265" y="2208283"/>
            <a:ext cx="1871663" cy="13684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4959352" y="2540070"/>
            <a:ext cx="6778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endParaRPr lang="en-US" altLang="zh-CN" sz="2400" i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20" name="Oval 8"/>
          <p:cNvSpPr>
            <a:spLocks noChangeArrowheads="1"/>
          </p:cNvSpPr>
          <p:nvPr/>
        </p:nvSpPr>
        <p:spPr bwMode="auto">
          <a:xfrm>
            <a:off x="7515228" y="2281307"/>
            <a:ext cx="1152525" cy="1081088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21" name="Line 9"/>
          <p:cNvSpPr>
            <a:spLocks noChangeShapeType="1"/>
          </p:cNvSpPr>
          <p:nvPr/>
        </p:nvSpPr>
        <p:spPr bwMode="auto">
          <a:xfrm flipH="1">
            <a:off x="6867528" y="1776482"/>
            <a:ext cx="1512887" cy="14620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7958140" y="2459107"/>
            <a:ext cx="677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endParaRPr lang="en-US" altLang="zh-CN" sz="2400" i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23" name="Oval 11"/>
          <p:cNvSpPr>
            <a:spLocks noChangeArrowheads="1"/>
          </p:cNvSpPr>
          <p:nvPr/>
        </p:nvSpPr>
        <p:spPr bwMode="auto">
          <a:xfrm>
            <a:off x="2187578" y="4660971"/>
            <a:ext cx="1006475" cy="1006475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24" name="Line 12"/>
          <p:cNvSpPr>
            <a:spLocks noChangeShapeType="1"/>
          </p:cNvSpPr>
          <p:nvPr/>
        </p:nvSpPr>
        <p:spPr bwMode="auto">
          <a:xfrm flipV="1">
            <a:off x="1395414" y="4946720"/>
            <a:ext cx="2374900" cy="1444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25" name="Rectangle 13"/>
          <p:cNvSpPr>
            <a:spLocks noChangeArrowheads="1"/>
          </p:cNvSpPr>
          <p:nvPr/>
        </p:nvSpPr>
        <p:spPr bwMode="auto">
          <a:xfrm>
            <a:off x="2554290" y="4816545"/>
            <a:ext cx="677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endParaRPr lang="en-US" altLang="zh-CN" sz="2400" i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26" name="Oval 14"/>
          <p:cNvSpPr>
            <a:spLocks noChangeArrowheads="1"/>
          </p:cNvSpPr>
          <p:nvPr/>
        </p:nvSpPr>
        <p:spPr bwMode="auto">
          <a:xfrm>
            <a:off x="4652965" y="4713358"/>
            <a:ext cx="1006475" cy="1008063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27" name="Line 15"/>
          <p:cNvSpPr>
            <a:spLocks noChangeShapeType="1"/>
          </p:cNvSpPr>
          <p:nvPr/>
        </p:nvSpPr>
        <p:spPr bwMode="auto">
          <a:xfrm flipH="1">
            <a:off x="5194302" y="4730821"/>
            <a:ext cx="1727200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28" name="Rectangle 16"/>
          <p:cNvSpPr>
            <a:spLocks noChangeArrowheads="1"/>
          </p:cNvSpPr>
          <p:nvPr/>
        </p:nvSpPr>
        <p:spPr bwMode="auto">
          <a:xfrm>
            <a:off x="4973640" y="4872107"/>
            <a:ext cx="677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endParaRPr lang="en-US" altLang="zh-CN" sz="2400" i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496" name="Rectangle 18"/>
          <p:cNvSpPr/>
          <p:nvPr/>
        </p:nvSpPr>
        <p:spPr>
          <a:xfrm>
            <a:off x="251455" y="997595"/>
            <a:ext cx="585946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1.</a:t>
            </a:r>
            <a:r>
              <a:rPr lang="zh-CN" altLang="en-US" sz="280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看图判断直线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l</a:t>
            </a:r>
            <a:r>
              <a:rPr lang="zh-CN" altLang="en-US" sz="280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与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☉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sz="280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的位置关系？</a:t>
            </a:r>
            <a:endParaRPr lang="zh-CN" altLang="en-US" sz="2800" noProof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30" name="Text Box 19"/>
          <p:cNvSpPr txBox="1">
            <a:spLocks noChangeArrowheads="1"/>
          </p:cNvSpPr>
          <p:nvPr/>
        </p:nvSpPr>
        <p:spPr bwMode="auto">
          <a:xfrm>
            <a:off x="2114553" y="1849508"/>
            <a:ext cx="5437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31" name="Text Box 20"/>
          <p:cNvSpPr txBox="1">
            <a:spLocks noChangeArrowheads="1"/>
          </p:cNvSpPr>
          <p:nvPr/>
        </p:nvSpPr>
        <p:spPr bwMode="auto">
          <a:xfrm>
            <a:off x="4851403" y="1778071"/>
            <a:ext cx="5437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32" name="Text Box 21"/>
          <p:cNvSpPr txBox="1">
            <a:spLocks noChangeArrowheads="1"/>
          </p:cNvSpPr>
          <p:nvPr/>
        </p:nvSpPr>
        <p:spPr bwMode="auto">
          <a:xfrm>
            <a:off x="7380290" y="1766958"/>
            <a:ext cx="5437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(3)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33" name="Text Box 22"/>
          <p:cNvSpPr txBox="1">
            <a:spLocks noChangeArrowheads="1"/>
          </p:cNvSpPr>
          <p:nvPr/>
        </p:nvSpPr>
        <p:spPr bwMode="auto">
          <a:xfrm>
            <a:off x="2114553" y="4083121"/>
            <a:ext cx="5437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(4)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34" name="Text Box 23"/>
          <p:cNvSpPr txBox="1">
            <a:spLocks noChangeArrowheads="1"/>
          </p:cNvSpPr>
          <p:nvPr/>
        </p:nvSpPr>
        <p:spPr bwMode="auto">
          <a:xfrm>
            <a:off x="4779965" y="4083121"/>
            <a:ext cx="5437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(5)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5" name="Text Box 24"/>
          <p:cNvSpPr txBox="1">
            <a:spLocks noChangeArrowheads="1"/>
          </p:cNvSpPr>
          <p:nvPr/>
        </p:nvSpPr>
        <p:spPr bwMode="auto">
          <a:xfrm>
            <a:off x="1684339" y="3649732"/>
            <a:ext cx="1082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相离</a:t>
            </a:r>
            <a:endParaRPr lang="zh-CN" altLang="en-US" sz="280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6" name="Text Box 25"/>
          <p:cNvSpPr txBox="1">
            <a:spLocks noChangeArrowheads="1"/>
          </p:cNvSpPr>
          <p:nvPr/>
        </p:nvSpPr>
        <p:spPr bwMode="auto">
          <a:xfrm>
            <a:off x="4545014" y="3649732"/>
            <a:ext cx="1082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  <a:endParaRPr lang="zh-CN" altLang="en-US" sz="280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7" name="Text Box 26"/>
          <p:cNvSpPr txBox="1">
            <a:spLocks noChangeArrowheads="1"/>
          </p:cNvSpPr>
          <p:nvPr/>
        </p:nvSpPr>
        <p:spPr bwMode="auto">
          <a:xfrm>
            <a:off x="7516814" y="3576707"/>
            <a:ext cx="1082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  <a:endParaRPr lang="zh-CN" altLang="en-US" sz="280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8" name="Text Box 27"/>
          <p:cNvSpPr txBox="1">
            <a:spLocks noChangeArrowheads="1"/>
          </p:cNvSpPr>
          <p:nvPr/>
        </p:nvSpPr>
        <p:spPr bwMode="auto">
          <a:xfrm>
            <a:off x="1971677" y="5811907"/>
            <a:ext cx="1082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  <a:endParaRPr lang="zh-CN" altLang="en-US" sz="280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" name="Rectangle 28"/>
          <p:cNvSpPr>
            <a:spLocks noChangeArrowheads="1"/>
          </p:cNvSpPr>
          <p:nvPr/>
        </p:nvSpPr>
        <p:spPr bwMode="auto">
          <a:xfrm>
            <a:off x="4795839" y="5002283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240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" name="Line 15"/>
          <p:cNvSpPr>
            <a:spLocks noChangeShapeType="1"/>
          </p:cNvSpPr>
          <p:nvPr/>
        </p:nvSpPr>
        <p:spPr bwMode="auto">
          <a:xfrm flipH="1">
            <a:off x="4435478" y="5137220"/>
            <a:ext cx="1512887" cy="62071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" name="Text Box 27"/>
          <p:cNvSpPr txBox="1">
            <a:spLocks noChangeArrowheads="1"/>
          </p:cNvSpPr>
          <p:nvPr/>
        </p:nvSpPr>
        <p:spPr bwMode="auto">
          <a:xfrm>
            <a:off x="4595814" y="5799207"/>
            <a:ext cx="1082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  <a:endParaRPr lang="zh-CN" altLang="en-US" sz="280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69" grpId="1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Box 47"/>
          <p:cNvSpPr txBox="1">
            <a:spLocks noChangeArrowheads="1"/>
          </p:cNvSpPr>
          <p:nvPr/>
        </p:nvSpPr>
        <p:spPr bwMode="auto">
          <a:xfrm>
            <a:off x="119336" y="949325"/>
            <a:ext cx="11737304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直线和圆相交，圆的半径为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且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圆心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直线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则有（   ）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A.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&lt; 5     B.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&gt; 5   C.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= 5    D.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≥ 5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的最大弦长为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若圆心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的距离为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en-US" altLang="zh-CN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上的一点到圆心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的距离是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的位置关系是（   ）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A.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相交或相切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B.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相交或相离  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C.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相切或相离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D.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上三种情况都有可能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10704512" y="1124744"/>
            <a:ext cx="4508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839416" y="2852936"/>
            <a:ext cx="9604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相离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991544" y="4296569"/>
            <a:ext cx="4730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>
            <a:spLocks noChangeArrowheads="1"/>
          </p:cNvSpPr>
          <p:nvPr/>
        </p:nvSpPr>
        <p:spPr bwMode="auto">
          <a:xfrm>
            <a:off x="199282" y="3614764"/>
            <a:ext cx="884904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解析：过点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AQ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，连接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AN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，设半径为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，由垂径定理有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AN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，利用勾股定理可以求出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1.5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点坐标为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．故选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endParaRPr lang="en-US" altLang="zh-CN" sz="240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986" name="文本框 2"/>
          <p:cNvSpPr txBox="1">
            <a:spLocks noChangeArrowheads="1"/>
          </p:cNvSpPr>
          <p:nvPr/>
        </p:nvSpPr>
        <p:spPr bwMode="auto">
          <a:xfrm>
            <a:off x="191344" y="919768"/>
            <a:ext cx="11737304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如图，在平面直角坐标系中，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轴相切于原点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，平行于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轴的直线交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两点．若点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的坐标是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的坐标为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            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1.5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         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(1.5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41987" name="图片 -214748261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8328" y="2542436"/>
            <a:ext cx="223520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文本框 3"/>
          <p:cNvSpPr txBox="1">
            <a:spLocks noChangeArrowheads="1"/>
          </p:cNvSpPr>
          <p:nvPr/>
        </p:nvSpPr>
        <p:spPr bwMode="auto">
          <a:xfrm>
            <a:off x="10560496" y="1739039"/>
            <a:ext cx="4443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" name="图片 4" descr="Y_[Q8_0EY0{$%A8EHC~$2%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8328" y="2258596"/>
            <a:ext cx="2451224" cy="2266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276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09" name="Group 11"/>
          <p:cNvGrpSpPr/>
          <p:nvPr/>
        </p:nvGrpSpPr>
        <p:grpSpPr>
          <a:xfrm>
            <a:off x="2374900" y="976314"/>
            <a:ext cx="242888" cy="263525"/>
            <a:chOff x="348" y="329"/>
            <a:chExt cx="349" cy="340"/>
          </a:xfrm>
        </p:grpSpPr>
        <p:sp>
          <p:nvSpPr>
            <p:cNvPr id="43010" name="MH_Other_9"/>
            <p:cNvSpPr>
              <a:spLocks noEditPoints="1" noChangeArrowheads="1"/>
            </p:cNvSpPr>
            <p:nvPr/>
          </p:nvSpPr>
          <p:spPr bwMode="auto">
            <a:xfrm>
              <a:off x="348" y="329"/>
              <a:ext cx="349" cy="340"/>
            </a:xfrm>
            <a:custGeom>
              <a:avLst/>
              <a:gdLst>
                <a:gd name="T0" fmla="*/ 105 w 108"/>
                <a:gd name="T1" fmla="*/ 95 h 107"/>
                <a:gd name="T2" fmla="*/ 76 w 108"/>
                <a:gd name="T3" fmla="*/ 66 h 107"/>
                <a:gd name="T4" fmla="*/ 83 w 108"/>
                <a:gd name="T5" fmla="*/ 42 h 107"/>
                <a:gd name="T6" fmla="*/ 42 w 108"/>
                <a:gd name="T7" fmla="*/ 0 h 107"/>
                <a:gd name="T8" fmla="*/ 0 w 108"/>
                <a:gd name="T9" fmla="*/ 42 h 107"/>
                <a:gd name="T10" fmla="*/ 42 w 108"/>
                <a:gd name="T11" fmla="*/ 83 h 107"/>
                <a:gd name="T12" fmla="*/ 66 w 108"/>
                <a:gd name="T13" fmla="*/ 76 h 107"/>
                <a:gd name="T14" fmla="*/ 95 w 108"/>
                <a:gd name="T15" fmla="*/ 105 h 107"/>
                <a:gd name="T16" fmla="*/ 100 w 108"/>
                <a:gd name="T17" fmla="*/ 107 h 107"/>
                <a:gd name="T18" fmla="*/ 105 w 108"/>
                <a:gd name="T19" fmla="*/ 105 h 107"/>
                <a:gd name="T20" fmla="*/ 105 w 108"/>
                <a:gd name="T21" fmla="*/ 95 h 107"/>
                <a:gd name="T22" fmla="*/ 7 w 108"/>
                <a:gd name="T23" fmla="*/ 42 h 107"/>
                <a:gd name="T24" fmla="*/ 42 w 108"/>
                <a:gd name="T25" fmla="*/ 7 h 107"/>
                <a:gd name="T26" fmla="*/ 76 w 108"/>
                <a:gd name="T27" fmla="*/ 42 h 107"/>
                <a:gd name="T28" fmla="*/ 42 w 108"/>
                <a:gd name="T29" fmla="*/ 76 h 107"/>
                <a:gd name="T30" fmla="*/ 7 w 108"/>
                <a:gd name="T31" fmla="*/ 4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011" name="MH_Other_10"/>
            <p:cNvSpPr>
              <a:spLocks noChangeArrowheads="1"/>
            </p:cNvSpPr>
            <p:nvPr/>
          </p:nvSpPr>
          <p:spPr bwMode="auto">
            <a:xfrm>
              <a:off x="428" y="404"/>
              <a:ext cx="140" cy="140"/>
            </a:xfrm>
            <a:custGeom>
              <a:avLst/>
              <a:gdLst>
                <a:gd name="T0" fmla="*/ 39 w 43"/>
                <a:gd name="T1" fmla="*/ 18 h 44"/>
                <a:gd name="T2" fmla="*/ 25 w 43"/>
                <a:gd name="T3" fmla="*/ 18 h 44"/>
                <a:gd name="T4" fmla="*/ 25 w 43"/>
                <a:gd name="T5" fmla="*/ 4 h 44"/>
                <a:gd name="T6" fmla="*/ 21 w 43"/>
                <a:gd name="T7" fmla="*/ 0 h 44"/>
                <a:gd name="T8" fmla="*/ 18 w 43"/>
                <a:gd name="T9" fmla="*/ 4 h 44"/>
                <a:gd name="T10" fmla="*/ 18 w 43"/>
                <a:gd name="T11" fmla="*/ 18 h 44"/>
                <a:gd name="T12" fmla="*/ 3 w 43"/>
                <a:gd name="T13" fmla="*/ 18 h 44"/>
                <a:gd name="T14" fmla="*/ 0 w 43"/>
                <a:gd name="T15" fmla="*/ 22 h 44"/>
                <a:gd name="T16" fmla="*/ 3 w 43"/>
                <a:gd name="T17" fmla="*/ 26 h 44"/>
                <a:gd name="T18" fmla="*/ 18 w 43"/>
                <a:gd name="T19" fmla="*/ 26 h 44"/>
                <a:gd name="T20" fmla="*/ 18 w 43"/>
                <a:gd name="T21" fmla="*/ 40 h 44"/>
                <a:gd name="T22" fmla="*/ 21 w 43"/>
                <a:gd name="T23" fmla="*/ 44 h 44"/>
                <a:gd name="T24" fmla="*/ 25 w 43"/>
                <a:gd name="T25" fmla="*/ 40 h 44"/>
                <a:gd name="T26" fmla="*/ 25 w 43"/>
                <a:gd name="T27" fmla="*/ 26 h 44"/>
                <a:gd name="T28" fmla="*/ 39 w 43"/>
                <a:gd name="T29" fmla="*/ 26 h 44"/>
                <a:gd name="T30" fmla="*/ 43 w 43"/>
                <a:gd name="T31" fmla="*/ 22 h 44"/>
                <a:gd name="T32" fmla="*/ 39 w 43"/>
                <a:gd name="T33" fmla="*/ 1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1514" name="Text Box 2"/>
          <p:cNvSpPr txBox="1">
            <a:spLocks noChangeArrowheads="1"/>
          </p:cNvSpPr>
          <p:nvPr/>
        </p:nvSpPr>
        <p:spPr bwMode="auto">
          <a:xfrm>
            <a:off x="334963" y="1029684"/>
            <a:ext cx="11593685" cy="12126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defRPr/>
            </a:pPr>
            <a:r>
              <a:rPr kumimoji="1" lang="en-US" altLang="zh-CN" sz="2800" smtClean="0"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kumimoji="1"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已知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☉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的半径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=7cm</a:t>
            </a: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// 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且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☉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圆心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的距离为</a:t>
            </a: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9cm.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求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</a:t>
            </a: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kumimoji="1"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" name="Line 3"/>
          <p:cNvSpPr>
            <a:spLocks noChangeShapeType="1"/>
          </p:cNvSpPr>
          <p:nvPr/>
        </p:nvSpPr>
        <p:spPr bwMode="auto">
          <a:xfrm flipV="1">
            <a:off x="8139664" y="2881312"/>
            <a:ext cx="2663825" cy="1223962"/>
          </a:xfrm>
          <a:prstGeom prst="line">
            <a:avLst/>
          </a:prstGeom>
          <a:noFill/>
          <a:ln w="38100" cap="rnd">
            <a:solidFill>
              <a:srgbClr val="FF0000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4"/>
          <p:cNvGrpSpPr/>
          <p:nvPr/>
        </p:nvGrpSpPr>
        <p:grpSpPr>
          <a:xfrm>
            <a:off x="8857214" y="2090738"/>
            <a:ext cx="2244726" cy="2420938"/>
            <a:chOff x="2154" y="2115"/>
            <a:chExt cx="1414" cy="1525"/>
          </a:xfrm>
        </p:grpSpPr>
        <p:grpSp>
          <p:nvGrpSpPr>
            <p:cNvPr id="43015" name="Group 5"/>
            <p:cNvGrpSpPr/>
            <p:nvPr/>
          </p:nvGrpSpPr>
          <p:grpSpPr>
            <a:xfrm>
              <a:off x="2154" y="2115"/>
              <a:ext cx="1225" cy="1315"/>
              <a:chOff x="2154" y="2115"/>
              <a:chExt cx="1225" cy="1315"/>
            </a:xfrm>
          </p:grpSpPr>
          <p:grpSp>
            <p:nvGrpSpPr>
              <p:cNvPr id="43016" name="Group 6"/>
              <p:cNvGrpSpPr/>
              <p:nvPr/>
            </p:nvGrpSpPr>
            <p:grpSpPr>
              <a:xfrm>
                <a:off x="2154" y="2478"/>
                <a:ext cx="907" cy="908"/>
                <a:chOff x="2154" y="2024"/>
                <a:chExt cx="907" cy="908"/>
              </a:xfrm>
            </p:grpSpPr>
            <p:sp>
              <p:nvSpPr>
                <p:cNvPr id="43017" name="Oval 7"/>
                <p:cNvSpPr>
                  <a:spLocks noChangeArrowheads="1"/>
                </p:cNvSpPr>
                <p:nvPr/>
              </p:nvSpPr>
              <p:spPr bwMode="auto">
                <a:xfrm>
                  <a:off x="2154" y="2024"/>
                  <a:ext cx="907" cy="908"/>
                </a:xfrm>
                <a:prstGeom prst="ellips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43018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2518" y="2412"/>
                  <a:ext cx="272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o</a:t>
                  </a:r>
                  <a:endPara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43019" name="Line 11"/>
              <p:cNvSpPr>
                <a:spLocks noChangeShapeType="1"/>
              </p:cNvSpPr>
              <p:nvPr/>
            </p:nvSpPr>
            <p:spPr bwMode="auto">
              <a:xfrm>
                <a:off x="2744" y="2115"/>
                <a:ext cx="635" cy="1315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3020" name="Rectangle 12"/>
            <p:cNvSpPr>
              <a:spLocks noChangeArrowheads="1"/>
            </p:cNvSpPr>
            <p:nvPr/>
          </p:nvSpPr>
          <p:spPr bwMode="auto">
            <a:xfrm>
              <a:off x="3334" y="3349"/>
              <a:ext cx="23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l</a:t>
              </a:r>
              <a:r>
                <a:rPr lang="en-US" altLang="zh-CN" sz="2400" i="1" baseline="-25000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endPara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6" name="Group 13"/>
          <p:cNvGrpSpPr/>
          <p:nvPr/>
        </p:nvGrpSpPr>
        <p:grpSpPr>
          <a:xfrm>
            <a:off x="8066640" y="2881314"/>
            <a:ext cx="1308101" cy="2347913"/>
            <a:chOff x="1655" y="2614"/>
            <a:chExt cx="824" cy="1479"/>
          </a:xfrm>
        </p:grpSpPr>
        <p:sp>
          <p:nvSpPr>
            <p:cNvPr id="43022" name="Line 14"/>
            <p:cNvSpPr>
              <a:spLocks noChangeShapeType="1"/>
            </p:cNvSpPr>
            <p:nvPr/>
          </p:nvSpPr>
          <p:spPr bwMode="auto">
            <a:xfrm>
              <a:off x="1655" y="2614"/>
              <a:ext cx="635" cy="131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23" name="Rectangle 15"/>
            <p:cNvSpPr>
              <a:spLocks noChangeArrowheads="1"/>
            </p:cNvSpPr>
            <p:nvPr/>
          </p:nvSpPr>
          <p:spPr bwMode="auto">
            <a:xfrm>
              <a:off x="2245" y="3802"/>
              <a:ext cx="23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l</a:t>
              </a:r>
              <a:r>
                <a:rPr lang="en-US" altLang="zh-CN" sz="2400" i="1" baseline="-2500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" name="Group 16"/>
          <p:cNvGrpSpPr/>
          <p:nvPr/>
        </p:nvGrpSpPr>
        <p:grpSpPr>
          <a:xfrm>
            <a:off x="8569877" y="2667000"/>
            <a:ext cx="2879725" cy="1609725"/>
            <a:chOff x="1973" y="2024"/>
            <a:chExt cx="1814" cy="1014"/>
          </a:xfrm>
        </p:grpSpPr>
        <p:sp>
          <p:nvSpPr>
            <p:cNvPr id="43025" name="Text Box 17"/>
            <p:cNvSpPr txBox="1">
              <a:spLocks noChangeArrowheads="1"/>
            </p:cNvSpPr>
            <p:nvPr/>
          </p:nvSpPr>
          <p:spPr bwMode="auto">
            <a:xfrm>
              <a:off x="3379" y="2024"/>
              <a:ext cx="4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3026" name="Text Box 18"/>
            <p:cNvSpPr txBox="1">
              <a:spLocks noChangeArrowheads="1"/>
            </p:cNvSpPr>
            <p:nvPr/>
          </p:nvSpPr>
          <p:spPr bwMode="auto">
            <a:xfrm>
              <a:off x="3061" y="2251"/>
              <a:ext cx="27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3027" name="Text Box 19"/>
            <p:cNvSpPr txBox="1">
              <a:spLocks noChangeArrowheads="1"/>
            </p:cNvSpPr>
            <p:nvPr/>
          </p:nvSpPr>
          <p:spPr bwMode="auto">
            <a:xfrm>
              <a:off x="1973" y="2750"/>
              <a:ext cx="36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8" name="Group 21"/>
          <p:cNvGrpSpPr/>
          <p:nvPr/>
        </p:nvGrpSpPr>
        <p:grpSpPr>
          <a:xfrm>
            <a:off x="10227226" y="1944688"/>
            <a:ext cx="1441450" cy="2401887"/>
            <a:chOff x="3016" y="2024"/>
            <a:chExt cx="908" cy="1513"/>
          </a:xfrm>
        </p:grpSpPr>
        <p:sp>
          <p:nvSpPr>
            <p:cNvPr id="43029" name="Line 22"/>
            <p:cNvSpPr>
              <a:spLocks noChangeShapeType="1"/>
            </p:cNvSpPr>
            <p:nvPr/>
          </p:nvSpPr>
          <p:spPr bwMode="auto">
            <a:xfrm>
              <a:off x="3016" y="2024"/>
              <a:ext cx="590" cy="127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30" name="Text Box 23"/>
            <p:cNvSpPr txBox="1">
              <a:spLocks noChangeArrowheads="1"/>
            </p:cNvSpPr>
            <p:nvPr/>
          </p:nvSpPr>
          <p:spPr bwMode="auto">
            <a:xfrm>
              <a:off x="3606" y="3249"/>
              <a:ext cx="31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l</a:t>
              </a:r>
              <a:r>
                <a:rPr lang="en-US" altLang="zh-CN" sz="2400" i="1" baseline="-2500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70" name="Text Box 34"/>
          <p:cNvSpPr txBox="1">
            <a:spLocks noChangeArrowheads="1"/>
          </p:cNvSpPr>
          <p:nvPr/>
        </p:nvSpPr>
        <p:spPr bwMode="auto">
          <a:xfrm>
            <a:off x="479376" y="2282032"/>
            <a:ext cx="7344816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en-US" altLang="zh-CN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en-US" altLang="zh-CN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在圆的同一侧：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=9-7=2 cm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en-US" altLang="zh-CN" sz="2800" baseline="-25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" name="Rectangle 35"/>
          <p:cNvSpPr>
            <a:spLocks noChangeArrowheads="1"/>
          </p:cNvSpPr>
          <p:nvPr/>
        </p:nvSpPr>
        <p:spPr bwMode="auto">
          <a:xfrm>
            <a:off x="1199976" y="3493293"/>
            <a:ext cx="4535984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en-US" altLang="zh-CN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en-US" altLang="zh-CN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在圆的两侧：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=9+7=16 cm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1464" y="980728"/>
            <a:ext cx="10009112" cy="5704789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0</TotalTime>
  <Words>2639</Words>
  <Application>WPS 演示</Application>
  <PresentationFormat>自定义</PresentationFormat>
  <Paragraphs>482</Paragraphs>
  <Slides>23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7</vt:i4>
      </vt:variant>
      <vt:variant>
        <vt:lpstr>幻灯片标题</vt:lpstr>
      </vt:variant>
      <vt:variant>
        <vt:i4>23</vt:i4>
      </vt:variant>
    </vt:vector>
  </HeadingPairs>
  <TitlesOfParts>
    <vt:vector size="47" baseType="lpstr">
      <vt:lpstr>Arial</vt:lpstr>
      <vt:lpstr>宋体</vt:lpstr>
      <vt:lpstr>Wingdings</vt:lpstr>
      <vt:lpstr>微软雅黑</vt:lpstr>
      <vt:lpstr>华文琥珀</vt:lpstr>
      <vt:lpstr>华文行楷</vt:lpstr>
      <vt:lpstr>黑体</vt:lpstr>
      <vt:lpstr>Times New Roman</vt:lpstr>
      <vt:lpstr>楷体_GB2312</vt:lpstr>
      <vt:lpstr>新宋体</vt:lpstr>
      <vt:lpstr>Calibri</vt:lpstr>
      <vt:lpstr>等线</vt:lpstr>
      <vt:lpstr>Arial Unicode MS</vt:lpstr>
      <vt:lpstr>等线 Light</vt:lpstr>
      <vt:lpstr>2_Office 主题​​</vt:lpstr>
      <vt:lpstr>3_Office 主题​​</vt:lpstr>
      <vt:lpstr>微尘数学课件模板（九年级上）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Emrys</cp:lastModifiedBy>
  <cp:revision>233</cp:revision>
  <dcterms:created xsi:type="dcterms:W3CDTF">2015-07-09T08:14:00Z</dcterms:created>
  <dcterms:modified xsi:type="dcterms:W3CDTF">2020-10-19T08:12:05Z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2052-11.1.0.10069</vt:lpwstr>
  </property>
</Properties>
</file>