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68" r:id="rId2"/>
    <p:sldId id="365" r:id="rId3"/>
    <p:sldId id="562" r:id="rId4"/>
    <p:sldId id="370" r:id="rId5"/>
    <p:sldId id="483" r:id="rId6"/>
    <p:sldId id="608" r:id="rId7"/>
    <p:sldId id="485" r:id="rId8"/>
    <p:sldId id="486" r:id="rId9"/>
    <p:sldId id="584" r:id="rId10"/>
    <p:sldId id="487" r:id="rId11"/>
    <p:sldId id="609" r:id="rId12"/>
    <p:sldId id="492" r:id="rId13"/>
    <p:sldId id="565" r:id="rId14"/>
    <p:sldId id="566" r:id="rId15"/>
    <p:sldId id="596" r:id="rId16"/>
    <p:sldId id="567" r:id="rId17"/>
    <p:sldId id="568" r:id="rId18"/>
    <p:sldId id="598" r:id="rId19"/>
    <p:sldId id="599" r:id="rId20"/>
    <p:sldId id="600" r:id="rId21"/>
    <p:sldId id="610" r:id="rId22"/>
    <p:sldId id="574" r:id="rId23"/>
    <p:sldId id="575" r:id="rId24"/>
    <p:sldId id="576" r:id="rId25"/>
    <p:sldId id="590" r:id="rId26"/>
    <p:sldId id="611" r:id="rId27"/>
    <p:sldId id="577" r:id="rId28"/>
    <p:sldId id="578" r:id="rId29"/>
    <p:sldId id="603" r:id="rId30"/>
    <p:sldId id="583" r:id="rId31"/>
    <p:sldId id="606" r:id="rId32"/>
    <p:sldId id="494" r:id="rId33"/>
    <p:sldId id="491" r:id="rId34"/>
    <p:sldId id="496" r:id="rId35"/>
    <p:sldId id="498" r:id="rId36"/>
    <p:sldId id="593" r:id="rId37"/>
    <p:sldId id="613" r:id="rId38"/>
    <p:sldId id="614" r:id="rId39"/>
    <p:sldId id="615" r:id="rId40"/>
    <p:sldId id="563" r:id="rId41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6C0A"/>
    <a:srgbClr val="F79646"/>
    <a:srgbClr val="6DAA2D"/>
    <a:srgbClr val="7F7F7F"/>
    <a:srgbClr val="F68426"/>
    <a:srgbClr val="FF9900"/>
    <a:srgbClr val="A8DA73"/>
    <a:srgbClr val="D7F155"/>
    <a:srgbClr val="9BC31F"/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76" autoAdjust="0"/>
    <p:restoredTop sz="94660"/>
  </p:normalViewPr>
  <p:slideViewPr>
    <p:cSldViewPr>
      <p:cViewPr>
        <p:scale>
          <a:sx n="100" d="100"/>
          <a:sy n="100" d="100"/>
        </p:scale>
        <p:origin x="-678" y="-402"/>
      </p:cViewPr>
      <p:guideLst>
        <p:guide orient="horz" pos="162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Relationship Id="rId4" Type="http://schemas.openxmlformats.org/officeDocument/2006/relationships/image" Target="../media/image20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Relationship Id="rId4" Type="http://schemas.openxmlformats.org/officeDocument/2006/relationships/image" Target="../media/image2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Relationship Id="rId4" Type="http://schemas.openxmlformats.org/officeDocument/2006/relationships/image" Target="../media/image3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Relationship Id="rId4" Type="http://schemas.openxmlformats.org/officeDocument/2006/relationships/image" Target="../media/image4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FAAE2-9B52-45C5-968D-2B2024B388D1}" type="datetimeFigureOut">
              <a:rPr lang="zh-CN" altLang="en-US" smtClean="0"/>
              <a:t>2014/11/13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49126-AB6B-4ABE-B579-A9E4DC2C98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182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2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Teliss_Tong\Copy\定期备份\工作备份\！PPT图片及版面资源\06-PPT精选插图\10-综合\脚印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446704" y="-543896"/>
            <a:ext cx="225059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7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D10A7E-DD37-4F57-9AFC-2DE271C8CE16}" type="datetimeFigureOut">
              <a:rPr lang="zh-CN" altLang="en-US" smtClean="0"/>
              <a:t>2014/11/13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CB5C95-AF9C-4CDF-8E19-1C55A4DBF4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6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1" r:id="rId3"/>
    <p:sldLayoutId id="2147483656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6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201" indent="-257201" algn="l" defTabSz="68586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68" indent="-214334" algn="l" defTabSz="685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36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70" indent="-171467" algn="l" defTabSz="68586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205" indent="-171467" algn="l" defTabSz="68586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138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73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007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942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3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68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03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737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72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606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54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47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3.xml"/><Relationship Id="rId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5.emf"/><Relationship Id="rId5" Type="http://schemas.openxmlformats.org/officeDocument/2006/relationships/image" Target="../media/image3.emf"/><Relationship Id="rId10" Type="http://schemas.openxmlformats.org/officeDocument/2006/relationships/package" Target="../embeddings/Microsoft_Word_Document3.docx"/><Relationship Id="rId4" Type="http://schemas.openxmlformats.org/officeDocument/2006/relationships/package" Target="../embeddings/Microsoft_Word_Document1.docx"/><Relationship Id="rId9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Word_Document4.doc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Word_Document5.docx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Document6.docx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oleObject" Target="../embeddings/oleObject7.bin"/><Relationship Id="rId7" Type="http://schemas.openxmlformats.org/officeDocument/2006/relationships/package" Target="../embeddings/Microsoft_Word_Document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9.emf"/><Relationship Id="rId4" Type="http://schemas.openxmlformats.org/officeDocument/2006/relationships/package" Target="../embeddings/Microsoft_Word_Document7.docx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oleObject" Target="../embeddings/oleObject9.bin"/><Relationship Id="rId7" Type="http://schemas.openxmlformats.org/officeDocument/2006/relationships/package" Target="../embeddings/Microsoft_Word_Document1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1.emf"/><Relationship Id="rId10" Type="http://schemas.openxmlformats.org/officeDocument/2006/relationships/image" Target="../media/image13.png"/><Relationship Id="rId4" Type="http://schemas.openxmlformats.org/officeDocument/2006/relationships/package" Target="../embeddings/Microsoft_Word_Document9.docx"/><Relationship Id="rId9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6.emf"/><Relationship Id="rId4" Type="http://schemas.openxmlformats.org/officeDocument/2006/relationships/package" Target="../embeddings/Microsoft_Word_Document11.docx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13" Type="http://schemas.openxmlformats.org/officeDocument/2006/relationships/package" Target="../embeddings/Microsoft_Word_Document15.docx"/><Relationship Id="rId3" Type="http://schemas.openxmlformats.org/officeDocument/2006/relationships/oleObject" Target="../embeddings/oleObject12.bin"/><Relationship Id="rId7" Type="http://schemas.openxmlformats.org/officeDocument/2006/relationships/package" Target="../embeddings/Microsoft_Word_Document13.docx"/><Relationship Id="rId12" Type="http://schemas.openxmlformats.org/officeDocument/2006/relationships/oleObject" Target="../embeddings/oleObject1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19.emf"/><Relationship Id="rId5" Type="http://schemas.openxmlformats.org/officeDocument/2006/relationships/image" Target="../media/image17.emf"/><Relationship Id="rId10" Type="http://schemas.openxmlformats.org/officeDocument/2006/relationships/package" Target="../embeddings/Microsoft_Word_Document14.docx"/><Relationship Id="rId4" Type="http://schemas.openxmlformats.org/officeDocument/2006/relationships/package" Target="../embeddings/Microsoft_Word_Document12.docx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20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oleObject" Target="../embeddings/oleObject16.bin"/><Relationship Id="rId7" Type="http://schemas.openxmlformats.org/officeDocument/2006/relationships/package" Target="../embeddings/Microsoft_Word_Document1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2.emf"/><Relationship Id="rId4" Type="http://schemas.openxmlformats.org/officeDocument/2006/relationships/package" Target="../embeddings/Microsoft_Word_Document16.doc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4.emf"/><Relationship Id="rId5" Type="http://schemas.openxmlformats.org/officeDocument/2006/relationships/package" Target="../embeddings/Microsoft_Word_Document18.docx"/><Relationship Id="rId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13" Type="http://schemas.openxmlformats.org/officeDocument/2006/relationships/package" Target="../embeddings/Microsoft_Word_Document22.docx"/><Relationship Id="rId3" Type="http://schemas.openxmlformats.org/officeDocument/2006/relationships/oleObject" Target="../embeddings/oleObject19.bin"/><Relationship Id="rId7" Type="http://schemas.openxmlformats.org/officeDocument/2006/relationships/package" Target="../embeddings/Microsoft_Word_Document20.docx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7.emf"/><Relationship Id="rId5" Type="http://schemas.openxmlformats.org/officeDocument/2006/relationships/image" Target="../media/image25.emf"/><Relationship Id="rId10" Type="http://schemas.openxmlformats.org/officeDocument/2006/relationships/package" Target="../embeddings/Microsoft_Word_Document21.docx"/><Relationship Id="rId4" Type="http://schemas.openxmlformats.org/officeDocument/2006/relationships/package" Target="../embeddings/Microsoft_Word_Document19.docx"/><Relationship Id="rId9" Type="http://schemas.openxmlformats.org/officeDocument/2006/relationships/oleObject" Target="../embeddings/oleObject21.bin"/><Relationship Id="rId14" Type="http://schemas.openxmlformats.org/officeDocument/2006/relationships/image" Target="../media/image28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slide" Target="slide3.xml"/><Relationship Id="rId5" Type="http://schemas.openxmlformats.org/officeDocument/2006/relationships/image" Target="../media/image30.emf"/><Relationship Id="rId4" Type="http://schemas.openxmlformats.org/officeDocument/2006/relationships/package" Target="../embeddings/Microsoft_Word_Document23.docx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13" Type="http://schemas.openxmlformats.org/officeDocument/2006/relationships/package" Target="../embeddings/Microsoft_Word_Document27.docx"/><Relationship Id="rId3" Type="http://schemas.openxmlformats.org/officeDocument/2006/relationships/oleObject" Target="../embeddings/oleObject24.bin"/><Relationship Id="rId7" Type="http://schemas.openxmlformats.org/officeDocument/2006/relationships/package" Target="../embeddings/Microsoft_Word_Document25.docx"/><Relationship Id="rId12" Type="http://schemas.openxmlformats.org/officeDocument/2006/relationships/oleObject" Target="../embeddings/oleObject2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34.emf"/><Relationship Id="rId5" Type="http://schemas.openxmlformats.org/officeDocument/2006/relationships/image" Target="../media/image32.emf"/><Relationship Id="rId10" Type="http://schemas.openxmlformats.org/officeDocument/2006/relationships/package" Target="../embeddings/Microsoft_Word_Document26.docx"/><Relationship Id="rId4" Type="http://schemas.openxmlformats.org/officeDocument/2006/relationships/package" Target="../embeddings/Microsoft_Word_Document24.docx"/><Relationship Id="rId9" Type="http://schemas.openxmlformats.org/officeDocument/2006/relationships/oleObject" Target="../embeddings/oleObject26.bin"/><Relationship Id="rId14" Type="http://schemas.openxmlformats.org/officeDocument/2006/relationships/image" Target="../media/image35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36.emf"/><Relationship Id="rId4" Type="http://schemas.openxmlformats.org/officeDocument/2006/relationships/package" Target="../embeddings/Microsoft_Word_Document28.docx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13" Type="http://schemas.openxmlformats.org/officeDocument/2006/relationships/package" Target="../embeddings/Microsoft_Word_Document32.docx"/><Relationship Id="rId3" Type="http://schemas.openxmlformats.org/officeDocument/2006/relationships/oleObject" Target="../embeddings/oleObject29.bin"/><Relationship Id="rId7" Type="http://schemas.openxmlformats.org/officeDocument/2006/relationships/package" Target="../embeddings/Microsoft_Word_Document30.docx"/><Relationship Id="rId12" Type="http://schemas.openxmlformats.org/officeDocument/2006/relationships/oleObject" Target="../embeddings/oleObject3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39.emf"/><Relationship Id="rId5" Type="http://schemas.openxmlformats.org/officeDocument/2006/relationships/image" Target="../media/image37.emf"/><Relationship Id="rId10" Type="http://schemas.openxmlformats.org/officeDocument/2006/relationships/package" Target="../embeddings/Microsoft_Word_Document31.docx"/><Relationship Id="rId4" Type="http://schemas.openxmlformats.org/officeDocument/2006/relationships/package" Target="../embeddings/Microsoft_Word_Document29.docx"/><Relationship Id="rId9" Type="http://schemas.openxmlformats.org/officeDocument/2006/relationships/oleObject" Target="../embeddings/oleObject31.bin"/><Relationship Id="rId14" Type="http://schemas.openxmlformats.org/officeDocument/2006/relationships/image" Target="../media/image4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slide" Target="slide3.xml"/><Relationship Id="rId5" Type="http://schemas.openxmlformats.org/officeDocument/2006/relationships/image" Target="../media/image41.emf"/><Relationship Id="rId4" Type="http://schemas.openxmlformats.org/officeDocument/2006/relationships/package" Target="../embeddings/Microsoft_Word_Document33.docx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42.emf"/><Relationship Id="rId4" Type="http://schemas.openxmlformats.org/officeDocument/2006/relationships/package" Target="../embeddings/Microsoft_Word_Document34.docx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oleObject" Target="../embeddings/oleObject35.bin"/><Relationship Id="rId7" Type="http://schemas.openxmlformats.org/officeDocument/2006/relationships/package" Target="../embeddings/Microsoft_Word_Document3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43.emf"/><Relationship Id="rId4" Type="http://schemas.openxmlformats.org/officeDocument/2006/relationships/package" Target="../embeddings/Microsoft_Word_Document35.docx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45.emf"/><Relationship Id="rId4" Type="http://schemas.openxmlformats.org/officeDocument/2006/relationships/package" Target="../embeddings/Microsoft_Word_Document37.docx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39.docx"/><Relationship Id="rId3" Type="http://schemas.openxmlformats.org/officeDocument/2006/relationships/image" Target="../media/image49.png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48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6.emf"/><Relationship Id="rId11" Type="http://schemas.openxmlformats.org/officeDocument/2006/relationships/package" Target="../embeddings/Microsoft_Word_Document40.docx"/><Relationship Id="rId5" Type="http://schemas.openxmlformats.org/officeDocument/2006/relationships/package" Target="../embeddings/Microsoft_Word_Document38.docx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8.bin"/><Relationship Id="rId9" Type="http://schemas.openxmlformats.org/officeDocument/2006/relationships/image" Target="../media/image47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0.emf"/><Relationship Id="rId4" Type="http://schemas.openxmlformats.org/officeDocument/2006/relationships/package" Target="../embeddings/Microsoft_Word_Document41.docx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91taoke.com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1635646"/>
            <a:ext cx="9144000" cy="15841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39551" y="1632620"/>
            <a:ext cx="1944217" cy="15841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专题</a:t>
            </a:r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85368" y="2052454"/>
            <a:ext cx="5955476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500" b="1" spc="500" dirty="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万有引力定律及应用</a:t>
            </a:r>
            <a:endParaRPr lang="zh-CN" altLang="en-US" sz="4500" b="1" spc="500" dirty="0">
              <a:solidFill>
                <a:srgbClr val="E46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376439" y="1140177"/>
            <a:ext cx="338426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第一部分  </a:t>
            </a:r>
            <a:r>
              <a:rPr lang="zh-CN" altLang="en-US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专题复习篇</a:t>
            </a:r>
            <a:endParaRPr lang="en-US" altLang="zh-CN" sz="2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07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" y="0"/>
            <a:ext cx="1226301" cy="5149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336380" y="-54446"/>
            <a:ext cx="7563720" cy="5145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关于万有引力定律及应用知识的考查，主要表现在两个方面：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天体质量和密度的计算：主要考查对万有引力定律、星球表面重力加速度的理解和计算．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人造卫星的运行及变轨：主要是结合圆周运动的规律、万有引力定律，考查卫星在轨道运行时线速度、角速度、周期的计算，考查卫星变轨运行时线速度、角速度、周期以及有关能量的变化．以天体问题为背景的信息题，更是受专家的青睐．高考中一般以选择题的形式呈现．从命题趋势上看，对本部分内容的考查仍将延续与生产、生活以及航天科技相结合，形成新情景的物理题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．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995" y="765509"/>
            <a:ext cx="758758" cy="3416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高</a:t>
            </a:r>
            <a:endParaRPr lang="en-US" altLang="zh-CN" sz="3600" b="1" kern="100" dirty="0" smtClean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考定位</a:t>
            </a:r>
            <a:endParaRPr lang="zh-CN" altLang="en-US" sz="3600" b="1" kern="100" dirty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081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>
            <a:endCxn id="38" idx="3"/>
          </p:cNvCxnSpPr>
          <p:nvPr/>
        </p:nvCxnSpPr>
        <p:spPr>
          <a:xfrm>
            <a:off x="777731" y="877999"/>
            <a:ext cx="4197" cy="303551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六边形 15">
            <a:hlinkClick r:id="rId2" action="ppaction://hlinksldjump"/>
          </p:cNvPr>
          <p:cNvSpPr/>
          <p:nvPr/>
        </p:nvSpPr>
        <p:spPr>
          <a:xfrm>
            <a:off x="705721" y="580442"/>
            <a:ext cx="5954511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705721" y="1599634"/>
            <a:ext cx="6674591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六边形 27"/>
          <p:cNvSpPr/>
          <p:nvPr/>
        </p:nvSpPr>
        <p:spPr>
          <a:xfrm>
            <a:off x="680993" y="2611127"/>
            <a:ext cx="5979239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88558" y="79537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791938" y="184816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771425" y="2823341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>
            <a:hlinkClick r:id="rId3" action="ppaction://hlinksldjump"/>
          </p:cNvPr>
          <p:cNvSpPr/>
          <p:nvPr/>
        </p:nvSpPr>
        <p:spPr>
          <a:xfrm>
            <a:off x="680991" y="3587482"/>
            <a:ext cx="5979241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766110" y="3821324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0" y="4906833"/>
            <a:ext cx="91440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51819" y="4656994"/>
            <a:ext cx="1210588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</a:rPr>
              <a:t>目录索引</a:t>
            </a:r>
            <a:endParaRPr lang="zh-CN" altLang="en-US" sz="2000" b="1" dirty="0">
              <a:solidFill>
                <a:srgbClr val="E46C0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1031721" y="542191"/>
            <a:ext cx="5432898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对天体质量和密度的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>
            <a:hlinkClick r:id="rId4" action="ppaction://hlinksldjump"/>
          </p:cNvPr>
          <p:cNvSpPr txBox="1"/>
          <p:nvPr/>
        </p:nvSpPr>
        <p:spPr>
          <a:xfrm>
            <a:off x="1033626" y="1557554"/>
            <a:ext cx="6151043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对人造卫星有关物理量的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>
            <a:hlinkClick r:id="rId5" action="ppaction://hlinksldjump"/>
          </p:cNvPr>
          <p:cNvSpPr txBox="1"/>
          <p:nvPr/>
        </p:nvSpPr>
        <p:spPr>
          <a:xfrm>
            <a:off x="1031507" y="2566290"/>
            <a:ext cx="5432898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对航天器变轨问题的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>
            <a:hlinkClick r:id="rId3" action="ppaction://hlinksldjump"/>
          </p:cNvPr>
          <p:cNvSpPr txBox="1"/>
          <p:nvPr/>
        </p:nvSpPr>
        <p:spPr>
          <a:xfrm>
            <a:off x="1022637" y="3559278"/>
            <a:ext cx="5432898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对双星及多星问题的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715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13" y="168999"/>
            <a:ext cx="5647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对天体质量和密度的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59978" y="802030"/>
            <a:ext cx="8667732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广东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所示，飞行器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绕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星球做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匀速圆周运动，星球相对飞行器的张角为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列说法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轨道半径越大，周期越长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轨道半径越大，速度越大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若测得周期和张角，可得到星球的平均密度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若测得周期和轨道半径，可得到星球的平均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密度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304478" y="836633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8917" name="Picture 5" descr="262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505" y="913779"/>
            <a:ext cx="1201539" cy="1302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803307" y="2427734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554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664" y="1152918"/>
            <a:ext cx="8368028" cy="257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审题突破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根据开普勒第三定律，分析周期与轨道半径的关系；飞行器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绕某星球做匀速圆周运动，由星球的万有引力提供向心力，根据万有引力定律和几何知识、密度公式可求解星球的平均密度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52766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9823950"/>
              </p:ext>
            </p:extLst>
          </p:nvPr>
        </p:nvGraphicFramePr>
        <p:xfrm>
          <a:off x="380296" y="-51018"/>
          <a:ext cx="8243887" cy="174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3" name="文档" r:id="rId4" imgW="8243363" imgH="1754527" progId="Word.Document.12">
                  <p:embed/>
                </p:oleObj>
              </mc:Choice>
              <mc:Fallback>
                <p:oleObj name="文档" r:id="rId4" imgW="8243363" imgH="17545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0296" y="-51018"/>
                        <a:ext cx="8243887" cy="1744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8558175"/>
              </p:ext>
            </p:extLst>
          </p:nvPr>
        </p:nvGraphicFramePr>
        <p:xfrm>
          <a:off x="396875" y="1813570"/>
          <a:ext cx="824388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4" name="文档" r:id="rId7" imgW="8243363" imgH="823921" progId="Word.Document.12">
                  <p:embed/>
                </p:oleObj>
              </mc:Choice>
              <mc:Fallback>
                <p:oleObj name="文档" r:id="rId7" imgW="8243363" imgH="8239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6875" y="1813570"/>
                        <a:ext cx="8243888" cy="82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7005439"/>
              </p:ext>
            </p:extLst>
          </p:nvPr>
        </p:nvGraphicFramePr>
        <p:xfrm>
          <a:off x="411163" y="2598038"/>
          <a:ext cx="8245475" cy="214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5" name="文档" r:id="rId10" imgW="8243363" imgH="2156395" progId="Word.Document.12">
                  <p:embed/>
                </p:oleObj>
              </mc:Choice>
              <mc:Fallback>
                <p:oleObj name="文档" r:id="rId10" imgW="8243363" imgH="215639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1163" y="2598038"/>
                        <a:ext cx="8245475" cy="2149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349264" y="4582790"/>
            <a:ext cx="1558440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AC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91133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5440" y="611064"/>
            <a:ext cx="844082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6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新课标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Ⅱ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·18)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假设地球可视为质量均匀分布的球体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已知地球表面重力加速度在两极的大小为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en-US" altLang="zh-CN" sz="26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，在赤道的大小为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，地球自转的周期为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，引力常量为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地球的密度为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304478" y="16417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7997751"/>
              </p:ext>
            </p:extLst>
          </p:nvPr>
        </p:nvGraphicFramePr>
        <p:xfrm>
          <a:off x="394245" y="3161824"/>
          <a:ext cx="6088063" cy="170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9" name="文档" r:id="rId4" imgW="6087694" imgH="1710195" progId="Word.Document.12">
                  <p:embed/>
                </p:oleObj>
              </mc:Choice>
              <mc:Fallback>
                <p:oleObj name="文档" r:id="rId4" imgW="6087694" imgH="171019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4245" y="3161824"/>
                        <a:ext cx="6088063" cy="1706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145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073307"/>
              </p:ext>
            </p:extLst>
          </p:nvPr>
        </p:nvGraphicFramePr>
        <p:xfrm>
          <a:off x="459924" y="554851"/>
          <a:ext cx="8085138" cy="287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3" name="文档" r:id="rId4" imgW="8083217" imgH="2876155" progId="Word.Document.12">
                  <p:embed/>
                </p:oleObj>
              </mc:Choice>
              <mc:Fallback>
                <p:oleObj name="文档" r:id="rId4" imgW="8083217" imgH="287615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9924" y="554851"/>
                        <a:ext cx="8085138" cy="2873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387916" y="3532741"/>
            <a:ext cx="1412566" cy="551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7055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7663" y="-28158"/>
            <a:ext cx="8572809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专家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称嫦娥四号探月卫星为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四号星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，计划在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年发射升空，它的主要任务是更深层次、更全面的科学探测月球地貌等方面的信息，完善月球档案资料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已知月球表面的重力加速度为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，月球的平均密度为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月球可视为球体，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四号星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离月球表面的高度为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h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，绕月做匀速圆周运动的周期为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仅根据以上信息不能求出的物理量是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月球质量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万有引力常量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四号星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与月球间的万有引力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月球的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第一宇宙速度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40952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9170743"/>
              </p:ext>
            </p:extLst>
          </p:nvPr>
        </p:nvGraphicFramePr>
        <p:xfrm>
          <a:off x="381318" y="495717"/>
          <a:ext cx="8281987" cy="408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3" name="文档" r:id="rId4" imgW="8281510" imgH="4174390" progId="Word.Document.12">
                  <p:embed/>
                </p:oleObj>
              </mc:Choice>
              <mc:Fallback>
                <p:oleObj name="文档" r:id="rId4" imgW="8281510" imgH="41743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1318" y="495717"/>
                        <a:ext cx="8281987" cy="40846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370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0102" y="987574"/>
            <a:ext cx="8487930" cy="3516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π</a:t>
            </a:r>
            <a:r>
              <a:rPr lang="en-US" altLang="zh-CN" sz="26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600" b="1" kern="100" baseline="300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en-US" altLang="zh-CN" sz="26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ρ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可求得月球质量，故选项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6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</a:pP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   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求出第一宇宙速度，故选项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6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</a:pP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由于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不知道卫星的质量，故不能求得卫星与月球之间的万有引力，故选项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 panose="02010609060101010101" pitchFamily="49" charset="-122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477643"/>
              </p:ext>
            </p:extLst>
          </p:nvPr>
        </p:nvGraphicFramePr>
        <p:xfrm>
          <a:off x="1331640" y="1023014"/>
          <a:ext cx="28257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6" name="文档" r:id="rId4" imgW="283249" imgH="793624" progId="Word.Document.12">
                  <p:embed/>
                </p:oleObj>
              </mc:Choice>
              <mc:Fallback>
                <p:oleObj name="文档" r:id="rId4" imgW="283249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1640" y="1023014"/>
                        <a:ext cx="282575" cy="746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4239121"/>
              </p:ext>
            </p:extLst>
          </p:nvPr>
        </p:nvGraphicFramePr>
        <p:xfrm>
          <a:off x="768950" y="1750322"/>
          <a:ext cx="1722438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7" name="文档" r:id="rId7" imgW="1722891" imgH="801196" progId="Word.Document.12">
                  <p:embed/>
                </p:oleObj>
              </mc:Choice>
              <mc:Fallback>
                <p:oleObj name="文档" r:id="rId7" imgW="1722891" imgH="8011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68950" y="1750322"/>
                        <a:ext cx="1722438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604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对角圆角矩形 3"/>
          <p:cNvSpPr/>
          <p:nvPr/>
        </p:nvSpPr>
        <p:spPr>
          <a:xfrm>
            <a:off x="315908" y="131098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9048237"/>
              </p:ext>
            </p:extLst>
          </p:nvPr>
        </p:nvGraphicFramePr>
        <p:xfrm>
          <a:off x="250825" y="635154"/>
          <a:ext cx="8275638" cy="240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0" name="文档" r:id="rId4" imgW="8273953" imgH="2410492" progId="Word.Document.12">
                  <p:embed/>
                </p:oleObj>
              </mc:Choice>
              <mc:Fallback>
                <p:oleObj name="文档" r:id="rId4" imgW="8273953" imgH="241049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0825" y="635154"/>
                        <a:ext cx="8275638" cy="2408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258467"/>
              </p:ext>
            </p:extLst>
          </p:nvPr>
        </p:nvGraphicFramePr>
        <p:xfrm>
          <a:off x="250825" y="2674238"/>
          <a:ext cx="8275638" cy="250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1" name="文档" r:id="rId7" imgW="8273953" imgH="2507085" progId="Word.Document.12">
                  <p:embed/>
                </p:oleObj>
              </mc:Choice>
              <mc:Fallback>
                <p:oleObj name="文档" r:id="rId7" imgW="8273953" imgH="25070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0825" y="2674238"/>
                        <a:ext cx="8275638" cy="2500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7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9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22535" y="895616"/>
                <a:ext cx="8841953" cy="41960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3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               </a:t>
                </a:r>
                <a:r>
                  <a:rPr lang="en-US" altLang="zh-CN" sz="2300" b="1" kern="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/>
                    <a:ea typeface="黑体" panose="02010609060101010101" pitchFamily="49" charset="-122"/>
                    <a:cs typeface="Courier New"/>
                  </a:rPr>
                  <a:t>(</a:t>
                </a:r>
                <a:r>
                  <a:rPr lang="zh-CN" altLang="en-US" sz="2300" b="1" kern="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/>
                    <a:ea typeface="黑体" panose="02010609060101010101" pitchFamily="49" charset="-122"/>
                    <a:cs typeface="Courier New"/>
                  </a:rPr>
                  <a:t>双选</a:t>
                </a:r>
                <a:r>
                  <a:rPr lang="en-US" altLang="zh-CN" sz="2300" b="1" kern="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/>
                    <a:ea typeface="黑体" panose="02010609060101010101" pitchFamily="49" charset="-122"/>
                    <a:cs typeface="Courier New"/>
                  </a:rPr>
                  <a:t>)</a:t>
                </a:r>
                <a:r>
                  <a:rPr lang="zh-CN" altLang="zh-CN" sz="23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如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所示，在同一轨道平面上的三个人造地球卫星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宋体"/>
                    <a:ea typeface="Times New Roman"/>
                    <a:cs typeface="Courier New"/>
                  </a:rPr>
                  <a:t> 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B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C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在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某一时刻恰好在同一直线上，下列说法中正确的是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　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300" kern="100" dirty="0">
                  <a:latin typeface="宋体"/>
                  <a:cs typeface="Courier New"/>
                </a:endParaRPr>
              </a:p>
              <a:p>
                <a:pPr algn="ctr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3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ctr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3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endParaRPr lang="zh-CN" altLang="zh-CN" sz="23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A.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zh-CN" altLang="zh-CN" sz="23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3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sz="2300" b="1" i="1" kern="100" smtClean="0">
                            <a:solidFill>
                              <a:srgbClr val="404040"/>
                            </a:solidFill>
                            <a:latin typeface="Times New Roman" pitchFamily="18" charset="0"/>
                            <a:ea typeface="Times New Roman" pitchFamily="18" charset="0"/>
                            <a:cs typeface="Times New Roman" pitchFamily="18" charset="0"/>
                          </a:rPr>
                          <m:t>gr</m:t>
                        </m:r>
                      </m:e>
                    </m:rad>
                  </m:oMath>
                </a14:m>
                <a:r>
                  <a:rPr lang="zh-CN" altLang="zh-CN" sz="23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可知</a:t>
                </a:r>
                <a:r>
                  <a:rPr lang="en-US" altLang="zh-CN" sz="2300" b="1" i="1" kern="100" dirty="0" err="1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3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&lt;</a:t>
                </a:r>
                <a:r>
                  <a:rPr lang="en-US" altLang="zh-CN" sz="2300" b="1" i="1" kern="100" dirty="0" err="1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3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&lt;</a:t>
                </a:r>
                <a:r>
                  <a:rPr lang="en-US" altLang="zh-CN" sz="2300" b="1" i="1" kern="100" dirty="0" err="1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en-US" altLang="zh-CN" sz="23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endParaRPr lang="zh-CN" altLang="zh-CN" sz="23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B.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根据万有引力定律，可知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3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&gt;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3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&gt;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3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endParaRPr lang="zh-CN" altLang="zh-CN" sz="23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C.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卫星的向心加速度</a:t>
                </a:r>
                <a:r>
                  <a:rPr lang="en-US" altLang="zh-CN" sz="23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3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&gt;</a:t>
                </a:r>
                <a:r>
                  <a:rPr lang="en-US" altLang="zh-CN" sz="23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3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&gt;</a:t>
                </a:r>
                <a:r>
                  <a:rPr lang="en-US" altLang="zh-CN" sz="23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300" b="1" i="1" kern="100" baseline="-250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endParaRPr lang="zh-CN" altLang="zh-CN" sz="23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D.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卫星运动一周后，</a:t>
                </a:r>
                <a:r>
                  <a:rPr lang="en-US" altLang="zh-CN" sz="23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3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先回到原地</a:t>
                </a:r>
                <a:r>
                  <a:rPr lang="zh-CN" altLang="zh-CN" sz="23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点</a:t>
                </a:r>
                <a:endParaRPr lang="zh-CN" altLang="zh-CN" sz="23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35" y="895616"/>
                <a:ext cx="8841953" cy="4196020"/>
              </a:xfrm>
              <a:prstGeom prst="rect">
                <a:avLst/>
              </a:prstGeom>
              <a:blipFill rotWithShape="1">
                <a:blip r:embed="rId2"/>
                <a:stretch>
                  <a:fillRect l="-965" r="-1999" b="-8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92264" y="123478"/>
            <a:ext cx="6365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对人造卫星有关物理量的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对角圆角矩形 7"/>
          <p:cNvSpPr/>
          <p:nvPr/>
        </p:nvSpPr>
        <p:spPr>
          <a:xfrm>
            <a:off x="312098" y="919405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2706" name="Picture 2" descr="1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887" y="1923678"/>
            <a:ext cx="2375433" cy="62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17294" y="1131590"/>
            <a:ext cx="8165396" cy="2811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5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审题突破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由万有引力定律比较万有引力的大小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endParaRPr lang="en-US" altLang="zh-CN" sz="26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500"/>
              </a:lnSpc>
              <a:spcAft>
                <a:spcPts val="0"/>
              </a:spcAft>
            </a:pPr>
            <a:r>
              <a:rPr lang="en-US" altLang="zh-CN" sz="2600" b="1" i="1" kern="100" dirty="0" smtClean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       							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比较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三颗卫星的速度大小、向心加速度的大小、周期的大小，分析哪颗卫星先回到原点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3170282"/>
              </p:ext>
            </p:extLst>
          </p:nvPr>
        </p:nvGraphicFramePr>
        <p:xfrm>
          <a:off x="610473" y="1911474"/>
          <a:ext cx="5121275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9" name="文档" r:id="rId4" imgW="5120804" imgH="877638" progId="Word.Document.12">
                  <p:embed/>
                </p:oleObj>
              </mc:Choice>
              <mc:Fallback>
                <p:oleObj name="文档" r:id="rId4" imgW="5120804" imgH="87763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0473" y="1911474"/>
                        <a:ext cx="5121275" cy="876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908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87132" y="159405"/>
            <a:ext cx="858191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公式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只适用于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地面附近卫星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或飞行物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，如果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距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离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地面很远，其重力加速度改变，公式不再适用，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万有引力定律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可知当卫星质量不知时，万有引力不确定，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卫星的向心加速度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&gt;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&gt;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2π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周期短，卫星运动一周后，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先回到原地点，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CD</a:t>
            </a:r>
            <a:endParaRPr lang="zh-CN" altLang="zh-CN" sz="2400" b="1" kern="100" dirty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276652"/>
              </p:ext>
            </p:extLst>
          </p:nvPr>
        </p:nvGraphicFramePr>
        <p:xfrm>
          <a:off x="2275364" y="311041"/>
          <a:ext cx="685800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0" name="文档" r:id="rId4" imgW="687069" imgH="503722" progId="Word.Document.12">
                  <p:embed/>
                </p:oleObj>
              </mc:Choice>
              <mc:Fallback>
                <p:oleObj name="文档" r:id="rId4" imgW="687069" imgH="50372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75364" y="311041"/>
                        <a:ext cx="685800" cy="503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7617360"/>
              </p:ext>
            </p:extLst>
          </p:nvPr>
        </p:nvGraphicFramePr>
        <p:xfrm>
          <a:off x="3533408" y="1345049"/>
          <a:ext cx="777875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1" name="文档" r:id="rId7" imgW="778486" imgH="801196" progId="Word.Document.12">
                  <p:embed/>
                </p:oleObj>
              </mc:Choice>
              <mc:Fallback>
                <p:oleObj name="文档" r:id="rId7" imgW="778486" imgH="8011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33408" y="1345049"/>
                        <a:ext cx="777875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686865"/>
              </p:ext>
            </p:extLst>
          </p:nvPr>
        </p:nvGraphicFramePr>
        <p:xfrm>
          <a:off x="1627292" y="2485176"/>
          <a:ext cx="327025" cy="74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2" name="文档" r:id="rId10" imgW="328958" imgH="793624" progId="Word.Document.12">
                  <p:embed/>
                </p:oleObj>
              </mc:Choice>
              <mc:Fallback>
                <p:oleObj name="文档" r:id="rId10" imgW="328958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627292" y="2485176"/>
                        <a:ext cx="327025" cy="747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8021448"/>
              </p:ext>
            </p:extLst>
          </p:nvPr>
        </p:nvGraphicFramePr>
        <p:xfrm>
          <a:off x="1763688" y="3001233"/>
          <a:ext cx="1120775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93" name="文档" r:id="rId13" imgW="1121121" imgH="839417" progId="Word.Document.12">
                  <p:embed/>
                </p:oleObj>
              </mc:Choice>
              <mc:Fallback>
                <p:oleObj name="文档" r:id="rId13" imgW="1121121" imgH="83941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763688" y="3001233"/>
                        <a:ext cx="1120775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96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1892" y="707162"/>
            <a:ext cx="8412816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是放在地球赤道上的一个物体，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在随地球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一起转动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是赤道上方一颗近地卫星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的质量相等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，忽略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的轨道高度，下列说法正确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i="1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做圆周运动的向心加速度相等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受到的地球的万有引力相等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做圆周运动的线速度比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做圆周运动的周期比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长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187234" y="172626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3015" name="Picture 7" descr="1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676" y="1275606"/>
            <a:ext cx="1500132" cy="15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7668344" y="2790219"/>
            <a:ext cx="647933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77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23528" y="504418"/>
            <a:ext cx="8165396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受到的地球的万有引力相等，选项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对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赤道上的物体来说：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引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，对近地卫星来说：</a:t>
            </a:r>
            <a:r>
              <a:rPr lang="zh-CN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r>
              <a:rPr lang="en-US" altLang="zh-CN" sz="2400" b="1" i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F</a:t>
            </a:r>
            <a:r>
              <a:rPr lang="zh-CN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引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，所以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的向心加速度大于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的线速度大于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做圆周运动的周期比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短，选项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311819"/>
              </p:ext>
            </p:extLst>
          </p:nvPr>
        </p:nvGraphicFramePr>
        <p:xfrm>
          <a:off x="1200889" y="2436430"/>
          <a:ext cx="4111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0" name="文档" r:id="rId4" imgW="412817" imgH="839417" progId="Word.Document.12">
                  <p:embed/>
                </p:oleObj>
              </mc:Choice>
              <mc:Fallback>
                <p:oleObj name="文档" r:id="rId4" imgW="412817" imgH="83941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00889" y="2436430"/>
                        <a:ext cx="411163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4346087"/>
              </p:ext>
            </p:extLst>
          </p:nvPr>
        </p:nvGraphicFramePr>
        <p:xfrm>
          <a:off x="1236509" y="3097267"/>
          <a:ext cx="663575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1" name="文档" r:id="rId7" imgW="664035" imgH="793624" progId="Word.Document.12">
                  <p:embed/>
                </p:oleObj>
              </mc:Choice>
              <mc:Fallback>
                <p:oleObj name="文档" r:id="rId7" imgW="664035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36509" y="3097267"/>
                        <a:ext cx="663575" cy="776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75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6372" y="-62066"/>
                <a:ext cx="9109874" cy="524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4.</a:t>
                </a:r>
                <a:r>
                  <a:rPr lang="en-US" altLang="zh-CN" sz="2400" b="1" kern="1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/>
                    <a:ea typeface="黑体" panose="02010609060101010101" pitchFamily="49" charset="-122"/>
                    <a:cs typeface="Courier New"/>
                  </a:rPr>
                  <a:t>(</a:t>
                </a:r>
                <a:r>
                  <a:rPr lang="zh-CN" altLang="en-US" sz="2400" b="1" kern="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/>
                    <a:ea typeface="黑体" panose="02010609060101010101" pitchFamily="49" charset="-122"/>
                    <a:cs typeface="Courier New"/>
                  </a:rPr>
                  <a:t>单选</a:t>
                </a:r>
                <a:r>
                  <a:rPr lang="en-US" altLang="zh-CN" sz="2400" b="1" kern="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/>
                    <a:ea typeface="黑体" panose="02010609060101010101" pitchFamily="49" charset="-122"/>
                    <a:cs typeface="Courier New"/>
                  </a:rPr>
                  <a:t>)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火星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表面特征非常接近地球，可能适合人类居住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.2010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年，我国志愿者王跃参与了在俄罗斯进行的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“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模拟登火星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”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实验活动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已知火星半径是地球半径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质量是地球质量的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0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9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，自转周期也基本相同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地球表面重力加速度是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，若王跃在地面上能向上跳起的最大高度是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h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，在忽略自转影响的条件下，下述分析正确的是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王跃在火星表面所受火星引力是他在地球表面所受地球引力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 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9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倍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火星表面的重力加速度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是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0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g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0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den>
                    </m:f>
                  </m:oMath>
                </a14:m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火星的第一宇宙速度是地球第一宇宙速度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王跃在火星上向上跳起的最大高度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是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0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h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0" kern="1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72" y="-62066"/>
                <a:ext cx="9109874" cy="5240858"/>
              </a:xfrm>
              <a:prstGeom prst="rect">
                <a:avLst/>
              </a:prstGeom>
              <a:blipFill rotWithShape="1">
                <a:blip r:embed="rId3"/>
                <a:stretch>
                  <a:fillRect l="-1071" r="-1004" b="-1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1785366"/>
              </p:ext>
            </p:extLst>
          </p:nvPr>
        </p:nvGraphicFramePr>
        <p:xfrm>
          <a:off x="6262335" y="3932208"/>
          <a:ext cx="82232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3" name="文档" r:id="rId5" imgW="824195" imgH="793624" progId="Word.Document.12">
                  <p:embed/>
                </p:oleObj>
              </mc:Choice>
              <mc:Fallback>
                <p:oleObj name="文档" r:id="rId5" imgW="824195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62335" y="3932208"/>
                        <a:ext cx="822325" cy="792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860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7446903"/>
              </p:ext>
            </p:extLst>
          </p:nvPr>
        </p:nvGraphicFramePr>
        <p:xfrm>
          <a:off x="441325" y="66710"/>
          <a:ext cx="8237538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62" name="文档" r:id="rId4" imgW="8235806" imgH="715074" progId="Word.Document.12">
                  <p:embed/>
                </p:oleObj>
              </mc:Choice>
              <mc:Fallback>
                <p:oleObj name="文档" r:id="rId4" imgW="8235806" imgH="71507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1325" y="66710"/>
                        <a:ext cx="8237538" cy="70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344777"/>
              </p:ext>
            </p:extLst>
          </p:nvPr>
        </p:nvGraphicFramePr>
        <p:xfrm>
          <a:off x="438918" y="795447"/>
          <a:ext cx="8237538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63" name="文档" r:id="rId7" imgW="8235806" imgH="715074" progId="Word.Document.12">
                  <p:embed/>
                </p:oleObj>
              </mc:Choice>
              <mc:Fallback>
                <p:oleObj name="文档" r:id="rId7" imgW="8235806" imgH="71507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8918" y="795447"/>
                        <a:ext cx="8237538" cy="70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6386106"/>
              </p:ext>
            </p:extLst>
          </p:nvPr>
        </p:nvGraphicFramePr>
        <p:xfrm>
          <a:off x="434975" y="1616035"/>
          <a:ext cx="8235950" cy="147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64" name="文档" r:id="rId10" imgW="8235806" imgH="1473038" progId="Word.Document.12">
                  <p:embed/>
                </p:oleObj>
              </mc:Choice>
              <mc:Fallback>
                <p:oleObj name="文档" r:id="rId10" imgW="8235806" imgH="147303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4975" y="1616035"/>
                        <a:ext cx="8235950" cy="1471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1486919"/>
              </p:ext>
            </p:extLst>
          </p:nvPr>
        </p:nvGraphicFramePr>
        <p:xfrm>
          <a:off x="431032" y="3112963"/>
          <a:ext cx="8235950" cy="147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65" name="文档" r:id="rId13" imgW="8235806" imgH="1474840" progId="Word.Document.12">
                  <p:embed/>
                </p:oleObj>
              </mc:Choice>
              <mc:Fallback>
                <p:oleObj name="文档" r:id="rId13" imgW="8235806" imgH="14748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31032" y="3112963"/>
                        <a:ext cx="8235950" cy="1471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95536" y="4455800"/>
            <a:ext cx="1386918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C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61989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08288" y="459919"/>
            <a:ext cx="8412816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把水星和金星绕太阳的轨道视为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圆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周，如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所示，从水星与金星在一条直线上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始计时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，若测得在相同时间内水星、金星转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过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的角度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θ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均为锐角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，则由此条件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求得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水星和金星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质量之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比</a:t>
            </a:r>
            <a:r>
              <a:rPr lang="en-US" altLang="zh-CN" sz="2400" kern="100" dirty="0" smtClean="0">
                <a:latin typeface="宋体"/>
                <a:cs typeface="Courier New"/>
              </a:rPr>
              <a:t>				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绕太阳的动能之比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到太阳的距离之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比</a:t>
            </a:r>
            <a:r>
              <a:rPr lang="en-US" altLang="zh-CN" sz="2400" kern="100" dirty="0" smtClean="0">
                <a:latin typeface="宋体"/>
                <a:cs typeface="Courier New"/>
              </a:rPr>
              <a:t>		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受到的太阳引力之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比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75778" name="Picture 2" descr="C76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860" y="639702"/>
            <a:ext cx="2030235" cy="194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228676" y="2553478"/>
            <a:ext cx="647933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240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65323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53311" y="-12918"/>
                <a:ext cx="8754409" cy="5221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水星和金星作为环绕体，无法求出质量之比，故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错误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由于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不知道水星和金星的质量关系，故不能计算它们绕太阳的动能之比，故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错误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相同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时间内水星转过的角度为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，金星转过的角度为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，可知道它们的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角速度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之比，根据万有引力提供向心力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GMm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mrω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，解得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zh-CN" altLang="en-US" sz="22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radPr>
                      <m:deg>
                        <m:r>
                          <m:rPr>
                            <m:nor/>
                          </m:rPr>
                          <a:rPr lang="en-US" altLang="zh-CN" sz="2400" b="1" i="0" kern="100" baseline="-25000" dirty="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Courier New"/>
                          </a:rPr>
                          <m:t>3</m:t>
                        </m:r>
                      </m:deg>
                      <m:e>
                        <m:f>
                          <m:fPr>
                            <m:ctrlPr>
                              <a:rPr lang="en-US" altLang="zh-CN" sz="2200" b="1" i="1" kern="100">
                                <a:solidFill>
                                  <a:srgbClr val="404040"/>
                                </a:solidFill>
                                <a:latin typeface="Cambria Math"/>
                                <a:ea typeface="黑体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22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GM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altLang="zh-CN" sz="22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ω</m:t>
                            </m:r>
                            <m:r>
                              <m:rPr>
                                <m:nor/>
                              </m:rPr>
                              <a:rPr lang="en-US" altLang="zh-CN" sz="2200" b="1" kern="100" baseline="300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2</m:t>
                            </m:r>
                          </m:den>
                        </m:f>
                      </m:e>
                    </m:rad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知道了角速度之比，就可求出轨道半径之比，即到太阳的距离之比，故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正确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由于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不知道水星和金星的质量关系，故不能计算它们受到的太阳引力之比，故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错误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11" y="-12918"/>
                <a:ext cx="8754409" cy="5221942"/>
              </a:xfrm>
              <a:prstGeom prst="rect">
                <a:avLst/>
              </a:prstGeom>
              <a:blipFill rotWithShape="1">
                <a:blip r:embed="rId2"/>
                <a:stretch>
                  <a:fillRect l="-1045" r="-1114" b="-8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996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对角圆角矩形 3"/>
          <p:cNvSpPr/>
          <p:nvPr/>
        </p:nvSpPr>
        <p:spPr>
          <a:xfrm>
            <a:off x="251520" y="143798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491561"/>
              </p:ext>
            </p:extLst>
          </p:nvPr>
        </p:nvGraphicFramePr>
        <p:xfrm>
          <a:off x="254000" y="669102"/>
          <a:ext cx="8423275" cy="421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9" name="文档" r:id="rId4" imgW="8426181" imgH="4474620" progId="Word.Document.12">
                  <p:embed/>
                </p:oleObj>
              </mc:Choice>
              <mc:Fallback>
                <p:oleObj name="文档" r:id="rId4" imgW="8426181" imgH="447462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4000" y="669102"/>
                        <a:ext cx="8423275" cy="421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图片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8361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71892" y="863878"/>
            <a:ext cx="8667732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年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月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日凌晨，我国发射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了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嫦娥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三号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登月探测器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嫦娥三号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由地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月转移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轨道到环月轨道飞行的示意图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示，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点为变轨点，则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嫦娥三号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经过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点的速率，轨道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的一定大于轨道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经过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点的加速度，轨道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的一定大于轨道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运行周期，轨道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一定</a:t>
            </a:r>
            <a:r>
              <a:rPr lang="zh-CN" altLang="en-US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于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具有的机械能，轨道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一定</a:t>
            </a:r>
            <a:r>
              <a:rPr lang="zh-CN" altLang="en-US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于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轨道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534" y="161379"/>
            <a:ext cx="5647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对航天器变轨问题的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对角圆角矩形 9"/>
          <p:cNvSpPr/>
          <p:nvPr/>
        </p:nvSpPr>
        <p:spPr>
          <a:xfrm>
            <a:off x="323528" y="907610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6802" name="Picture 2" descr="C5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360" y="1152402"/>
            <a:ext cx="2426449" cy="1483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7236296" y="2628604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724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95536" y="1015773"/>
            <a:ext cx="8247050" cy="321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审题突破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①“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嫦娥三号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从轨道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进入轨道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的过程中，发动机对卫星做负功，卫星的机械能减小；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在不同轨道上的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点卫星的加速度都由万有引力产生，在同一位置万有引力大小相同产生的加速度大小相同；</a:t>
            </a:r>
            <a:r>
              <a:rPr lang="en-US" altLang="zh-CN" sz="26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根据开普勒行星运动定律根据半长轴关系求解周期关系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6567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矩形 10"/>
              <p:cNvSpPr/>
              <p:nvPr/>
            </p:nvSpPr>
            <p:spPr>
              <a:xfrm>
                <a:off x="179512" y="187866"/>
                <a:ext cx="8754409" cy="4708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卫星在轨道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上经过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点时减速，使其受到的万有引力大于需要的向心力而做向心运动，才能进入轨道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，故经过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点的速率，轨道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的一定大于轨道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的，故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正确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万有引力提供向心力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Mm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GM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由此可知，到月球的距离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相同，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相等，故经过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点的加速度，轨道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的一定等于轨道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的，故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错误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开普勒第三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定律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T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可知，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越大，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越大，故轨道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的周期一定大于轨道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的运行周期，故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r>
                  <a:rPr lang="zh-CN" altLang="en-US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错误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</p:txBody>
          </p:sp>
        </mc:Choice>
        <mc:Fallback xmlns="">
          <p:sp>
            <p:nvSpPr>
              <p:cNvPr id="11" name="矩形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87866"/>
                <a:ext cx="8754409" cy="4708981"/>
              </a:xfrm>
              <a:prstGeom prst="rect">
                <a:avLst/>
              </a:prstGeom>
              <a:blipFill rotWithShape="1">
                <a:blip r:embed="rId2"/>
                <a:stretch>
                  <a:fillRect l="-1044" r="-1044" b="-6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740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01474" y="1368942"/>
            <a:ext cx="8329521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因为卫星在轨道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上经过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点时减速做向心运动才能进入轨道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，即外力对卫星做负功，机械能减小，故轨道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的机械能一定大于轨道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的机械能，故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AD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96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7398" y="834875"/>
            <a:ext cx="824705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6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6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</a:t>
            </a:r>
            <a:r>
              <a:rPr lang="zh-CN" altLang="en-US" sz="2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选</a:t>
            </a:r>
            <a:r>
              <a:rPr lang="en-US" altLang="zh-CN" sz="2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由于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某种原因，人造地球卫星的轨道半径减小了，那么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卫星受到的万有引力增大、线速度减小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卫星的向心加速度增大、周期减小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卫星的动能、重力势能和机械能都减小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卫星的动能增大，重力势能减小，机械能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减小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387916" y="267494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634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51520" y="596302"/>
            <a:ext cx="8496944" cy="384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卫星绕地球做圆周运动，万有引力提供圆周运动向心力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            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知万有引力与距离的二次方成反比，半径减小则万有引力增大，线速度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，知半径减小，线速度增大，选项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知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减小，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增大，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zh-CN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减小，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减小，选项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3011850"/>
              </p:ext>
            </p:extLst>
          </p:nvPr>
        </p:nvGraphicFramePr>
        <p:xfrm>
          <a:off x="346388" y="1299027"/>
          <a:ext cx="3695700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0" name="文档" r:id="rId4" imgW="3695919" imgH="793624" progId="Word.Document.12">
                  <p:embed/>
                </p:oleObj>
              </mc:Choice>
              <mc:Fallback>
                <p:oleObj name="文档" r:id="rId4" imgW="3695919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6388" y="1299027"/>
                        <a:ext cx="3695700" cy="776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0034092"/>
              </p:ext>
            </p:extLst>
          </p:nvPr>
        </p:nvGraphicFramePr>
        <p:xfrm>
          <a:off x="6099408" y="1882393"/>
          <a:ext cx="1006475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1" name="文档" r:id="rId7" imgW="1007029" imgH="793624" progId="Word.Document.12">
                  <p:embed/>
                </p:oleObj>
              </mc:Choice>
              <mc:Fallback>
                <p:oleObj name="文档" r:id="rId7" imgW="1007029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99408" y="1882393"/>
                        <a:ext cx="1006475" cy="784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5858561"/>
              </p:ext>
            </p:extLst>
          </p:nvPr>
        </p:nvGraphicFramePr>
        <p:xfrm>
          <a:off x="1081708" y="3203873"/>
          <a:ext cx="327025" cy="808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2" name="文档" r:id="rId10" imgW="328958" imgH="808768" progId="Word.Document.12">
                  <p:embed/>
                </p:oleObj>
              </mc:Choice>
              <mc:Fallback>
                <p:oleObj name="文档" r:id="rId10" imgW="328958" imgH="80876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81708" y="3203873"/>
                        <a:ext cx="327025" cy="8080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9433109"/>
              </p:ext>
            </p:extLst>
          </p:nvPr>
        </p:nvGraphicFramePr>
        <p:xfrm>
          <a:off x="4769782" y="3172629"/>
          <a:ext cx="1227138" cy="960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3" name="文档" r:id="rId13" imgW="1227654" imgH="961651" progId="Word.Document.12">
                  <p:embed/>
                </p:oleObj>
              </mc:Choice>
              <mc:Fallback>
                <p:oleObj name="文档" r:id="rId13" imgW="1227654" imgH="96165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769782" y="3172629"/>
                        <a:ext cx="1227138" cy="960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712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08288" y="1059582"/>
            <a:ext cx="8491173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卫星运行的线速度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zh-CN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    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知半径减小，线速度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增大，故动能增大，卫星轨道高度降低则其重力势能减小，在轨道减小的过程中由于阻力的存在，卫星要克服阻力做功，机械能减小，选项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BD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591637"/>
              </p:ext>
            </p:extLst>
          </p:nvPr>
        </p:nvGraphicFramePr>
        <p:xfrm>
          <a:off x="3473956" y="1074822"/>
          <a:ext cx="1219200" cy="96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5" name="文档" r:id="rId4" imgW="1220096" imgH="969223" progId="Word.Document.12">
                  <p:embed/>
                </p:oleObj>
              </mc:Choice>
              <mc:Fallback>
                <p:oleObj name="文档" r:id="rId4" imgW="1220096" imgH="96922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73956" y="1074822"/>
                        <a:ext cx="1219200" cy="9667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47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对角圆角矩形 2"/>
          <p:cNvSpPr/>
          <p:nvPr/>
        </p:nvSpPr>
        <p:spPr>
          <a:xfrm>
            <a:off x="315908" y="81611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3900" y="593287"/>
            <a:ext cx="8329521" cy="4503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3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当卫星的速度突然增加时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即万有引力不足以提供向心力，卫星将做离心运动，脱离原来的圆轨道，轨道半径变大，当卫星进入新的轨道稳定运行时由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zh-CN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，其运行速度与原轨道相比减小了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3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当卫星的速度减小时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即万有引力大于所需要的向心力，卫星将做近心运动，脱离原来的圆轨道，轨道半径变小，当卫星进入新的轨道稳定运行时由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，其运行速度与原轨道相比增大了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1574430"/>
              </p:ext>
            </p:extLst>
          </p:nvPr>
        </p:nvGraphicFramePr>
        <p:xfrm>
          <a:off x="4206666" y="577685"/>
          <a:ext cx="1646238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4" name="文档" r:id="rId4" imgW="1646950" imgH="923430" progId="Word.Document.12">
                  <p:embed/>
                </p:oleObj>
              </mc:Choice>
              <mc:Fallback>
                <p:oleObj name="文档" r:id="rId4" imgW="1646950" imgH="92343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06666" y="577685"/>
                        <a:ext cx="1646238" cy="922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282141"/>
              </p:ext>
            </p:extLst>
          </p:nvPr>
        </p:nvGraphicFramePr>
        <p:xfrm>
          <a:off x="6948264" y="1628026"/>
          <a:ext cx="1173163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5" name="文档" r:id="rId7" imgW="1174387" imgH="892782" progId="Word.Document.12">
                  <p:embed/>
                </p:oleObj>
              </mc:Choice>
              <mc:Fallback>
                <p:oleObj name="文档" r:id="rId7" imgW="1174387" imgH="8927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48264" y="1628026"/>
                        <a:ext cx="1173163" cy="890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9208645"/>
              </p:ext>
            </p:extLst>
          </p:nvPr>
        </p:nvGraphicFramePr>
        <p:xfrm>
          <a:off x="3563888" y="2738626"/>
          <a:ext cx="15922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6" name="文档" r:id="rId10" imgW="1593323" imgH="839417" progId="Word.Document.12">
                  <p:embed/>
                </p:oleObj>
              </mc:Choice>
              <mc:Fallback>
                <p:oleObj name="文档" r:id="rId10" imgW="1593323" imgH="83941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563888" y="2738626"/>
                        <a:ext cx="1592263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4041427"/>
              </p:ext>
            </p:extLst>
          </p:nvPr>
        </p:nvGraphicFramePr>
        <p:xfrm>
          <a:off x="6652612" y="3803506"/>
          <a:ext cx="1012825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7" name="文档" r:id="rId13" imgW="1014587" imgH="885210" progId="Word.Document.12">
                  <p:embed/>
                </p:oleObj>
              </mc:Choice>
              <mc:Fallback>
                <p:oleObj name="文档" r:id="rId13" imgW="1014587" imgH="8852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652612" y="3803506"/>
                        <a:ext cx="1012825" cy="884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641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67044" y="1782439"/>
            <a:ext cx="8165396" cy="129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比较不同圆轨道上的速度大小时应用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zh-CN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进行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判断，不能用</a:t>
            </a:r>
            <a:r>
              <a:rPr lang="en-US" altLang="zh-CN" sz="2400" b="1" i="1" kern="100" dirty="0">
                <a:solidFill>
                  <a:srgbClr val="404040"/>
                </a:solidFill>
                <a:latin typeface="Book Antiqua"/>
                <a:ea typeface="黑体"/>
                <a:cs typeface="Times New Roman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ωr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进行判断，因为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也随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的变化而变化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 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5163833"/>
              </p:ext>
            </p:extLst>
          </p:nvPr>
        </p:nvGraphicFramePr>
        <p:xfrm>
          <a:off x="6182018" y="1809323"/>
          <a:ext cx="1036638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4" name="文档" r:id="rId4" imgW="1037261" imgH="892782" progId="Word.Document.12">
                  <p:embed/>
                </p:oleObj>
              </mc:Choice>
              <mc:Fallback>
                <p:oleObj name="文档" r:id="rId4" imgW="1037261" imgH="8927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82018" y="1809323"/>
                        <a:ext cx="1036638" cy="890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4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43316" y="745262"/>
            <a:ext cx="8813551" cy="4362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国际研究小组观测到了一组双星系统，它们绕二者连线上的某点做匀速圆周运动，双星系统中质量较小的星体能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吸食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质量较大星体的表面物质，造成质量转移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根据大爆炸宇宙学可知，双星间的距离在缓慢增大，假设星体的轨道仍近似为圆，则在该过程中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双星做圆周运动的角速度不断减小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双星做圆周运动的角速度不断增大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质量较大的星体做圆周运动的轨道半径减小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质量较大的星体做圆周运动的轨道半径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增大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206" y="100618"/>
            <a:ext cx="54328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对双星及多星问题的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考查</a:t>
            </a:r>
            <a:endParaRPr lang="en-US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1" name="对角圆角矩形 10"/>
          <p:cNvSpPr/>
          <p:nvPr/>
        </p:nvSpPr>
        <p:spPr>
          <a:xfrm>
            <a:off x="293048" y="812696"/>
            <a:ext cx="873621" cy="455290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72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272918" y="801355"/>
                <a:ext cx="8554346" cy="34265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审题突破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①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双星绕连线上的一点转动，角速度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周期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相等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②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双星间的万有引力提供向心力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③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几何关系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l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7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由双星的运动有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，联立可得：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宋体"/>
                    <a:ea typeface="Times New Roman"/>
                    <a:cs typeface="Courier New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cs typeface="Courier New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zh-CN" sz="2400" b="1" i="1" kern="100" smtClean="0">
                                <a:solidFill>
                                  <a:srgbClr val="404040"/>
                                </a:solidFill>
                                <a:latin typeface="Cambria Math"/>
                                <a:cs typeface="Courier New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24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G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>
                                <a:solidFill>
                                  <a:srgbClr val="404040"/>
                                </a:solidFill>
                                <a:latin typeface="Symbol"/>
                                <a:ea typeface="黑体"/>
                                <a:cs typeface="Times New Roman"/>
                              </a:rPr>
                              <m:t>(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m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 baseline="-250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1</m:t>
                            </m:r>
                            <m:r>
                              <m:rPr>
                                <m:nor/>
                              </m:rPr>
                              <a:rPr lang="zh-CN" altLang="en-US" sz="2400" b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  <a:cs typeface="Times New Roman"/>
                              </a:rPr>
                              <m:t>＋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m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 baseline="-250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>
                                <a:solidFill>
                                  <a:srgbClr val="404040"/>
                                </a:solidFill>
                                <a:latin typeface="Symbol"/>
                                <a:ea typeface="黑体"/>
                                <a:cs typeface="Times New Roman"/>
                              </a:rPr>
                              <m:t>)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altLang="zh-CN" sz="2400" b="1" kern="100">
                                <a:solidFill>
                                  <a:srgbClr val="404040"/>
                                </a:solidFill>
                                <a:latin typeface="Symbol"/>
                                <a:ea typeface="黑体"/>
                                <a:cs typeface="Times New Roman"/>
                              </a:rPr>
                              <m:t>(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r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 baseline="-250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1</m:t>
                            </m:r>
                            <m:r>
                              <m:rPr>
                                <m:nor/>
                              </m:rPr>
                              <a:rPr lang="zh-CN" altLang="en-US" sz="2400" b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  <a:cs typeface="Times New Roman"/>
                              </a:rPr>
                              <m:t>＋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kern="1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r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 baseline="-250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>
                                <a:solidFill>
                                  <a:srgbClr val="404040"/>
                                </a:solidFill>
                                <a:latin typeface="Symbol"/>
                                <a:ea typeface="黑体"/>
                                <a:cs typeface="Times New Roman"/>
                              </a:rPr>
                              <m:t>)</m:t>
                            </m:r>
                            <m:r>
                              <m:rPr>
                                <m:nor/>
                              </m:rPr>
                              <a:rPr lang="en-US" altLang="zh-CN" sz="2400" b="1" kern="100" baseline="30000">
                                <a:solidFill>
                                  <a:srgbClr val="404040"/>
                                </a:solidFill>
                                <a:latin typeface="Times New Roman"/>
                                <a:ea typeface="黑体"/>
                              </a:rPr>
                              <m:t>3</m:t>
                            </m:r>
                          </m:den>
                        </m:f>
                      </m:e>
                    </m:rad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所以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正确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AD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18" y="801355"/>
                <a:ext cx="8554346" cy="3426579"/>
              </a:xfrm>
              <a:prstGeom prst="rect">
                <a:avLst/>
              </a:prstGeom>
              <a:blipFill rotWithShape="1">
                <a:blip r:embed="rId2"/>
                <a:stretch>
                  <a:fillRect l="-1140" r="-1069" b="-14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373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5910" y="613603"/>
            <a:ext cx="88405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en-US" altLang="zh-CN" sz="2400" b="1" kern="10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单选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2013·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山东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·20)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双星系统由两颗恒星组成，两恒星在相互引力的作用下，分别围绕其连线上的某一点做周期相同的匀速圆周运动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研究发现，双星系统演化过程中，两星的总质量、距离和周期均可能发生变化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若某双星系统中两星做圆周运动的周期为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，经过一段时间演化后，两星总质量变为原来的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倍，两星之间的距离变为原来的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倍，则此时圆周运动的周期为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323528" y="13109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8582507"/>
              </p:ext>
            </p:extLst>
          </p:nvPr>
        </p:nvGraphicFramePr>
        <p:xfrm>
          <a:off x="379005" y="3651870"/>
          <a:ext cx="6088063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1" name="文档" r:id="rId4" imgW="6087694" imgH="1602069" progId="Word.Document.12">
                  <p:embed/>
                </p:oleObj>
              </mc:Choice>
              <mc:Fallback>
                <p:oleObj name="文档" r:id="rId4" imgW="6087694" imgH="160206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9005" y="3651870"/>
                        <a:ext cx="6088063" cy="160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182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11433" y="524294"/>
            <a:ext cx="8753055" cy="384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双星靠彼此的引力提供向心力，则有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并且</a:t>
            </a:r>
            <a:r>
              <a:rPr lang="pt-BR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pt-BR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pt-BR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pt-BR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pt-BR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解得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2π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当双星总质量变为原来的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倍，两星之间距离变为原来的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倍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385474"/>
              </p:ext>
            </p:extLst>
          </p:nvPr>
        </p:nvGraphicFramePr>
        <p:xfrm>
          <a:off x="274380" y="1195978"/>
          <a:ext cx="6088063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0" name="文档" r:id="rId4" imgW="6087694" imgH="1563864" progId="Word.Document.12">
                  <p:embed/>
                </p:oleObj>
              </mc:Choice>
              <mc:Fallback>
                <p:oleObj name="文档" r:id="rId4" imgW="6087694" imgH="156386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380" y="1195978"/>
                        <a:ext cx="6088063" cy="1562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9280664"/>
              </p:ext>
            </p:extLst>
          </p:nvPr>
        </p:nvGraphicFramePr>
        <p:xfrm>
          <a:off x="1835696" y="3083426"/>
          <a:ext cx="233997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1" name="文档" r:id="rId7" imgW="2340137" imgH="1083525" progId="Word.Document.12">
                  <p:embed/>
                </p:oleObj>
              </mc:Choice>
              <mc:Fallback>
                <p:oleObj name="文档" r:id="rId7" imgW="2340137" imgH="108352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35696" y="3083426"/>
                        <a:ext cx="2339975" cy="1081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705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51520" y="2867368"/>
            <a:ext cx="8164133" cy="1288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故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选项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pt-BR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8736976"/>
              </p:ext>
            </p:extLst>
          </p:nvPr>
        </p:nvGraphicFramePr>
        <p:xfrm>
          <a:off x="327025" y="1194282"/>
          <a:ext cx="6089650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9" name="文档" r:id="rId4" imgW="6087694" imgH="1723891" progId="Word.Document.12">
                  <p:embed/>
                </p:oleObj>
              </mc:Choice>
              <mc:Fallback>
                <p:oleObj name="文档" r:id="rId4" imgW="6087694" imgH="17238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7025" y="1194282"/>
                        <a:ext cx="6089650" cy="171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99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-70089"/>
            <a:ext cx="8840586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(</a:t>
            </a:r>
            <a:r>
              <a:rPr lang="zh-CN" altLang="en-US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双选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anose="02010609060101010101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宇宙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间存在一些离其它恒星较远的三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星系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统，其中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有一种三星系统，如图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所示，三颗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质量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均为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星体位于等边三角形的三个顶点，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三角形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边长为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，忽略其它星体对它们的引力作用，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三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星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一平面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内绕三角形中心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做匀速圆周运动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万有引力常量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每颗星做圆周运动的线速度为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endParaRPr lang="zh-CN" altLang="zh-CN" sz="2400" kern="100" dirty="0" smtClean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每颗星做圆周运动的角速度为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 </a:t>
            </a:r>
            <a:endParaRPr lang="zh-CN" altLang="zh-CN" sz="2400" kern="100" dirty="0" smtClean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每颗星做圆周运动的周期为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2π </a:t>
            </a:r>
            <a:endParaRPr lang="zh-CN" altLang="zh-CN" sz="2400" kern="100" dirty="0" smtClean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每颗星做圆周运动的加速度与三星的质量无关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80898" name="Picture 2" descr="1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512" y="131098"/>
            <a:ext cx="1982838" cy="1827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7588716" y="1844050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15672"/>
              </p:ext>
            </p:extLst>
          </p:nvPr>
        </p:nvGraphicFramePr>
        <p:xfrm>
          <a:off x="4607425" y="2685286"/>
          <a:ext cx="1074738" cy="868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3" name="文档" r:id="rId5" imgW="1075412" imgH="871508" progId="Word.Document.12">
                  <p:embed/>
                </p:oleObj>
              </mc:Choice>
              <mc:Fallback>
                <p:oleObj name="文档" r:id="rId5" imgW="1075412" imgH="8715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7425" y="2685286"/>
                        <a:ext cx="1074738" cy="868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4065487"/>
              </p:ext>
            </p:extLst>
          </p:nvPr>
        </p:nvGraphicFramePr>
        <p:xfrm>
          <a:off x="4592185" y="3288402"/>
          <a:ext cx="1165225" cy="868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4" name="文档" r:id="rId8" imgW="1166829" imgH="874392" progId="Word.Document.12">
                  <p:embed/>
                </p:oleObj>
              </mc:Choice>
              <mc:Fallback>
                <p:oleObj name="文档" r:id="rId8" imgW="1166829" imgH="87439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92185" y="3288402"/>
                        <a:ext cx="1165225" cy="868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6265401"/>
              </p:ext>
            </p:extLst>
          </p:nvPr>
        </p:nvGraphicFramePr>
        <p:xfrm>
          <a:off x="4647436" y="3883060"/>
          <a:ext cx="1058863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5" name="文档" r:id="rId11" imgW="1060296" imgH="831845" progId="Word.Document.12">
                  <p:embed/>
                </p:oleObj>
              </mc:Choice>
              <mc:Fallback>
                <p:oleObj name="文档" r:id="rId11" imgW="1060296" imgH="83184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647436" y="3883060"/>
                        <a:ext cx="1058863" cy="830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4016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8699172"/>
              </p:ext>
            </p:extLst>
          </p:nvPr>
        </p:nvGraphicFramePr>
        <p:xfrm>
          <a:off x="396875" y="609600"/>
          <a:ext cx="8183563" cy="2697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8" name="文档" r:id="rId4" imgW="8182544" imgH="2704955" progId="Word.Document.12">
                  <p:embed/>
                </p:oleObj>
              </mc:Choice>
              <mc:Fallback>
                <p:oleObj name="文档" r:id="rId4" imgW="8182544" imgH="270495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6875" y="609600"/>
                        <a:ext cx="8183563" cy="2697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/>
          <p:cNvSpPr/>
          <p:nvPr/>
        </p:nvSpPr>
        <p:spPr>
          <a:xfrm>
            <a:off x="390688" y="3428226"/>
            <a:ext cx="1558440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AC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8959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对角圆角矩形 3"/>
          <p:cNvSpPr/>
          <p:nvPr/>
        </p:nvSpPr>
        <p:spPr>
          <a:xfrm>
            <a:off x="259140" y="107410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667801"/>
            <a:ext cx="8840586" cy="4136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一个分析、求解双星或多星问题的两个关键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向心力来源：双星问题中，向心力来源于另一星体的万有引力；多星问题中，向心力则来源于其余星体的万有引力的合力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圆心或轨道半径的确定及求解：双星问题中，轨道的圆心位于两星连线上某处，只有两星质量相等时才位于连线的中点，此处极易发生的错误是列式时将两星之间的距离当作轨道半径；多星问题中，也只有各星体的质量相等时轨道圆心才会位于几何图形的中心位置，解题时一定要弄清题给条件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6" name="图片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19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ChangeArrowheads="1"/>
          </p:cNvSpPr>
          <p:nvPr/>
        </p:nvSpPr>
        <p:spPr bwMode="gray">
          <a:xfrm>
            <a:off x="0" y="1661658"/>
            <a:ext cx="9144000" cy="166688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68544" tIns="34272" rIns="68544" bIns="34272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8774" y="1851670"/>
            <a:ext cx="2952328" cy="1069513"/>
          </a:xfrm>
          <a:prstGeom prst="rect">
            <a:avLst/>
          </a:prstGeom>
        </p:spPr>
        <p:txBody>
          <a:bodyPr wrap="square" lIns="68570" tIns="34285" rIns="68570" bIns="34285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5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55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095153" y="3094856"/>
            <a:ext cx="4104456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>
            <a:hlinkClick r:id="rId2"/>
          </p:cNvPr>
          <p:cNvSpPr txBox="1">
            <a:spLocks/>
          </p:cNvSpPr>
          <p:nvPr/>
        </p:nvSpPr>
        <p:spPr>
          <a:xfrm>
            <a:off x="4422651" y="3089523"/>
            <a:ext cx="2976711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0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6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4875</TotalTime>
  <Words>1447</Words>
  <Application>Microsoft Office PowerPoint</Application>
  <PresentationFormat>全屏显示(16:9)</PresentationFormat>
  <Paragraphs>160</Paragraphs>
  <Slides>40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2" baseType="lpstr">
      <vt:lpstr>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569</cp:revision>
  <dcterms:modified xsi:type="dcterms:W3CDTF">2014-11-13T08:01:55Z</dcterms:modified>
</cp:coreProperties>
</file>