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handoutMasterIdLst>
    <p:handoutMasterId r:id="rId97"/>
  </p:handoutMasterIdLst>
  <p:sldIdLst>
    <p:sldId id="961" r:id="rId3"/>
    <p:sldId id="533" r:id="rId4"/>
    <p:sldId id="958" r:id="rId6"/>
    <p:sldId id="963" r:id="rId7"/>
    <p:sldId id="836" r:id="rId8"/>
    <p:sldId id="976" r:id="rId9"/>
    <p:sldId id="991" r:id="rId10"/>
    <p:sldId id="315" r:id="rId11"/>
    <p:sldId id="749" r:id="rId12"/>
    <p:sldId id="877" r:id="rId13"/>
    <p:sldId id="1077" r:id="rId14"/>
    <p:sldId id="992" r:id="rId15"/>
    <p:sldId id="995" r:id="rId16"/>
    <p:sldId id="996" r:id="rId17"/>
    <p:sldId id="993" r:id="rId18"/>
    <p:sldId id="994" r:id="rId19"/>
    <p:sldId id="997" r:id="rId20"/>
    <p:sldId id="881" r:id="rId21"/>
    <p:sldId id="618" r:id="rId22"/>
    <p:sldId id="753" r:id="rId23"/>
    <p:sldId id="842" r:id="rId24"/>
    <p:sldId id="882" r:id="rId25"/>
    <p:sldId id="883" r:id="rId26"/>
    <p:sldId id="998" r:id="rId27"/>
    <p:sldId id="1001" r:id="rId28"/>
    <p:sldId id="999" r:id="rId29"/>
    <p:sldId id="1002" r:id="rId30"/>
    <p:sldId id="1162" r:id="rId31"/>
    <p:sldId id="885" r:id="rId32"/>
    <p:sldId id="889" r:id="rId33"/>
    <p:sldId id="1158" r:id="rId34"/>
    <p:sldId id="886" r:id="rId35"/>
    <p:sldId id="1160" r:id="rId36"/>
    <p:sldId id="982" r:id="rId37"/>
    <p:sldId id="892" r:id="rId38"/>
    <p:sldId id="893" r:id="rId39"/>
    <p:sldId id="894" r:id="rId40"/>
    <p:sldId id="902" r:id="rId41"/>
    <p:sldId id="907" r:id="rId42"/>
    <p:sldId id="908" r:id="rId43"/>
    <p:sldId id="910" r:id="rId44"/>
    <p:sldId id="1004" r:id="rId45"/>
    <p:sldId id="1005" r:id="rId46"/>
    <p:sldId id="913" r:id="rId47"/>
    <p:sldId id="914" r:id="rId48"/>
    <p:sldId id="923" r:id="rId49"/>
    <p:sldId id="924" r:id="rId50"/>
    <p:sldId id="657" r:id="rId51"/>
    <p:sldId id="817" r:id="rId52"/>
    <p:sldId id="1006" r:id="rId53"/>
    <p:sldId id="926" r:id="rId54"/>
    <p:sldId id="927" r:id="rId55"/>
    <p:sldId id="866" r:id="rId56"/>
    <p:sldId id="928" r:id="rId57"/>
    <p:sldId id="985" r:id="rId58"/>
    <p:sldId id="1007" r:id="rId59"/>
    <p:sldId id="930" r:id="rId60"/>
    <p:sldId id="931" r:id="rId61"/>
    <p:sldId id="1008" r:id="rId62"/>
    <p:sldId id="934" r:id="rId63"/>
    <p:sldId id="935" r:id="rId64"/>
    <p:sldId id="946" r:id="rId65"/>
    <p:sldId id="936" r:id="rId66"/>
    <p:sldId id="945" r:id="rId67"/>
    <p:sldId id="937" r:id="rId68"/>
    <p:sldId id="986" r:id="rId69"/>
    <p:sldId id="938" r:id="rId70"/>
    <p:sldId id="510" r:id="rId71"/>
    <p:sldId id="690" r:id="rId72"/>
    <p:sldId id="987" r:id="rId73"/>
    <p:sldId id="827" r:id="rId74"/>
    <p:sldId id="695" r:id="rId75"/>
    <p:sldId id="697" r:id="rId76"/>
    <p:sldId id="1009" r:id="rId77"/>
    <p:sldId id="700" r:id="rId78"/>
    <p:sldId id="1010" r:id="rId79"/>
    <p:sldId id="702" r:id="rId80"/>
    <p:sldId id="704" r:id="rId81"/>
    <p:sldId id="1011" r:id="rId82"/>
    <p:sldId id="706" r:id="rId83"/>
    <p:sldId id="830" r:id="rId84"/>
    <p:sldId id="989" r:id="rId85"/>
    <p:sldId id="710" r:id="rId86"/>
    <p:sldId id="990" r:id="rId87"/>
    <p:sldId id="712" r:id="rId88"/>
    <p:sldId id="952" r:id="rId89"/>
    <p:sldId id="953" r:id="rId90"/>
    <p:sldId id="974" r:id="rId91"/>
    <p:sldId id="954" r:id="rId92"/>
    <p:sldId id="955" r:id="rId93"/>
    <p:sldId id="1013" r:id="rId94"/>
    <p:sldId id="1014" r:id="rId95"/>
    <p:sldId id="441" r:id="rId96"/>
  </p:sldIdLst>
  <p:sldSz cx="12190095" cy="6859270"/>
  <p:notesSz cx="6858000" cy="9144000"/>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00"/>
    <a:srgbClr val="0000FF"/>
    <a:srgbClr val="0000CC"/>
    <a:srgbClr val="00CCFF"/>
    <a:srgbClr val="0066FF"/>
    <a:srgbClr val="00CC00"/>
    <a:srgbClr val="CC00FF"/>
    <a:srgbClr val="99FF99"/>
    <a:srgbClr val="6600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102" autoAdjust="0"/>
    <p:restoredTop sz="92254" autoAdjust="0"/>
  </p:normalViewPr>
  <p:slideViewPr>
    <p:cSldViewPr>
      <p:cViewPr>
        <p:scale>
          <a:sx n="75" d="100"/>
          <a:sy n="75" d="100"/>
        </p:scale>
        <p:origin x="-1109" y="-346"/>
      </p:cViewPr>
      <p:guideLst>
        <p:guide orient="horz" pos="2161"/>
        <p:guide pos="3843"/>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86" d="100"/>
          <a:sy n="86" d="100"/>
        </p:scale>
        <p:origin x="-3846" y="-84"/>
      </p:cViewPr>
      <p:guideLst>
        <p:guide orient="horz" pos="2880"/>
        <p:guide pos="2162"/>
      </p:guideLst>
    </p:cSldViewPr>
  </p:notes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viewProps" Target="viewProps.xml"/><Relationship Id="rId98" Type="http://schemas.openxmlformats.org/officeDocument/2006/relationships/presProps" Target="presProps.xml"/><Relationship Id="rId97" Type="http://schemas.openxmlformats.org/officeDocument/2006/relationships/handoutMaster" Target="handoutMasters/handoutMaster1.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6.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4.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3.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notesMaster" Target="notesMasters/notesMaster1.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0" Type="http://schemas.openxmlformats.org/officeDocument/2006/relationships/tableStyles" Target="tableStyles.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2588" y="685800"/>
            <a:ext cx="6092825"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E3F37086-15D0-443D-AF17-A3F21825C045}"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userDrawn="1">
  <p:cSld name="3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userDrawn="1">
  <p:cSld name="2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1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showMasterSp="0" userDrawn="1">
  <p:cSld name="8_两栏内容">
    <p:spTree>
      <p:nvGrpSpPr>
        <p:cNvPr id="1" name=""/>
        <p:cNvGrpSpPr/>
        <p:nvPr/>
      </p:nvGrpSpPr>
      <p:grpSpPr>
        <a:xfrm>
          <a:off x="0" y="0"/>
          <a:ext cx="0" cy="0"/>
          <a:chOff x="0" y="0"/>
          <a:chExt cx="0" cy="0"/>
        </a:xfrm>
      </p:grpSpPr>
      <p:sp>
        <p:nvSpPr>
          <p:cNvPr id="2" name="AutoShape 46"/>
          <p:cNvSpPr>
            <a:spLocks noChangeArrowheads="1"/>
          </p:cNvSpPr>
          <p:nvPr userDrawn="1"/>
        </p:nvSpPr>
        <p:spPr bwMode="gray">
          <a:xfrm>
            <a:off x="-370369" y="10718"/>
            <a:ext cx="12880358" cy="616092"/>
          </a:xfrm>
          <a:prstGeom prst="roundRect">
            <a:avLst>
              <a:gd name="adj" fmla="val 50000"/>
            </a:avLst>
          </a:prstGeom>
          <a:gradFill rotWithShape="1">
            <a:gsLst>
              <a:gs pos="0">
                <a:srgbClr val="F8F8F8"/>
              </a:gs>
              <a:gs pos="100000">
                <a:srgbClr val="F8F8F8">
                  <a:gamma/>
                  <a:shade val="76471"/>
                  <a:invGamma/>
                </a:srgbClr>
              </a:gs>
            </a:gsLst>
            <a:lin ang="5400000" scaled="1"/>
          </a:gradFill>
          <a:ln w="19050">
            <a:solidFill>
              <a:srgbClr val="C0C0C0"/>
            </a:solidFill>
            <a:round/>
          </a:ln>
          <a:effectLst>
            <a:outerShdw dist="53882" dir="2700000" algn="ctr" rotWithShape="0">
              <a:srgbClr val="292929">
                <a:alpha val="50000"/>
              </a:srgbClr>
            </a:outerShdw>
          </a:effectLst>
        </p:spPr>
        <p:txBody>
          <a:bodyPr wrap="none" lIns="121898" tIns="60948" rIns="121898" bIns="60948" anchor="ctr"/>
          <a:lstStyle/>
          <a:p>
            <a:pPr algn="ctr">
              <a:defRPr/>
            </a:pPr>
            <a:endParaRPr lang="zh-CN" altLang="en-US" sz="2400" b="1">
              <a:solidFill>
                <a:schemeClr val="tx1"/>
              </a:solidFill>
              <a:latin typeface="Times New Roman" panose="02020603050405020304" pitchFamily="18" charset="0"/>
              <a:cs typeface="Times New Roman" panose="02020603050405020304" pitchFamily="18" charset="0"/>
            </a:endParaRPr>
          </a:p>
        </p:txBody>
      </p:sp>
      <p:graphicFrame>
        <p:nvGraphicFramePr>
          <p:cNvPr id="3" name="表格 2"/>
          <p:cNvGraphicFramePr>
            <a:graphicFrameLocks noGrp="1"/>
          </p:cNvGraphicFramePr>
          <p:nvPr userDrawn="1"/>
        </p:nvGraphicFramePr>
        <p:xfrm>
          <a:off x="201223" y="43238"/>
          <a:ext cx="11653880" cy="519643"/>
        </p:xfrm>
        <a:graphic>
          <a:graphicData uri="http://schemas.openxmlformats.org/drawingml/2006/table">
            <a:tbl>
              <a:tblPr firstRow="1" bandRow="1">
                <a:tableStyleId>{5C22544A-7EE6-4342-B048-85BDC9FD1C3A}</a:tableStyleId>
              </a:tblPr>
              <a:tblGrid>
                <a:gridCol w="832420"/>
                <a:gridCol w="832420"/>
                <a:gridCol w="832420"/>
                <a:gridCol w="832420"/>
                <a:gridCol w="832420"/>
                <a:gridCol w="832420"/>
                <a:gridCol w="832420"/>
                <a:gridCol w="832420"/>
                <a:gridCol w="832420"/>
                <a:gridCol w="832420"/>
                <a:gridCol w="832420"/>
                <a:gridCol w="832420"/>
                <a:gridCol w="832420"/>
                <a:gridCol w="832420"/>
              </a:tblGrid>
              <a:tr h="519643">
                <a:tc>
                  <a:txBody>
                    <a:bodyPr/>
                    <a:lstStyle/>
                    <a:p>
                      <a:pPr>
                        <a:lnSpc>
                          <a:spcPct val="50000"/>
                        </a:lnSpc>
                      </a:pPr>
                      <a:endParaRPr lang="zh-CN" altLang="en-US" sz="1900" baseline="0" dirty="0"/>
                    </a:p>
                  </a:txBody>
                  <a:tcPr marL="121904" marR="121904" marT="60974" marB="60974">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nSpc>
                          <a:spcPct val="50000"/>
                        </a:lnSpc>
                      </a:pPr>
                      <a:endParaRPr lang="zh-CN" altLang="en-US" sz="1900" baseline="0" dirty="0"/>
                    </a:p>
                  </a:txBody>
                  <a:tcPr marL="121904" marR="121904" marT="60974" marB="60974">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r>
            </a:tbl>
          </a:graphicData>
        </a:graphic>
      </p:graphicFrame>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showMasterSp="0" userDrawn="1">
  <p:cSld name="5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showMasterSp="0" userDrawn="1">
  <p:cSld name="7_两栏内容">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userDrawn="1">
  <p:cSld name="5_标题幻灯片">
    <p:bg>
      <p:bgPr>
        <a:solidFill>
          <a:srgbClr val="F3EFE5"/>
        </a:solidFill>
        <a:effectLst/>
      </p:bgPr>
    </p:bg>
    <p:spTree>
      <p:nvGrpSpPr>
        <p:cNvPr id="1" name=""/>
        <p:cNvGrpSpPr/>
        <p:nvPr/>
      </p:nvGrpSpPr>
      <p:grpSpPr>
        <a:xfrm>
          <a:off x="0" y="0"/>
          <a:ext cx="0" cy="0"/>
          <a:chOff x="0" y="0"/>
          <a:chExt cx="0" cy="0"/>
        </a:xfrm>
      </p:grpSpPr>
      <p:sp>
        <p:nvSpPr>
          <p:cNvPr id="16" name="矩形 15"/>
          <p:cNvSpPr/>
          <p:nvPr userDrawn="1"/>
        </p:nvSpPr>
        <p:spPr>
          <a:xfrm>
            <a:off x="0" y="2122088"/>
            <a:ext cx="12190413" cy="246010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38" tIns="45719" rIns="91438" bIns="45719" rtlCol="0" anchor="ctr"/>
          <a:lstStyle/>
          <a:p>
            <a:pPr algn="ctr"/>
            <a:endParaRPr lang="zh-CN" altLang="en-US" sz="36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iming>
    <p:tnLst>
      <p:par>
        <p:cTn id="1" dur="indefinite" restart="never" nodeType="tmRoot"/>
      </p:par>
    </p:tnLst>
  </p:timing>
  <p:txStyles>
    <p:titleStyle>
      <a:lvl1pPr algn="ctr" defTabSz="1218565"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8.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Layout" Target="../slideLayouts/slideLayout9.xml"/><Relationship Id="rId7" Type="http://schemas.openxmlformats.org/officeDocument/2006/relationships/slide" Target="slide60.xml"/><Relationship Id="rId6" Type="http://schemas.openxmlformats.org/officeDocument/2006/relationships/slide" Target="slide39.xml"/><Relationship Id="rId5" Type="http://schemas.openxmlformats.org/officeDocument/2006/relationships/slide" Target="slide68.xml"/><Relationship Id="rId4" Type="http://schemas.openxmlformats.org/officeDocument/2006/relationships/slide" Target="slide48.xml"/><Relationship Id="rId3" Type="http://schemas.openxmlformats.org/officeDocument/2006/relationships/slide" Target="slide29.xml"/><Relationship Id="rId2" Type="http://schemas.openxmlformats.org/officeDocument/2006/relationships/slide" Target="slide8.xml"/><Relationship Id="rId1"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slide" Target="slide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2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3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46.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slide" Target="slide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5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5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5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slide" Target="slide4.xml"/><Relationship Id="rId1" Type="http://schemas.openxmlformats.org/officeDocument/2006/relationships/slide" Target="slide59.xml"/></Relationships>
</file>

<file path=ppt/slides/_rels/slide5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slide" Target="slide4.xml"/></Relationships>
</file>

<file path=ppt/slides/_rels/slide6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2.pn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slide" Target="slide66.xml"/><Relationship Id="rId2" Type="http://schemas.openxmlformats.org/officeDocument/2006/relationships/slide" Target="slide65.xml"/><Relationship Id="rId1" Type="http://schemas.openxmlformats.org/officeDocument/2006/relationships/slide" Target="slide64.xml"/></Relationships>
</file>

<file path=ppt/slides/_rels/slide65.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slide" Target="slide66.xml"/><Relationship Id="rId2" Type="http://schemas.openxmlformats.org/officeDocument/2006/relationships/slide" Target="slide65.xml"/><Relationship Id="rId1" Type="http://schemas.openxmlformats.org/officeDocument/2006/relationships/slide" Target="slide64.xml"/></Relationships>
</file>

<file path=ppt/slides/_rels/slide66.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slide" Target="slide66.xml"/><Relationship Id="rId2" Type="http://schemas.openxmlformats.org/officeDocument/2006/relationships/slide" Target="slide65.xml"/><Relationship Id="rId1" Type="http://schemas.openxmlformats.org/officeDocument/2006/relationships/slide" Target="slide64.xml"/></Relationships>
</file>

<file path=ppt/slides/_rels/slide67.xml.rels><?xml version="1.0" encoding="UTF-8" standalone="yes"?>
<Relationships xmlns="http://schemas.openxmlformats.org/package/2006/relationships"><Relationship Id="rId5" Type="http://schemas.openxmlformats.org/officeDocument/2006/relationships/slideLayout" Target="../slideLayouts/slideLayout1.xml"/><Relationship Id="rId4" Type="http://schemas.openxmlformats.org/officeDocument/2006/relationships/slide" Target="slide64.xml"/><Relationship Id="rId3" Type="http://schemas.openxmlformats.org/officeDocument/2006/relationships/slide" Target="slide4.xml"/><Relationship Id="rId2" Type="http://schemas.openxmlformats.org/officeDocument/2006/relationships/slide" Target="slide66.xml"/><Relationship Id="rId1" Type="http://schemas.openxmlformats.org/officeDocument/2006/relationships/slide" Target="slide65.xml"/></Relationships>
</file>

<file path=ppt/slides/_rels/slide68.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69.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slide" Target="slide70.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0.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1.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2.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3.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slide" Target="slide74.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4.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5.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slide" Target="slide76.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6.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7.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8.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slide" Target="slide79.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79.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0.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1.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image" Target="../media/image3.png"/><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2.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3.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slide" Target="slide84.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4.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5.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6.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7.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8.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89.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90.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91.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5" Type="http://schemas.openxmlformats.org/officeDocument/2006/relationships/slideLayout" Target="../slideLayouts/slideLayout1.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92.xml.rels><?xml version="1.0" encoding="UTF-8" standalone="yes"?>
<Relationships xmlns="http://schemas.openxmlformats.org/package/2006/relationships"><Relationship Id="rId9" Type="http://schemas.openxmlformats.org/officeDocument/2006/relationships/slide" Target="slide80.xml"/><Relationship Id="rId8" Type="http://schemas.openxmlformats.org/officeDocument/2006/relationships/slide" Target="slide78.xml"/><Relationship Id="rId7" Type="http://schemas.openxmlformats.org/officeDocument/2006/relationships/slide" Target="slide77.xml"/><Relationship Id="rId6" Type="http://schemas.openxmlformats.org/officeDocument/2006/relationships/slide" Target="slide75.xml"/><Relationship Id="rId5" Type="http://schemas.openxmlformats.org/officeDocument/2006/relationships/slide" Target="slide73.xml"/><Relationship Id="rId4" Type="http://schemas.openxmlformats.org/officeDocument/2006/relationships/slide" Target="slide72.xml"/><Relationship Id="rId3" Type="http://schemas.openxmlformats.org/officeDocument/2006/relationships/slide" Target="slide71.xml"/><Relationship Id="rId2" Type="http://schemas.openxmlformats.org/officeDocument/2006/relationships/slide" Target="slide69.xml"/><Relationship Id="rId16" Type="http://schemas.openxmlformats.org/officeDocument/2006/relationships/slideLayout" Target="../slideLayouts/slideLayout1.xml"/><Relationship Id="rId15" Type="http://schemas.openxmlformats.org/officeDocument/2006/relationships/slide" Target="slide4.xml"/><Relationship Id="rId14" Type="http://schemas.openxmlformats.org/officeDocument/2006/relationships/slide" Target="slide89.xml"/><Relationship Id="rId13" Type="http://schemas.openxmlformats.org/officeDocument/2006/relationships/slide" Target="slide86.xml"/><Relationship Id="rId12" Type="http://schemas.openxmlformats.org/officeDocument/2006/relationships/slide" Target="slide85.xml"/><Relationship Id="rId11" Type="http://schemas.openxmlformats.org/officeDocument/2006/relationships/slide" Target="slide83.xml"/><Relationship Id="rId10" Type="http://schemas.openxmlformats.org/officeDocument/2006/relationships/slide" Target="slide81.xml"/><Relationship Id="rId1" Type="http://schemas.openxmlformats.org/officeDocument/2006/relationships/slide" Target="slide68.xml"/></Relationships>
</file>

<file path=ppt/slides/_rels/slide93.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hyperlink" Target="http://www.91taoke.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862958" y="1787743"/>
            <a:ext cx="7487857" cy="2973120"/>
          </a:xfrm>
          <a:prstGeom prst="rect">
            <a:avLst/>
          </a:prstGeom>
        </p:spPr>
        <p:txBody>
          <a:bodyPr wrap="square" lIns="91438" tIns="45719" rIns="91438" bIns="45719">
            <a:spAutoFit/>
          </a:bodyPr>
          <a:lstStyle/>
          <a:p>
            <a:pPr lvl="0">
              <a:lnSpc>
                <a:spcPct val="120000"/>
              </a:lnSpc>
            </a:pPr>
            <a:r>
              <a:rPr lang="zh-CN" altLang="en-US" sz="4000" b="1" dirty="0" smtClean="0">
                <a:solidFill>
                  <a:prstClr val="white"/>
                </a:solidFill>
                <a:latin typeface="微软雅黑" panose="020B0503020204020204" pitchFamily="34" charset="-122"/>
                <a:ea typeface="微软雅黑" panose="020B0503020204020204" pitchFamily="34" charset="-122"/>
              </a:rPr>
              <a:t>第十八</a:t>
            </a:r>
            <a:r>
              <a:rPr lang="zh-CN" altLang="en-US" sz="4000" b="1" dirty="0">
                <a:solidFill>
                  <a:prstClr val="white"/>
                </a:solidFill>
                <a:latin typeface="微软雅黑" panose="020B0503020204020204" pitchFamily="34" charset="-122"/>
                <a:ea typeface="微软雅黑" panose="020B0503020204020204" pitchFamily="34" charset="-122"/>
              </a:rPr>
              <a:t>课</a:t>
            </a:r>
            <a:r>
              <a:rPr lang="zh-CN" altLang="en-US" sz="5600" b="1" dirty="0">
                <a:solidFill>
                  <a:prstClr val="white"/>
                </a:solidFill>
                <a:latin typeface="微软雅黑" panose="020B0503020204020204" pitchFamily="34" charset="-122"/>
                <a:ea typeface="微软雅黑" panose="020B0503020204020204" pitchFamily="34" charset="-122"/>
              </a:rPr>
              <a:t>　</a:t>
            </a:r>
            <a:endParaRPr lang="en-US" altLang="zh-CN" sz="5600" b="1" dirty="0">
              <a:solidFill>
                <a:prstClr val="white"/>
              </a:solidFill>
              <a:latin typeface="微软雅黑" panose="020B0503020204020204" pitchFamily="34" charset="-122"/>
              <a:ea typeface="微软雅黑" panose="020B0503020204020204" pitchFamily="34" charset="-122"/>
            </a:endParaRPr>
          </a:p>
          <a:p>
            <a:pPr lvl="0">
              <a:lnSpc>
                <a:spcPct val="120000"/>
              </a:lnSpc>
            </a:pPr>
            <a:r>
              <a:rPr lang="zh-CN" altLang="en-US" sz="5000" b="1" dirty="0" smtClean="0">
                <a:solidFill>
                  <a:prstClr val="white"/>
                </a:solidFill>
                <a:latin typeface="微软雅黑" panose="020B0503020204020204" pitchFamily="34" charset="-122"/>
                <a:ea typeface="微软雅黑" panose="020B0503020204020204" pitchFamily="34" charset="-122"/>
              </a:rPr>
              <a:t>我国的民族区域自治制度和宗教政策</a:t>
            </a:r>
            <a:endParaRPr lang="zh-CN" altLang="en-US" sz="5000" b="1" dirty="0">
              <a:solidFill>
                <a:prstClr val="white"/>
              </a:solidFill>
              <a:latin typeface="微软雅黑" panose="020B0503020204020204" pitchFamily="34" charset="-122"/>
              <a:ea typeface="微软雅黑" panose="020B0503020204020204" pitchFamily="34" charset="-122"/>
            </a:endParaRPr>
          </a:p>
        </p:txBody>
      </p:sp>
      <p:pic>
        <p:nvPicPr>
          <p:cNvPr id="1026" name="Picture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 y="2133651"/>
            <a:ext cx="3697365" cy="24482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Box 50"/>
          <p:cNvSpPr txBox="1">
            <a:spLocks noChangeArrowheads="1"/>
          </p:cNvSpPr>
          <p:nvPr/>
        </p:nvSpPr>
        <p:spPr bwMode="auto">
          <a:xfrm>
            <a:off x="530161" y="909514"/>
            <a:ext cx="2324685" cy="886052"/>
          </a:xfrm>
          <a:prstGeom prst="rect">
            <a:avLst/>
          </a:prstGeom>
          <a:noFill/>
          <a:ln>
            <a:noFill/>
          </a:ln>
          <a:effectLst/>
        </p:spPr>
        <p:txBody>
          <a:bodyPr wrap="square" lIns="121898" tIns="60948" rIns="121898" bIns="60948" anchor="ctr">
            <a:spAutoFit/>
          </a:bodyPr>
          <a:lstStyle>
            <a:lvl1pPr algn="l" eaLnBrk="0" hangingPunct="0">
              <a:defRPr sz="2400" b="1">
                <a:solidFill>
                  <a:schemeClr val="tx1"/>
                </a:solidFill>
                <a:latin typeface="Arial" panose="020B0604020202020204" pitchFamily="34" charset="0"/>
                <a:ea typeface="宋体" panose="02010600030101010101" pitchFamily="2" charset="-122"/>
              </a:defRPr>
            </a:lvl1pPr>
            <a:lvl2pPr marL="742950" indent="-285750" algn="l" eaLnBrk="0" hangingPunct="0">
              <a:defRPr sz="2400" b="1">
                <a:solidFill>
                  <a:schemeClr val="tx1"/>
                </a:solidFill>
                <a:latin typeface="Arial" panose="020B0604020202020204" pitchFamily="34" charset="0"/>
                <a:ea typeface="宋体" panose="02010600030101010101" pitchFamily="2" charset="-122"/>
              </a:defRPr>
            </a:lvl2pPr>
            <a:lvl3pPr marL="1143000" indent="-228600" algn="l" eaLnBrk="0" hangingPunct="0">
              <a:defRPr sz="2400" b="1">
                <a:solidFill>
                  <a:schemeClr val="tx1"/>
                </a:solidFill>
                <a:latin typeface="Arial" panose="020B0604020202020204" pitchFamily="34" charset="0"/>
                <a:ea typeface="宋体" panose="02010600030101010101" pitchFamily="2" charset="-122"/>
              </a:defRPr>
            </a:lvl3pPr>
            <a:lvl4pPr marL="1600200" indent="-228600" algn="l" eaLnBrk="0" hangingPunct="0">
              <a:defRPr sz="2400" b="1">
                <a:solidFill>
                  <a:schemeClr val="tx1"/>
                </a:solidFill>
                <a:latin typeface="Arial" panose="020B0604020202020204" pitchFamily="34" charset="0"/>
                <a:ea typeface="宋体" panose="02010600030101010101" pitchFamily="2" charset="-122"/>
              </a:defRPr>
            </a:lvl4pPr>
            <a:lvl5pPr marL="2057400" indent="-228600" algn="l" eaLnBrk="0" hangingPunct="0">
              <a:defRPr sz="24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9pPr>
          </a:lstStyle>
          <a:p>
            <a:pPr eaLnBrk="1" hangingPunct="1">
              <a:lnSpc>
                <a:spcPct val="150000"/>
              </a:lnSpc>
              <a:spcBef>
                <a:spcPct val="0"/>
              </a:spcBef>
            </a:pPr>
            <a:r>
              <a:rPr lang="zh-CN" altLang="en-US" sz="3700" dirty="0" smtClean="0">
                <a:solidFill>
                  <a:schemeClr val="accent6">
                    <a:lumMod val="75000"/>
                  </a:schemeClr>
                </a:solidFill>
                <a:latin typeface="+mj-lt"/>
                <a:ea typeface="+mj-ea"/>
                <a:cs typeface="+mj-cs"/>
              </a:rPr>
              <a:t>考点展示</a:t>
            </a:r>
            <a:endParaRPr lang="zh-CN" altLang="en-US" sz="3700" dirty="0">
              <a:solidFill>
                <a:schemeClr val="accent6">
                  <a:lumMod val="75000"/>
                </a:schemeClr>
              </a:solidFill>
              <a:latin typeface="+mj-lt"/>
              <a:ea typeface="+mj-ea"/>
              <a:cs typeface="+mj-cs"/>
            </a:endParaRPr>
          </a:p>
        </p:txBody>
      </p:sp>
      <p:sp>
        <p:nvSpPr>
          <p:cNvPr id="5" name="Text Box 50"/>
          <p:cNvSpPr txBox="1">
            <a:spLocks noChangeArrowheads="1"/>
          </p:cNvSpPr>
          <p:nvPr/>
        </p:nvSpPr>
        <p:spPr bwMode="auto">
          <a:xfrm>
            <a:off x="574552" y="1845618"/>
            <a:ext cx="10993262" cy="3277091"/>
          </a:xfrm>
          <a:prstGeom prst="rect">
            <a:avLst/>
          </a:prstGeom>
          <a:noFill/>
          <a:ln>
            <a:noFill/>
          </a:ln>
          <a:effectLst/>
        </p:spPr>
        <p:txBody>
          <a:bodyPr wrap="square" lIns="121898" tIns="60948" rIns="121898" bIns="60948" anchor="ctr">
            <a:spAutoFit/>
          </a:bodyPr>
          <a:lstStyle>
            <a:lvl1pPr algn="l" eaLnBrk="0" hangingPunct="0">
              <a:defRPr sz="2400" b="1">
                <a:solidFill>
                  <a:schemeClr val="tx1"/>
                </a:solidFill>
                <a:latin typeface="Arial" panose="020B0604020202020204" pitchFamily="34" charset="0"/>
                <a:ea typeface="宋体" panose="02010600030101010101" pitchFamily="2" charset="-122"/>
              </a:defRPr>
            </a:lvl1pPr>
            <a:lvl2pPr marL="742950" indent="-285750" algn="l" eaLnBrk="0" hangingPunct="0">
              <a:defRPr sz="2400" b="1">
                <a:solidFill>
                  <a:schemeClr val="tx1"/>
                </a:solidFill>
                <a:latin typeface="Arial" panose="020B0604020202020204" pitchFamily="34" charset="0"/>
                <a:ea typeface="宋体" panose="02010600030101010101" pitchFamily="2" charset="-122"/>
              </a:defRPr>
            </a:lvl2pPr>
            <a:lvl3pPr marL="1143000" indent="-228600" algn="l" eaLnBrk="0" hangingPunct="0">
              <a:defRPr sz="2400" b="1">
                <a:solidFill>
                  <a:schemeClr val="tx1"/>
                </a:solidFill>
                <a:latin typeface="Arial" panose="020B0604020202020204" pitchFamily="34" charset="0"/>
                <a:ea typeface="宋体" panose="02010600030101010101" pitchFamily="2" charset="-122"/>
              </a:defRPr>
            </a:lvl3pPr>
            <a:lvl4pPr marL="1600200" indent="-228600" algn="l" eaLnBrk="0" hangingPunct="0">
              <a:defRPr sz="2400" b="1">
                <a:solidFill>
                  <a:schemeClr val="tx1"/>
                </a:solidFill>
                <a:latin typeface="Arial" panose="020B0604020202020204" pitchFamily="34" charset="0"/>
                <a:ea typeface="宋体" panose="02010600030101010101" pitchFamily="2" charset="-122"/>
              </a:defRPr>
            </a:lvl4pPr>
            <a:lvl5pPr marL="2057400" indent="-228600" algn="l" eaLnBrk="0" hangingPunct="0">
              <a:defRPr sz="2400" b="1">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sz="2400" b="1">
                <a:solidFill>
                  <a:schemeClr val="tx1"/>
                </a:solidFill>
                <a:latin typeface="Arial" panose="020B0604020202020204" pitchFamily="34" charset="0"/>
                <a:ea typeface="宋体" panose="02010600030101010101" pitchFamily="2" charset="-122"/>
              </a:defRPr>
            </a:lvl9pPr>
          </a:lstStyle>
          <a:p>
            <a:pPr defTabSz="-635">
              <a:lnSpc>
                <a:spcPct val="150000"/>
              </a:lnSpc>
              <a:spcAft>
                <a:spcPts val="0"/>
              </a:spcAft>
              <a:tabLst>
                <a:tab pos="1890395" algn="l"/>
              </a:tabLst>
            </a:pPr>
            <a:r>
              <a:rPr lang="en-US" altLang="zh-CN" sz="2800" b="0" kern="100" dirty="0">
                <a:latin typeface="Times New Roman" panose="02020603050405020304"/>
                <a:ea typeface="华文细黑" panose="02010600040101010101" charset="-122"/>
                <a:cs typeface="Courier New" panose="02070309020205020404"/>
              </a:rPr>
              <a:t>1.</a:t>
            </a:r>
            <a:r>
              <a:rPr lang="zh-CN" altLang="en-US" sz="2800" b="0" kern="100" dirty="0">
                <a:latin typeface="Times New Roman" panose="02020603050405020304"/>
                <a:ea typeface="华文细黑" panose="02010600040101010101" charset="-122"/>
                <a:cs typeface="Courier New" panose="02070309020205020404"/>
              </a:rPr>
              <a:t>我国的民族区域自治制度和宗教政策：我国是统一的多民族国家；我国处理民族关系的基本原则</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常考点</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；我国的民族区域自治制度</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常考点</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；我国民族区域自治制度的优越性；我国的宗教政策</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常考点</a:t>
            </a:r>
            <a:r>
              <a:rPr lang="en-US" altLang="zh-CN" sz="2800" b="0" kern="100" dirty="0">
                <a:latin typeface="Times New Roman" panose="02020603050405020304"/>
                <a:ea typeface="华文细黑" panose="02010600040101010101" charset="-122"/>
                <a:cs typeface="Courier New" panose="02070309020205020404"/>
              </a:rPr>
              <a:t>)</a:t>
            </a:r>
            <a:r>
              <a:rPr lang="zh-CN" altLang="en-US" sz="2800" b="0" kern="100" dirty="0">
                <a:latin typeface="Times New Roman" panose="02020603050405020304"/>
                <a:ea typeface="华文细黑" panose="02010600040101010101" charset="-122"/>
                <a:cs typeface="Courier New" panose="02070309020205020404"/>
              </a:rPr>
              <a:t>。</a:t>
            </a:r>
            <a:r>
              <a:rPr lang="en-US" altLang="zh-CN" sz="2800" b="0" kern="100" dirty="0">
                <a:latin typeface="Times New Roman" panose="02020603050405020304"/>
                <a:ea typeface="华文细黑" panose="02010600040101010101" charset="-122"/>
                <a:cs typeface="Courier New" panose="02070309020205020404"/>
              </a:rPr>
              <a:t>2.</a:t>
            </a:r>
            <a:r>
              <a:rPr lang="zh-CN" altLang="en-US" sz="2800" b="0" kern="100" dirty="0">
                <a:latin typeface="Times New Roman" panose="02020603050405020304"/>
                <a:ea typeface="华文细黑" panose="02010600040101010101" charset="-122"/>
                <a:cs typeface="Courier New" panose="02070309020205020404"/>
              </a:rPr>
              <a:t>中国特色社会主义是由道路、理论体系、制度三位一体构成的。</a:t>
            </a:r>
            <a:endParaRPr lang="en-US" altLang="zh-CN" sz="2800" b="0" kern="100" dirty="0" smtClean="0">
              <a:latin typeface="Times New Roman" panose="02020603050405020304"/>
              <a:ea typeface="华文细黑" panose="02010600040101010101" charset="-122"/>
              <a:cs typeface="Courier New" panose="02070309020205020404"/>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94606" y="1197546"/>
            <a:ext cx="10743283" cy="4099327"/>
          </a:xfrm>
          <a:prstGeom prst="rect">
            <a:avLst/>
          </a:prstGeom>
        </p:spPr>
        <p:txBody>
          <a:bodyPr>
            <a:spAutoFit/>
          </a:bodyPr>
          <a:lstStyle/>
          <a:p>
            <a:pPr lvl="0" algn="just" defTabSz="-635">
              <a:lnSpc>
                <a:spcPct val="150000"/>
              </a:lnSpc>
              <a:tabLst>
                <a:tab pos="1890395" algn="l"/>
              </a:tabLst>
            </a:pPr>
            <a:r>
              <a:rPr lang="zh-CN" altLang="en-US" sz="3700" b="1" dirty="0" smtClean="0">
                <a:solidFill>
                  <a:srgbClr val="F79646">
                    <a:lumMod val="75000"/>
                  </a:srgbClr>
                </a:solidFill>
                <a:latin typeface="Arial Black" panose="020B0A04020102020204"/>
                <a:ea typeface="微软雅黑" panose="020B0503020204020204" pitchFamily="34" charset="-122"/>
              </a:rPr>
              <a:t>复习点睛</a:t>
            </a:r>
            <a:endParaRPr lang="zh-CN" altLang="en-US" sz="3700" b="1" dirty="0" smtClean="0">
              <a:solidFill>
                <a:srgbClr val="F79646">
                  <a:lumMod val="75000"/>
                </a:srgbClr>
              </a:solidFill>
              <a:latin typeface="Arial Black" panose="020B0A04020102020204"/>
              <a:ea typeface="微软雅黑" panose="020B0503020204020204" pitchFamily="34" charset="-122"/>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一个关系：社会主义新型民族关系</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平等团结互助和谐</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两个政策：民族政策、宗教政策。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三个原则：民族平等、民族团结、各民族共同繁荣。</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rPr>
              <a:t>4.</a:t>
            </a:r>
            <a:r>
              <a:rPr lang="zh-CN" altLang="zh-CN" sz="2800" kern="100" dirty="0">
                <a:latin typeface="Times New Roman" panose="02020603050405020304"/>
                <a:ea typeface="华文细黑" panose="02010600040101010101" charset="-122"/>
                <a:cs typeface="Times New Roman" panose="02020603050405020304"/>
              </a:rPr>
              <a:t>四个优越性：国家统一和安全、人民当家作主、社会主义民族关系、现代化建设。</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直接连接符 27"/>
          <p:cNvCxnSpPr/>
          <p:nvPr/>
        </p:nvCxnSpPr>
        <p:spPr>
          <a:xfrm flipV="1">
            <a:off x="3268311" y="1759551"/>
            <a:ext cx="4555087"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3268311" y="2553129"/>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413414" y="4901696"/>
            <a:ext cx="4554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3268311" y="3346707"/>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6" name="矩形 5">
            <a:hlinkClick r:id="rId1" action="ppaction://hlinksldjump"/>
          </p:cNvPr>
          <p:cNvSpPr/>
          <p:nvPr/>
        </p:nvSpPr>
        <p:spPr>
          <a:xfrm>
            <a:off x="3268311" y="1048414"/>
            <a:ext cx="3490693"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主干构建 </a:t>
            </a:r>
            <a:r>
              <a:rPr lang="en-US" altLang="zh-CN" sz="2800" b="1" dirty="0" smtClean="0">
                <a:solidFill>
                  <a:srgbClr val="3114AC"/>
                </a:solidFill>
                <a:latin typeface="微软雅黑" panose="020B0503020204020204" pitchFamily="34" charset="-122"/>
                <a:ea typeface="微软雅黑" panose="020B0503020204020204" pitchFamily="34" charset="-122"/>
              </a:rPr>
              <a:t>·</a:t>
            </a:r>
            <a:r>
              <a:rPr lang="zh-CN" altLang="en-US" sz="2800" b="1" dirty="0" smtClean="0">
                <a:solidFill>
                  <a:srgbClr val="3114AC"/>
                </a:solidFill>
                <a:latin typeface="微软雅黑" panose="020B0503020204020204" pitchFamily="34" charset="-122"/>
                <a:ea typeface="微软雅黑" panose="020B0503020204020204" pitchFamily="34" charset="-122"/>
              </a:rPr>
              <a:t> 精要概览</a:t>
            </a:r>
            <a:endParaRPr lang="zh-CN" altLang="en-US" sz="2800" b="1" dirty="0">
              <a:solidFill>
                <a:srgbClr val="3114AC"/>
              </a:solidFill>
              <a:latin typeface="微软雅黑" panose="020B0503020204020204" pitchFamily="34" charset="-122"/>
              <a:ea typeface="微软雅黑" panose="020B0503020204020204" pitchFamily="34" charset="-122"/>
            </a:endParaRPr>
          </a:p>
        </p:txBody>
      </p:sp>
      <p:sp>
        <p:nvSpPr>
          <p:cNvPr id="14" name="矩形 13">
            <a:hlinkClick r:id="rId2" action="ppaction://hlinksldjump"/>
          </p:cNvPr>
          <p:cNvSpPr/>
          <p:nvPr/>
        </p:nvSpPr>
        <p:spPr>
          <a:xfrm>
            <a:off x="3268311" y="1841993"/>
            <a:ext cx="6709523" cy="553994"/>
          </a:xfrm>
          <a:prstGeom prst="rect">
            <a:avLst/>
          </a:prstGeom>
        </p:spPr>
        <p:txBody>
          <a:bodyPr wrap="none" lIns="121917" tIns="60958" rIns="121917" bIns="60958">
            <a:spAutoFit/>
          </a:bodyPr>
          <a:lstStyle/>
          <a:p>
            <a:r>
              <a:rPr lang="zh-CN" altLang="en-US" sz="2800" b="1" dirty="0">
                <a:solidFill>
                  <a:srgbClr val="C00000"/>
                </a:solidFill>
                <a:latin typeface="微软雅黑" panose="020B0503020204020204" pitchFamily="34" charset="-122"/>
                <a:ea typeface="微软雅黑" panose="020B0503020204020204" pitchFamily="34" charset="-122"/>
              </a:rPr>
              <a:t>考点一　处理民族关系的基本原则和政策</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19" name="矩形 18">
            <a:hlinkClick r:id="rId3" action="ppaction://hlinksldjump"/>
          </p:cNvPr>
          <p:cNvSpPr/>
          <p:nvPr/>
        </p:nvSpPr>
        <p:spPr>
          <a:xfrm>
            <a:off x="3268311" y="2635571"/>
            <a:ext cx="4196014" cy="553994"/>
          </a:xfrm>
          <a:prstGeom prst="rect">
            <a:avLst/>
          </a:prstGeom>
        </p:spPr>
        <p:txBody>
          <a:bodyPr wrap="none" lIns="121917" tIns="60958" rIns="121917" bIns="60958">
            <a:spAutoFit/>
          </a:bodyPr>
          <a:lstStyle/>
          <a:p>
            <a:r>
              <a:rPr lang="zh-CN" altLang="en-US" sz="2800" b="1" dirty="0">
                <a:solidFill>
                  <a:srgbClr val="C00000"/>
                </a:solidFill>
                <a:latin typeface="微软雅黑" panose="020B0503020204020204" pitchFamily="34" charset="-122"/>
                <a:ea typeface="微软雅黑" panose="020B0503020204020204" pitchFamily="34" charset="-122"/>
              </a:rPr>
              <a:t>考点二　我国的宗教政策</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sp>
        <p:nvSpPr>
          <p:cNvPr id="21" name="矩形 20">
            <a:hlinkClick r:id="rId4" action="ppaction://hlinksldjump"/>
          </p:cNvPr>
          <p:cNvSpPr/>
          <p:nvPr/>
        </p:nvSpPr>
        <p:spPr>
          <a:xfrm>
            <a:off x="3413414" y="4190560"/>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易错矫正</a:t>
            </a:r>
            <a:endParaRPr lang="zh-CN" altLang="en-US" sz="2800" b="1" dirty="0">
              <a:solidFill>
                <a:srgbClr val="3114AC"/>
              </a:solidFill>
              <a:latin typeface="微软雅黑" panose="020B0503020204020204" pitchFamily="34" charset="-122"/>
              <a:ea typeface="微软雅黑" panose="020B0503020204020204" pitchFamily="34" charset="-122"/>
            </a:endParaRPr>
          </a:p>
        </p:txBody>
      </p:sp>
      <p:sp>
        <p:nvSpPr>
          <p:cNvPr id="17" name="矩形 3"/>
          <p:cNvSpPr>
            <a:spLocks noChangeArrowheads="1"/>
          </p:cNvSpPr>
          <p:nvPr/>
        </p:nvSpPr>
        <p:spPr bwMode="auto">
          <a:xfrm>
            <a:off x="311101" y="282745"/>
            <a:ext cx="4127921" cy="698777"/>
          </a:xfrm>
          <a:prstGeom prst="rect">
            <a:avLst/>
          </a:prstGeom>
          <a:noFill/>
          <a:ln w="9525">
            <a:noFill/>
            <a:prstDash val="dash"/>
            <a:miter lim="800000"/>
          </a:ln>
        </p:spPr>
        <p:txBody>
          <a:bodyPr wrap="square" lIns="121917" tIns="60958" rIns="121917" bIns="60958">
            <a:spAutoFit/>
          </a:bodyPr>
          <a:lstStyle/>
          <a:p>
            <a:pPr indent="609600">
              <a:lnSpc>
                <a:spcPct val="129000"/>
              </a:lnSpc>
              <a:spcAft>
                <a:spcPts val="800"/>
              </a:spcAft>
              <a:defRPr/>
            </a:pPr>
            <a:r>
              <a:rPr lang="zh-CN" altLang="en-US" sz="2900" b="1" dirty="0">
                <a:solidFill>
                  <a:srgbClr val="C00000"/>
                </a:solidFill>
                <a:latin typeface="微软雅黑" panose="020B0503020204020204" pitchFamily="34" charset="-122"/>
                <a:ea typeface="微软雅黑" panose="020B0503020204020204" pitchFamily="34" charset="-122"/>
              </a:rPr>
              <a:t> 栏目索引</a:t>
            </a:r>
            <a:endParaRPr lang="zh-CN" altLang="en-US" sz="2900" b="1" dirty="0">
              <a:solidFill>
                <a:srgbClr val="C00000"/>
              </a:solidFill>
              <a:latin typeface="微软雅黑" panose="020B0503020204020204" pitchFamily="34" charset="-122"/>
              <a:ea typeface="微软雅黑" panose="020B0503020204020204" pitchFamily="34" charset="-122"/>
            </a:endParaRPr>
          </a:p>
        </p:txBody>
      </p:sp>
      <p:sp>
        <p:nvSpPr>
          <p:cNvPr id="25" name="矩形 24"/>
          <p:cNvSpPr/>
          <p:nvPr/>
        </p:nvSpPr>
        <p:spPr>
          <a:xfrm>
            <a:off x="815304" y="89471"/>
            <a:ext cx="172778" cy="103606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121917" tIns="60958" rIns="121917" bIns="60958" rtlCol="0" anchor="ctr"/>
          <a:lstStyle/>
          <a:p>
            <a:pPr algn="ctr"/>
            <a:endParaRPr lang="zh-CN" altLang="en-US"/>
          </a:p>
        </p:txBody>
      </p:sp>
      <p:cxnSp>
        <p:nvCxnSpPr>
          <p:cNvPr id="26" name="直接连接符 25"/>
          <p:cNvCxnSpPr/>
          <p:nvPr/>
        </p:nvCxnSpPr>
        <p:spPr>
          <a:xfrm flipV="1">
            <a:off x="1025361" y="69176"/>
            <a:ext cx="0" cy="1056362"/>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413414" y="6488855"/>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16" name="矩形 15">
            <a:hlinkClick r:id="rId5" action="ppaction://hlinksldjump"/>
          </p:cNvPr>
          <p:cNvSpPr/>
          <p:nvPr/>
        </p:nvSpPr>
        <p:spPr>
          <a:xfrm>
            <a:off x="3413414" y="5777716"/>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练出高分</a:t>
            </a:r>
            <a:endParaRPr lang="zh-CN" altLang="en-US" sz="2800" dirty="0">
              <a:solidFill>
                <a:srgbClr val="3114AC"/>
              </a:solidFill>
              <a:latin typeface="微软雅黑" panose="020B0503020204020204" pitchFamily="34" charset="-122"/>
              <a:ea typeface="微软雅黑" panose="020B0503020204020204" pitchFamily="34" charset="-122"/>
            </a:endParaRPr>
          </a:p>
        </p:txBody>
      </p:sp>
      <p:cxnSp>
        <p:nvCxnSpPr>
          <p:cNvPr id="18" name="直接连接符 17"/>
          <p:cNvCxnSpPr/>
          <p:nvPr/>
        </p:nvCxnSpPr>
        <p:spPr>
          <a:xfrm>
            <a:off x="947969" y="4096543"/>
            <a:ext cx="11063468"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矩形 19">
            <a:hlinkClick r:id="rId6" action="ppaction://hlinksldjump"/>
          </p:cNvPr>
          <p:cNvSpPr/>
          <p:nvPr/>
        </p:nvSpPr>
        <p:spPr>
          <a:xfrm>
            <a:off x="766410" y="3408557"/>
            <a:ext cx="11377468" cy="628694"/>
          </a:xfrm>
          <a:prstGeom prst="rect">
            <a:avLst/>
          </a:prstGeom>
        </p:spPr>
        <p:txBody>
          <a:bodyPr wrap="none" lIns="121917" tIns="60958" rIns="121917" bIns="60958">
            <a:spAutoFit/>
          </a:bodyPr>
          <a:lstStyle/>
          <a:p>
            <a:pPr lvl="0">
              <a:lnSpc>
                <a:spcPct val="130000"/>
              </a:lnSpc>
            </a:pPr>
            <a:r>
              <a:rPr lang="zh-CN" altLang="en-US" sz="2800" b="1" dirty="0">
                <a:solidFill>
                  <a:srgbClr val="C00000"/>
                </a:solidFill>
                <a:latin typeface="微软雅黑" panose="020B0503020204020204" pitchFamily="34" charset="-122"/>
                <a:ea typeface="微软雅黑" panose="020B0503020204020204" pitchFamily="34" charset="-122"/>
              </a:rPr>
              <a:t>考点三　中国特色社会主义是由道路、理论体系、制度三位一体构成的</a:t>
            </a:r>
            <a:endParaRPr lang="zh-CN" altLang="en-US" sz="2800" b="1" dirty="0">
              <a:solidFill>
                <a:srgbClr val="C00000"/>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3413414" y="5695274"/>
            <a:ext cx="4554000" cy="0"/>
          </a:xfrm>
          <a:prstGeom prst="line">
            <a:avLst/>
          </a:prstGeom>
        </p:spPr>
        <p:style>
          <a:lnRef idx="1">
            <a:schemeClr val="accent1"/>
          </a:lnRef>
          <a:fillRef idx="0">
            <a:schemeClr val="accent1"/>
          </a:fillRef>
          <a:effectRef idx="0">
            <a:schemeClr val="accent1"/>
          </a:effectRef>
          <a:fontRef idx="minor">
            <a:schemeClr val="tx1"/>
          </a:fontRef>
        </p:style>
      </p:cxnSp>
      <p:sp>
        <p:nvSpPr>
          <p:cNvPr id="23" name="矩形 22">
            <a:hlinkClick r:id="rId7" action="ppaction://hlinksldjump"/>
          </p:cNvPr>
          <p:cNvSpPr/>
          <p:nvPr/>
        </p:nvSpPr>
        <p:spPr>
          <a:xfrm>
            <a:off x="3413414" y="4984138"/>
            <a:ext cx="1682506" cy="628694"/>
          </a:xfrm>
          <a:prstGeom prst="rect">
            <a:avLst/>
          </a:prstGeom>
        </p:spPr>
        <p:txBody>
          <a:bodyPr wrap="none" lIns="121917" tIns="60958" rIns="121917" bIns="60958">
            <a:spAutoFit/>
          </a:bodyPr>
          <a:lstStyle/>
          <a:p>
            <a:pPr lvl="0">
              <a:lnSpc>
                <a:spcPct val="130000"/>
              </a:lnSpc>
            </a:pPr>
            <a:r>
              <a:rPr lang="zh-CN" altLang="en-US" sz="2800" b="1" dirty="0" smtClean="0">
                <a:solidFill>
                  <a:srgbClr val="3114AC"/>
                </a:solidFill>
                <a:latin typeface="微软雅黑" panose="020B0503020204020204" pitchFamily="34" charset="-122"/>
                <a:ea typeface="微软雅黑" panose="020B0503020204020204" pitchFamily="34" charset="-122"/>
              </a:rPr>
              <a:t>热点聚焦</a:t>
            </a:r>
            <a:endParaRPr lang="zh-CN" altLang="en-US" sz="2800" b="1" dirty="0">
              <a:solidFill>
                <a:srgbClr val="3114AC"/>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矩形 36"/>
          <p:cNvSpPr/>
          <p:nvPr/>
        </p:nvSpPr>
        <p:spPr>
          <a:xfrm>
            <a:off x="4158000" y="2789226"/>
            <a:ext cx="7337806" cy="1384995"/>
          </a:xfrm>
          <a:prstGeom prst="rect">
            <a:avLst/>
          </a:prstGeom>
        </p:spPr>
        <p:txBody>
          <a:bodyPr>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基本原则：民族</a:t>
            </a:r>
            <a:r>
              <a:rPr lang="en-US" altLang="zh-CN" sz="2800" kern="100" dirty="0" smtClean="0">
                <a:latin typeface="宋体" panose="02010600030101010101" pitchFamily="2" charset="-122"/>
                <a:ea typeface="华文细黑" panose="02010600040101010101" charset="-122"/>
                <a:cs typeface="Times New Roman" panose="02020603050405020304"/>
              </a:rPr>
              <a:t>②</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民族团结和各</a:t>
            </a:r>
            <a:r>
              <a:rPr lang="zh-CN" altLang="zh-CN" sz="2800" kern="100" dirty="0" smtClean="0">
                <a:latin typeface="Times New Roman" panose="02020603050405020304"/>
                <a:ea typeface="华文细黑" panose="02010600040101010101" charset="-122"/>
                <a:cs typeface="Times New Roman" panose="02020603050405020304"/>
              </a:rPr>
              <a:t>民族</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smtClean="0">
                <a:latin typeface="宋体" panose="02010600030101010101" pitchFamily="2" charset="-122"/>
                <a:ea typeface="华文细黑" panose="02010600040101010101" charset="-122"/>
                <a:cs typeface="Times New Roman" panose="02020603050405020304"/>
              </a:rPr>
              <a:t>③</a:t>
            </a:r>
            <a:r>
              <a:rPr lang="en-US" altLang="zh-CN" sz="2800" u="sng" kern="100" dirty="0" smtClean="0">
                <a:latin typeface="Times New Roman" panose="02020603050405020304"/>
                <a:ea typeface="华文细黑" panose="02010600040101010101" charset="-122"/>
                <a:cs typeface="Times New Roman" panose="02020603050405020304"/>
              </a:rPr>
              <a:t>	</a:t>
            </a:r>
            <a:endParaRPr lang="zh-CN" altLang="en-US" sz="2800" dirty="0"/>
          </a:p>
        </p:txBody>
      </p:sp>
      <p:cxnSp>
        <p:nvCxnSpPr>
          <p:cNvPr id="17" name="直接连接符 16"/>
          <p:cNvCxnSpPr/>
          <p:nvPr/>
        </p:nvCxnSpPr>
        <p:spPr>
          <a:xfrm>
            <a:off x="2604" y="652790"/>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9" name="对角圆角矩形 48"/>
          <p:cNvSpPr/>
          <p:nvPr/>
        </p:nvSpPr>
        <p:spPr>
          <a:xfrm>
            <a:off x="8759502" y="261442"/>
            <a:ext cx="3170910"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主干构建 ∙ 精要概览</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341576" y="1433379"/>
            <a:ext cx="894494" cy="4867137"/>
          </a:xfrm>
          <a:prstGeom prst="rect">
            <a:avLst/>
          </a:prstGeom>
          <a:ln>
            <a:solidFill>
              <a:schemeClr val="tx1"/>
            </a:solidFill>
          </a:ln>
        </p:spPr>
        <p:txBody>
          <a:bodyPr wrap="square">
            <a:spAutoFit/>
          </a:bodyPr>
          <a:lstStyle/>
          <a:p>
            <a:pPr>
              <a:lnSpc>
                <a:spcPct val="150000"/>
              </a:lnSpc>
            </a:pPr>
            <a:r>
              <a:rPr lang="zh-CN" altLang="en-US" sz="2600" kern="100" dirty="0">
                <a:latin typeface="Times New Roman" panose="02020603050405020304"/>
                <a:ea typeface="华文细黑" panose="02010600040101010101" charset="-122"/>
                <a:cs typeface="Times New Roman" panose="02020603050405020304"/>
              </a:rPr>
              <a:t>我国的</a:t>
            </a:r>
            <a:r>
              <a:rPr lang="zh-CN" altLang="en-US" sz="2600" kern="100" dirty="0" smtClean="0">
                <a:latin typeface="Times New Roman" panose="02020603050405020304"/>
                <a:ea typeface="华文细黑" panose="02010600040101010101" charset="-122"/>
                <a:cs typeface="Times New Roman" panose="02020603050405020304"/>
              </a:rPr>
              <a:t>民族区域自治制度和</a:t>
            </a:r>
            <a:r>
              <a:rPr lang="zh-CN" altLang="en-US" sz="2600" kern="100" dirty="0">
                <a:latin typeface="Times New Roman" panose="02020603050405020304"/>
                <a:ea typeface="华文细黑" panose="02010600040101010101" charset="-122"/>
                <a:cs typeface="Times New Roman" panose="02020603050405020304"/>
              </a:rPr>
              <a:t>宗教政策</a:t>
            </a:r>
            <a:endParaRPr lang="zh-CN" altLang="en-US" sz="2600" kern="100" dirty="0">
              <a:latin typeface="Times New Roman" panose="02020603050405020304"/>
              <a:ea typeface="华文细黑" panose="02010600040101010101" charset="-122"/>
              <a:cs typeface="Times New Roman" panose="02020603050405020304"/>
            </a:endParaRPr>
          </a:p>
        </p:txBody>
      </p:sp>
      <p:sp>
        <p:nvSpPr>
          <p:cNvPr id="55" name="矩形 54"/>
          <p:cNvSpPr/>
          <p:nvPr/>
        </p:nvSpPr>
        <p:spPr>
          <a:xfrm>
            <a:off x="1807444" y="1084184"/>
            <a:ext cx="1693359" cy="666523"/>
          </a:xfrm>
          <a:prstGeom prst="rect">
            <a:avLst/>
          </a:prstGeom>
          <a:ln>
            <a:solidFill>
              <a:schemeClr val="tx1"/>
            </a:solidFill>
          </a:ln>
        </p:spPr>
        <p:txBody>
          <a:bodyPr>
            <a:spAutoFit/>
          </a:bodyPr>
          <a:lstStyle/>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民族关系</a:t>
            </a:r>
            <a:endParaRPr lang="zh-CN" altLang="en-US" sz="2600" dirty="0"/>
          </a:p>
        </p:txBody>
      </p:sp>
      <p:sp>
        <p:nvSpPr>
          <p:cNvPr id="56" name="矩形 55"/>
          <p:cNvSpPr/>
          <p:nvPr/>
        </p:nvSpPr>
        <p:spPr>
          <a:xfrm>
            <a:off x="4734064" y="1118947"/>
            <a:ext cx="2852063" cy="492443"/>
          </a:xfrm>
          <a:prstGeom prst="rect">
            <a:avLst/>
          </a:prstGeom>
        </p:spPr>
        <p:txBody>
          <a:bodyPr wrap="none">
            <a:spAutoFit/>
          </a:bodyPr>
          <a:lstStyle/>
          <a:p>
            <a:r>
              <a:rPr lang="zh-CN" altLang="en-US" sz="2600" kern="100" dirty="0">
                <a:solidFill>
                  <a:schemeClr val="accent6">
                    <a:lumMod val="75000"/>
                  </a:schemeClr>
                </a:solidFill>
                <a:ea typeface="华文细黑" panose="02010600040101010101" charset="-122"/>
                <a:cs typeface="Times New Roman" panose="02020603050405020304"/>
              </a:rPr>
              <a:t>平等团结互助和谐</a:t>
            </a:r>
            <a:endParaRPr lang="zh-CN" altLang="en-US" sz="2600" dirty="0">
              <a:solidFill>
                <a:schemeClr val="accent6">
                  <a:lumMod val="75000"/>
                </a:schemeClr>
              </a:solidFill>
            </a:endParaRPr>
          </a:p>
        </p:txBody>
      </p:sp>
      <p:sp>
        <p:nvSpPr>
          <p:cNvPr id="57" name="矩形 56"/>
          <p:cNvSpPr/>
          <p:nvPr/>
        </p:nvSpPr>
        <p:spPr>
          <a:xfrm>
            <a:off x="7143621" y="2849659"/>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平等</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60" name="矩形 59"/>
          <p:cNvSpPr/>
          <p:nvPr/>
        </p:nvSpPr>
        <p:spPr>
          <a:xfrm>
            <a:off x="3417220" y="1109892"/>
            <a:ext cx="1041032" cy="590354"/>
          </a:xfrm>
          <a:prstGeom prst="rect">
            <a:avLst/>
          </a:prstGeom>
        </p:spPr>
        <p:txBody>
          <a:bodyPr>
            <a:spAutoFit/>
          </a:bodyPr>
          <a:lstStyle/>
          <a:p>
            <a:pPr>
              <a:lnSpc>
                <a:spcPct val="130000"/>
              </a:lnSpc>
            </a:pPr>
            <a:r>
              <a:rPr lang="en-US" altLang="zh-CN" sz="2800" kern="100" spc="-600" dirty="0">
                <a:latin typeface="宋体" panose="02010600030101010101" pitchFamily="2" charset="-122"/>
                <a:ea typeface="华文细黑" panose="02010600040101010101" charset="-122"/>
                <a:cs typeface="Times New Roman" panose="02020603050405020304"/>
              </a:rPr>
              <a:t>―→</a:t>
            </a:r>
            <a:endParaRPr lang="zh-CN" altLang="en-US" sz="2600" dirty="0"/>
          </a:p>
        </p:txBody>
      </p:sp>
      <p:cxnSp>
        <p:nvCxnSpPr>
          <p:cNvPr id="3" name="直接连接符 2"/>
          <p:cNvCxnSpPr/>
          <p:nvPr/>
        </p:nvCxnSpPr>
        <p:spPr>
          <a:xfrm>
            <a:off x="1493704" y="1433379"/>
            <a:ext cx="0" cy="486713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32" idx="3"/>
          </p:cNvCxnSpPr>
          <p:nvPr/>
        </p:nvCxnSpPr>
        <p:spPr>
          <a:xfrm flipV="1">
            <a:off x="1236070" y="3866947"/>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2527" y="1432649"/>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505279" y="6291909"/>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4065292" y="1049459"/>
            <a:ext cx="7337806" cy="738664"/>
          </a:xfrm>
          <a:prstGeom prst="rect">
            <a:avLst/>
          </a:prstGeom>
        </p:spPr>
        <p:txBody>
          <a:bodyPr>
            <a:spAutoFit/>
          </a:bodyPr>
          <a:lstStyle/>
          <a:p>
            <a:pPr lvl="0" algn="just" defTabSz="-635">
              <a:lnSpc>
                <a:spcPct val="150000"/>
              </a:lnSpc>
              <a:tabLst>
                <a:tab pos="1890395" algn="l"/>
              </a:tabLst>
            </a:pPr>
            <a:r>
              <a:rPr lang="en-US" altLang="zh-CN" sz="2800" kern="100" dirty="0" smtClean="0">
                <a:latin typeface="宋体" panose="02010600030101010101" pitchFamily="2" charset="-122"/>
                <a:ea typeface="华文细黑" panose="02010600040101010101" charset="-122"/>
                <a:cs typeface="Times New Roman" panose="02020603050405020304"/>
              </a:rPr>
              <a:t>①</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的</a:t>
            </a:r>
            <a:r>
              <a:rPr lang="zh-CN" altLang="zh-CN" sz="2800" kern="100" dirty="0">
                <a:latin typeface="Times New Roman" panose="02020603050405020304"/>
                <a:ea typeface="华文细黑" panose="02010600040101010101" charset="-122"/>
                <a:cs typeface="Times New Roman" panose="02020603050405020304"/>
              </a:rPr>
              <a:t>社会主义民族关系</a:t>
            </a:r>
            <a:endParaRPr lang="zh-CN" altLang="en-US" sz="2800" dirty="0"/>
          </a:p>
        </p:txBody>
      </p:sp>
      <p:cxnSp>
        <p:nvCxnSpPr>
          <p:cNvPr id="7" name="直接箭头连接符 6"/>
          <p:cNvCxnSpPr/>
          <p:nvPr/>
        </p:nvCxnSpPr>
        <p:spPr>
          <a:xfrm flipV="1">
            <a:off x="2522237" y="1773857"/>
            <a:ext cx="0" cy="1277693"/>
          </a:xfrm>
          <a:prstGeom prst="straightConnector1">
            <a:avLst/>
          </a:prstGeom>
          <a:ln w="95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2501816" y="1683398"/>
            <a:ext cx="462571" cy="1306255"/>
          </a:xfrm>
          <a:prstGeom prst="rect">
            <a:avLst/>
          </a:prstGeom>
        </p:spPr>
        <p:txBody>
          <a:bodyPr>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巩</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固</a:t>
            </a:r>
            <a:endParaRPr lang="zh-CN" altLang="en-US" sz="2800" dirty="0"/>
          </a:p>
        </p:txBody>
      </p:sp>
      <p:sp>
        <p:nvSpPr>
          <p:cNvPr id="35" name="矩形 34"/>
          <p:cNvSpPr/>
          <p:nvPr/>
        </p:nvSpPr>
        <p:spPr>
          <a:xfrm>
            <a:off x="1835154" y="3100408"/>
            <a:ext cx="1693359" cy="666523"/>
          </a:xfrm>
          <a:prstGeom prst="rect">
            <a:avLst/>
          </a:prstGeom>
          <a:ln>
            <a:solidFill>
              <a:schemeClr val="tx1"/>
            </a:solidFill>
          </a:ln>
        </p:spPr>
        <p:txBody>
          <a:bodyPr>
            <a:spAutoFit/>
          </a:bodyPr>
          <a:lstStyle/>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民族原则</a:t>
            </a:r>
            <a:endParaRPr lang="zh-CN" altLang="en-US" sz="2600" dirty="0"/>
          </a:p>
        </p:txBody>
      </p:sp>
      <p:sp>
        <p:nvSpPr>
          <p:cNvPr id="36" name="矩形 35"/>
          <p:cNvSpPr/>
          <p:nvPr/>
        </p:nvSpPr>
        <p:spPr>
          <a:xfrm>
            <a:off x="3444930" y="3126116"/>
            <a:ext cx="1041032" cy="590354"/>
          </a:xfrm>
          <a:prstGeom prst="rect">
            <a:avLst/>
          </a:prstGeom>
        </p:spPr>
        <p:txBody>
          <a:bodyPr>
            <a:spAutoFit/>
          </a:bodyPr>
          <a:lstStyle/>
          <a:p>
            <a:pPr>
              <a:lnSpc>
                <a:spcPct val="130000"/>
              </a:lnSpc>
            </a:pPr>
            <a:r>
              <a:rPr lang="en-US" altLang="zh-CN" sz="2800" kern="100" spc="-600" dirty="0">
                <a:latin typeface="宋体" panose="02010600030101010101" pitchFamily="2" charset="-122"/>
                <a:ea typeface="华文细黑" panose="02010600040101010101" charset="-122"/>
                <a:cs typeface="Times New Roman" panose="02020603050405020304"/>
              </a:rPr>
              <a:t>―→</a:t>
            </a:r>
            <a:endParaRPr lang="zh-CN" altLang="en-US" sz="2600" dirty="0"/>
          </a:p>
        </p:txBody>
      </p:sp>
      <p:cxnSp>
        <p:nvCxnSpPr>
          <p:cNvPr id="38" name="直接连接符 37"/>
          <p:cNvCxnSpPr/>
          <p:nvPr/>
        </p:nvCxnSpPr>
        <p:spPr>
          <a:xfrm flipV="1">
            <a:off x="1542562" y="3455748"/>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p:nvPr/>
        </p:nvCxnSpPr>
        <p:spPr>
          <a:xfrm flipV="1">
            <a:off x="2357800" y="3827756"/>
            <a:ext cx="0" cy="2489862"/>
          </a:xfrm>
          <a:prstGeom prst="straightConnector1">
            <a:avLst/>
          </a:prstGeom>
          <a:ln w="952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1823221" y="3783205"/>
            <a:ext cx="462571" cy="2598917"/>
          </a:xfrm>
          <a:prstGeom prst="rect">
            <a:avLst/>
          </a:prstGeom>
        </p:spPr>
        <p:txBody>
          <a:bodyPr>
            <a:spAutoFit/>
          </a:bodyPr>
          <a:lstStyle/>
          <a:p>
            <a:pPr lvl="0" algn="just" defTabSz="-635">
              <a:lnSpc>
                <a:spcPct val="150000"/>
              </a:lnSpc>
              <a:tabLst>
                <a:tab pos="1890395" algn="l"/>
              </a:tabLst>
            </a:pPr>
            <a:r>
              <a:rPr lang="zh-CN" altLang="en-US" sz="2800" kern="100" dirty="0" smtClean="0">
                <a:latin typeface="Times New Roman" panose="02020603050405020304"/>
                <a:ea typeface="华文细黑" panose="02010600040101010101" charset="-122"/>
                <a:cs typeface="Times New Roman" panose="02020603050405020304"/>
              </a:rPr>
              <a:t>体现落实</a:t>
            </a:r>
            <a:endParaRPr lang="zh-CN" altLang="en-US" sz="2800" dirty="0"/>
          </a:p>
        </p:txBody>
      </p:sp>
      <p:cxnSp>
        <p:nvCxnSpPr>
          <p:cNvPr id="9" name="直接箭头连接符 8"/>
          <p:cNvCxnSpPr/>
          <p:nvPr/>
        </p:nvCxnSpPr>
        <p:spPr>
          <a:xfrm>
            <a:off x="3417220" y="3766931"/>
            <a:ext cx="0" cy="261519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1" name="矩形 40"/>
          <p:cNvSpPr/>
          <p:nvPr/>
        </p:nvSpPr>
        <p:spPr>
          <a:xfrm>
            <a:off x="2912358" y="3748480"/>
            <a:ext cx="462571" cy="2598917"/>
          </a:xfrm>
          <a:prstGeom prst="rect">
            <a:avLst/>
          </a:prstGeom>
        </p:spPr>
        <p:txBody>
          <a:bodyPr>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理论依据</a:t>
            </a:r>
            <a:endParaRPr lang="zh-CN" altLang="en-US" sz="2800" dirty="0"/>
          </a:p>
        </p:txBody>
      </p:sp>
      <p:sp>
        <p:nvSpPr>
          <p:cNvPr id="43" name="矩形 42"/>
          <p:cNvSpPr/>
          <p:nvPr/>
        </p:nvSpPr>
        <p:spPr>
          <a:xfrm>
            <a:off x="4564340" y="3501717"/>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共同繁荣</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26" name="矩形 2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0" name="圆角矩形 29"/>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blinds(horizontal)">
                                      <p:cBhvr>
                                        <p:cTn id="7" dur="500"/>
                                        <p:tgtEl>
                                          <p:spTgt spid="5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7"/>
                                        </p:tgtEl>
                                        <p:attrNameLst>
                                          <p:attrName>style.visibility</p:attrName>
                                        </p:attrNameLst>
                                      </p:cBhvr>
                                      <p:to>
                                        <p:strVal val="visible"/>
                                      </p:to>
                                    </p:set>
                                    <p:animEffect transition="in" filter="blinds(horizontal)">
                                      <p:cBhvr>
                                        <p:cTn id="12" dur="500"/>
                                        <p:tgtEl>
                                          <p:spTgt spid="5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blinds(horizontal)">
                                      <p:cBhvr>
                                        <p:cTn id="17" dur="500"/>
                                        <p:tgtEl>
                                          <p:spTgt spid="4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1" nodeType="clickEffect">
                                  <p:stCondLst>
                                    <p:cond delay="0"/>
                                  </p:stCondLst>
                                  <p:childTnLst>
                                    <p:animEffect transition="out" filter="fade">
                                      <p:cBhvr>
                                        <p:cTn id="21" dur="500"/>
                                        <p:tgtEl>
                                          <p:spTgt spid="56"/>
                                        </p:tgtEl>
                                      </p:cBhvr>
                                    </p:animEffect>
                                    <p:set>
                                      <p:cBhvr>
                                        <p:cTn id="22" dur="1" fill="hold">
                                          <p:stCondLst>
                                            <p:cond delay="499"/>
                                          </p:stCondLst>
                                        </p:cTn>
                                        <p:tgtEl>
                                          <p:spTgt spid="56"/>
                                        </p:tgtEl>
                                        <p:attrNameLst>
                                          <p:attrName>style.visibility</p:attrName>
                                        </p:attrNameLst>
                                      </p:cBhvr>
                                      <p:to>
                                        <p:strVal val="hidden"/>
                                      </p:to>
                                    </p:set>
                                  </p:childTnLst>
                                </p:cTn>
                              </p:par>
                              <p:par>
                                <p:cTn id="23" presetID="10" presetClass="exit" presetSubtype="0" fill="hold" grpId="1" nodeType="withEffect">
                                  <p:stCondLst>
                                    <p:cond delay="0"/>
                                  </p:stCondLst>
                                  <p:childTnLst>
                                    <p:animEffect transition="out" filter="fade">
                                      <p:cBhvr>
                                        <p:cTn id="24" dur="500"/>
                                        <p:tgtEl>
                                          <p:spTgt spid="57"/>
                                        </p:tgtEl>
                                      </p:cBhvr>
                                    </p:animEffect>
                                    <p:set>
                                      <p:cBhvr>
                                        <p:cTn id="25" dur="1" fill="hold">
                                          <p:stCondLst>
                                            <p:cond delay="499"/>
                                          </p:stCondLst>
                                        </p:cTn>
                                        <p:tgtEl>
                                          <p:spTgt spid="57"/>
                                        </p:tgtEl>
                                        <p:attrNameLst>
                                          <p:attrName>style.visibility</p:attrName>
                                        </p:attrNameLst>
                                      </p:cBhvr>
                                      <p:to>
                                        <p:strVal val="hidden"/>
                                      </p:to>
                                    </p:set>
                                  </p:childTnLst>
                                </p:cTn>
                              </p:par>
                              <p:par>
                                <p:cTn id="26" presetID="10" presetClass="exit" presetSubtype="0" fill="hold" grpId="1" nodeType="withEffect">
                                  <p:stCondLst>
                                    <p:cond delay="0"/>
                                  </p:stCondLst>
                                  <p:childTnLst>
                                    <p:animEffect transition="out" filter="fade">
                                      <p:cBhvr>
                                        <p:cTn id="27" dur="500"/>
                                        <p:tgtEl>
                                          <p:spTgt spid="43"/>
                                        </p:tgtEl>
                                      </p:cBhvr>
                                    </p:animEffect>
                                    <p:set>
                                      <p:cBhvr>
                                        <p:cTn id="28" dur="1" fill="hold">
                                          <p:stCondLst>
                                            <p:cond delay="4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30"/>
                  </p:tgtEl>
                </p:cond>
              </p:nextCondLst>
            </p:seq>
          </p:childTnLst>
        </p:cTn>
      </p:par>
    </p:tnLst>
    <p:bldLst>
      <p:bldP spid="56" grpId="0"/>
      <p:bldP spid="56" grpId="1"/>
      <p:bldP spid="57" grpId="0"/>
      <p:bldP spid="57" grpId="1"/>
      <p:bldP spid="43" grpId="0"/>
      <p:bldP spid="43"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矩形 22"/>
          <p:cNvSpPr/>
          <p:nvPr/>
        </p:nvSpPr>
        <p:spPr>
          <a:xfrm>
            <a:off x="2687680" y="117426"/>
            <a:ext cx="9384190" cy="2677656"/>
          </a:xfrm>
          <a:prstGeom prst="rect">
            <a:avLst/>
          </a:prstGeom>
        </p:spPr>
        <p:txBody>
          <a:bodyPr wrap="square">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含义：在</a:t>
            </a:r>
            <a:r>
              <a:rPr lang="en-US" altLang="zh-CN" sz="2800" kern="100" dirty="0" smtClean="0">
                <a:latin typeface="宋体" panose="02010600030101010101" pitchFamily="2" charset="-122"/>
                <a:ea typeface="华文细黑" panose="02010600040101010101" charset="-122"/>
                <a:cs typeface="Times New Roman" panose="02020603050405020304"/>
              </a:rPr>
              <a:t>④</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统一</a:t>
            </a:r>
            <a:r>
              <a:rPr lang="zh-CN" altLang="zh-CN" sz="2800" kern="100" dirty="0">
                <a:latin typeface="Times New Roman" panose="02020603050405020304"/>
                <a:ea typeface="华文细黑" panose="02010600040101010101" charset="-122"/>
                <a:cs typeface="Times New Roman" panose="02020603050405020304"/>
              </a:rPr>
              <a:t>领导下，各少数民族</a:t>
            </a:r>
            <a:r>
              <a:rPr lang="en-US" altLang="zh-CN" sz="2800" kern="100" dirty="0" smtClean="0">
                <a:latin typeface="宋体" panose="02010600030101010101" pitchFamily="2" charset="-122"/>
                <a:ea typeface="华文细黑" panose="02010600040101010101" charset="-122"/>
                <a:cs typeface="Times New Roman" panose="02020603050405020304"/>
              </a:rPr>
              <a:t>⑤</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的地方实</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行</a:t>
            </a:r>
            <a:r>
              <a:rPr lang="en-US" altLang="zh-CN" sz="2800" kern="100" dirty="0" smtClean="0">
                <a:latin typeface="宋体" panose="02010600030101010101" pitchFamily="2" charset="-122"/>
                <a:ea typeface="华文细黑" panose="02010600040101010101" charset="-122"/>
                <a:cs typeface="Times New Roman" panose="02020603050405020304"/>
              </a:rPr>
              <a:t>⑥</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设立</a:t>
            </a:r>
            <a:r>
              <a:rPr lang="en-US" altLang="zh-CN" sz="2800" kern="100" dirty="0" smtClean="0">
                <a:latin typeface="宋体" panose="02010600030101010101" pitchFamily="2" charset="-122"/>
                <a:ea typeface="华文细黑" panose="02010600040101010101" charset="-122"/>
                <a:cs typeface="Times New Roman" panose="02020603050405020304"/>
              </a:rPr>
              <a:t>⑦</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行使</a:t>
            </a:r>
            <a:r>
              <a:rPr lang="en-US" altLang="zh-CN" sz="2800" kern="100" dirty="0" smtClean="0">
                <a:latin typeface="宋体" panose="02010600030101010101" pitchFamily="2" charset="-122"/>
                <a:ea typeface="华文细黑" panose="02010600040101010101" charset="-122"/>
                <a:cs typeface="Times New Roman" panose="02020603050405020304"/>
              </a:rPr>
              <a:t>⑧</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的</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en-US" altLang="zh-CN" sz="2800" kern="100" dirty="0">
                <a:latin typeface="Times New Roman" panose="02020603050405020304"/>
                <a:ea typeface="华文细黑" panose="02010600040101010101" charset="-122"/>
                <a:cs typeface="Times New Roman" panose="02020603050405020304"/>
              </a:rPr>
              <a:t> </a:t>
            </a:r>
            <a:r>
              <a:rPr lang="en-US" altLang="zh-CN" sz="2800"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制度</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原因</a:t>
            </a:r>
            <a:r>
              <a:rPr lang="zh-CN" altLang="zh-CN" sz="2800" kern="100" dirty="0">
                <a:latin typeface="Times New Roman" panose="02020603050405020304"/>
                <a:ea typeface="华文细黑" panose="02010600040101010101" charset="-122"/>
                <a:cs typeface="Times New Roman" panose="02020603050405020304"/>
              </a:rPr>
              <a:t>：是由我国的历史特点和</a:t>
            </a:r>
            <a:r>
              <a:rPr lang="en-US" altLang="zh-CN" sz="2800" kern="100" dirty="0" smtClean="0">
                <a:latin typeface="宋体" panose="02010600030101010101" pitchFamily="2" charset="-122"/>
                <a:ea typeface="华文细黑" panose="02010600040101010101" charset="-122"/>
                <a:cs typeface="Times New Roman" panose="02020603050405020304"/>
              </a:rPr>
              <a:t>⑨</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决定</a:t>
            </a:r>
            <a:r>
              <a:rPr lang="zh-CN" altLang="zh-CN" sz="2800" kern="100" dirty="0">
                <a:latin typeface="Times New Roman" panose="02020603050405020304"/>
                <a:ea typeface="华文细黑" panose="02010600040101010101" charset="-122"/>
                <a:cs typeface="Times New Roman" panose="02020603050405020304"/>
              </a:rPr>
              <a:t>的</a:t>
            </a:r>
            <a:endParaRPr lang="zh-CN" altLang="en-US" sz="2800" dirty="0"/>
          </a:p>
        </p:txBody>
      </p:sp>
      <p:sp>
        <p:nvSpPr>
          <p:cNvPr id="14" name="矩形 13"/>
          <p:cNvSpPr/>
          <p:nvPr/>
        </p:nvSpPr>
        <p:spPr>
          <a:xfrm>
            <a:off x="341576" y="1433379"/>
            <a:ext cx="894494" cy="4867137"/>
          </a:xfrm>
          <a:prstGeom prst="rect">
            <a:avLst/>
          </a:prstGeom>
          <a:ln>
            <a:solidFill>
              <a:schemeClr val="tx1"/>
            </a:solidFill>
          </a:ln>
        </p:spPr>
        <p:txBody>
          <a:bodyPr wrap="square">
            <a:spAutoFit/>
          </a:bodyPr>
          <a:lstStyle/>
          <a:p>
            <a:pPr>
              <a:lnSpc>
                <a:spcPct val="150000"/>
              </a:lnSpc>
            </a:pPr>
            <a:r>
              <a:rPr lang="zh-CN" altLang="en-US" sz="2600" kern="100" dirty="0">
                <a:latin typeface="Times New Roman" panose="02020603050405020304"/>
                <a:ea typeface="华文细黑" panose="02010600040101010101" charset="-122"/>
                <a:cs typeface="Times New Roman" panose="02020603050405020304"/>
              </a:rPr>
              <a:t>我国的</a:t>
            </a:r>
            <a:r>
              <a:rPr lang="zh-CN" altLang="en-US" sz="2600" kern="100" dirty="0" smtClean="0">
                <a:latin typeface="Times New Roman" panose="02020603050405020304"/>
                <a:ea typeface="华文细黑" panose="02010600040101010101" charset="-122"/>
                <a:cs typeface="Times New Roman" panose="02020603050405020304"/>
              </a:rPr>
              <a:t>民族区域自治制度和</a:t>
            </a:r>
            <a:r>
              <a:rPr lang="zh-CN" altLang="en-US" sz="2600" kern="100" dirty="0">
                <a:latin typeface="Times New Roman" panose="02020603050405020304"/>
                <a:ea typeface="华文细黑" panose="02010600040101010101" charset="-122"/>
                <a:cs typeface="Times New Roman" panose="02020603050405020304"/>
              </a:rPr>
              <a:t>宗教政策</a:t>
            </a:r>
            <a:endParaRPr lang="zh-CN" altLang="en-US" sz="2600" kern="100" dirty="0">
              <a:latin typeface="Times New Roman" panose="02020603050405020304"/>
              <a:ea typeface="华文细黑" panose="02010600040101010101" charset="-122"/>
              <a:cs typeface="Times New Roman" panose="02020603050405020304"/>
            </a:endParaRPr>
          </a:p>
        </p:txBody>
      </p:sp>
      <p:sp>
        <p:nvSpPr>
          <p:cNvPr id="15" name="矩形 14"/>
          <p:cNvSpPr/>
          <p:nvPr/>
        </p:nvSpPr>
        <p:spPr>
          <a:xfrm>
            <a:off x="1875465" y="177859"/>
            <a:ext cx="489105" cy="2677656"/>
          </a:xfrm>
          <a:prstGeom prst="rect">
            <a:avLst/>
          </a:prstGeom>
          <a:ln>
            <a:solidFill>
              <a:schemeClr val="tx1"/>
            </a:solidFill>
          </a:ln>
        </p:spPr>
        <p:txBody>
          <a:bodyPr wrap="square">
            <a:spAutoFit/>
          </a:bodyPr>
          <a:lstStyle/>
          <a:p>
            <a:pPr>
              <a:lnSpc>
                <a:spcPct val="150000"/>
              </a:lnSpc>
            </a:pPr>
            <a:r>
              <a:rPr lang="zh-CN" altLang="en-US" sz="2800" kern="100" dirty="0">
                <a:latin typeface="Times New Roman" panose="02020603050405020304"/>
                <a:ea typeface="华文细黑" panose="02010600040101010101" charset="-122"/>
                <a:cs typeface="Times New Roman" panose="02020603050405020304"/>
              </a:rPr>
              <a:t>民族政策</a:t>
            </a:r>
            <a:endParaRPr lang="zh-CN" altLang="en-US" sz="2600" dirty="0"/>
          </a:p>
        </p:txBody>
      </p:sp>
      <p:sp>
        <p:nvSpPr>
          <p:cNvPr id="16" name="矩形 15"/>
          <p:cNvSpPr/>
          <p:nvPr/>
        </p:nvSpPr>
        <p:spPr>
          <a:xfrm>
            <a:off x="4483890" y="203567"/>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国家</a:t>
            </a:r>
            <a:endParaRPr lang="zh-CN" altLang="en-US" sz="2800" dirty="0">
              <a:solidFill>
                <a:schemeClr val="accent6">
                  <a:lumMod val="75000"/>
                </a:schemeClr>
              </a:solidFill>
            </a:endParaRPr>
          </a:p>
        </p:txBody>
      </p:sp>
      <p:sp>
        <p:nvSpPr>
          <p:cNvPr id="17" name="矩形 16"/>
          <p:cNvSpPr/>
          <p:nvPr/>
        </p:nvSpPr>
        <p:spPr>
          <a:xfrm>
            <a:off x="9491157" y="215142"/>
            <a:ext cx="902811"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聚居</a:t>
            </a:r>
            <a:endParaRPr lang="zh-CN" altLang="en-US" sz="2800" kern="100" dirty="0">
              <a:solidFill>
                <a:schemeClr val="accent6">
                  <a:lumMod val="75000"/>
                </a:schemeClr>
              </a:solidFill>
              <a:ea typeface="华文细黑" panose="02010600040101010101" charset="-122"/>
              <a:cs typeface="Times New Roman" panose="02020603050405020304"/>
            </a:endParaRPr>
          </a:p>
        </p:txBody>
      </p:sp>
      <p:cxnSp>
        <p:nvCxnSpPr>
          <p:cNvPr id="19" name="直接连接符 18"/>
          <p:cNvCxnSpPr/>
          <p:nvPr/>
        </p:nvCxnSpPr>
        <p:spPr>
          <a:xfrm>
            <a:off x="1493704" y="1433379"/>
            <a:ext cx="0" cy="486713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3"/>
          </p:cNvCxnSpPr>
          <p:nvPr/>
        </p:nvCxnSpPr>
        <p:spPr>
          <a:xfrm flipV="1">
            <a:off x="1236070" y="3866947"/>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1512527" y="1432649"/>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V="1">
            <a:off x="1505279" y="6291909"/>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a:off x="2278782" y="2973413"/>
            <a:ext cx="0" cy="2377447"/>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1785495" y="3496628"/>
            <a:ext cx="462571" cy="1301318"/>
          </a:xfrm>
          <a:prstGeom prst="rect">
            <a:avLst/>
          </a:prstGeom>
        </p:spPr>
        <p:txBody>
          <a:bodyPr>
            <a:spAutoFit/>
          </a:bodyPr>
          <a:lstStyle/>
          <a:p>
            <a:pPr lvl="0" algn="just" defTabSz="-635">
              <a:lnSpc>
                <a:spcPct val="150000"/>
              </a:lnSpc>
              <a:tabLst>
                <a:tab pos="1890395" algn="l"/>
              </a:tabLst>
            </a:pPr>
            <a:r>
              <a:rPr lang="zh-CN" altLang="en-US" sz="2800" dirty="0" smtClean="0">
                <a:latin typeface="华文细黑" panose="02010600040101010101" charset="-122"/>
                <a:ea typeface="华文细黑" panose="02010600040101010101" charset="-122"/>
              </a:rPr>
              <a:t>要求</a:t>
            </a:r>
            <a:endParaRPr lang="zh-CN" altLang="en-US" sz="2800" dirty="0">
              <a:latin typeface="华文细黑" panose="02010600040101010101" charset="-122"/>
              <a:ea typeface="华文细黑" panose="02010600040101010101" charset="-122"/>
            </a:endParaRPr>
          </a:p>
        </p:txBody>
      </p:sp>
      <p:sp>
        <p:nvSpPr>
          <p:cNvPr id="34" name="矩形 33"/>
          <p:cNvSpPr/>
          <p:nvPr/>
        </p:nvSpPr>
        <p:spPr>
          <a:xfrm>
            <a:off x="4006974" y="860656"/>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区域自治</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2" name="左大括号 1"/>
          <p:cNvSpPr/>
          <p:nvPr/>
        </p:nvSpPr>
        <p:spPr>
          <a:xfrm>
            <a:off x="2422798" y="312782"/>
            <a:ext cx="264882" cy="383709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5" name="矩形 34"/>
          <p:cNvSpPr/>
          <p:nvPr/>
        </p:nvSpPr>
        <p:spPr>
          <a:xfrm>
            <a:off x="7124412" y="849081"/>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自治机关</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36" name="矩形 35"/>
          <p:cNvSpPr/>
          <p:nvPr/>
        </p:nvSpPr>
        <p:spPr>
          <a:xfrm>
            <a:off x="10089906" y="874789"/>
            <a:ext cx="1261884"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自治权</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37" name="矩形 36"/>
          <p:cNvSpPr/>
          <p:nvPr/>
        </p:nvSpPr>
        <p:spPr>
          <a:xfrm>
            <a:off x="7858625" y="2091336"/>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现实情况</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38" name="矩形 37"/>
          <p:cNvSpPr/>
          <p:nvPr/>
        </p:nvSpPr>
        <p:spPr>
          <a:xfrm>
            <a:off x="2710830" y="2822210"/>
            <a:ext cx="488905" cy="1952586"/>
          </a:xfrm>
          <a:prstGeom prst="rect">
            <a:avLst/>
          </a:prstGeom>
        </p:spPr>
        <p:txBody>
          <a:bodyPr wrap="square">
            <a:spAutoFit/>
          </a:bodyPr>
          <a:lstStyle/>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优</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越</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性</a:t>
            </a:r>
            <a:endParaRPr lang="zh-CN" altLang="en-US" sz="2800" dirty="0"/>
          </a:p>
        </p:txBody>
      </p:sp>
      <p:sp>
        <p:nvSpPr>
          <p:cNvPr id="39" name="左大括号 38"/>
          <p:cNvSpPr/>
          <p:nvPr/>
        </p:nvSpPr>
        <p:spPr>
          <a:xfrm>
            <a:off x="3263744" y="2900919"/>
            <a:ext cx="240802" cy="196903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矩形 39"/>
          <p:cNvSpPr/>
          <p:nvPr/>
        </p:nvSpPr>
        <p:spPr>
          <a:xfrm>
            <a:off x="3526068" y="2493690"/>
            <a:ext cx="9384190" cy="2677656"/>
          </a:xfrm>
          <a:prstGeom prst="rect">
            <a:avLst/>
          </a:prstGeom>
        </p:spPr>
        <p:txBody>
          <a:bodyPr wrap="square">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维护</a:t>
            </a:r>
            <a:r>
              <a:rPr lang="en-US" altLang="zh-CN" sz="2800" kern="100" dirty="0" smtClean="0">
                <a:latin typeface="宋体" panose="02010600030101010101" pitchFamily="2" charset="-122"/>
                <a:ea typeface="华文细黑" panose="02010600040101010101" charset="-122"/>
                <a:cs typeface="Times New Roman" panose="02020603050405020304"/>
              </a:rPr>
              <a:t>⑩</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和安全</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保障</a:t>
            </a:r>
            <a:r>
              <a:rPr lang="en-US" altLang="zh-CN" sz="2800" kern="100" dirty="0" smtClean="0">
                <a:latin typeface="Cambria Math" panose="02040503050406030204"/>
                <a:ea typeface="华文细黑" panose="02010600040101010101" charset="-122"/>
                <a:cs typeface="Cambria Math" panose="02040503050406030204"/>
              </a:rPr>
              <a:t>⑪</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人民当家作主</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发展</a:t>
            </a:r>
            <a:r>
              <a:rPr lang="en-US" altLang="zh-CN" sz="2800" kern="100" dirty="0" smtClean="0">
                <a:latin typeface="Cambria Math" panose="02040503050406030204"/>
                <a:ea typeface="华文细黑" panose="02010600040101010101" charset="-122"/>
                <a:cs typeface="Cambria Math" panose="02040503050406030204"/>
              </a:rPr>
              <a:t>⑫</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的</a:t>
            </a:r>
            <a:r>
              <a:rPr lang="zh-CN" altLang="zh-CN" sz="2800" kern="100" dirty="0">
                <a:latin typeface="Times New Roman" panose="02020603050405020304"/>
                <a:ea typeface="华文细黑" panose="02010600040101010101" charset="-122"/>
                <a:cs typeface="Times New Roman" panose="02020603050405020304"/>
              </a:rPr>
              <a:t>社会主义民族</a:t>
            </a:r>
            <a:r>
              <a:rPr lang="zh-CN" altLang="zh-CN" sz="2800" kern="100" dirty="0" smtClean="0">
                <a:latin typeface="Times New Roman" panose="02020603050405020304"/>
                <a:ea typeface="华文细黑" panose="02010600040101010101" charset="-122"/>
                <a:cs typeface="Times New Roman" panose="02020603050405020304"/>
              </a:rPr>
              <a:t>关系</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促进</a:t>
            </a:r>
            <a:r>
              <a:rPr lang="en-US" altLang="zh-CN" sz="2800" kern="100" dirty="0" smtClean="0">
                <a:latin typeface="Cambria Math" panose="02040503050406030204"/>
                <a:ea typeface="华文细黑" panose="02010600040101010101" charset="-122"/>
                <a:cs typeface="Cambria Math" panose="02040503050406030204"/>
              </a:rPr>
              <a:t>⑬</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事业</a:t>
            </a:r>
            <a:r>
              <a:rPr lang="zh-CN" altLang="zh-CN" sz="2800" kern="100" dirty="0">
                <a:latin typeface="Times New Roman" panose="02020603050405020304"/>
                <a:ea typeface="华文细黑" panose="02010600040101010101" charset="-122"/>
                <a:cs typeface="Times New Roman" panose="02020603050405020304"/>
              </a:rPr>
              <a:t>蓬勃发展</a:t>
            </a:r>
            <a:endParaRPr lang="zh-CN" altLang="en-US" sz="2800" dirty="0"/>
          </a:p>
        </p:txBody>
      </p:sp>
      <p:sp>
        <p:nvSpPr>
          <p:cNvPr id="41" name="矩形 40"/>
          <p:cNvSpPr/>
          <p:nvPr/>
        </p:nvSpPr>
        <p:spPr>
          <a:xfrm>
            <a:off x="4773856" y="2554123"/>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国家统一</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42" name="矩形 41"/>
          <p:cNvSpPr/>
          <p:nvPr/>
        </p:nvSpPr>
        <p:spPr>
          <a:xfrm>
            <a:off x="4926256" y="3206181"/>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少数民族</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43" name="矩形 42"/>
          <p:cNvSpPr/>
          <p:nvPr/>
        </p:nvSpPr>
        <p:spPr>
          <a:xfrm>
            <a:off x="4773354" y="3854253"/>
            <a:ext cx="305724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平等团结互助和谐</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44" name="矩形 43"/>
          <p:cNvSpPr/>
          <p:nvPr/>
        </p:nvSpPr>
        <p:spPr>
          <a:xfrm>
            <a:off x="4810637" y="4465042"/>
            <a:ext cx="3416320"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社会主义现代化建设</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25" name="矩形 2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6" name="圆角矩形 25"/>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linds(horizontal)">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blinds(horizontal)">
                                      <p:cBhvr>
                                        <p:cTn id="22" dur="500"/>
                                        <p:tgtEl>
                                          <p:spTgt spid="35"/>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linds(horizontal)">
                                      <p:cBhvr>
                                        <p:cTn id="27" dur="500"/>
                                        <p:tgtEl>
                                          <p:spTgt spid="3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blinds(horizontal)">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blinds(horizontal)">
                                      <p:cBhvr>
                                        <p:cTn id="37" dur="500"/>
                                        <p:tgtEl>
                                          <p:spTgt spid="4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blinds(horizontal)">
                                      <p:cBhvr>
                                        <p:cTn id="42" dur="500"/>
                                        <p:tgtEl>
                                          <p:spTgt spid="42"/>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43"/>
                                        </p:tgtEl>
                                        <p:attrNameLst>
                                          <p:attrName>style.visibility</p:attrName>
                                        </p:attrNameLst>
                                      </p:cBhvr>
                                      <p:to>
                                        <p:strVal val="visible"/>
                                      </p:to>
                                    </p:set>
                                    <p:animEffect transition="in" filter="blinds(horizontal)">
                                      <p:cBhvr>
                                        <p:cTn id="47" dur="500"/>
                                        <p:tgtEl>
                                          <p:spTgt spid="43"/>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44"/>
                                        </p:tgtEl>
                                        <p:attrNameLst>
                                          <p:attrName>style.visibility</p:attrName>
                                        </p:attrNameLst>
                                      </p:cBhvr>
                                      <p:to>
                                        <p:strVal val="visible"/>
                                      </p:to>
                                    </p:set>
                                    <p:animEffect transition="in" filter="blinds(horizontal)">
                                      <p:cBhvr>
                                        <p:cTn id="52" dur="500"/>
                                        <p:tgtEl>
                                          <p:spTgt spid="4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xit" presetSubtype="0" fill="hold" grpId="1" nodeType="clickEffect">
                                  <p:stCondLst>
                                    <p:cond delay="0"/>
                                  </p:stCondLst>
                                  <p:childTnLst>
                                    <p:animEffect transition="out" filter="fade">
                                      <p:cBhvr>
                                        <p:cTn id="56" dur="500"/>
                                        <p:tgtEl>
                                          <p:spTgt spid="16"/>
                                        </p:tgtEl>
                                      </p:cBhvr>
                                    </p:animEffect>
                                    <p:set>
                                      <p:cBhvr>
                                        <p:cTn id="57" dur="1" fill="hold">
                                          <p:stCondLst>
                                            <p:cond delay="499"/>
                                          </p:stCondLst>
                                        </p:cTn>
                                        <p:tgtEl>
                                          <p:spTgt spid="16"/>
                                        </p:tgtEl>
                                        <p:attrNameLst>
                                          <p:attrName>style.visibility</p:attrName>
                                        </p:attrNameLst>
                                      </p:cBhvr>
                                      <p:to>
                                        <p:strVal val="hidden"/>
                                      </p:to>
                                    </p:set>
                                  </p:childTnLst>
                                </p:cTn>
                              </p:par>
                              <p:par>
                                <p:cTn id="58" presetID="10" presetClass="exit" presetSubtype="0" fill="hold" grpId="1" nodeType="withEffect">
                                  <p:stCondLst>
                                    <p:cond delay="0"/>
                                  </p:stCondLst>
                                  <p:childTnLst>
                                    <p:animEffect transition="out" filter="fade">
                                      <p:cBhvr>
                                        <p:cTn id="59" dur="500"/>
                                        <p:tgtEl>
                                          <p:spTgt spid="17"/>
                                        </p:tgtEl>
                                      </p:cBhvr>
                                    </p:animEffect>
                                    <p:set>
                                      <p:cBhvr>
                                        <p:cTn id="60" dur="1" fill="hold">
                                          <p:stCondLst>
                                            <p:cond delay="499"/>
                                          </p:stCondLst>
                                        </p:cTn>
                                        <p:tgtEl>
                                          <p:spTgt spid="17"/>
                                        </p:tgtEl>
                                        <p:attrNameLst>
                                          <p:attrName>style.visibility</p:attrName>
                                        </p:attrNameLst>
                                      </p:cBhvr>
                                      <p:to>
                                        <p:strVal val="hidden"/>
                                      </p:to>
                                    </p:set>
                                  </p:childTnLst>
                                </p:cTn>
                              </p:par>
                              <p:par>
                                <p:cTn id="61" presetID="10" presetClass="exit" presetSubtype="0" fill="hold" grpId="1" nodeType="withEffect">
                                  <p:stCondLst>
                                    <p:cond delay="0"/>
                                  </p:stCondLst>
                                  <p:childTnLst>
                                    <p:animEffect transition="out" filter="fade">
                                      <p:cBhvr>
                                        <p:cTn id="62" dur="500"/>
                                        <p:tgtEl>
                                          <p:spTgt spid="34"/>
                                        </p:tgtEl>
                                      </p:cBhvr>
                                    </p:animEffect>
                                    <p:set>
                                      <p:cBhvr>
                                        <p:cTn id="63" dur="1" fill="hold">
                                          <p:stCondLst>
                                            <p:cond delay="499"/>
                                          </p:stCondLst>
                                        </p:cTn>
                                        <p:tgtEl>
                                          <p:spTgt spid="34"/>
                                        </p:tgtEl>
                                        <p:attrNameLst>
                                          <p:attrName>style.visibility</p:attrName>
                                        </p:attrNameLst>
                                      </p:cBhvr>
                                      <p:to>
                                        <p:strVal val="hidden"/>
                                      </p:to>
                                    </p:set>
                                  </p:childTnLst>
                                </p:cTn>
                              </p:par>
                              <p:par>
                                <p:cTn id="64" presetID="10" presetClass="exit" presetSubtype="0" fill="hold" grpId="1" nodeType="withEffect">
                                  <p:stCondLst>
                                    <p:cond delay="0"/>
                                  </p:stCondLst>
                                  <p:childTnLst>
                                    <p:animEffect transition="out" filter="fade">
                                      <p:cBhvr>
                                        <p:cTn id="65" dur="500"/>
                                        <p:tgtEl>
                                          <p:spTgt spid="35"/>
                                        </p:tgtEl>
                                      </p:cBhvr>
                                    </p:animEffect>
                                    <p:set>
                                      <p:cBhvr>
                                        <p:cTn id="66" dur="1" fill="hold">
                                          <p:stCondLst>
                                            <p:cond delay="499"/>
                                          </p:stCondLst>
                                        </p:cTn>
                                        <p:tgtEl>
                                          <p:spTgt spid="35"/>
                                        </p:tgtEl>
                                        <p:attrNameLst>
                                          <p:attrName>style.visibility</p:attrName>
                                        </p:attrNameLst>
                                      </p:cBhvr>
                                      <p:to>
                                        <p:strVal val="hidden"/>
                                      </p:to>
                                    </p:set>
                                  </p:childTnLst>
                                </p:cTn>
                              </p:par>
                              <p:par>
                                <p:cTn id="67" presetID="10" presetClass="exit" presetSubtype="0" fill="hold" grpId="1" nodeType="withEffect">
                                  <p:stCondLst>
                                    <p:cond delay="0"/>
                                  </p:stCondLst>
                                  <p:childTnLst>
                                    <p:animEffect transition="out" filter="fade">
                                      <p:cBhvr>
                                        <p:cTn id="68" dur="500"/>
                                        <p:tgtEl>
                                          <p:spTgt spid="36"/>
                                        </p:tgtEl>
                                      </p:cBhvr>
                                    </p:animEffect>
                                    <p:set>
                                      <p:cBhvr>
                                        <p:cTn id="69" dur="1" fill="hold">
                                          <p:stCondLst>
                                            <p:cond delay="499"/>
                                          </p:stCondLst>
                                        </p:cTn>
                                        <p:tgtEl>
                                          <p:spTgt spid="36"/>
                                        </p:tgtEl>
                                        <p:attrNameLst>
                                          <p:attrName>style.visibility</p:attrName>
                                        </p:attrNameLst>
                                      </p:cBhvr>
                                      <p:to>
                                        <p:strVal val="hidden"/>
                                      </p:to>
                                    </p:set>
                                  </p:childTnLst>
                                </p:cTn>
                              </p:par>
                              <p:par>
                                <p:cTn id="70" presetID="10" presetClass="exit" presetSubtype="0" fill="hold" grpId="1" nodeType="withEffect">
                                  <p:stCondLst>
                                    <p:cond delay="0"/>
                                  </p:stCondLst>
                                  <p:childTnLst>
                                    <p:animEffect transition="out" filter="fade">
                                      <p:cBhvr>
                                        <p:cTn id="71" dur="500"/>
                                        <p:tgtEl>
                                          <p:spTgt spid="37"/>
                                        </p:tgtEl>
                                      </p:cBhvr>
                                    </p:animEffect>
                                    <p:set>
                                      <p:cBhvr>
                                        <p:cTn id="72" dur="1" fill="hold">
                                          <p:stCondLst>
                                            <p:cond delay="499"/>
                                          </p:stCondLst>
                                        </p:cTn>
                                        <p:tgtEl>
                                          <p:spTgt spid="37"/>
                                        </p:tgtEl>
                                        <p:attrNameLst>
                                          <p:attrName>style.visibility</p:attrName>
                                        </p:attrNameLst>
                                      </p:cBhvr>
                                      <p:to>
                                        <p:strVal val="hidden"/>
                                      </p:to>
                                    </p:set>
                                  </p:childTnLst>
                                </p:cTn>
                              </p:par>
                              <p:par>
                                <p:cTn id="73" presetID="10" presetClass="exit" presetSubtype="0" fill="hold" grpId="1" nodeType="withEffect">
                                  <p:stCondLst>
                                    <p:cond delay="0"/>
                                  </p:stCondLst>
                                  <p:childTnLst>
                                    <p:animEffect transition="out" filter="fade">
                                      <p:cBhvr>
                                        <p:cTn id="74" dur="500"/>
                                        <p:tgtEl>
                                          <p:spTgt spid="41"/>
                                        </p:tgtEl>
                                      </p:cBhvr>
                                    </p:animEffect>
                                    <p:set>
                                      <p:cBhvr>
                                        <p:cTn id="75" dur="1" fill="hold">
                                          <p:stCondLst>
                                            <p:cond delay="499"/>
                                          </p:stCondLst>
                                        </p:cTn>
                                        <p:tgtEl>
                                          <p:spTgt spid="41"/>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42"/>
                                        </p:tgtEl>
                                      </p:cBhvr>
                                    </p:animEffect>
                                    <p:set>
                                      <p:cBhvr>
                                        <p:cTn id="78" dur="1" fill="hold">
                                          <p:stCondLst>
                                            <p:cond delay="499"/>
                                          </p:stCondLst>
                                        </p:cTn>
                                        <p:tgtEl>
                                          <p:spTgt spid="42"/>
                                        </p:tgtEl>
                                        <p:attrNameLst>
                                          <p:attrName>style.visibility</p:attrName>
                                        </p:attrNameLst>
                                      </p:cBhvr>
                                      <p:to>
                                        <p:strVal val="hidden"/>
                                      </p:to>
                                    </p:set>
                                  </p:childTnLst>
                                </p:cTn>
                              </p:par>
                              <p:par>
                                <p:cTn id="79" presetID="10" presetClass="exit" presetSubtype="0" fill="hold" grpId="1" nodeType="withEffect">
                                  <p:stCondLst>
                                    <p:cond delay="0"/>
                                  </p:stCondLst>
                                  <p:childTnLst>
                                    <p:animEffect transition="out" filter="fade">
                                      <p:cBhvr>
                                        <p:cTn id="80" dur="500"/>
                                        <p:tgtEl>
                                          <p:spTgt spid="43"/>
                                        </p:tgtEl>
                                      </p:cBhvr>
                                    </p:animEffect>
                                    <p:set>
                                      <p:cBhvr>
                                        <p:cTn id="81" dur="1" fill="hold">
                                          <p:stCondLst>
                                            <p:cond delay="499"/>
                                          </p:stCondLst>
                                        </p:cTn>
                                        <p:tgtEl>
                                          <p:spTgt spid="43"/>
                                        </p:tgtEl>
                                        <p:attrNameLst>
                                          <p:attrName>style.visibility</p:attrName>
                                        </p:attrNameLst>
                                      </p:cBhvr>
                                      <p:to>
                                        <p:strVal val="hidden"/>
                                      </p:to>
                                    </p:set>
                                  </p:childTnLst>
                                </p:cTn>
                              </p:par>
                              <p:par>
                                <p:cTn id="82" presetID="10" presetClass="exit" presetSubtype="0" fill="hold" grpId="1" nodeType="withEffect">
                                  <p:stCondLst>
                                    <p:cond delay="0"/>
                                  </p:stCondLst>
                                  <p:childTnLst>
                                    <p:animEffect transition="out" filter="fade">
                                      <p:cBhvr>
                                        <p:cTn id="83" dur="500"/>
                                        <p:tgtEl>
                                          <p:spTgt spid="44"/>
                                        </p:tgtEl>
                                      </p:cBhvr>
                                    </p:animEffect>
                                    <p:set>
                                      <p:cBhvr>
                                        <p:cTn id="84"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26"/>
                  </p:tgtEl>
                </p:cond>
              </p:nextCondLst>
            </p:seq>
          </p:childTnLst>
        </p:cTn>
      </p:par>
    </p:tnLst>
    <p:bldLst>
      <p:bldP spid="16" grpId="0"/>
      <p:bldP spid="16" grpId="1"/>
      <p:bldP spid="17" grpId="0"/>
      <p:bldP spid="17" grpId="1"/>
      <p:bldP spid="34" grpId="0"/>
      <p:bldP spid="34" grpId="1"/>
      <p:bldP spid="35" grpId="0"/>
      <p:bldP spid="35" grpId="1"/>
      <p:bldP spid="36" grpId="0"/>
      <p:bldP spid="36" grpId="1"/>
      <p:bldP spid="37" grpId="0"/>
      <p:bldP spid="37" grpId="1"/>
      <p:bldP spid="41" grpId="0"/>
      <p:bldP spid="41" grpId="1"/>
      <p:bldP spid="42" grpId="0"/>
      <p:bldP spid="42" grpId="1"/>
      <p:bldP spid="43" grpId="0"/>
      <p:bldP spid="43" grpId="1"/>
      <p:bldP spid="44" grpId="0"/>
      <p:bldP spid="44" grpI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5375600" y="405458"/>
            <a:ext cx="6768278" cy="2677656"/>
          </a:xfrm>
          <a:prstGeom prst="rect">
            <a:avLst/>
          </a:prstGeom>
        </p:spPr>
        <p:txBody>
          <a:bodyPr wrap="square">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实行宗教</a:t>
            </a:r>
            <a:r>
              <a:rPr lang="en-US" altLang="zh-CN" sz="2800" kern="100" dirty="0" smtClean="0">
                <a:latin typeface="Cambria Math" panose="02040503050406030204"/>
                <a:ea typeface="华文细黑" panose="02010600040101010101" charset="-122"/>
                <a:cs typeface="Cambria Math" panose="02040503050406030204"/>
              </a:rPr>
              <a:t>⑭</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政策</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依法</a:t>
            </a:r>
            <a:r>
              <a:rPr lang="zh-CN" altLang="zh-CN" sz="2800" kern="100" dirty="0">
                <a:latin typeface="Times New Roman" panose="02020603050405020304"/>
                <a:ea typeface="华文细黑" panose="02010600040101010101" charset="-122"/>
                <a:cs typeface="Times New Roman" panose="02020603050405020304"/>
              </a:rPr>
              <a:t>管理</a:t>
            </a:r>
            <a:r>
              <a:rPr lang="en-US" altLang="zh-CN" sz="2800" kern="100" dirty="0" smtClean="0">
                <a:latin typeface="Cambria Math" panose="02040503050406030204"/>
                <a:ea typeface="华文细黑" panose="02010600040101010101" charset="-122"/>
                <a:cs typeface="Cambria Math" panose="02040503050406030204"/>
              </a:rPr>
              <a:t>⑮</a:t>
            </a:r>
            <a:r>
              <a:rPr lang="en-US" altLang="zh-CN" sz="2800" u="sng" kern="100" dirty="0" smtClean="0">
                <a:latin typeface="Times New Roman" panose="02020603050405020304"/>
                <a:ea typeface="华文细黑" panose="02010600040101010101" charset="-122"/>
                <a:cs typeface="Times New Roman" panose="02020603050405020304"/>
              </a:rPr>
              <a:t>			</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坚持</a:t>
            </a:r>
            <a:r>
              <a:rPr lang="en-US" altLang="zh-CN" sz="2800" kern="100" dirty="0" smtClean="0">
                <a:latin typeface="Cambria Math" panose="02040503050406030204"/>
                <a:ea typeface="华文细黑" panose="02010600040101010101" charset="-122"/>
                <a:cs typeface="Cambria Math" panose="02040503050406030204"/>
              </a:rPr>
              <a:t>⑯</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的原则</a:t>
            </a:r>
            <a:endParaRPr lang="en-US" altLang="zh-CN" sz="2800" kern="100" dirty="0" smtClean="0">
              <a:latin typeface="Times New Roman" panose="02020603050405020304"/>
              <a:ea typeface="华文细黑" panose="02010600040101010101" charset="-122"/>
            </a:endParaRPr>
          </a:p>
          <a:p>
            <a:pPr lvl="0" algn="just" defTabSz="-635">
              <a:lnSpc>
                <a:spcPct val="150000"/>
              </a:lnSpc>
              <a:tabLst>
                <a:tab pos="1890395" algn="l"/>
              </a:tabLst>
            </a:pPr>
            <a:r>
              <a:rPr lang="zh-CN" altLang="zh-CN" sz="2800" kern="100" dirty="0" smtClean="0">
                <a:latin typeface="Times New Roman" panose="02020603050405020304"/>
                <a:ea typeface="华文细黑" panose="02010600040101010101" charset="-122"/>
                <a:cs typeface="Times New Roman" panose="02020603050405020304"/>
              </a:rPr>
              <a:t>积极</a:t>
            </a:r>
            <a:r>
              <a:rPr lang="zh-CN" altLang="zh-CN" sz="2800" kern="100" dirty="0">
                <a:latin typeface="Times New Roman" panose="02020603050405020304"/>
                <a:ea typeface="华文细黑" panose="02010600040101010101" charset="-122"/>
                <a:cs typeface="Times New Roman" panose="02020603050405020304"/>
              </a:rPr>
              <a:t>引导宗教与</a:t>
            </a:r>
            <a:r>
              <a:rPr lang="en-US" altLang="zh-CN" sz="2800" kern="100" dirty="0" smtClean="0">
                <a:latin typeface="Cambria Math" panose="02040503050406030204"/>
                <a:ea typeface="华文细黑" panose="02010600040101010101" charset="-122"/>
                <a:cs typeface="Cambria Math" panose="02040503050406030204"/>
              </a:rPr>
              <a:t>⑰</a:t>
            </a:r>
            <a:r>
              <a:rPr lang="en-US" altLang="zh-CN" sz="2800" u="sng" kern="100" dirty="0" smtClean="0">
                <a:latin typeface="Times New Roman" panose="02020603050405020304"/>
                <a:ea typeface="华文细黑" panose="02010600040101010101" charset="-122"/>
                <a:cs typeface="Times New Roman" panose="02020603050405020304"/>
              </a:rPr>
              <a:t>	                   </a:t>
            </a:r>
            <a:r>
              <a:rPr lang="zh-CN" altLang="zh-CN" sz="2800" kern="100" dirty="0" smtClean="0">
                <a:latin typeface="Times New Roman" panose="02020603050405020304"/>
                <a:ea typeface="华文细黑" panose="02010600040101010101" charset="-122"/>
                <a:cs typeface="Times New Roman" panose="02020603050405020304"/>
              </a:rPr>
              <a:t>相</a:t>
            </a:r>
            <a:r>
              <a:rPr lang="zh-CN" altLang="zh-CN" sz="2800" kern="100" dirty="0">
                <a:latin typeface="Times New Roman" panose="02020603050405020304"/>
                <a:ea typeface="华文细黑" panose="02010600040101010101" charset="-122"/>
                <a:cs typeface="Times New Roman" panose="02020603050405020304"/>
              </a:rPr>
              <a:t>适应</a:t>
            </a:r>
            <a:endParaRPr lang="zh-CN" altLang="en-US" sz="2800" dirty="0"/>
          </a:p>
        </p:txBody>
      </p:sp>
      <p:sp>
        <p:nvSpPr>
          <p:cNvPr id="23" name="矩形 22"/>
          <p:cNvSpPr/>
          <p:nvPr/>
        </p:nvSpPr>
        <p:spPr>
          <a:xfrm>
            <a:off x="3575400" y="1401718"/>
            <a:ext cx="2471152" cy="659924"/>
          </a:xfrm>
          <a:prstGeom prst="rect">
            <a:avLst/>
          </a:prstGeom>
        </p:spPr>
        <p:txBody>
          <a:bodyPr wrap="square">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基本内容</a:t>
            </a:r>
            <a:endParaRPr lang="zh-CN" altLang="en-US" sz="2800" dirty="0"/>
          </a:p>
        </p:txBody>
      </p:sp>
      <p:sp>
        <p:nvSpPr>
          <p:cNvPr id="14" name="矩形 13"/>
          <p:cNvSpPr/>
          <p:nvPr/>
        </p:nvSpPr>
        <p:spPr>
          <a:xfrm>
            <a:off x="118542" y="1916843"/>
            <a:ext cx="1584650" cy="2497611"/>
          </a:xfrm>
          <a:prstGeom prst="rect">
            <a:avLst/>
          </a:prstGeom>
          <a:ln>
            <a:solidFill>
              <a:schemeClr val="tx1"/>
            </a:solidFill>
          </a:ln>
        </p:spPr>
        <p:txBody>
          <a:bodyPr wrap="square">
            <a:spAutoFit/>
          </a:bodyPr>
          <a:lstStyle/>
          <a:p>
            <a:pPr>
              <a:lnSpc>
                <a:spcPct val="150000"/>
              </a:lnSpc>
            </a:pPr>
            <a:r>
              <a:rPr lang="zh-CN" altLang="en-US" sz="2600" kern="100" dirty="0">
                <a:latin typeface="Times New Roman" panose="02020603050405020304"/>
                <a:ea typeface="华文细黑" panose="02010600040101010101" charset="-122"/>
                <a:cs typeface="Times New Roman" panose="02020603050405020304"/>
              </a:rPr>
              <a:t>我国的</a:t>
            </a:r>
            <a:r>
              <a:rPr lang="zh-CN" altLang="en-US" sz="2600" kern="100" dirty="0" smtClean="0">
                <a:latin typeface="Times New Roman" panose="02020603050405020304"/>
                <a:ea typeface="华文细黑" panose="02010600040101010101" charset="-122"/>
                <a:cs typeface="Times New Roman" panose="02020603050405020304"/>
              </a:rPr>
              <a:t>民族区域自治制度和</a:t>
            </a:r>
            <a:r>
              <a:rPr lang="zh-CN" altLang="en-US" sz="2600" kern="100" dirty="0">
                <a:latin typeface="Times New Roman" panose="02020603050405020304"/>
                <a:ea typeface="华文细黑" panose="02010600040101010101" charset="-122"/>
                <a:cs typeface="Times New Roman" panose="02020603050405020304"/>
              </a:rPr>
              <a:t>宗教政策</a:t>
            </a:r>
            <a:endParaRPr lang="zh-CN" altLang="en-US" sz="2600" kern="100" dirty="0">
              <a:latin typeface="Times New Roman" panose="02020603050405020304"/>
              <a:ea typeface="华文细黑" panose="02010600040101010101" charset="-122"/>
              <a:cs typeface="Times New Roman" panose="02020603050405020304"/>
            </a:endParaRPr>
          </a:p>
        </p:txBody>
      </p:sp>
      <p:sp>
        <p:nvSpPr>
          <p:cNvPr id="15" name="矩形 14"/>
          <p:cNvSpPr/>
          <p:nvPr/>
        </p:nvSpPr>
        <p:spPr>
          <a:xfrm>
            <a:off x="2351264" y="1640386"/>
            <a:ext cx="953129" cy="1333657"/>
          </a:xfrm>
          <a:prstGeom prst="rect">
            <a:avLst/>
          </a:prstGeom>
          <a:ln>
            <a:solidFill>
              <a:schemeClr val="tx1"/>
            </a:solidFill>
          </a:ln>
        </p:spPr>
        <p:txBody>
          <a:bodyPr wrap="square">
            <a:spAutoFit/>
          </a:bodyPr>
          <a:lstStyle/>
          <a:p>
            <a:pPr>
              <a:lnSpc>
                <a:spcPct val="150000"/>
              </a:lnSpc>
            </a:pPr>
            <a:r>
              <a:rPr lang="zh-CN" altLang="en-US" sz="2800" kern="100" dirty="0" smtClean="0">
                <a:latin typeface="Times New Roman" panose="02020603050405020304"/>
                <a:ea typeface="华文细黑" panose="02010600040101010101" charset="-122"/>
                <a:cs typeface="Times New Roman" panose="02020603050405020304"/>
              </a:rPr>
              <a:t>宗教政策</a:t>
            </a:r>
            <a:endParaRPr lang="zh-CN" altLang="en-US" sz="2600" dirty="0"/>
          </a:p>
        </p:txBody>
      </p:sp>
      <p:sp>
        <p:nvSpPr>
          <p:cNvPr id="16" name="矩形 15"/>
          <p:cNvSpPr/>
          <p:nvPr/>
        </p:nvSpPr>
        <p:spPr>
          <a:xfrm>
            <a:off x="7498585" y="477164"/>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信仰自由</a:t>
            </a:r>
            <a:endParaRPr lang="zh-CN" altLang="en-US" sz="2800" dirty="0">
              <a:solidFill>
                <a:schemeClr val="accent6">
                  <a:lumMod val="75000"/>
                </a:schemeClr>
              </a:solidFill>
            </a:endParaRPr>
          </a:p>
        </p:txBody>
      </p:sp>
      <p:sp>
        <p:nvSpPr>
          <p:cNvPr id="17" name="矩形 16"/>
          <p:cNvSpPr/>
          <p:nvPr/>
        </p:nvSpPr>
        <p:spPr>
          <a:xfrm>
            <a:off x="7391350" y="1106072"/>
            <a:ext cx="1620957"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宗教事务</a:t>
            </a:r>
            <a:endParaRPr lang="zh-CN" altLang="en-US" sz="2800" kern="100" dirty="0">
              <a:solidFill>
                <a:schemeClr val="accent6">
                  <a:lumMod val="75000"/>
                </a:schemeClr>
              </a:solidFill>
              <a:ea typeface="华文细黑" panose="02010600040101010101" charset="-122"/>
              <a:cs typeface="Times New Roman" panose="02020603050405020304"/>
            </a:endParaRPr>
          </a:p>
        </p:txBody>
      </p:sp>
      <p:cxnSp>
        <p:nvCxnSpPr>
          <p:cNvPr id="19" name="直接连接符 18"/>
          <p:cNvCxnSpPr/>
          <p:nvPr/>
        </p:nvCxnSpPr>
        <p:spPr>
          <a:xfrm>
            <a:off x="1998234" y="1876219"/>
            <a:ext cx="0" cy="243356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1740600" y="3152554"/>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017057" y="1875489"/>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矩形 33"/>
          <p:cNvSpPr/>
          <p:nvPr/>
        </p:nvSpPr>
        <p:spPr>
          <a:xfrm>
            <a:off x="6636424" y="1750158"/>
            <a:ext cx="2339102"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独立自主自办</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2" name="左大括号 1"/>
          <p:cNvSpPr/>
          <p:nvPr/>
        </p:nvSpPr>
        <p:spPr>
          <a:xfrm>
            <a:off x="3406606" y="773492"/>
            <a:ext cx="240802" cy="317115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矩形 36"/>
          <p:cNvSpPr/>
          <p:nvPr/>
        </p:nvSpPr>
        <p:spPr>
          <a:xfrm>
            <a:off x="8508632" y="2360947"/>
            <a:ext cx="2339102" cy="523220"/>
          </a:xfrm>
          <a:prstGeom prst="rect">
            <a:avLst/>
          </a:prstGeom>
        </p:spPr>
        <p:txBody>
          <a:bodyPr wrap="none">
            <a:spAutoFit/>
          </a:bodyPr>
          <a:lstStyle/>
          <a:p>
            <a:r>
              <a:rPr lang="zh-CN" altLang="en-US" sz="2800" kern="100" dirty="0">
                <a:solidFill>
                  <a:schemeClr val="accent6">
                    <a:lumMod val="75000"/>
                  </a:schemeClr>
                </a:solidFill>
                <a:ea typeface="华文细黑" panose="02010600040101010101" charset="-122"/>
                <a:cs typeface="Times New Roman" panose="02020603050405020304"/>
              </a:rPr>
              <a:t>社会主义社会</a:t>
            </a:r>
            <a:endParaRPr lang="zh-CN" altLang="en-US" sz="2800" kern="100" dirty="0">
              <a:solidFill>
                <a:schemeClr val="accent6">
                  <a:lumMod val="75000"/>
                </a:schemeClr>
              </a:solidFill>
              <a:ea typeface="华文细黑" panose="02010600040101010101" charset="-122"/>
              <a:cs typeface="Times New Roman" panose="02020603050405020304"/>
            </a:endParaRPr>
          </a:p>
        </p:txBody>
      </p:sp>
      <p:sp>
        <p:nvSpPr>
          <p:cNvPr id="28" name="左大括号 27"/>
          <p:cNvSpPr/>
          <p:nvPr/>
        </p:nvSpPr>
        <p:spPr>
          <a:xfrm>
            <a:off x="5160506" y="702507"/>
            <a:ext cx="240802" cy="2165938"/>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0" name="矩形 29"/>
          <p:cNvSpPr/>
          <p:nvPr/>
        </p:nvSpPr>
        <p:spPr>
          <a:xfrm>
            <a:off x="3647408" y="3307868"/>
            <a:ext cx="6409528" cy="659924"/>
          </a:xfrm>
          <a:prstGeom prst="rect">
            <a:avLst/>
          </a:prstGeom>
        </p:spPr>
        <p:txBody>
          <a:bodyPr wrap="square">
            <a:spAutoFit/>
          </a:bodyPr>
          <a:lstStyle/>
          <a:p>
            <a:pPr lvl="0" algn="just" defTabSz="-635">
              <a:lnSpc>
                <a:spcPct val="150000"/>
              </a:lnSpc>
              <a:tabLst>
                <a:tab pos="1890395" algn="l"/>
              </a:tabLst>
            </a:pPr>
            <a:r>
              <a:rPr lang="zh-CN" altLang="zh-CN" sz="2800" kern="100" dirty="0">
                <a:latin typeface="Times New Roman" panose="02020603050405020304"/>
                <a:ea typeface="华文细黑" panose="02010600040101010101" charset="-122"/>
                <a:cs typeface="Times New Roman" panose="02020603050405020304"/>
              </a:rPr>
              <a:t>弘扬科学精神</a:t>
            </a:r>
            <a:endParaRPr lang="zh-CN" altLang="en-US" sz="2800" dirty="0"/>
          </a:p>
        </p:txBody>
      </p:sp>
      <p:cxnSp>
        <p:nvCxnSpPr>
          <p:cNvPr id="31" name="直接连接符 30"/>
          <p:cNvCxnSpPr/>
          <p:nvPr/>
        </p:nvCxnSpPr>
        <p:spPr>
          <a:xfrm flipV="1">
            <a:off x="2040082" y="4304681"/>
            <a:ext cx="257634" cy="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2" name="圆角矩形 21"/>
          <p:cNvSpPr/>
          <p:nvPr/>
        </p:nvSpPr>
        <p:spPr>
          <a:xfrm>
            <a:off x="10343678"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24" name="圆角矩形 23">
            <a:hlinkClick r:id="rId1"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blinds(horizontal)">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blinds(horizontal)">
                                      <p:cBhvr>
                                        <p:cTn id="22" dur="500"/>
                                        <p:tgtEl>
                                          <p:spTgt spid="3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16"/>
                                        </p:tgtEl>
                                      </p:cBhvr>
                                    </p:animEffect>
                                    <p:set>
                                      <p:cBhvr>
                                        <p:cTn id="27" dur="1" fill="hold">
                                          <p:stCondLst>
                                            <p:cond delay="499"/>
                                          </p:stCondLst>
                                        </p:cTn>
                                        <p:tgtEl>
                                          <p:spTgt spid="16"/>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17"/>
                                        </p:tgtEl>
                                      </p:cBhvr>
                                    </p:animEffect>
                                    <p:set>
                                      <p:cBhvr>
                                        <p:cTn id="30" dur="1" fill="hold">
                                          <p:stCondLst>
                                            <p:cond delay="499"/>
                                          </p:stCondLst>
                                        </p:cTn>
                                        <p:tgtEl>
                                          <p:spTgt spid="17"/>
                                        </p:tgtEl>
                                        <p:attrNameLst>
                                          <p:attrName>style.visibility</p:attrName>
                                        </p:attrNameLst>
                                      </p:cBhvr>
                                      <p:to>
                                        <p:strVal val="hidden"/>
                                      </p:to>
                                    </p:set>
                                  </p:childTnLst>
                                </p:cTn>
                              </p:par>
                              <p:par>
                                <p:cTn id="31" presetID="10" presetClass="exit" presetSubtype="0" fill="hold" grpId="1" nodeType="withEffect">
                                  <p:stCondLst>
                                    <p:cond delay="0"/>
                                  </p:stCondLst>
                                  <p:childTnLst>
                                    <p:animEffect transition="out" filter="fade">
                                      <p:cBhvr>
                                        <p:cTn id="32" dur="500"/>
                                        <p:tgtEl>
                                          <p:spTgt spid="34"/>
                                        </p:tgtEl>
                                      </p:cBhvr>
                                    </p:animEffect>
                                    <p:set>
                                      <p:cBhvr>
                                        <p:cTn id="33" dur="1" fill="hold">
                                          <p:stCondLst>
                                            <p:cond delay="499"/>
                                          </p:stCondLst>
                                        </p:cTn>
                                        <p:tgtEl>
                                          <p:spTgt spid="34"/>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37"/>
                                        </p:tgtEl>
                                      </p:cBhvr>
                                    </p:animEffect>
                                    <p:set>
                                      <p:cBhvr>
                                        <p:cTn id="36" dur="1" fill="hold">
                                          <p:stCondLst>
                                            <p:cond delay="499"/>
                                          </p:stCondLst>
                                        </p:cTn>
                                        <p:tgtEl>
                                          <p:spTgt spid="37"/>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16" grpId="0"/>
      <p:bldP spid="16" grpId="1"/>
      <p:bldP spid="17" grpId="0"/>
      <p:bldP spid="17" grpId="1"/>
      <p:bldP spid="34" grpId="0"/>
      <p:bldP spid="34" grpId="1"/>
      <p:bldP spid="37" grpId="0"/>
      <p:bldP spid="3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22598" y="1413570"/>
            <a:ext cx="9589165" cy="1949714"/>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我国是统一的多民族国家</a:t>
            </a:r>
            <a:endParaRPr lang="zh-CN" altLang="zh-CN" sz="280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新中国成立后，我国铲除了民族压迫和民族歧视的阶级根源，逐步形成了平等团结互助和谐的社会主义民族关系。</a:t>
            </a:r>
            <a:endParaRPr lang="zh-CN" altLang="zh-CN" sz="2800" kern="100" dirty="0">
              <a:effectLst/>
              <a:latin typeface="宋体" panose="02010600030101010101" pitchFamily="2" charset="-122"/>
              <a:cs typeface="Courier New" panose="02070309020205020404"/>
            </a:endParaRPr>
          </a:p>
        </p:txBody>
      </p:sp>
      <p:sp>
        <p:nvSpPr>
          <p:cNvPr id="4" name="矩形 3"/>
          <p:cNvSpPr/>
          <p:nvPr/>
        </p:nvSpPr>
        <p:spPr>
          <a:xfrm>
            <a:off x="82433" y="189434"/>
            <a:ext cx="8461045" cy="584775"/>
          </a:xfrm>
          <a:prstGeom prst="rect">
            <a:avLst/>
          </a:prstGeom>
        </p:spPr>
        <p:txBody>
          <a:bodyPr>
            <a:spAutoFit/>
          </a:bodyPr>
          <a:lstStyle/>
          <a:p>
            <a:r>
              <a:rPr lang="zh-CN" altLang="en-US" sz="3200" b="1" dirty="0">
                <a:solidFill>
                  <a:srgbClr val="0000FF"/>
                </a:solidFill>
                <a:latin typeface="微软雅黑" panose="020B0503020204020204" pitchFamily="34" charset="-122"/>
                <a:ea typeface="微软雅黑" panose="020B0503020204020204" pitchFamily="34" charset="-122"/>
              </a:rPr>
              <a:t>考点一　处理民族关系的基本原则和政策</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cxnSp>
        <p:nvCxnSpPr>
          <p:cNvPr id="13" name="直接连接符 12"/>
          <p:cNvCxnSpPr/>
          <p:nvPr/>
        </p:nvCxnSpPr>
        <p:spPr>
          <a:xfrm>
            <a:off x="-25474" y="741856"/>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8" name="对角圆角矩形 7"/>
          <p:cNvSpPr/>
          <p:nvPr/>
        </p:nvSpPr>
        <p:spPr>
          <a:xfrm>
            <a:off x="10343678" y="446158"/>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考点梳理</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90446" y="30298"/>
            <a:ext cx="9589165" cy="656846"/>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我国处理民族关系的基本原则</a:t>
            </a:r>
            <a:endParaRPr lang="zh-CN" altLang="zh-CN" sz="1050" kern="100" dirty="0">
              <a:effectLst/>
              <a:latin typeface="宋体" panose="02010600030101010101" pitchFamily="2" charset="-122"/>
              <a:cs typeface="Courier New" panose="02070309020205020404"/>
            </a:endParaRPr>
          </a:p>
        </p:txBody>
      </p:sp>
      <p:graphicFrame>
        <p:nvGraphicFramePr>
          <p:cNvPr id="5" name="表格 4"/>
          <p:cNvGraphicFramePr>
            <a:graphicFrameLocks noGrp="1"/>
          </p:cNvGraphicFramePr>
          <p:nvPr/>
        </p:nvGraphicFramePr>
        <p:xfrm>
          <a:off x="578485" y="687070"/>
          <a:ext cx="11161395" cy="2964815"/>
        </p:xfrm>
        <a:graphic>
          <a:graphicData uri="http://schemas.openxmlformats.org/drawingml/2006/table">
            <a:tbl>
              <a:tblPr/>
              <a:tblGrid>
                <a:gridCol w="935990"/>
                <a:gridCol w="4536440"/>
                <a:gridCol w="5688965"/>
              </a:tblGrid>
              <a:tr h="548640">
                <a:tc>
                  <a:txBody>
                    <a:bodyPr/>
                    <a:lstStyle/>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原则</a:t>
                      </a:r>
                      <a:endParaRPr lang="zh-CN" sz="2400" kern="100">
                        <a:effectLst/>
                        <a:latin typeface="Times New Roman" panose="02020603050405020304"/>
                        <a:ea typeface="华文细黑" panose="02010600040101010101" charset="-122"/>
                        <a:cs typeface="Times New Roman" panose="020206030504050203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含义</a:t>
                      </a:r>
                      <a:endParaRPr lang="zh-CN" sz="2400" kern="100">
                        <a:effectLst/>
                        <a:latin typeface="Times New Roman" panose="02020603050405020304"/>
                        <a:ea typeface="华文细黑" panose="02010600040101010101" charset="-122"/>
                        <a:cs typeface="Times New Roman" panose="020206030504050203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原因</a:t>
                      </a:r>
                      <a:endParaRPr lang="zh-CN" sz="2400" kern="100">
                        <a:effectLst/>
                        <a:latin typeface="Times New Roman" panose="02020603050405020304"/>
                        <a:ea typeface="华文细黑" panose="02010600040101010101" charset="-122"/>
                        <a:cs typeface="Times New Roman" panose="020206030504050203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16175">
                <a:tc>
                  <a:txBody>
                    <a:bodyPr/>
                    <a:lstStyle/>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民族平等</a:t>
                      </a:r>
                      <a:endParaRPr lang="zh-CN" sz="2400" kern="100">
                        <a:effectLst/>
                        <a:latin typeface="Times New Roman" panose="02020603050405020304"/>
                        <a:ea typeface="华文细黑" panose="02010600040101010101" charset="-122"/>
                        <a:cs typeface="Times New Roman" panose="020206030504050203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400" kern="100">
                          <a:effectLst/>
                          <a:latin typeface="楷体" panose="02010609060101010101" pitchFamily="49" charset="-122"/>
                          <a:ea typeface="楷体" panose="02010609060101010101" pitchFamily="49" charset="-122"/>
                          <a:cs typeface="Times New Roman" panose="02020603050405020304"/>
                        </a:rPr>
                        <a:t>各民族具有同等的地位，都依法平等地享有</a:t>
                      </a:r>
                      <a:r>
                        <a:rPr lang="zh-CN" sz="2400" kern="100">
                          <a:solidFill>
                            <a:srgbClr val="FF0000"/>
                          </a:solidFill>
                          <a:effectLst/>
                          <a:latin typeface="楷体" panose="02010609060101010101" pitchFamily="49" charset="-122"/>
                          <a:ea typeface="楷体" panose="02010609060101010101" pitchFamily="49" charset="-122"/>
                          <a:cs typeface="Times New Roman" panose="02020603050405020304"/>
                        </a:rPr>
                        <a:t>政治、经济、文化</a:t>
                      </a:r>
                      <a:r>
                        <a:rPr lang="zh-CN" sz="2400" kern="100">
                          <a:effectLst/>
                          <a:latin typeface="楷体" panose="02010609060101010101" pitchFamily="49" charset="-122"/>
                          <a:ea typeface="楷体" panose="02010609060101010101" pitchFamily="49" charset="-122"/>
                          <a:cs typeface="Times New Roman" panose="02020603050405020304"/>
                        </a:rPr>
                        <a:t>和社会等方面的权利，依法平等地履行应尽的义务</a:t>
                      </a:r>
                      <a:endParaRPr lang="zh-CN" sz="2400" kern="100">
                        <a:effectLst/>
                        <a:latin typeface="楷体" panose="02010609060101010101" pitchFamily="49" charset="-122"/>
                        <a:ea typeface="楷体" panose="02010609060101010101" pitchFamily="49" charset="-122"/>
                        <a:cs typeface="Times New Roman" panose="020206030504050203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400" kern="100" dirty="0">
                          <a:effectLst/>
                          <a:latin typeface="楷体" panose="02010609060101010101" pitchFamily="49" charset="-122"/>
                          <a:ea typeface="楷体" panose="02010609060101010101" pitchFamily="49" charset="-122"/>
                          <a:cs typeface="Times New Roman" panose="02020603050405020304"/>
                        </a:rPr>
                        <a:t>在我国，各民族只有人口多少和发展程度上的区别，绝无高低优劣之分；我国各族人民都对祖国的文明作出了贡献，都是国家的主人</a:t>
                      </a:r>
                      <a:endParaRPr lang="zh-CN" sz="2400" kern="100" dirty="0">
                        <a:effectLst/>
                        <a:latin typeface="楷体" panose="02010609060101010101" pitchFamily="49" charset="-122"/>
                        <a:ea typeface="楷体" panose="02010609060101010101" pitchFamily="49" charset="-122"/>
                        <a:cs typeface="Times New Roman" panose="020206030504050203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2" name="表格 1"/>
          <p:cNvGraphicFramePr>
            <a:graphicFrameLocks noGrp="1"/>
          </p:cNvGraphicFramePr>
          <p:nvPr/>
        </p:nvGraphicFramePr>
        <p:xfrm>
          <a:off x="578485" y="3625850"/>
          <a:ext cx="11161395" cy="3200400"/>
        </p:xfrm>
        <a:graphic>
          <a:graphicData uri="http://schemas.openxmlformats.org/drawingml/2006/table">
            <a:tbl>
              <a:tblPr/>
              <a:tblGrid>
                <a:gridCol w="11161395"/>
              </a:tblGrid>
              <a:tr h="317500">
                <a:tc>
                  <a:txBody>
                    <a:bodyPr/>
                    <a:p>
                      <a:pPr algn="ctr">
                        <a:lnSpc>
                          <a:spcPct val="150000"/>
                        </a:lnSpc>
                        <a:spcAft>
                          <a:spcPts val="0"/>
                        </a:spcAft>
                      </a:pPr>
                      <a:r>
                        <a:rPr lang="zh-CN" sz="2000" kern="100">
                          <a:effectLst/>
                          <a:latin typeface="Times New Roman" panose="02020603050405020304"/>
                          <a:ea typeface="华文细黑" panose="02010600040101010101" charset="-122"/>
                          <a:cs typeface="Times New Roman" panose="02020603050405020304"/>
                        </a:rPr>
                        <a:t>注意点</a:t>
                      </a:r>
                      <a:endParaRPr lang="zh-CN" sz="2000" kern="100">
                        <a:effectLst/>
                        <a:latin typeface="Times New Roman" panose="02020603050405020304"/>
                        <a:ea typeface="华文细黑" panose="02010600040101010101" charset="-122"/>
                        <a:cs typeface="Times New Roman" panose="02020603050405020304"/>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70480">
                <a:tc>
                  <a:txBody>
                    <a:bodyPr/>
                    <a:p>
                      <a:pPr algn="l">
                        <a:lnSpc>
                          <a:spcPct val="150000"/>
                        </a:lnSpc>
                        <a:spcAft>
                          <a:spcPts val="0"/>
                        </a:spcAft>
                      </a:pPr>
                      <a:r>
                        <a:rPr lang="en-US" sz="2000" kern="100" dirty="0">
                          <a:solidFill>
                            <a:srgbClr val="0000CC"/>
                          </a:solidFill>
                          <a:effectLst/>
                          <a:latin typeface="宋体" panose="02010600030101010101" pitchFamily="2" charset="-122"/>
                          <a:ea typeface="华文细黑" panose="02010600040101010101" charset="-122"/>
                          <a:cs typeface="Times New Roman" panose="02020603050405020304"/>
                        </a:rPr>
                        <a:t>①</a:t>
                      </a:r>
                      <a:r>
                        <a:rPr lang="zh-CN" sz="2000" kern="100" dirty="0">
                          <a:solidFill>
                            <a:srgbClr val="0000CC"/>
                          </a:solidFill>
                          <a:effectLst/>
                          <a:latin typeface="Times New Roman" panose="02020603050405020304"/>
                          <a:ea typeface="华文细黑" panose="02010600040101010101" charset="-122"/>
                          <a:cs typeface="Times New Roman" panose="02020603050405020304"/>
                        </a:rPr>
                        <a:t>坚持民族平等的原则，并不意味着各民族之间的发展程度是一样的</a:t>
                      </a:r>
                      <a:endParaRPr lang="zh-CN" sz="2000" kern="100" dirty="0">
                        <a:solidFill>
                          <a:srgbClr val="0000CC"/>
                        </a:solidFill>
                        <a:effectLst/>
                        <a:latin typeface="Times New Roman" panose="02020603050405020304"/>
                        <a:ea typeface="华文细黑" panose="02010600040101010101" charset="-122"/>
                        <a:cs typeface="Times New Roman" panose="02020603050405020304"/>
                      </a:endParaRPr>
                    </a:p>
                    <a:p>
                      <a:pPr algn="l">
                        <a:lnSpc>
                          <a:spcPct val="150000"/>
                        </a:lnSpc>
                        <a:spcAft>
                          <a:spcPts val="0"/>
                        </a:spcAft>
                      </a:pPr>
                      <a:r>
                        <a:rPr lang="en-US" sz="2000" kern="100" dirty="0">
                          <a:solidFill>
                            <a:srgbClr val="0000CC"/>
                          </a:solidFill>
                          <a:effectLst/>
                          <a:latin typeface="宋体" panose="02010600030101010101" pitchFamily="2" charset="-122"/>
                          <a:ea typeface="华文细黑" panose="02010600040101010101" charset="-122"/>
                          <a:cs typeface="Times New Roman" panose="02020603050405020304"/>
                        </a:rPr>
                        <a:t>②</a:t>
                      </a:r>
                      <a:r>
                        <a:rPr lang="zh-CN" sz="2000" kern="100" dirty="0">
                          <a:solidFill>
                            <a:srgbClr val="0000CC"/>
                          </a:solidFill>
                          <a:effectLst/>
                          <a:latin typeface="Times New Roman" panose="02020603050405020304"/>
                          <a:ea typeface="华文细黑" panose="02010600040101010101" charset="-122"/>
                          <a:cs typeface="Times New Roman" panose="02020603050405020304"/>
                        </a:rPr>
                        <a:t>民族平等，不仅指依法平等地享有权利，还包括平等地履行义务</a:t>
                      </a:r>
                      <a:endParaRPr lang="zh-CN" sz="2000" kern="100" dirty="0">
                        <a:solidFill>
                          <a:srgbClr val="0000CC"/>
                        </a:solidFill>
                        <a:effectLst/>
                        <a:latin typeface="Times New Roman" panose="02020603050405020304"/>
                        <a:ea typeface="华文细黑" panose="02010600040101010101" charset="-122"/>
                        <a:cs typeface="Times New Roman" panose="02020603050405020304"/>
                      </a:endParaRPr>
                    </a:p>
                    <a:p>
                      <a:pPr algn="l">
                        <a:lnSpc>
                          <a:spcPct val="150000"/>
                        </a:lnSpc>
                        <a:spcAft>
                          <a:spcPts val="0"/>
                        </a:spcAft>
                      </a:pPr>
                      <a:r>
                        <a:rPr lang="en-US" sz="2000" kern="100" dirty="0">
                          <a:solidFill>
                            <a:srgbClr val="0000CC"/>
                          </a:solidFill>
                          <a:effectLst/>
                          <a:latin typeface="宋体" panose="02010600030101010101" pitchFamily="2" charset="-122"/>
                          <a:ea typeface="华文细黑" panose="02010600040101010101" charset="-122"/>
                          <a:cs typeface="Times New Roman" panose="02020603050405020304"/>
                        </a:rPr>
                        <a:t>③</a:t>
                      </a:r>
                      <a:r>
                        <a:rPr lang="zh-CN" sz="2000" kern="100" dirty="0">
                          <a:solidFill>
                            <a:srgbClr val="0000CC"/>
                          </a:solidFill>
                          <a:effectLst/>
                          <a:latin typeface="Times New Roman" panose="02020603050405020304"/>
                          <a:ea typeface="华文细黑" panose="02010600040101010101" charset="-122"/>
                          <a:cs typeface="Times New Roman" panose="02020603050405020304"/>
                        </a:rPr>
                        <a:t>民族平等与民族差别是两个不同的概念。不能以民族差别的存在否认我国的民族平等，也不能以民族平等掩盖民族差别</a:t>
                      </a:r>
                      <a:endParaRPr lang="zh-CN" sz="2000" kern="100" dirty="0">
                        <a:solidFill>
                          <a:srgbClr val="0000CC"/>
                        </a:solidFill>
                        <a:effectLst/>
                        <a:latin typeface="Times New Roman" panose="02020603050405020304"/>
                        <a:ea typeface="华文细黑" panose="02010600040101010101" charset="-122"/>
                        <a:cs typeface="Times New Roman" panose="02020603050405020304"/>
                      </a:endParaRPr>
                    </a:p>
                    <a:p>
                      <a:pPr algn="l">
                        <a:lnSpc>
                          <a:spcPct val="150000"/>
                        </a:lnSpc>
                        <a:spcAft>
                          <a:spcPts val="0"/>
                        </a:spcAft>
                      </a:pPr>
                      <a:r>
                        <a:rPr lang="en-US" sz="2000" kern="100" dirty="0">
                          <a:solidFill>
                            <a:srgbClr val="0000CC"/>
                          </a:solidFill>
                          <a:effectLst/>
                          <a:latin typeface="宋体" panose="02010600030101010101" pitchFamily="2" charset="-122"/>
                          <a:ea typeface="华文细黑" panose="02010600040101010101" charset="-122"/>
                          <a:cs typeface="Times New Roman" panose="02020603050405020304"/>
                        </a:rPr>
                        <a:t>④</a:t>
                      </a:r>
                      <a:r>
                        <a:rPr lang="zh-CN" sz="2000" kern="100" dirty="0">
                          <a:solidFill>
                            <a:srgbClr val="0000CC"/>
                          </a:solidFill>
                          <a:effectLst/>
                          <a:latin typeface="Times New Roman" panose="02020603050405020304"/>
                          <a:ea typeface="华文细黑" panose="02010600040101010101" charset="-122"/>
                          <a:cs typeface="Times New Roman" panose="02020603050405020304"/>
                        </a:rPr>
                        <a:t>对少数民族和地区给予特殊的扶持和照顾，不仅没有违反民族平等原则，恰恰是实现民族平等的必然要求</a:t>
                      </a:r>
                      <a:endParaRPr lang="zh-CN" sz="2000" kern="100" dirty="0">
                        <a:solidFill>
                          <a:srgbClr val="0000CC"/>
                        </a:solidFill>
                        <a:effectLst/>
                        <a:latin typeface="Times New Roman" panose="02020603050405020304"/>
                        <a:ea typeface="华文细黑" panose="02010600040101010101" charset="-122"/>
                        <a:cs typeface="Times New Roman" panose="02020603050405020304"/>
                      </a:endParaRPr>
                    </a:p>
                  </a:txBody>
                  <a:tcPr marL="22050" marR="220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78790" y="499745"/>
          <a:ext cx="11089005" cy="2469515"/>
        </p:xfrm>
        <a:graphic>
          <a:graphicData uri="http://schemas.openxmlformats.org/drawingml/2006/table">
            <a:tbl>
              <a:tblPr/>
              <a:tblGrid>
                <a:gridCol w="864235"/>
                <a:gridCol w="4608195"/>
                <a:gridCol w="5616575"/>
              </a:tblGrid>
              <a:tr h="2469515">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民族团结</a:t>
                      </a:r>
                      <a:endParaRPr lang="zh-CN" sz="2800" kern="100">
                        <a:effectLst/>
                        <a:latin typeface="Times New Roman" panose="02020603050405020304"/>
                        <a:ea typeface="华文细黑" panose="02010600040101010101" charset="-122"/>
                        <a:cs typeface="Times New Roman" panose="020206030504050203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我国形成了各族人民和睦相处、友好往来、互相合作、共同奋斗，谁也离不开谁的大团结局面</a:t>
                      </a:r>
                      <a:endParaRPr lang="zh-CN" sz="2800" kern="100">
                        <a:effectLst/>
                        <a:latin typeface="楷体" panose="02010609060101010101" pitchFamily="49" charset="-122"/>
                        <a:ea typeface="楷体" panose="02010609060101010101" pitchFamily="49" charset="-122"/>
                        <a:cs typeface="Times New Roman" panose="020206030504050203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民族的团结、民族的凝聚力，是衡量一个国家综合国力的重要标志之一，是社会稳定的前提，是经济发展和社会进步的保证，是国家统一的基础</a:t>
                      </a:r>
                      <a:endParaRPr lang="zh-CN" sz="2800" kern="100">
                        <a:effectLst/>
                        <a:latin typeface="楷体" panose="02010609060101010101" pitchFamily="49" charset="-122"/>
                        <a:ea typeface="楷体" panose="02010609060101010101" pitchFamily="49" charset="-122"/>
                        <a:cs typeface="Times New Roman" panose="020206030504050203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4" name="表格 3"/>
          <p:cNvGraphicFramePr>
            <a:graphicFrameLocks noGrp="1"/>
          </p:cNvGraphicFramePr>
          <p:nvPr/>
        </p:nvGraphicFramePr>
        <p:xfrm>
          <a:off x="478790" y="4486910"/>
          <a:ext cx="11089640" cy="1806575"/>
        </p:xfrm>
        <a:graphic>
          <a:graphicData uri="http://schemas.openxmlformats.org/drawingml/2006/table">
            <a:tbl>
              <a:tblPr/>
              <a:tblGrid>
                <a:gridCol w="2009775"/>
                <a:gridCol w="9079865"/>
              </a:tblGrid>
              <a:tr h="1806575">
                <a:tc>
                  <a:txBody>
                    <a:bodyPr/>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民族团结</a:t>
                      </a:r>
                      <a:endParaRPr lang="zh-CN" sz="2800" kern="100" dirty="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zh-CN" sz="2800" kern="100" dirty="0">
                          <a:solidFill>
                            <a:srgbClr val="0000FF"/>
                          </a:solidFill>
                          <a:effectLst/>
                          <a:latin typeface="Times New Roman" panose="02020603050405020304"/>
                          <a:ea typeface="华文细黑" panose="02010600040101010101" charset="-122"/>
                          <a:cs typeface="Times New Roman" panose="02020603050405020304"/>
                        </a:rPr>
                        <a:t>不仅指汉族和少数民族之间的团结，还包括各少数民族之间的团结</a:t>
                      </a:r>
                      <a:endParaRPr lang="zh-CN" sz="2800" kern="100" dirty="0">
                        <a:solidFill>
                          <a:srgbClr val="0000FF"/>
                        </a:solidFill>
                        <a:effectLst/>
                        <a:latin typeface="Times New Roman" panose="02020603050405020304"/>
                        <a:ea typeface="华文细黑" panose="02010600040101010101" charset="-122"/>
                        <a:cs typeface="Times New Roman" panose="020206030504050203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文本框 1"/>
          <p:cNvSpPr txBox="1"/>
          <p:nvPr/>
        </p:nvSpPr>
        <p:spPr>
          <a:xfrm>
            <a:off x="5474970" y="3846830"/>
            <a:ext cx="1097280" cy="640080"/>
          </a:xfrm>
          <a:prstGeom prst="rect">
            <a:avLst/>
          </a:prstGeom>
          <a:noFill/>
        </p:spPr>
        <p:txBody>
          <a:bodyPr wrap="none" rtlCol="0" anchor="t">
            <a:spAutoFit/>
          </a:bodyPr>
          <a:p>
            <a:pPr algn="ctr">
              <a:lnSpc>
                <a:spcPct val="150000"/>
              </a:lnSpc>
              <a:spcAft>
                <a:spcPts val="0"/>
              </a:spcAft>
            </a:pPr>
            <a:r>
              <a:rPr lang="zh-CN" kern="100">
                <a:effectLst/>
                <a:latin typeface="Times New Roman" panose="02020603050405020304"/>
                <a:ea typeface="华文细黑" panose="02010600040101010101" charset="-122"/>
                <a:cs typeface="Times New Roman" panose="02020603050405020304"/>
                <a:sym typeface="+mn-ea"/>
              </a:rPr>
              <a:t>注意点</a:t>
            </a:r>
            <a:endParaRPr lang="zh-CN" alt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3" name="表格 2"/>
          <p:cNvGraphicFramePr>
            <a:graphicFrameLocks noGrp="1"/>
          </p:cNvGraphicFramePr>
          <p:nvPr/>
        </p:nvGraphicFramePr>
        <p:xfrm>
          <a:off x="478582" y="499734"/>
          <a:ext cx="11089005" cy="2426335"/>
        </p:xfrm>
        <a:graphic>
          <a:graphicData uri="http://schemas.openxmlformats.org/drawingml/2006/table">
            <a:tbl>
              <a:tblPr/>
              <a:tblGrid>
                <a:gridCol w="864097"/>
                <a:gridCol w="4608512"/>
                <a:gridCol w="5616624"/>
              </a:tblGrid>
              <a:tr h="2425700">
                <a:tc>
                  <a:txBody>
                    <a:bodyPr/>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共同繁荣</a:t>
                      </a:r>
                      <a:endParaRPr lang="zh-CN" sz="2800" kern="100">
                        <a:effectLst/>
                        <a:latin typeface="Times New Roman" panose="02020603050405020304"/>
                        <a:ea typeface="华文细黑" panose="02010600040101010101" charset="-122"/>
                        <a:cs typeface="Times New Roman" panose="020206030504050203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各民族政治、经济、文化等各项事业都得到发展</a:t>
                      </a:r>
                      <a:endParaRPr lang="zh-CN" sz="2800" kern="100">
                        <a:effectLst/>
                        <a:latin typeface="楷体" panose="02010609060101010101" pitchFamily="49" charset="-122"/>
                        <a:ea typeface="楷体" panose="02010609060101010101" pitchFamily="49" charset="-122"/>
                        <a:cs typeface="Times New Roman" panose="020206030504050203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是由社会主义的本质决定的，是国家实现现代化和中华民族实现伟大复兴的必然要求</a:t>
                      </a:r>
                      <a:endParaRPr lang="zh-CN" sz="2800" kern="100" dirty="0">
                        <a:effectLst/>
                        <a:latin typeface="楷体" panose="02010609060101010101" pitchFamily="49" charset="-122"/>
                        <a:ea typeface="楷体" panose="02010609060101010101" pitchFamily="49" charset="-122"/>
                        <a:cs typeface="Times New Roman" panose="020206030504050203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graphicFrame>
        <p:nvGraphicFramePr>
          <p:cNvPr id="4" name="表格 3"/>
          <p:cNvGraphicFramePr>
            <a:graphicFrameLocks noGrp="1"/>
          </p:cNvGraphicFramePr>
          <p:nvPr/>
        </p:nvGraphicFramePr>
        <p:xfrm>
          <a:off x="478155" y="3540760"/>
          <a:ext cx="11089640" cy="3161665"/>
        </p:xfrm>
        <a:graphic>
          <a:graphicData uri="http://schemas.openxmlformats.org/drawingml/2006/table">
            <a:tbl>
              <a:tblPr/>
              <a:tblGrid>
                <a:gridCol w="2009775"/>
                <a:gridCol w="9079865"/>
              </a:tblGrid>
              <a:tr h="3161665">
                <a:tc>
                  <a:txBody>
                    <a:bodyPr/>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各民族共同繁荣</a:t>
                      </a:r>
                      <a:endParaRPr lang="zh-CN" sz="2800" kern="10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en-US" sz="2800" kern="100" dirty="0">
                          <a:solidFill>
                            <a:srgbClr val="0000FF"/>
                          </a:solidFill>
                          <a:effectLst/>
                          <a:latin typeface="宋体" panose="02010600030101010101" pitchFamily="2" charset="-122"/>
                          <a:ea typeface="华文细黑" panose="02010600040101010101" charset="-122"/>
                          <a:cs typeface="Times New Roman" panose="02020603050405020304"/>
                        </a:rPr>
                        <a:t>①</a:t>
                      </a:r>
                      <a:r>
                        <a:rPr lang="zh-CN" sz="2800" kern="100" dirty="0">
                          <a:solidFill>
                            <a:srgbClr val="0000FF"/>
                          </a:solidFill>
                          <a:effectLst/>
                          <a:latin typeface="Times New Roman" panose="02020603050405020304"/>
                          <a:ea typeface="华文细黑" panose="02010600040101010101" charset="-122"/>
                          <a:cs typeface="Times New Roman" panose="02020603050405020304"/>
                        </a:rPr>
                        <a:t>各民族共同繁荣并不意味着各民族同步繁荣</a:t>
                      </a:r>
                      <a:endParaRPr lang="zh-CN" sz="2800" kern="100" dirty="0">
                        <a:solidFill>
                          <a:srgbClr val="0000FF"/>
                        </a:solidFill>
                        <a:effectLst/>
                        <a:latin typeface="Times New Roman" panose="02020603050405020304"/>
                        <a:ea typeface="华文细黑" panose="02010600040101010101" charset="-122"/>
                        <a:cs typeface="Times New Roman" panose="02020603050405020304"/>
                      </a:endParaRPr>
                    </a:p>
                    <a:p>
                      <a:pPr algn="l">
                        <a:lnSpc>
                          <a:spcPct val="150000"/>
                        </a:lnSpc>
                        <a:spcAft>
                          <a:spcPts val="0"/>
                        </a:spcAft>
                      </a:pPr>
                      <a:r>
                        <a:rPr lang="en-US" sz="2800" kern="100" dirty="0">
                          <a:solidFill>
                            <a:srgbClr val="0000FF"/>
                          </a:solidFill>
                          <a:effectLst/>
                          <a:latin typeface="宋体" panose="02010600030101010101" pitchFamily="2" charset="-122"/>
                          <a:ea typeface="华文细黑" panose="02010600040101010101" charset="-122"/>
                          <a:cs typeface="Times New Roman" panose="02020603050405020304"/>
                        </a:rPr>
                        <a:t>②</a:t>
                      </a:r>
                      <a:r>
                        <a:rPr lang="zh-CN" sz="2800" kern="100" dirty="0">
                          <a:solidFill>
                            <a:srgbClr val="0000FF"/>
                          </a:solidFill>
                          <a:effectLst/>
                          <a:latin typeface="Times New Roman" panose="02020603050405020304"/>
                          <a:ea typeface="华文细黑" panose="02010600040101010101" charset="-122"/>
                          <a:cs typeface="Times New Roman" panose="02020603050405020304"/>
                        </a:rPr>
                        <a:t>各民族共同繁荣，不仅指各民族经济共同繁荣，还包括政治、文化的共同繁荣</a:t>
                      </a:r>
                      <a:endParaRPr lang="zh-CN" sz="2800" kern="100" dirty="0">
                        <a:solidFill>
                          <a:srgbClr val="0000FF"/>
                        </a:solidFill>
                        <a:effectLst/>
                        <a:latin typeface="Times New Roman" panose="02020603050405020304"/>
                        <a:ea typeface="华文细黑" panose="02010600040101010101" charset="-122"/>
                        <a:cs typeface="Times New Roman" panose="02020603050405020304"/>
                      </a:endParaRPr>
                    </a:p>
                    <a:p>
                      <a:pPr algn="l">
                        <a:lnSpc>
                          <a:spcPct val="150000"/>
                        </a:lnSpc>
                        <a:spcAft>
                          <a:spcPts val="0"/>
                        </a:spcAft>
                      </a:pPr>
                      <a:r>
                        <a:rPr lang="en-US" sz="2800" kern="100" dirty="0">
                          <a:solidFill>
                            <a:srgbClr val="0000FF"/>
                          </a:solidFill>
                          <a:effectLst/>
                          <a:latin typeface="宋体" panose="02010600030101010101" pitchFamily="2" charset="-122"/>
                          <a:ea typeface="华文细黑" panose="02010600040101010101" charset="-122"/>
                          <a:cs typeface="Times New Roman" panose="02020603050405020304"/>
                          <a:sym typeface="Wingdings" panose="05000000000000000000" charset="0"/>
                        </a:rPr>
                        <a:t></a:t>
                      </a:r>
                      <a:r>
                        <a:rPr lang="zh-CN" altLang="en-US" sz="2800" kern="100" dirty="0">
                          <a:solidFill>
                            <a:srgbClr val="0000FF"/>
                          </a:solidFill>
                          <a:effectLst/>
                          <a:latin typeface="宋体" panose="02010600030101010101" pitchFamily="2" charset="-122"/>
                          <a:ea typeface="华文细黑" panose="02010600040101010101" charset="-122"/>
                          <a:cs typeface="Times New Roman" panose="02020603050405020304"/>
                          <a:sym typeface="Wingdings" panose="05000000000000000000" charset="0"/>
                        </a:rPr>
                        <a:t>途径：</a:t>
                      </a:r>
                      <a:endParaRPr lang="zh-CN" altLang="en-US" sz="2800" kern="100" dirty="0">
                        <a:solidFill>
                          <a:srgbClr val="0000FF"/>
                        </a:solidFill>
                        <a:effectLst/>
                        <a:latin typeface="宋体" panose="02010600030101010101" pitchFamily="2" charset="-122"/>
                        <a:ea typeface="华文细黑" panose="02010600040101010101" charset="-122"/>
                        <a:cs typeface="Times New Roman" panose="02020603050405020304"/>
                        <a:sym typeface="Wingdings" panose="05000000000000000000" charset="0"/>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文本框 1"/>
          <p:cNvSpPr txBox="1"/>
          <p:nvPr/>
        </p:nvSpPr>
        <p:spPr>
          <a:xfrm>
            <a:off x="5474970" y="2925445"/>
            <a:ext cx="1097280" cy="640080"/>
          </a:xfrm>
          <a:prstGeom prst="rect">
            <a:avLst/>
          </a:prstGeom>
          <a:noFill/>
        </p:spPr>
        <p:txBody>
          <a:bodyPr wrap="none" rtlCol="0" anchor="t">
            <a:spAutoFit/>
          </a:bodyPr>
          <a:p>
            <a:pPr algn="ctr">
              <a:lnSpc>
                <a:spcPct val="150000"/>
              </a:lnSpc>
              <a:spcAft>
                <a:spcPts val="0"/>
              </a:spcAft>
            </a:pPr>
            <a:r>
              <a:rPr lang="zh-CN" kern="100">
                <a:effectLst/>
                <a:latin typeface="Times New Roman" panose="02020603050405020304"/>
                <a:ea typeface="华文细黑" panose="02010600040101010101" charset="-122"/>
                <a:cs typeface="Times New Roman" panose="02020603050405020304"/>
                <a:sym typeface="+mn-ea"/>
              </a:rPr>
              <a:t>注意点</a:t>
            </a:r>
            <a:endParaRPr lang="zh-CN"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2558" y="117426"/>
            <a:ext cx="9589165" cy="656846"/>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我国的民族区域自治制度</a:t>
            </a:r>
            <a:endParaRPr lang="zh-CN" altLang="zh-CN" sz="1050" kern="100" dirty="0">
              <a:effectLst/>
              <a:latin typeface="宋体" panose="02010600030101010101" pitchFamily="2" charset="-122"/>
              <a:cs typeface="Courier New" panose="02070309020205020404"/>
            </a:endParaRPr>
          </a:p>
        </p:txBody>
      </p:sp>
      <p:graphicFrame>
        <p:nvGraphicFramePr>
          <p:cNvPr id="5" name="表格 4"/>
          <p:cNvGraphicFramePr>
            <a:graphicFrameLocks noGrp="1"/>
          </p:cNvGraphicFramePr>
          <p:nvPr/>
        </p:nvGraphicFramePr>
        <p:xfrm>
          <a:off x="694606" y="1269553"/>
          <a:ext cx="10945216" cy="4608513"/>
        </p:xfrm>
        <a:graphic>
          <a:graphicData uri="http://schemas.openxmlformats.org/drawingml/2006/table">
            <a:tbl>
              <a:tblPr/>
              <a:tblGrid>
                <a:gridCol w="1456108"/>
                <a:gridCol w="9489108"/>
              </a:tblGrid>
              <a:tr h="141800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含义</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是指在国家统一领导下，各少数民族聚居的地方实行区域自治，设立自治机关，行使自治权的制度</a:t>
                      </a:r>
                      <a:endParaRPr lang="zh-CN" sz="2800" kern="100">
                        <a:effectLst/>
                        <a:latin typeface="楷体" panose="02010609060101010101" pitchFamily="49" charset="-122"/>
                        <a:ea typeface="楷体" panose="02010609060101010101" pitchFamily="49" charset="-122"/>
                        <a:cs typeface="Times New Roman" panose="020206030504050203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063503">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地位</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我国的</a:t>
                      </a:r>
                      <a:r>
                        <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rPr>
                        <a:t>基本民族政策</a:t>
                      </a:r>
                      <a:r>
                        <a:rPr lang="zh-CN" sz="2800" kern="100">
                          <a:effectLst/>
                          <a:latin typeface="楷体" panose="02010609060101010101" pitchFamily="49" charset="-122"/>
                          <a:ea typeface="楷体" panose="02010609060101010101" pitchFamily="49" charset="-122"/>
                          <a:cs typeface="Times New Roman" panose="02020603050405020304"/>
                        </a:rPr>
                        <a:t>，也是我国的一项</a:t>
                      </a:r>
                      <a:r>
                        <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rPr>
                        <a:t>基本政治制度</a:t>
                      </a:r>
                      <a:endPar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27006">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内容</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自治地方：分自治区、自治州、自治县</a:t>
                      </a:r>
                      <a:r>
                        <a:rPr lang="en-US" sz="2800" kern="100" dirty="0">
                          <a:effectLst/>
                          <a:latin typeface="楷体" panose="02010609060101010101" pitchFamily="49" charset="-122"/>
                          <a:ea typeface="楷体" panose="02010609060101010101" pitchFamily="49" charset="-122"/>
                          <a:cs typeface="Courier New" panose="02070309020205020404"/>
                        </a:rPr>
                        <a:t>(</a:t>
                      </a:r>
                      <a:r>
                        <a:rPr lang="zh-CN" sz="2800" kern="100" dirty="0">
                          <a:effectLst/>
                          <a:latin typeface="楷体" panose="02010609060101010101" pitchFamily="49" charset="-122"/>
                          <a:ea typeface="楷体" panose="02010609060101010101" pitchFamily="49" charset="-122"/>
                          <a:cs typeface="Times New Roman" panose="02020603050405020304"/>
                        </a:rPr>
                        <a:t>旗</a:t>
                      </a:r>
                      <a:r>
                        <a:rPr lang="en-US" sz="2800" kern="100" dirty="0">
                          <a:effectLst/>
                          <a:latin typeface="楷体" panose="02010609060101010101" pitchFamily="49" charset="-122"/>
                          <a:ea typeface="楷体" panose="02010609060101010101" pitchFamily="49" charset="-122"/>
                          <a:cs typeface="Courier New" panose="02070309020205020404"/>
                        </a:rPr>
                        <a:t>)</a:t>
                      </a:r>
                      <a:r>
                        <a:rPr lang="zh-CN" sz="2800" kern="100" dirty="0">
                          <a:effectLst/>
                          <a:latin typeface="楷体" panose="02010609060101010101" pitchFamily="49" charset="-122"/>
                          <a:ea typeface="楷体" panose="02010609060101010101" pitchFamily="49" charset="-122"/>
                          <a:cs typeface="Times New Roman" panose="02020603050405020304"/>
                        </a:rPr>
                        <a:t>三级</a:t>
                      </a:r>
                      <a:endParaRPr lang="zh-CN" sz="2800" kern="100" dirty="0">
                        <a:effectLst/>
                        <a:latin typeface="楷体" panose="02010609060101010101" pitchFamily="49" charset="-122"/>
                        <a:ea typeface="楷体" panose="02010609060101010101" pitchFamily="49" charset="-122"/>
                        <a:cs typeface="Courier New" panose="02070309020205020404"/>
                      </a:endParaRPr>
                    </a:p>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自治机关：自治地方的人民代表大会和人民政府</a:t>
                      </a:r>
                      <a:endParaRPr lang="zh-CN" sz="2800" kern="100" dirty="0">
                        <a:effectLst/>
                        <a:latin typeface="楷体" panose="02010609060101010101" pitchFamily="49" charset="-122"/>
                        <a:ea typeface="楷体" panose="02010609060101010101" pitchFamily="49" charset="-122"/>
                        <a:cs typeface="Courier New" panose="02070309020205020404"/>
                      </a:endParaRPr>
                    </a:p>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自 治 权：民族区域自治制度的核心内容</a:t>
                      </a:r>
                      <a:endParaRPr lang="zh-CN" sz="2800" kern="100" dirty="0">
                        <a:effectLst/>
                        <a:latin typeface="楷体" panose="02010609060101010101" pitchFamily="49" charset="-122"/>
                        <a:ea typeface="楷体" panose="02010609060101010101" pitchFamily="49"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18542" y="837506"/>
            <a:ext cx="10959223" cy="731520"/>
          </a:xfrm>
          <a:prstGeom prst="rect">
            <a:avLst/>
          </a:prstGeom>
        </p:spPr>
        <p:txBody>
          <a:bodyPr>
            <a:spAutoFit/>
          </a:bodyPr>
          <a:lstStyle/>
          <a:p>
            <a:pPr algn="just">
              <a:lnSpc>
                <a:spcPct val="150000"/>
              </a:lnSpc>
              <a:spcAft>
                <a:spcPts val="0"/>
              </a:spcAft>
            </a:pPr>
            <a:r>
              <a:rPr lang="zh-CN" altLang="zh-CN" sz="2800" kern="100" dirty="0">
                <a:solidFill>
                  <a:srgbClr val="0000FF"/>
                </a:solidFill>
                <a:latin typeface="Times New Roman" panose="02020603050405020304"/>
                <a:ea typeface="华文细黑" panose="02010600040101010101" charset="-122"/>
                <a:cs typeface="Times New Roman" panose="02020603050405020304"/>
              </a:rPr>
              <a:t>正确理解民族区域自治制度的内容</a:t>
            </a:r>
            <a:endParaRPr lang="zh-CN" altLang="zh-CN" sz="2800" kern="100" dirty="0">
              <a:solidFill>
                <a:srgbClr val="0000FF"/>
              </a:solidFill>
              <a:effectLst/>
              <a:latin typeface="Times New Roman" panose="02020603050405020304"/>
              <a:ea typeface="华文细黑" panose="02010600040101010101" charset="-122"/>
              <a:cs typeface="Times New Roman" panose="02020603050405020304"/>
            </a:endParaRPr>
          </a:p>
        </p:txBody>
      </p:sp>
      <p:graphicFrame>
        <p:nvGraphicFramePr>
          <p:cNvPr id="4" name="表格 3"/>
          <p:cNvGraphicFramePr>
            <a:graphicFrameLocks noGrp="1"/>
          </p:cNvGraphicFramePr>
          <p:nvPr/>
        </p:nvGraphicFramePr>
        <p:xfrm>
          <a:off x="478582" y="1899853"/>
          <a:ext cx="11161240" cy="4050221"/>
        </p:xfrm>
        <a:graphic>
          <a:graphicData uri="http://schemas.openxmlformats.org/drawingml/2006/table">
            <a:tbl>
              <a:tblPr/>
              <a:tblGrid>
                <a:gridCol w="2552715"/>
                <a:gridCol w="8608525"/>
              </a:tblGrid>
              <a:tr h="792088">
                <a:tc>
                  <a:txBody>
                    <a:bodyPr/>
                    <a:lstStyle/>
                    <a:p>
                      <a:pPr algn="ctr">
                        <a:lnSpc>
                          <a:spcPct val="150000"/>
                        </a:lnSpc>
                        <a:spcAft>
                          <a:spcPts val="0"/>
                        </a:spcAft>
                      </a:pPr>
                      <a:r>
                        <a:rPr lang="zh-CN" sz="2800" kern="100">
                          <a:solidFill>
                            <a:srgbClr val="0000FF"/>
                          </a:solidFill>
                          <a:effectLst/>
                          <a:latin typeface="Times New Roman" panose="02020603050405020304"/>
                          <a:ea typeface="华文细黑" panose="02010600040101010101" charset="-122"/>
                          <a:cs typeface="Times New Roman" panose="02020603050405020304"/>
                        </a:rPr>
                        <a:t>内容</a:t>
                      </a:r>
                      <a:endParaRPr lang="zh-CN" sz="2800" kern="100">
                        <a:solidFill>
                          <a:srgbClr val="0000FF"/>
                        </a:solidFill>
                        <a:effectLst/>
                        <a:latin typeface="Times New Roman" panose="02020603050405020304"/>
                        <a:ea typeface="华文细黑" panose="02010600040101010101" charset="-122"/>
                        <a:cs typeface="Times New Roman" panose="02020603050405020304"/>
                      </a:endParaRPr>
                    </a:p>
                  </a:txBody>
                  <a:tcPr marL="48509" marR="48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solidFill>
                            <a:srgbClr val="0000FF"/>
                          </a:solidFill>
                          <a:effectLst/>
                          <a:latin typeface="Times New Roman" panose="02020603050405020304"/>
                          <a:ea typeface="华文细黑" panose="02010600040101010101" charset="-122"/>
                          <a:cs typeface="Times New Roman" panose="02020603050405020304"/>
                        </a:rPr>
                        <a:t>注意点</a:t>
                      </a:r>
                      <a:endParaRPr lang="zh-CN" sz="2800" kern="100">
                        <a:solidFill>
                          <a:srgbClr val="0000FF"/>
                        </a:solidFill>
                        <a:effectLst/>
                        <a:latin typeface="Times New Roman" panose="02020603050405020304"/>
                        <a:ea typeface="华文细黑" panose="02010600040101010101" charset="-122"/>
                        <a:cs typeface="Times New Roman" panose="02020603050405020304"/>
                      </a:endParaRPr>
                    </a:p>
                  </a:txBody>
                  <a:tcPr marL="48509" marR="48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258133">
                <a:tc>
                  <a:txBody>
                    <a:bodyPr/>
                    <a:lstStyle/>
                    <a:p>
                      <a:pPr algn="ctr">
                        <a:lnSpc>
                          <a:spcPct val="150000"/>
                        </a:lnSpc>
                        <a:spcAft>
                          <a:spcPts val="0"/>
                        </a:spcAft>
                      </a:pPr>
                      <a:r>
                        <a:rPr lang="zh-CN" sz="2800" kern="100">
                          <a:solidFill>
                            <a:srgbClr val="0000FF"/>
                          </a:solidFill>
                          <a:effectLst/>
                          <a:latin typeface="Times New Roman" panose="02020603050405020304"/>
                          <a:ea typeface="华文细黑" panose="02010600040101010101" charset="-122"/>
                          <a:cs typeface="Times New Roman" panose="02020603050405020304"/>
                        </a:rPr>
                        <a:t>自治地方</a:t>
                      </a:r>
                      <a:endParaRPr lang="zh-CN" sz="2800" kern="100">
                        <a:solidFill>
                          <a:srgbClr val="0000FF"/>
                        </a:solidFill>
                        <a:effectLst/>
                        <a:latin typeface="Times New Roman" panose="02020603050405020304"/>
                        <a:ea typeface="华文细黑" panose="02010600040101010101" charset="-122"/>
                        <a:cs typeface="Times New Roman" panose="02020603050405020304"/>
                      </a:endParaRPr>
                    </a:p>
                  </a:txBody>
                  <a:tcPr marL="48509" marR="48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①</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自治地方包括</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自治区、自治州、自治县</a:t>
                      </a:r>
                      <a:r>
                        <a:rPr lang="en-US" sz="2800" kern="100" dirty="0">
                          <a:solidFill>
                            <a:srgbClr val="FF0000"/>
                          </a:solidFill>
                          <a:effectLst/>
                          <a:latin typeface="楷体" panose="02010609060101010101" pitchFamily="49" charset="-122"/>
                          <a:ea typeface="楷体" panose="02010609060101010101" pitchFamily="49" charset="-122"/>
                          <a:cs typeface="Courier New" panose="02070309020205020404"/>
                        </a:rPr>
                        <a:t>(</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旗</a:t>
                      </a:r>
                      <a:r>
                        <a:rPr lang="en-US" sz="2800" kern="100" dirty="0">
                          <a:solidFill>
                            <a:srgbClr val="FF0000"/>
                          </a:solidFill>
                          <a:effectLst/>
                          <a:latin typeface="楷体" panose="02010609060101010101" pitchFamily="49" charset="-122"/>
                          <a:ea typeface="楷体" panose="02010609060101010101" pitchFamily="49" charset="-122"/>
                          <a:cs typeface="Courier New" panose="02070309020205020404"/>
                        </a:rPr>
                        <a:t>)</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三级，不包括民族乡</a:t>
                      </a:r>
                      <a:endPar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②</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自治地方一方面是国家统一领导下的地方行政区域，另一方面又是国家统一领导下享有自治权的地方</a:t>
                      </a:r>
                      <a:endPar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txBody>
                  <a:tcPr marL="48509" marR="48509"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910630" y="261442"/>
          <a:ext cx="10369152" cy="6336704"/>
        </p:xfrm>
        <a:graphic>
          <a:graphicData uri="http://schemas.openxmlformats.org/drawingml/2006/table">
            <a:tbl>
              <a:tblPr/>
              <a:tblGrid>
                <a:gridCol w="936104"/>
                <a:gridCol w="9433048"/>
              </a:tblGrid>
              <a:tr h="2952115">
                <a:tc>
                  <a:txBody>
                    <a:bodyPr/>
                    <a:lstStyle/>
                    <a:p>
                      <a:pPr algn="ctr">
                        <a:lnSpc>
                          <a:spcPct val="150000"/>
                        </a:lnSpc>
                        <a:spcAft>
                          <a:spcPts val="0"/>
                        </a:spcAft>
                      </a:pPr>
                      <a:r>
                        <a:rPr lang="zh-CN" sz="2800" kern="100" dirty="0">
                          <a:solidFill>
                            <a:srgbClr val="0000FF"/>
                          </a:solidFill>
                          <a:effectLst/>
                          <a:latin typeface="Times New Roman" panose="02020603050405020304"/>
                          <a:ea typeface="华文细黑" panose="02010600040101010101" charset="-122"/>
                          <a:cs typeface="Times New Roman" panose="02020603050405020304"/>
                        </a:rPr>
                        <a:t>自治机关</a:t>
                      </a:r>
                      <a:endParaRPr lang="zh-CN" sz="2800" kern="100" dirty="0">
                        <a:solidFill>
                          <a:srgbClr val="0000FF"/>
                        </a:solidFill>
                        <a:effectLst/>
                        <a:latin typeface="Times New Roman" panose="02020603050405020304"/>
                        <a:ea typeface="华文细黑" panose="02010600040101010101" charset="-122"/>
                        <a:cs typeface="Times New Roman" panose="020206030504050203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800" kern="100">
                          <a:solidFill>
                            <a:srgbClr val="0000FF"/>
                          </a:solidFill>
                          <a:effectLst/>
                          <a:latin typeface="楷体" panose="02010609060101010101" pitchFamily="49" charset="-122"/>
                          <a:ea typeface="楷体" panose="02010609060101010101" pitchFamily="49" charset="-122"/>
                          <a:cs typeface="Times New Roman" panose="02020603050405020304"/>
                        </a:rPr>
                        <a:t>①</a:t>
                      </a:r>
                      <a:r>
                        <a:rPr lang="zh-CN" sz="2800" kern="100">
                          <a:solidFill>
                            <a:srgbClr val="0000FF"/>
                          </a:solidFill>
                          <a:effectLst/>
                          <a:latin typeface="楷体" panose="02010609060101010101" pitchFamily="49" charset="-122"/>
                          <a:ea typeface="楷体" panose="02010609060101010101" pitchFamily="49" charset="-122"/>
                          <a:cs typeface="Times New Roman" panose="02020603050405020304"/>
                        </a:rPr>
                        <a:t>自治机关包括自治地方的</a:t>
                      </a:r>
                      <a:r>
                        <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rPr>
                        <a:t>人民代表大会和人民政府</a:t>
                      </a:r>
                      <a:r>
                        <a:rPr lang="zh-CN" sz="2800" kern="100">
                          <a:solidFill>
                            <a:srgbClr val="0000FF"/>
                          </a:solidFill>
                          <a:effectLst/>
                          <a:latin typeface="楷体" panose="02010609060101010101" pitchFamily="49" charset="-122"/>
                          <a:ea typeface="楷体" panose="02010609060101010101" pitchFamily="49" charset="-122"/>
                          <a:cs typeface="Times New Roman" panose="02020603050405020304"/>
                        </a:rPr>
                        <a:t>，不包括民族自治地方的司法机关</a:t>
                      </a:r>
                      <a:r>
                        <a:rPr lang="en-US" sz="2800" kern="100">
                          <a:solidFill>
                            <a:srgbClr val="0000FF"/>
                          </a:solidFill>
                          <a:effectLst/>
                          <a:latin typeface="楷体" panose="02010609060101010101" pitchFamily="49" charset="-122"/>
                          <a:ea typeface="楷体" panose="02010609060101010101" pitchFamily="49" charset="-122"/>
                          <a:cs typeface="Courier New" panose="02070309020205020404"/>
                        </a:rPr>
                        <a:t>(</a:t>
                      </a:r>
                      <a:r>
                        <a:rPr lang="zh-CN" sz="2800" kern="100">
                          <a:solidFill>
                            <a:srgbClr val="0000FF"/>
                          </a:solidFill>
                          <a:effectLst/>
                          <a:latin typeface="楷体" panose="02010609060101010101" pitchFamily="49" charset="-122"/>
                          <a:ea typeface="楷体" panose="02010609060101010101" pitchFamily="49" charset="-122"/>
                          <a:cs typeface="Times New Roman" panose="02020603050405020304"/>
                        </a:rPr>
                        <a:t>人民法院和人民检察院</a:t>
                      </a:r>
                      <a:r>
                        <a:rPr lang="en-US" sz="2800" kern="100">
                          <a:solidFill>
                            <a:srgbClr val="0000FF"/>
                          </a:solidFill>
                          <a:effectLst/>
                          <a:latin typeface="楷体" panose="02010609060101010101" pitchFamily="49" charset="-122"/>
                          <a:ea typeface="楷体" panose="02010609060101010101" pitchFamily="49" charset="-122"/>
                          <a:cs typeface="Courier New" panose="02070309020205020404"/>
                        </a:rPr>
                        <a:t>)</a:t>
                      </a:r>
                      <a:r>
                        <a:rPr lang="en-US" sz="2800" kern="100">
                          <a:solidFill>
                            <a:srgbClr val="0000FF"/>
                          </a:solidFill>
                          <a:effectLst/>
                          <a:latin typeface="楷体" panose="02010609060101010101" pitchFamily="49" charset="-122"/>
                          <a:ea typeface="楷体" panose="02010609060101010101" pitchFamily="49" charset="-122"/>
                          <a:cs typeface="Times New Roman" panose="02020603050405020304"/>
                        </a:rPr>
                        <a:t> </a:t>
                      </a:r>
                      <a:endParaRPr lang="en-US" sz="2800" kern="100">
                        <a:solidFill>
                          <a:srgbClr val="0000FF"/>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800" kern="100">
                          <a:solidFill>
                            <a:srgbClr val="0000FF"/>
                          </a:solidFill>
                          <a:effectLst/>
                          <a:latin typeface="楷体" panose="02010609060101010101" pitchFamily="49" charset="-122"/>
                          <a:ea typeface="楷体" panose="02010609060101010101" pitchFamily="49" charset="-122"/>
                          <a:cs typeface="Times New Roman" panose="02020603050405020304"/>
                        </a:rPr>
                        <a:t>②</a:t>
                      </a:r>
                      <a:r>
                        <a:rPr lang="zh-CN" sz="2800" kern="100">
                          <a:solidFill>
                            <a:srgbClr val="0000FF"/>
                          </a:solidFill>
                          <a:effectLst/>
                          <a:latin typeface="楷体" panose="02010609060101010101" pitchFamily="49" charset="-122"/>
                          <a:ea typeface="楷体" panose="02010609060101010101" pitchFamily="49" charset="-122"/>
                          <a:cs typeface="Times New Roman" panose="02020603050405020304"/>
                        </a:rPr>
                        <a:t>自治机关在行使</a:t>
                      </a:r>
                      <a:r>
                        <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rPr>
                        <a:t>一般地方国家机关职权</a:t>
                      </a:r>
                      <a:r>
                        <a:rPr lang="zh-CN" sz="2800" kern="100">
                          <a:solidFill>
                            <a:srgbClr val="0000FF"/>
                          </a:solidFill>
                          <a:effectLst/>
                          <a:latin typeface="楷体" panose="02010609060101010101" pitchFamily="49" charset="-122"/>
                          <a:ea typeface="楷体" panose="02010609060101010101" pitchFamily="49" charset="-122"/>
                          <a:cs typeface="Times New Roman" panose="02020603050405020304"/>
                        </a:rPr>
                        <a:t>的同时，依法</a:t>
                      </a:r>
                      <a:r>
                        <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rPr>
                        <a:t>行使自治权</a:t>
                      </a:r>
                      <a:endParaRPr lang="zh-CN" sz="2800" kern="100">
                        <a:solidFill>
                          <a:srgbClr val="FF0000"/>
                        </a:solidFill>
                        <a:effectLst/>
                        <a:latin typeface="楷体" panose="02010609060101010101" pitchFamily="49" charset="-122"/>
                        <a:ea typeface="楷体" panose="02010609060101010101" pitchFamily="49" charset="-122"/>
                        <a:cs typeface="Times New Roman" panose="020206030504050203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84376">
                <a:tc>
                  <a:txBody>
                    <a:bodyPr/>
                    <a:lstStyle/>
                    <a:p>
                      <a:pPr algn="ctr">
                        <a:lnSpc>
                          <a:spcPct val="150000"/>
                        </a:lnSpc>
                        <a:spcAft>
                          <a:spcPts val="0"/>
                        </a:spcAft>
                      </a:pPr>
                      <a:r>
                        <a:rPr lang="zh-CN" sz="2800" kern="100">
                          <a:solidFill>
                            <a:srgbClr val="0000FF"/>
                          </a:solidFill>
                          <a:effectLst/>
                          <a:latin typeface="Times New Roman" panose="02020603050405020304"/>
                          <a:ea typeface="华文细黑" panose="02010600040101010101" charset="-122"/>
                          <a:cs typeface="Times New Roman" panose="02020603050405020304"/>
                        </a:rPr>
                        <a:t>自治权</a:t>
                      </a:r>
                      <a:endParaRPr lang="zh-CN" sz="2800" kern="100">
                        <a:solidFill>
                          <a:srgbClr val="0000FF"/>
                        </a:solidFill>
                        <a:effectLst/>
                        <a:latin typeface="Times New Roman" panose="02020603050405020304"/>
                        <a:ea typeface="华文细黑" panose="02010600040101010101" charset="-122"/>
                        <a:cs typeface="Times New Roman" panose="020206030504050203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①</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自治权是自治机关根据本地方实际情况贯彻执行国家法律、政策，自主地管理本民族自治地方内部事务的权力</a:t>
                      </a:r>
                      <a:endPar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②</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自治权包括</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立法自治权、变通执行权、经济自治权、文化管理自治权、其他自治权</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等</a:t>
                      </a:r>
                      <a:endPar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810682" y="557498"/>
          <a:ext cx="10009112" cy="5116604"/>
        </p:xfrm>
        <a:graphic>
          <a:graphicData uri="http://schemas.openxmlformats.org/drawingml/2006/table">
            <a:tbl>
              <a:tblPr/>
              <a:tblGrid>
                <a:gridCol w="1545032"/>
                <a:gridCol w="8464080"/>
              </a:tblGrid>
              <a:tr h="255628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必然性</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历史特点：统一的多民族国家的历史传统</a:t>
                      </a:r>
                      <a:endParaRPr lang="zh-CN" sz="2800" kern="100">
                        <a:effectLst/>
                        <a:latin typeface="楷体" panose="02010609060101010101" pitchFamily="49" charset="-122"/>
                        <a:ea typeface="楷体" panose="02010609060101010101" pitchFamily="49" charset="-122"/>
                        <a:cs typeface="Courier New" panose="02070309020205020404"/>
                      </a:endParaRPr>
                    </a:p>
                    <a:p>
                      <a:pPr algn="l">
                        <a:lnSpc>
                          <a:spcPct val="150000"/>
                        </a:lnSpc>
                        <a:spcAft>
                          <a:spcPts val="0"/>
                        </a:spcAft>
                      </a:pPr>
                      <a:r>
                        <a:rPr lang="zh-CN" sz="2800" kern="100">
                          <a:effectLst/>
                          <a:latin typeface="楷体" panose="02010609060101010101" pitchFamily="49" charset="-122"/>
                          <a:ea typeface="楷体" panose="02010609060101010101" pitchFamily="49" charset="-122"/>
                          <a:cs typeface="Times New Roman" panose="02020603050405020304"/>
                        </a:rPr>
                        <a:t>现实情况：</a:t>
                      </a:r>
                      <a:r>
                        <a:rPr lang="en-US" sz="2800" kern="100">
                          <a:effectLst/>
                          <a:latin typeface="楷体" panose="02010609060101010101" pitchFamily="49" charset="-122"/>
                          <a:ea typeface="楷体" panose="02010609060101010101" pitchFamily="49" charset="-122"/>
                          <a:cs typeface="Times New Roman" panose="02020603050405020304"/>
                        </a:rPr>
                        <a:t>“</a:t>
                      </a:r>
                      <a:r>
                        <a:rPr lang="zh-CN" sz="2800" kern="100">
                          <a:effectLst/>
                          <a:latin typeface="楷体" panose="02010609060101010101" pitchFamily="49" charset="-122"/>
                          <a:ea typeface="楷体" panose="02010609060101010101" pitchFamily="49" charset="-122"/>
                          <a:cs typeface="Times New Roman" panose="02020603050405020304"/>
                        </a:rPr>
                        <a:t>大杂居、小聚居</a:t>
                      </a:r>
                      <a:r>
                        <a:rPr lang="en-US" sz="2800" kern="100">
                          <a:effectLst/>
                          <a:latin typeface="楷体" panose="02010609060101010101" pitchFamily="49" charset="-122"/>
                          <a:ea typeface="楷体" panose="02010609060101010101" pitchFamily="49" charset="-122"/>
                          <a:cs typeface="Times New Roman" panose="02020603050405020304"/>
                        </a:rPr>
                        <a:t>”</a:t>
                      </a:r>
                      <a:r>
                        <a:rPr lang="zh-CN" sz="2800" kern="100">
                          <a:effectLst/>
                          <a:latin typeface="楷体" panose="02010609060101010101" pitchFamily="49" charset="-122"/>
                          <a:ea typeface="楷体" panose="02010609060101010101" pitchFamily="49" charset="-122"/>
                          <a:cs typeface="Times New Roman" panose="02020603050405020304"/>
                        </a:rPr>
                        <a:t>的民族分布特点，以及各民族在长期奋斗中形成的相互依存的民族关系</a:t>
                      </a:r>
                      <a:endParaRPr lang="zh-CN" sz="2800" kern="100">
                        <a:effectLst/>
                        <a:latin typeface="楷体" panose="02010609060101010101" pitchFamily="49" charset="-122"/>
                        <a:ea typeface="楷体" panose="02010609060101010101" pitchFamily="49"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5628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优越性</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有利于维护国家统一和安全；</a:t>
                      </a:r>
                      <a:endParaRPr lang="zh-CN" sz="2800" kern="100" dirty="0">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有利于保障少数民族人民当家作主；</a:t>
                      </a:r>
                      <a:endParaRPr lang="zh-CN" sz="2800" kern="100" dirty="0">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有利于发展平等团结互助和谐的社会主义民族关系；</a:t>
                      </a:r>
                      <a:endParaRPr lang="zh-CN" sz="2800" kern="100" dirty="0">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zh-CN" sz="2800" kern="100" dirty="0">
                          <a:effectLst/>
                          <a:latin typeface="楷体" panose="02010609060101010101" pitchFamily="49" charset="-122"/>
                          <a:ea typeface="楷体" panose="02010609060101010101" pitchFamily="49" charset="-122"/>
                          <a:cs typeface="Times New Roman" panose="02020603050405020304"/>
                        </a:rPr>
                        <a:t>有利于促进社会主义现代化建设事业蓬勃发展</a:t>
                      </a:r>
                      <a:endParaRPr lang="zh-CN" sz="2800" kern="100" dirty="0">
                        <a:effectLst/>
                        <a:latin typeface="楷体" panose="02010609060101010101" pitchFamily="49" charset="-122"/>
                        <a:ea typeface="楷体" panose="02010609060101010101" pitchFamily="49" charset="-122"/>
                        <a:cs typeface="Times New Roman" panose="020206030504050203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a:hlinkClick r:id="rId1" action="ppaction://hlinksldjump"/>
          </p:cNvPr>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拓展</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766614" y="1773610"/>
            <a:ext cx="10414014" cy="341967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4" name="矩形 3"/>
          <p:cNvSpPr/>
          <p:nvPr/>
        </p:nvSpPr>
        <p:spPr>
          <a:xfrm>
            <a:off x="986521" y="1828963"/>
            <a:ext cx="9879727" cy="3291840"/>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pitchFamily="18" charset="0"/>
                <a:cs typeface="Times New Roman" panose="02020603050405020304"/>
              </a:rPr>
              <a:t>拓展　</a:t>
            </a:r>
            <a:r>
              <a:rPr lang="zh-CN" altLang="zh-CN" sz="2800" kern="100" dirty="0">
                <a:latin typeface="Times New Roman" panose="02020603050405020304" pitchFamily="18" charset="0"/>
                <a:ea typeface="华文细黑" panose="02010600040101010101" charset="-122"/>
                <a:cs typeface="Times New Roman" panose="02020603050405020304"/>
              </a:rPr>
              <a:t>民族关系、民族原则、民族政策的</a:t>
            </a:r>
            <a:r>
              <a:rPr lang="zh-CN" altLang="zh-CN" sz="2800" kern="100" dirty="0" smtClean="0">
                <a:latin typeface="Times New Roman" panose="02020603050405020304" pitchFamily="18" charset="0"/>
                <a:ea typeface="华文细黑" panose="02010600040101010101" charset="-122"/>
                <a:cs typeface="Times New Roman" panose="02020603050405020304"/>
              </a:rPr>
              <a:t>关系：</a:t>
            </a:r>
            <a:endParaRPr lang="zh-CN" altLang="zh-CN" sz="2800" kern="100" dirty="0" smtClean="0">
              <a:latin typeface="Times New Roman" panose="02020603050405020304" pitchFamily="18" charset="0"/>
              <a:ea typeface="华文细黑" panose="02010600040101010101" charset="-122"/>
              <a:cs typeface="Times New Roman" panose="02020603050405020304"/>
            </a:endParaRPr>
          </a:p>
          <a:p>
            <a:pPr algn="just">
              <a:lnSpc>
                <a:spcPct val="150000"/>
              </a:lnSpc>
              <a:spcAft>
                <a:spcPts val="0"/>
              </a:spcAft>
            </a:pPr>
            <a:r>
              <a:rPr lang="zh-CN" altLang="en-US" sz="2800" kern="100" dirty="0" smtClean="0">
                <a:latin typeface="Times New Roman" panose="02020603050405020304" pitchFamily="18" charset="0"/>
                <a:ea typeface="华文细黑" panose="02010600040101010101" charset="-122"/>
                <a:cs typeface="Times New Roman" panose="02020603050405020304"/>
              </a:rPr>
              <a:t>（</a:t>
            </a:r>
            <a:r>
              <a:rPr lang="en-US" altLang="zh-CN" sz="2800" kern="100" dirty="0" smtClean="0">
                <a:latin typeface="Times New Roman" panose="02020603050405020304" pitchFamily="18" charset="0"/>
                <a:ea typeface="华文细黑" panose="02010600040101010101" charset="-122"/>
                <a:cs typeface="Times New Roman" panose="02020603050405020304"/>
              </a:rPr>
              <a:t>1</a:t>
            </a:r>
            <a:r>
              <a:rPr lang="zh-CN" altLang="en-US" sz="2800" kern="100" dirty="0" smtClean="0">
                <a:latin typeface="Times New Roman" panose="02020603050405020304" pitchFamily="18" charset="0"/>
                <a:ea typeface="华文细黑" panose="02010600040101010101" charset="-122"/>
                <a:cs typeface="Times New Roman" panose="02020603050405020304"/>
              </a:rPr>
              <a:t>）</a:t>
            </a:r>
            <a:r>
              <a:rPr lang="zh-CN" altLang="zh-CN" sz="2800" kern="100" dirty="0" smtClean="0">
                <a:latin typeface="Times New Roman" panose="02020603050405020304" pitchFamily="18" charset="0"/>
                <a:ea typeface="华文细黑" panose="02010600040101010101" charset="-122"/>
                <a:cs typeface="Times New Roman" panose="02020603050405020304"/>
              </a:rPr>
              <a:t>我国</a:t>
            </a:r>
            <a:r>
              <a:rPr lang="zh-CN" altLang="zh-CN" sz="2800" kern="100" dirty="0">
                <a:latin typeface="Times New Roman" panose="02020603050405020304" pitchFamily="18" charset="0"/>
                <a:ea typeface="华文细黑" panose="02010600040101010101" charset="-122"/>
                <a:cs typeface="Times New Roman" panose="02020603050405020304"/>
              </a:rPr>
              <a:t>民族关系是民族原则与民族政策的客观基础。民族原则与民族政策又是发展民族关系的指导思想和重要保证</a:t>
            </a:r>
            <a:r>
              <a:rPr lang="zh-CN" altLang="zh-CN" sz="2800" kern="100" dirty="0" smtClean="0">
                <a:latin typeface="Times New Roman" panose="02020603050405020304" pitchFamily="18" charset="0"/>
                <a:ea typeface="华文细黑" panose="02010600040101010101" charset="-122"/>
                <a:cs typeface="Times New Roman" panose="02020603050405020304"/>
              </a:rPr>
              <a:t>。</a:t>
            </a:r>
            <a:endParaRPr lang="zh-CN" altLang="zh-CN" sz="2800" kern="100" dirty="0" smtClean="0">
              <a:latin typeface="Times New Roman" panose="02020603050405020304" pitchFamily="18" charset="0"/>
              <a:ea typeface="华文细黑" panose="02010600040101010101" charset="-122"/>
              <a:cs typeface="Times New Roman" panose="02020603050405020304"/>
            </a:endParaRPr>
          </a:p>
          <a:p>
            <a:pPr algn="just">
              <a:lnSpc>
                <a:spcPct val="150000"/>
              </a:lnSpc>
              <a:spcAft>
                <a:spcPts val="0"/>
              </a:spcAft>
            </a:pPr>
            <a:r>
              <a:rPr lang="zh-CN" altLang="en-US" sz="2800" kern="100" dirty="0" smtClean="0">
                <a:latin typeface="Times New Roman" panose="02020603050405020304" pitchFamily="18" charset="0"/>
                <a:ea typeface="华文细黑" panose="02010600040101010101" charset="-122"/>
                <a:cs typeface="Times New Roman" panose="02020603050405020304"/>
              </a:rPr>
              <a:t>（</a:t>
            </a:r>
            <a:r>
              <a:rPr lang="en-US" altLang="zh-CN" sz="2800" kern="100" dirty="0" smtClean="0">
                <a:latin typeface="Times New Roman" panose="02020603050405020304" pitchFamily="18" charset="0"/>
                <a:ea typeface="华文细黑" panose="02010600040101010101" charset="-122"/>
                <a:cs typeface="Times New Roman" panose="02020603050405020304"/>
              </a:rPr>
              <a:t>2</a:t>
            </a:r>
            <a:r>
              <a:rPr lang="zh-CN" altLang="en-US" sz="2800" kern="100" dirty="0" smtClean="0">
                <a:latin typeface="Times New Roman" panose="02020603050405020304" pitchFamily="18" charset="0"/>
                <a:ea typeface="华文细黑" panose="02010600040101010101" charset="-122"/>
                <a:cs typeface="Times New Roman" panose="02020603050405020304"/>
              </a:rPr>
              <a:t>）</a:t>
            </a:r>
            <a:r>
              <a:rPr lang="zh-CN" altLang="zh-CN" sz="2800" kern="100" dirty="0" smtClean="0">
                <a:latin typeface="Times New Roman" panose="02020603050405020304" pitchFamily="18" charset="0"/>
                <a:ea typeface="华文细黑" panose="02010600040101010101" charset="-122"/>
                <a:cs typeface="Times New Roman" panose="02020603050405020304"/>
              </a:rPr>
              <a:t>民族</a:t>
            </a:r>
            <a:r>
              <a:rPr lang="zh-CN" altLang="zh-CN" sz="2800" kern="100" dirty="0">
                <a:latin typeface="Times New Roman" panose="02020603050405020304" pitchFamily="18" charset="0"/>
                <a:ea typeface="华文细黑" panose="02010600040101010101" charset="-122"/>
                <a:cs typeface="Times New Roman" panose="02020603050405020304"/>
              </a:rPr>
              <a:t>原则是制定民族政策的基础和理论依据，而民族政策体现了民族原则，是对民族原则的具体落实。</a:t>
            </a:r>
            <a:endParaRPr lang="zh-CN" altLang="zh-CN" sz="1050" kern="100" dirty="0">
              <a:effectLst/>
              <a:latin typeface="Times New Roman" panose="02020603050405020304" pitchFamily="18" charset="0"/>
              <a:cs typeface="Courier New" panose="02070309020205020404"/>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75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48551" y="176491"/>
            <a:ext cx="10959223" cy="661015"/>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正确处理民族关系的原因和措施</a:t>
            </a:r>
            <a:endParaRPr lang="zh-CN" altLang="zh-CN" sz="105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550590" y="1269554"/>
          <a:ext cx="11089232" cy="5112569"/>
        </p:xfrm>
        <a:graphic>
          <a:graphicData uri="http://schemas.openxmlformats.org/drawingml/2006/table">
            <a:tbl>
              <a:tblPr/>
              <a:tblGrid>
                <a:gridCol w="1406164"/>
                <a:gridCol w="9683068"/>
              </a:tblGrid>
              <a:tr h="217726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原因</a:t>
                      </a:r>
                      <a:endParaRPr lang="zh-CN" sz="2800" kern="100">
                        <a:effectLst/>
                        <a:latin typeface="宋体" panose="02010600030101010101" pitchFamily="2" charset="-122"/>
                        <a:cs typeface="Courier New" panose="020703090202050204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800" kern="100">
                          <a:effectLst/>
                          <a:latin typeface="宋体" panose="02010600030101010101" pitchFamily="2" charset="-122"/>
                          <a:ea typeface="华文细黑" panose="02010600040101010101" charset="-122"/>
                          <a:cs typeface="Times New Roman" panose="02020603050405020304"/>
                        </a:rPr>
                        <a:t>①</a:t>
                      </a:r>
                      <a:r>
                        <a:rPr lang="zh-CN" sz="2800" kern="100">
                          <a:effectLst/>
                          <a:latin typeface="Times New Roman" panose="02020603050405020304"/>
                          <a:ea typeface="华文细黑" panose="02010600040101010101" charset="-122"/>
                          <a:cs typeface="Times New Roman" panose="02020603050405020304"/>
                        </a:rPr>
                        <a:t>根本原因：国家性质决定</a:t>
                      </a:r>
                      <a:endParaRPr lang="zh-CN" sz="2800" kern="100">
                        <a:effectLst/>
                        <a:latin typeface="宋体" panose="02010600030101010101" pitchFamily="2" charset="-122"/>
                        <a:cs typeface="Courier New" panose="02070309020205020404"/>
                      </a:endParaRPr>
                    </a:p>
                    <a:p>
                      <a:pPr algn="l">
                        <a:lnSpc>
                          <a:spcPct val="150000"/>
                        </a:lnSpc>
                        <a:spcAft>
                          <a:spcPts val="0"/>
                        </a:spcAft>
                      </a:pPr>
                      <a:r>
                        <a:rPr lang="en-US" sz="2800" kern="100">
                          <a:effectLst/>
                          <a:latin typeface="宋体" panose="02010600030101010101" pitchFamily="2" charset="-122"/>
                          <a:ea typeface="华文细黑" panose="02010600040101010101" charset="-122"/>
                          <a:cs typeface="Times New Roman" panose="02020603050405020304"/>
                        </a:rPr>
                        <a:t>②</a:t>
                      </a:r>
                      <a:r>
                        <a:rPr lang="zh-CN" sz="2800" kern="100">
                          <a:effectLst/>
                          <a:latin typeface="Times New Roman" panose="02020603050405020304"/>
                          <a:ea typeface="华文细黑" panose="02010600040101010101" charset="-122"/>
                          <a:cs typeface="Times New Roman" panose="02020603050405020304"/>
                        </a:rPr>
                        <a:t>现实意义：坚持民族平等、民族团结和各民族共同繁荣三原则各自的意义</a:t>
                      </a:r>
                      <a:endParaRPr lang="zh-CN" sz="2800" kern="100">
                        <a:effectLst/>
                        <a:latin typeface="宋体" panose="02010600030101010101" pitchFamily="2" charset="-122"/>
                        <a:cs typeface="Courier New" panose="020703090202050204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935305">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措施</a:t>
                      </a:r>
                      <a:endParaRPr lang="zh-CN" sz="2800" kern="100">
                        <a:effectLst/>
                        <a:latin typeface="宋体" panose="02010600030101010101" pitchFamily="2" charset="-122"/>
                        <a:cs typeface="Courier New" panose="020703090202050204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800" kern="100" dirty="0">
                          <a:effectLst/>
                          <a:latin typeface="宋体" panose="02010600030101010101" pitchFamily="2" charset="-122"/>
                          <a:ea typeface="华文细黑" panose="02010600040101010101" charset="-122"/>
                          <a:cs typeface="Times New Roman" panose="02020603050405020304"/>
                        </a:rPr>
                        <a:t>①</a:t>
                      </a:r>
                      <a:r>
                        <a:rPr lang="zh-CN" sz="2800" kern="100" dirty="0">
                          <a:effectLst/>
                          <a:latin typeface="Times New Roman" panose="02020603050405020304"/>
                          <a:ea typeface="华文细黑" panose="02010600040101010101" charset="-122"/>
                          <a:cs typeface="Times New Roman" panose="02020603050405020304"/>
                        </a:rPr>
                        <a:t>从国家角度：坚持中国共产党的领导；坚持民族平等、民族团结和各民族共同繁荣的基本原则；坚持和完善民族区域自治制度和宗教信仰自由政策</a:t>
                      </a:r>
                      <a:endParaRPr lang="zh-CN" sz="2800" kern="100" dirty="0">
                        <a:effectLst/>
                        <a:latin typeface="宋体" panose="02010600030101010101" pitchFamily="2" charset="-122"/>
                        <a:cs typeface="Courier New" panose="02070309020205020404"/>
                      </a:endParaRPr>
                    </a:p>
                    <a:p>
                      <a:pPr algn="l">
                        <a:lnSpc>
                          <a:spcPct val="150000"/>
                        </a:lnSpc>
                        <a:spcAft>
                          <a:spcPts val="0"/>
                        </a:spcAft>
                      </a:pPr>
                      <a:r>
                        <a:rPr lang="en-US" sz="2800" kern="100" dirty="0">
                          <a:effectLst/>
                          <a:latin typeface="宋体" panose="02010600030101010101" pitchFamily="2" charset="-122"/>
                          <a:ea typeface="华文细黑" panose="02010600040101010101" charset="-122"/>
                          <a:cs typeface="Times New Roman" panose="02020603050405020304"/>
                        </a:rPr>
                        <a:t>②</a:t>
                      </a:r>
                      <a:r>
                        <a:rPr lang="zh-CN" sz="2800" kern="100" dirty="0">
                          <a:effectLst/>
                          <a:latin typeface="Times New Roman" panose="02020603050405020304"/>
                          <a:ea typeface="华文细黑" panose="02010600040101010101" charset="-122"/>
                          <a:cs typeface="Times New Roman" panose="02020603050405020304"/>
                        </a:rPr>
                        <a:t>从公民角度：自觉履行维护国家统一和民族团结的义务</a:t>
                      </a:r>
                      <a:endParaRPr lang="zh-CN" sz="2800" kern="100" dirty="0">
                        <a:effectLst/>
                        <a:latin typeface="宋体" panose="02010600030101010101" pitchFamily="2" charset="-122"/>
                        <a:cs typeface="Courier New" panose="02070309020205020404"/>
                      </a:endParaRPr>
                    </a:p>
                  </a:txBody>
                  <a:tcPr marL="28535" marR="2853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72008" y="634008"/>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97482" y="477466"/>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effectLst/>
                <a:latin typeface="宋体" panose="02010600030101010101" pitchFamily="2" charset="-122"/>
                <a:cs typeface="Courier New" panose="02070309020205020404"/>
              </a:rPr>
              <a:t>命题探究</a:t>
            </a:r>
            <a:endParaRPr lang="zh-CN" altLang="zh-CN" sz="2800" b="1" kern="100" dirty="0">
              <a:solidFill>
                <a:schemeClr val="bg1"/>
              </a:solidFill>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478582" y="1989634"/>
          <a:ext cx="11279782" cy="4032448"/>
        </p:xfrm>
        <a:graphic>
          <a:graphicData uri="http://schemas.openxmlformats.org/drawingml/2006/table">
            <a:tbl>
              <a:tblPr/>
              <a:tblGrid>
                <a:gridCol w="4222998"/>
                <a:gridCol w="7056784"/>
              </a:tblGrid>
              <a:tr h="538715">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考情速查</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命题揭秘</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92368">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新课标全国</a:t>
                      </a:r>
                      <a:r>
                        <a:rPr lang="en-US" sz="2800" kern="100">
                          <a:effectLst/>
                          <a:latin typeface="宋体" panose="02010600030101010101" pitchFamily="2" charset="-122"/>
                          <a:ea typeface="华文细黑" panose="02010600040101010101" charset="-122"/>
                          <a:cs typeface="Times New Roman" panose="02020603050405020304"/>
                        </a:rPr>
                        <a:t>Ⅰ</a:t>
                      </a:r>
                      <a:r>
                        <a:rPr lang="zh-CN" sz="2800" kern="100">
                          <a:effectLst/>
                          <a:latin typeface="Times New Roman" panose="02020603050405020304"/>
                          <a:ea typeface="华文细黑" panose="02010600040101010101" charset="-122"/>
                          <a:cs typeface="Times New Roman" panose="02020603050405020304"/>
                        </a:rPr>
                        <a:t>，</a:t>
                      </a:r>
                      <a:r>
                        <a:rPr lang="en-US" sz="2800" kern="100">
                          <a:effectLst/>
                          <a:latin typeface="Times New Roman" panose="02020603050405020304"/>
                          <a:ea typeface="华文细黑" panose="02010600040101010101" charset="-122"/>
                          <a:cs typeface="Courier New" panose="02070309020205020404"/>
                        </a:rPr>
                        <a:t>15</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海南高考，</a:t>
                      </a:r>
                      <a:r>
                        <a:rPr lang="en-US" sz="2800" kern="100">
                          <a:effectLst/>
                          <a:latin typeface="Times New Roman" panose="02020603050405020304"/>
                          <a:ea typeface="华文细黑" panose="02010600040101010101" charset="-122"/>
                          <a:cs typeface="Courier New" panose="02070309020205020404"/>
                        </a:rPr>
                        <a:t>13</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山东高考，</a:t>
                      </a:r>
                      <a:r>
                        <a:rPr lang="en-US" sz="2800" kern="100">
                          <a:effectLst/>
                          <a:latin typeface="Times New Roman" panose="02020603050405020304"/>
                          <a:ea typeface="华文细黑" panose="02010600040101010101" charset="-122"/>
                          <a:cs typeface="Courier New" panose="02070309020205020404"/>
                        </a:rPr>
                        <a:t>27</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安徽高考，</a:t>
                      </a:r>
                      <a:r>
                        <a:rPr lang="en-US" sz="2800" kern="100">
                          <a:effectLst/>
                          <a:latin typeface="Times New Roman" panose="02020603050405020304"/>
                          <a:ea typeface="华文细黑" panose="02010600040101010101" charset="-122"/>
                          <a:cs typeface="Courier New" panose="02070309020205020404"/>
                        </a:rPr>
                        <a:t>5</a:t>
                      </a:r>
                      <a:endParaRPr lang="zh-CN" sz="2800" kern="10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该考点主要采用选择题的形式，往往以中央对民族自治地方实施的新政策、当前我国民族自治地方经济社会发展取得的新成就等素材，考查我国的民族关系、处理民族关系的基本原则和民族政策等知识点。</a:t>
                      </a:r>
                      <a:endParaRPr lang="zh-CN" sz="2800" kern="100" dirty="0">
                        <a:effectLst/>
                        <a:latin typeface="宋体" panose="02010600030101010101" pitchFamily="2" charset="-122"/>
                        <a:cs typeface="Courier New" panose="02070309020205020404"/>
                      </a:endParaRPr>
                    </a:p>
                  </a:txBody>
                  <a:tcPr marL="37315" marR="3731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53087" y="405458"/>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1</a:t>
            </a:r>
            <a:r>
              <a:rPr lang="zh-CN" altLang="en-US" sz="2800" b="1" kern="100" dirty="0">
                <a:solidFill>
                  <a:srgbClr val="0000FF"/>
                </a:solidFill>
                <a:latin typeface="Times New Roman" panose="02020603050405020304" pitchFamily="18" charset="0"/>
                <a:cs typeface="Times New Roman" panose="02020603050405020304" pitchFamily="18" charset="0"/>
              </a:rPr>
              <a:t>　巩固和发展我国新型民族关系</a:t>
            </a:r>
            <a:endParaRPr lang="zh-CN" altLang="zh-CN" sz="2800" b="1"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325095" y="1271227"/>
            <a:ext cx="10959223" cy="4534831"/>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新课标全国</a:t>
            </a:r>
            <a:r>
              <a:rPr lang="en-US" altLang="zh-CN" sz="2800" kern="100" dirty="0">
                <a:latin typeface="宋体" panose="02010600030101010101" pitchFamily="2" charset="-122"/>
                <a:ea typeface="华文细黑" panose="02010600040101010101" charset="-122"/>
                <a:cs typeface="Times New Roman" panose="02020603050405020304"/>
              </a:rPr>
              <a:t>Ⅰ</a:t>
            </a:r>
            <a:r>
              <a:rPr lang="en-US" altLang="zh-CN" sz="2800" kern="100" dirty="0">
                <a:latin typeface="Times New Roman" panose="02020603050405020304"/>
                <a:ea typeface="华文细黑" panose="02010600040101010101" charset="-122"/>
                <a:cs typeface="Courier New" panose="02070309020205020404"/>
              </a:rPr>
              <a:t>)2010</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2012</a:t>
            </a:r>
            <a:r>
              <a:rPr lang="zh-CN" altLang="zh-CN" sz="2800" kern="100" dirty="0">
                <a:latin typeface="Times New Roman" panose="02020603050405020304"/>
                <a:ea typeface="华文细黑" panose="02010600040101010101" charset="-122"/>
                <a:cs typeface="Times New Roman" panose="02020603050405020304"/>
              </a:rPr>
              <a:t>年，中央财政对</a:t>
            </a:r>
            <a:r>
              <a:rPr lang="en-US" altLang="zh-CN" sz="2800" kern="100" dirty="0">
                <a:latin typeface="Times New Roman" panose="02020603050405020304"/>
                <a:ea typeface="华文细黑" panose="02010600040101010101" charset="-122"/>
                <a:cs typeface="Courier New" panose="02070309020205020404"/>
              </a:rPr>
              <a:t>8</a:t>
            </a:r>
            <a:r>
              <a:rPr lang="zh-CN" altLang="zh-CN" sz="2800" kern="100" dirty="0">
                <a:latin typeface="Times New Roman" panose="02020603050405020304"/>
                <a:ea typeface="华文细黑" panose="02010600040101010101" charset="-122"/>
                <a:cs typeface="Times New Roman" panose="02020603050405020304"/>
              </a:rPr>
              <a:t>个民族省区</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即</a:t>
            </a:r>
            <a:r>
              <a:rPr lang="en-US" altLang="zh-CN" sz="2800" kern="100" dirty="0">
                <a:latin typeface="Times New Roman" panose="02020603050405020304"/>
                <a:ea typeface="华文细黑" panose="02010600040101010101" charset="-122"/>
                <a:cs typeface="Courier New" panose="02070309020205020404"/>
              </a:rPr>
              <a:t>5</a:t>
            </a:r>
            <a:r>
              <a:rPr lang="zh-CN" altLang="zh-CN" sz="2800" kern="100" dirty="0">
                <a:latin typeface="Times New Roman" panose="02020603050405020304"/>
                <a:ea typeface="华文细黑" panose="02010600040101010101" charset="-122"/>
                <a:cs typeface="Times New Roman" panose="02020603050405020304"/>
              </a:rPr>
              <a:t>个自治区和青海、贵州、云南</a:t>
            </a: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个省</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的转移支付总额达</a:t>
            </a:r>
            <a:r>
              <a:rPr lang="en-US" altLang="zh-CN" sz="2800" kern="100" dirty="0">
                <a:latin typeface="Times New Roman" panose="02020603050405020304"/>
                <a:ea typeface="华文细黑" panose="02010600040101010101" charset="-122"/>
                <a:cs typeface="Courier New" panose="02070309020205020404"/>
              </a:rPr>
              <a:t>26 055</a:t>
            </a:r>
            <a:r>
              <a:rPr lang="zh-CN" altLang="zh-CN" sz="2800" kern="100" dirty="0">
                <a:latin typeface="Times New Roman" panose="02020603050405020304"/>
                <a:ea typeface="华文细黑" panose="02010600040101010101" charset="-122"/>
                <a:cs typeface="Times New Roman" panose="02020603050405020304"/>
              </a:rPr>
              <a:t>亿元。国家对民族省区的财政转移支付是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提高少数民族政治、经济地位的主要手段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保证民族自治地方享有更多自治权的措施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协调少数民族特殊利益与国家整体利益的表现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发展平等团结互助和谐的社会主义民族关系的重要举措</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06574" y="1125538"/>
            <a:ext cx="11573330" cy="4647402"/>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国家对民族省区财政转移支付的目的是促进少数民族地区发展，财政转移支付作为一种平衡措施能够协调少数民族特殊利益与国家整体利益，同时也是巩固和发展我国社会主义新型民族关系的重要措施</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③④</a:t>
            </a:r>
            <a:r>
              <a:rPr lang="zh-CN" altLang="zh-CN" sz="2800" kern="100" dirty="0">
                <a:latin typeface="Times New Roman" panose="02020603050405020304"/>
                <a:ea typeface="华文细黑" panose="02010600040101010101" charset="-122"/>
                <a:cs typeface="Times New Roman" panose="02020603050405020304"/>
              </a:rPr>
              <a:t>符合题意，选</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提高少数民族政治、经济地位表述不科学</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保证民族自治地方享有更多自治权观点错误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blinds(horizontal)">
                                      <p:cBhvr>
                                        <p:cTn id="23" dur="75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420882" y="693490"/>
            <a:ext cx="11345290" cy="5211915"/>
          </a:xfrm>
          <a:prstGeom prst="rect">
            <a:avLst/>
          </a:prstGeom>
        </p:spPr>
        <p:txBody>
          <a:bodyPr wrap="square" lIns="121898" tIns="60948" rIns="121898" bIns="60948">
            <a:spAutoFit/>
          </a:bodyPr>
          <a:lstStyle/>
          <a:p>
            <a:pPr algn="just">
              <a:lnSpc>
                <a:spcPct val="150000"/>
              </a:lnSpc>
              <a:spcAft>
                <a:spcPts val="0"/>
              </a:spcAft>
            </a:pPr>
            <a:r>
              <a:rPr lang="zh-CN" altLang="zh-CN" sz="2800" b="1" kern="10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Courier New" panose="02070309020205020404"/>
              </a:rPr>
              <a:t>1</a:t>
            </a:r>
            <a:r>
              <a:rPr lang="zh-CN" altLang="zh-CN" sz="2800" kern="100" dirty="0">
                <a:solidFill>
                  <a:srgbClr val="E36C0A"/>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一位瑶族干部形象地说：</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旧中国，我们瑶族被称作</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猺</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，是</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动物</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；解放了，我们被称作</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傜</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，变成了</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人</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；民族识别后，我们被称作</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瑶</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，变成了</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玉</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从</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动物</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到</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人</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再到</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玉</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这种变化出现的根本原因是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平等团结互助和谐民族关系的形成</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民族压迫和民族歧视的阶级根源的铲除</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少数民族社会地位发生了根本变化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民族平等原则的实施消除了民族差异</a:t>
            </a:r>
            <a:endParaRPr lang="zh-CN" altLang="zh-CN" sz="1050" kern="100" dirty="0">
              <a:effectLst/>
              <a:latin typeface="宋体" panose="02010600030101010101" pitchFamily="2" charset="-122"/>
              <a:cs typeface="Courier New" panose="02070309020205020404"/>
            </a:endParaRPr>
          </a:p>
        </p:txBody>
      </p:sp>
      <p:sp>
        <p:nvSpPr>
          <p:cNvPr id="9" name="矩形 8"/>
          <p:cNvSpPr/>
          <p:nvPr/>
        </p:nvSpPr>
        <p:spPr>
          <a:xfrm>
            <a:off x="6887294" y="2785708"/>
            <a:ext cx="423514" cy="523220"/>
          </a:xfrm>
          <a:prstGeom prst="rect">
            <a:avLst/>
          </a:prstGeom>
        </p:spPr>
        <p:txBody>
          <a:bodyPr wrap="none">
            <a:spAutoFit/>
          </a:bodyPr>
          <a:lstStyle/>
          <a:p>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B</a:t>
            </a:r>
            <a:endParaRPr lang="zh-CN" altLang="en-US" sz="2800" dirty="0">
              <a:solidFill>
                <a:schemeClr val="accent6">
                  <a:lumMod val="75000"/>
                </a:schemeClr>
              </a:solidFill>
            </a:endParaRPr>
          </a:p>
        </p:txBody>
      </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35986"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bldLst>
      <p:bldP spid="9" grpId="0"/>
      <p:bldP spid="9" grpId="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2558" y="5890"/>
            <a:ext cx="11458743" cy="687600"/>
          </a:xfrm>
          <a:prstGeom prst="rect">
            <a:avLst/>
          </a:prstGeom>
        </p:spPr>
        <p:txBody>
          <a:bodyPr wrap="square" lIns="121898" tIns="60948" rIns="121898" bIns="60948">
            <a:spAutoFit/>
          </a:bodyPr>
          <a:lstStyle/>
          <a:p>
            <a:pPr algn="just" defTabSz="-635">
              <a:lnSpc>
                <a:spcPct val="150000"/>
              </a:lnSpc>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2</a:t>
            </a:r>
            <a:r>
              <a:rPr lang="zh-CN" altLang="en-US" sz="2800" b="1" kern="100" dirty="0">
                <a:solidFill>
                  <a:srgbClr val="0000FF"/>
                </a:solidFill>
                <a:latin typeface="Times New Roman" panose="02020603050405020304" pitchFamily="18" charset="0"/>
                <a:cs typeface="Times New Roman" panose="02020603050405020304" pitchFamily="18" charset="0"/>
              </a:rPr>
              <a:t>　处理民族关系的基本原则</a:t>
            </a:r>
            <a:endParaRPr lang="zh-CN" altLang="zh-CN" sz="2800" b="1" kern="100" dirty="0">
              <a:solidFill>
                <a:srgbClr val="0000FF"/>
              </a:solidFill>
              <a:latin typeface="Times New Roman" panose="02020603050405020304" pitchFamily="18" charset="0"/>
              <a:cs typeface="Times New Roman" panose="02020603050405020304" pitchFamily="18" charset="0"/>
            </a:endParaRPr>
          </a:p>
        </p:txBody>
      </p:sp>
      <p:sp>
        <p:nvSpPr>
          <p:cNvPr id="4" name="矩形 3"/>
          <p:cNvSpPr/>
          <p:nvPr/>
        </p:nvSpPr>
        <p:spPr>
          <a:xfrm>
            <a:off x="348524" y="611604"/>
            <a:ext cx="11291298" cy="3970318"/>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Courier New" panose="02070309020205020404"/>
              </a:rPr>
              <a:t>2</a:t>
            </a:r>
            <a:r>
              <a:rPr lang="zh-CN" altLang="zh-CN" sz="2800" b="1" kern="100" dirty="0">
                <a:solidFill>
                  <a:srgbClr val="E36C0A"/>
                </a:solidFill>
                <a:latin typeface="Times New Roman" panose="02020603050405020304"/>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安徽高考</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历史告诉我们，在多民族国家，只有民族团结才能实现民族解放，才能建设好国家，才能有幸福生活。</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这说明，民族团结是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社会稳定的前提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民族区域自治制度的核心内容</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民族平等的基础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经济发展和社会进步的保证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2" name="Rectangle 7"/>
          <p:cNvSpPr>
            <a:spLocks noChangeArrowheads="1"/>
          </p:cNvSpPr>
          <p:nvPr/>
        </p:nvSpPr>
        <p:spPr bwMode="auto">
          <a:xfrm>
            <a:off x="0" y="8763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5" name="矩形 4"/>
          <p:cNvSpPr/>
          <p:nvPr/>
        </p:nvSpPr>
        <p:spPr>
          <a:xfrm>
            <a:off x="337022" y="4504622"/>
            <a:ext cx="11633436" cy="1949508"/>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charset="-122"/>
                <a:cs typeface="Times New Roman" panose="02020603050405020304"/>
              </a:rPr>
              <a:t>自治权是民族区域自治制度的核心内容，</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民族平等</a:t>
            </a:r>
            <a:r>
              <a:rPr lang="zh-CN" altLang="zh-CN" sz="2800" kern="100" dirty="0">
                <a:latin typeface="Times New Roman" panose="02020603050405020304"/>
                <a:ea typeface="华文细黑" panose="02010600040101010101" charset="-122"/>
                <a:cs typeface="Times New Roman" panose="02020603050405020304"/>
              </a:rPr>
              <a:t>是民族团结的政治基础，</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①④</a:t>
            </a:r>
            <a:r>
              <a:rPr lang="zh-CN" altLang="zh-CN" sz="2800" kern="100" dirty="0">
                <a:latin typeface="Times New Roman" panose="02020603050405020304"/>
                <a:ea typeface="华文细黑" panose="02010600040101010101" charset="-122"/>
                <a:cs typeface="Times New Roman" panose="02020603050405020304"/>
              </a:rPr>
              <a:t>说法正确。本题选</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
        <p:nvSpPr>
          <p:cNvPr id="6" name="矩形 5"/>
          <p:cNvSpPr/>
          <p:nvPr/>
        </p:nvSpPr>
        <p:spPr>
          <a:xfrm>
            <a:off x="2494806" y="1946135"/>
            <a:ext cx="423514" cy="656846"/>
          </a:xfrm>
          <a:prstGeom prst="rect">
            <a:avLst/>
          </a:prstGeom>
        </p:spPr>
        <p:txBody>
          <a:bodyPr wrap="none">
            <a:spAutoFit/>
          </a:bodyPr>
          <a:lstStyle/>
          <a:p>
            <a:pPr algn="just" defTabSz="-635">
              <a:lnSpc>
                <a:spcPct val="150000"/>
              </a:lnSpc>
              <a:spcAft>
                <a:spcPts val="0"/>
              </a:spcAft>
              <a:tabLst>
                <a:tab pos="1890395" algn="l"/>
              </a:tabLst>
            </a:pPr>
            <a:r>
              <a:rPr lang="en-US" altLang="zh-CN" sz="2800" kern="100" dirty="0" smtClean="0">
                <a:solidFill>
                  <a:schemeClr val="accent6">
                    <a:lumMod val="75000"/>
                  </a:schemeClr>
                </a:solidFill>
                <a:latin typeface="Times New Roman" panose="02020603050405020304"/>
                <a:ea typeface="华文细黑" panose="02010600040101010101" charset="-122"/>
                <a:cs typeface="Courier New" panose="02070309020205020404"/>
              </a:rPr>
              <a:t>B</a:t>
            </a:r>
            <a:endParaRPr lang="zh-CN" altLang="zh-CN" sz="1050" kern="100" dirty="0">
              <a:solidFill>
                <a:schemeClr val="accent6">
                  <a:lumMod val="75000"/>
                </a:schemeClr>
              </a:solidFill>
              <a:latin typeface="宋体" panose="02010600030101010101" pitchFamily="2" charset="-122"/>
              <a:cs typeface="Courier New" panose="02070309020205020404"/>
            </a:endParaRPr>
          </a:p>
        </p:txBody>
      </p:sp>
      <p:sp>
        <p:nvSpPr>
          <p:cNvPr id="7" name="矩形 6"/>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8" name="圆角矩形 7"/>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blinds(horizontal)">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blinds(horizontal)">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linds(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5">
                                            <p:txEl>
                                              <p:pRg st="0" end="0"/>
                                            </p:txEl>
                                          </p:spTgt>
                                        </p:tgtEl>
                                      </p:cBhvr>
                                    </p:animEffect>
                                    <p:set>
                                      <p:cBhvr>
                                        <p:cTn id="27" dur="1" fill="hold">
                                          <p:stCondLst>
                                            <p:cond delay="499"/>
                                          </p:stCondLst>
                                        </p:cTn>
                                        <p:tgtEl>
                                          <p:spTgt spid="5">
                                            <p:txEl>
                                              <p:pRg st="0" end="0"/>
                                            </p:txEl>
                                          </p:spTgt>
                                        </p:tgtEl>
                                        <p:attrNameLst>
                                          <p:attrName>style.visibility</p:attrName>
                                        </p:attrNameLst>
                                      </p:cBhvr>
                                      <p:to>
                                        <p:strVal val="hidden"/>
                                      </p:to>
                                    </p:set>
                                  </p:childTnLst>
                                </p:cTn>
                              </p:par>
                              <p:par>
                                <p:cTn id="28" presetID="10" presetClass="exit" presetSubtype="0" fill="hold" grpId="0" nodeType="withEffect">
                                  <p:stCondLst>
                                    <p:cond delay="0"/>
                                  </p:stCondLst>
                                  <p:childTnLst>
                                    <p:animEffect transition="out" filter="fade">
                                      <p:cBhvr>
                                        <p:cTn id="29" dur="500"/>
                                        <p:tgtEl>
                                          <p:spTgt spid="5">
                                            <p:txEl>
                                              <p:pRg st="1" end="1"/>
                                            </p:txEl>
                                          </p:spTgt>
                                        </p:tgtEl>
                                      </p:cBhvr>
                                    </p:animEffect>
                                    <p:set>
                                      <p:cBhvr>
                                        <p:cTn id="30" dur="1" fill="hold">
                                          <p:stCondLst>
                                            <p:cond delay="499"/>
                                          </p:stCondLst>
                                        </p:cTn>
                                        <p:tgtEl>
                                          <p:spTgt spid="5">
                                            <p:txEl>
                                              <p:pRg st="1" end="1"/>
                                            </p:txEl>
                                          </p:spTgt>
                                        </p:tgtEl>
                                        <p:attrNameLst>
                                          <p:attrName>style.visibility</p:attrName>
                                        </p:attrNameLst>
                                      </p:cBhvr>
                                      <p:to>
                                        <p:strVal val="hidden"/>
                                      </p:to>
                                    </p:set>
                                  </p:childTnLst>
                                </p:cTn>
                              </p:par>
                              <p:par>
                                <p:cTn id="31" presetID="10" presetClass="exit" presetSubtype="0" fill="hold" grpId="0" nodeType="withEffect">
                                  <p:stCondLst>
                                    <p:cond delay="0"/>
                                  </p:stCondLst>
                                  <p:childTnLst>
                                    <p:animEffect transition="out" filter="fade">
                                      <p:cBhvr>
                                        <p:cTn id="32" dur="500"/>
                                        <p:tgtEl>
                                          <p:spTgt spid="5">
                                            <p:txEl>
                                              <p:pRg st="2" end="2"/>
                                            </p:txEl>
                                          </p:spTgt>
                                        </p:tgtEl>
                                      </p:cBhvr>
                                    </p:animEffect>
                                    <p:set>
                                      <p:cBhvr>
                                        <p:cTn id="33" dur="1" fill="hold">
                                          <p:stCondLst>
                                            <p:cond delay="499"/>
                                          </p:stCondLst>
                                        </p:cTn>
                                        <p:tgtEl>
                                          <p:spTgt spid="5">
                                            <p:txEl>
                                              <p:pRg st="2" end="2"/>
                                            </p:txEl>
                                          </p:spTgt>
                                        </p:tgtEl>
                                        <p:attrNameLst>
                                          <p:attrName>style.visibility</p:attrName>
                                        </p:attrNameLst>
                                      </p:cBhvr>
                                      <p:to>
                                        <p:strVal val="hidden"/>
                                      </p:to>
                                    </p:set>
                                  </p:childTnLst>
                                </p:cTn>
                              </p:par>
                              <p:par>
                                <p:cTn id="34" presetID="10" presetClass="exit" presetSubtype="0" fill="hold" grpId="1" nodeType="withEffect">
                                  <p:stCondLst>
                                    <p:cond delay="0"/>
                                  </p:stCondLst>
                                  <p:childTnLst>
                                    <p:animEffect transition="out" filter="fade">
                                      <p:cBhvr>
                                        <p:cTn id="35" dur="500"/>
                                        <p:tgtEl>
                                          <p:spTgt spid="6"/>
                                        </p:tgtEl>
                                      </p:cBhvr>
                                    </p:animEffect>
                                    <p:set>
                                      <p:cBhvr>
                                        <p:cTn id="36"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bldLst>
      <p:bldP spid="5" grpId="0" build="allAtOnce"/>
      <p:bldP spid="6" grpId="0"/>
      <p:bldP spid="6"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04797" y="-98598"/>
            <a:ext cx="11367880" cy="1948739"/>
          </a:xfrm>
          <a:prstGeom prst="rect">
            <a:avLst/>
          </a:prstGeom>
        </p:spPr>
        <p:txBody>
          <a:bodyPr wrap="square">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跟踪训练</a:t>
            </a:r>
            <a:r>
              <a:rPr lang="en-US" altLang="zh-CN" sz="2800" b="1" kern="100" dirty="0">
                <a:solidFill>
                  <a:srgbClr val="E36C0A"/>
                </a:solidFill>
                <a:latin typeface="Times New Roman" panose="02020603050405020304"/>
                <a:cs typeface="Courier New" panose="02070309020205020404"/>
              </a:rPr>
              <a:t>2</a:t>
            </a:r>
            <a:r>
              <a:rPr lang="zh-CN" altLang="zh-CN" sz="2800" b="1" kern="100" dirty="0">
                <a:solidFill>
                  <a:srgbClr val="E36C0A"/>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援藏是一项基于现实需求，体现祖国关怀、民族团结的伟大事业。回顾历史，中央六次召开西藏工作座谈会，体现了对西藏工作的高度重视。</a:t>
            </a:r>
            <a:endParaRPr lang="zh-CN" altLang="zh-CN" sz="2800" kern="100" dirty="0">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406574" y="1940776"/>
          <a:ext cx="11593288" cy="4636002"/>
        </p:xfrm>
        <a:graphic>
          <a:graphicData uri="http://schemas.openxmlformats.org/drawingml/2006/table">
            <a:tbl>
              <a:tblPr/>
              <a:tblGrid>
                <a:gridCol w="3947193"/>
                <a:gridCol w="2370528"/>
                <a:gridCol w="5275567"/>
              </a:tblGrid>
              <a:tr h="61259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次第</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时间</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主要内容</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98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第一次西藏工作座谈会</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1980</a:t>
                      </a:r>
                      <a:r>
                        <a:rPr lang="zh-CN" sz="2800" kern="100">
                          <a:effectLst/>
                          <a:latin typeface="Times New Roman" panose="02020603050405020304"/>
                          <a:ea typeface="华文细黑" panose="02010600040101010101" charset="-122"/>
                          <a:cs typeface="Times New Roman" panose="02020603050405020304"/>
                        </a:rPr>
                        <a:t>年</a:t>
                      </a:r>
                      <a:r>
                        <a:rPr lang="en-US" sz="2800" kern="100">
                          <a:effectLst/>
                          <a:latin typeface="Times New Roman" panose="02020603050405020304"/>
                          <a:ea typeface="华文细黑" panose="02010600040101010101" charset="-122"/>
                          <a:cs typeface="Courier New" panose="02070309020205020404"/>
                        </a:rPr>
                        <a:t>3</a:t>
                      </a:r>
                      <a:r>
                        <a:rPr lang="zh-CN" sz="2800" kern="100">
                          <a:effectLst/>
                          <a:latin typeface="Times New Roman" panose="02020603050405020304"/>
                          <a:ea typeface="华文细黑" panose="02010600040101010101" charset="-122"/>
                          <a:cs typeface="Times New Roman" panose="02020603050405020304"/>
                        </a:rPr>
                        <a:t>月</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确立了中央的援助和特殊政策</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98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第二次西藏工作座谈会</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1984</a:t>
                      </a:r>
                      <a:r>
                        <a:rPr lang="zh-CN" sz="2800" kern="100">
                          <a:effectLst/>
                          <a:latin typeface="Times New Roman" panose="02020603050405020304"/>
                          <a:ea typeface="华文细黑" panose="02010600040101010101" charset="-122"/>
                          <a:cs typeface="Times New Roman" panose="02020603050405020304"/>
                        </a:rPr>
                        <a:t>年</a:t>
                      </a:r>
                      <a:r>
                        <a:rPr lang="en-US" sz="2800" kern="100">
                          <a:effectLst/>
                          <a:latin typeface="Times New Roman" panose="02020603050405020304"/>
                          <a:ea typeface="华文细黑" panose="02010600040101010101" charset="-122"/>
                          <a:cs typeface="Courier New" panose="02070309020205020404"/>
                        </a:rPr>
                        <a:t>3</a:t>
                      </a:r>
                      <a:r>
                        <a:rPr lang="zh-CN" sz="2800" kern="100">
                          <a:effectLst/>
                          <a:latin typeface="Times New Roman" panose="02020603050405020304"/>
                          <a:ea typeface="华文细黑" panose="02010600040101010101" charset="-122"/>
                          <a:cs typeface="Times New Roman" panose="02020603050405020304"/>
                        </a:rPr>
                        <a:t>月</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标志着全国性的援藏工程开始</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98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第三次西藏工作座谈会</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1994</a:t>
                      </a:r>
                      <a:r>
                        <a:rPr lang="zh-CN" sz="2800" kern="100">
                          <a:effectLst/>
                          <a:latin typeface="Times New Roman" panose="02020603050405020304"/>
                          <a:ea typeface="华文细黑" panose="02010600040101010101" charset="-122"/>
                          <a:cs typeface="Times New Roman" panose="02020603050405020304"/>
                        </a:rPr>
                        <a:t>年</a:t>
                      </a:r>
                      <a:r>
                        <a:rPr lang="en-US" sz="2800" kern="100">
                          <a:effectLst/>
                          <a:latin typeface="Times New Roman" panose="02020603050405020304"/>
                          <a:ea typeface="华文细黑" panose="02010600040101010101" charset="-122"/>
                          <a:cs typeface="Courier New" panose="02070309020205020404"/>
                        </a:rPr>
                        <a:t>7</a:t>
                      </a:r>
                      <a:r>
                        <a:rPr lang="zh-CN" sz="2800" kern="100">
                          <a:effectLst/>
                          <a:latin typeface="Times New Roman" panose="02020603050405020304"/>
                          <a:ea typeface="华文细黑" panose="02010600040101010101" charset="-122"/>
                          <a:cs typeface="Times New Roman" panose="02020603050405020304"/>
                        </a:rPr>
                        <a:t>月</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正式作出</a:t>
                      </a:r>
                      <a:r>
                        <a:rPr lang="en-US" sz="2800" kern="100">
                          <a:effectLst/>
                          <a:latin typeface="宋体" panose="02010600030101010101" pitchFamily="2" charset="-122"/>
                          <a:ea typeface="华文细黑" panose="02010600040101010101" charset="-122"/>
                          <a:cs typeface="Times New Roman" panose="02020603050405020304"/>
                        </a:rPr>
                        <a:t>“</a:t>
                      </a:r>
                      <a:r>
                        <a:rPr lang="zh-CN" sz="2800" kern="100">
                          <a:effectLst/>
                          <a:latin typeface="Times New Roman" panose="02020603050405020304"/>
                          <a:ea typeface="华文细黑" panose="02010600040101010101" charset="-122"/>
                          <a:cs typeface="Times New Roman" panose="02020603050405020304"/>
                        </a:rPr>
                        <a:t>对口援藏</a:t>
                      </a:r>
                      <a:r>
                        <a:rPr lang="en-US" sz="2800" kern="100">
                          <a:effectLst/>
                          <a:latin typeface="宋体" panose="02010600030101010101" pitchFamily="2" charset="-122"/>
                          <a:ea typeface="华文细黑" panose="02010600040101010101" charset="-122"/>
                          <a:cs typeface="Times New Roman" panose="02020603050405020304"/>
                        </a:rPr>
                        <a:t>”</a:t>
                      </a:r>
                      <a:r>
                        <a:rPr lang="zh-CN" sz="2800" kern="100">
                          <a:effectLst/>
                          <a:latin typeface="Times New Roman" panose="02020603050405020304"/>
                          <a:ea typeface="华文细黑" panose="02010600040101010101" charset="-122"/>
                          <a:cs typeface="Times New Roman" panose="02020603050405020304"/>
                        </a:rPr>
                        <a:t>决策</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98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第四次西藏工作座谈会</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2001</a:t>
                      </a:r>
                      <a:r>
                        <a:rPr lang="zh-CN" sz="2800" kern="100">
                          <a:effectLst/>
                          <a:latin typeface="Times New Roman" panose="02020603050405020304"/>
                          <a:ea typeface="华文细黑" panose="02010600040101010101" charset="-122"/>
                          <a:cs typeface="Times New Roman" panose="02020603050405020304"/>
                        </a:rPr>
                        <a:t>年</a:t>
                      </a:r>
                      <a:r>
                        <a:rPr lang="en-US" sz="2800" kern="100">
                          <a:effectLst/>
                          <a:latin typeface="Times New Roman" panose="02020603050405020304"/>
                          <a:ea typeface="华文细黑" panose="02010600040101010101" charset="-122"/>
                          <a:cs typeface="Courier New" panose="02070309020205020404"/>
                        </a:rPr>
                        <a:t>6</a:t>
                      </a:r>
                      <a:r>
                        <a:rPr lang="zh-CN" sz="2800" kern="100">
                          <a:effectLst/>
                          <a:latin typeface="Times New Roman" panose="02020603050405020304"/>
                          <a:ea typeface="华文细黑" panose="02010600040101010101" charset="-122"/>
                          <a:cs typeface="Times New Roman" panose="02020603050405020304"/>
                        </a:rPr>
                        <a:t>月</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新世纪之初继续贯彻援藏政策</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98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第五次西藏工作座谈会</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2010</a:t>
                      </a:r>
                      <a:r>
                        <a:rPr lang="zh-CN" sz="2800" kern="100">
                          <a:effectLst/>
                          <a:latin typeface="Times New Roman" panose="02020603050405020304"/>
                          <a:ea typeface="华文细黑" panose="02010600040101010101" charset="-122"/>
                          <a:cs typeface="Times New Roman" panose="02020603050405020304"/>
                        </a:rPr>
                        <a:t>年</a:t>
                      </a:r>
                      <a:r>
                        <a:rPr lang="en-US" sz="2800" kern="100">
                          <a:effectLst/>
                          <a:latin typeface="Times New Roman" panose="02020603050405020304"/>
                          <a:ea typeface="华文细黑" panose="02010600040101010101" charset="-122"/>
                          <a:cs typeface="Courier New" panose="02070309020205020404"/>
                        </a:rPr>
                        <a:t>1</a:t>
                      </a:r>
                      <a:r>
                        <a:rPr lang="zh-CN" sz="2800" kern="100">
                          <a:effectLst/>
                          <a:latin typeface="Times New Roman" panose="02020603050405020304"/>
                          <a:ea typeface="华文细黑" panose="02010600040101010101" charset="-122"/>
                          <a:cs typeface="Times New Roman" panose="02020603050405020304"/>
                        </a:rPr>
                        <a:t>月</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对四省藏区发展全面部署</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6598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第六次西藏工作座谈会</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年</a:t>
                      </a:r>
                      <a:r>
                        <a:rPr lang="en-US" sz="2800" kern="100">
                          <a:effectLst/>
                          <a:latin typeface="Times New Roman" panose="02020603050405020304"/>
                          <a:ea typeface="华文细黑" panose="02010600040101010101" charset="-122"/>
                          <a:cs typeface="Courier New" panose="02070309020205020404"/>
                        </a:rPr>
                        <a:t>8</a:t>
                      </a:r>
                      <a:r>
                        <a:rPr lang="zh-CN" sz="2800" kern="100">
                          <a:effectLst/>
                          <a:latin typeface="Times New Roman" panose="02020603050405020304"/>
                          <a:ea typeface="华文细黑" panose="02010600040101010101" charset="-122"/>
                          <a:cs typeface="Times New Roman" panose="02020603050405020304"/>
                        </a:rPr>
                        <a:t>月</a:t>
                      </a:r>
                      <a:endParaRPr lang="zh-CN" sz="2800" kern="10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依法治藏、富民兴藏、长期建藏</a:t>
                      </a:r>
                      <a:endParaRPr lang="zh-CN" sz="2800" kern="100" dirty="0">
                        <a:effectLst/>
                        <a:latin typeface="宋体" panose="02010600030101010101" pitchFamily="2" charset="-122"/>
                        <a:cs typeface="Courier New" panose="02070309020205020404"/>
                      </a:endParaRPr>
                    </a:p>
                  </a:txBody>
                  <a:tcPr marL="25531" marR="2553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56503" y="1557586"/>
            <a:ext cx="11255327" cy="3242170"/>
          </a:xfrm>
          <a:prstGeom prst="rect">
            <a:avLst/>
          </a:prstGeom>
        </p:spPr>
        <p:txBody>
          <a:bodyPr wrap="square">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这说明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维护新型民族关系是每个公民的责任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民族团结和各民族共同繁荣原则得到切实贯彻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社会主义新型民族关系不断发展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我国各民族真正实现了民族平等</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4" name="矩形 3"/>
          <p:cNvSpPr/>
          <p:nvPr/>
        </p:nvSpPr>
        <p:spPr>
          <a:xfrm>
            <a:off x="1838454" y="1592311"/>
            <a:ext cx="944384" cy="656846"/>
          </a:xfrm>
          <a:prstGeom prst="rect">
            <a:avLst/>
          </a:prstGeom>
        </p:spPr>
        <p:txBody>
          <a:bodyPr wrap="square">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C</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7" name="圆角矩形 6"/>
          <p:cNvSpPr/>
          <p:nvPr/>
        </p:nvSpPr>
        <p:spPr>
          <a:xfrm>
            <a:off x="11351790"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4" grpId="0"/>
      <p:bldP spid="4"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2558" y="112623"/>
            <a:ext cx="11458743" cy="687600"/>
          </a:xfrm>
          <a:prstGeom prst="rect">
            <a:avLst/>
          </a:prstGeom>
        </p:spPr>
        <p:txBody>
          <a:bodyPr wrap="square" lIns="121898" tIns="60948" rIns="121898" bIns="60948">
            <a:spAutoFit/>
          </a:bodyPr>
          <a:lstStyle/>
          <a:p>
            <a:pPr algn="just" defTabSz="-635">
              <a:lnSpc>
                <a:spcPct val="150000"/>
              </a:lnSpc>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a:t>
            </a:r>
            <a:r>
              <a:rPr lang="en-US" altLang="zh-CN" sz="2800" b="1" kern="100" dirty="0">
                <a:solidFill>
                  <a:srgbClr val="0000FF"/>
                </a:solidFill>
                <a:latin typeface="Times New Roman" panose="02020603050405020304" pitchFamily="18" charset="0"/>
                <a:cs typeface="Times New Roman" panose="02020603050405020304" pitchFamily="18" charset="0"/>
              </a:rPr>
              <a:t>3</a:t>
            </a:r>
            <a:r>
              <a:rPr lang="zh-CN" altLang="en-US" sz="2800" b="1" kern="100" dirty="0">
                <a:solidFill>
                  <a:srgbClr val="0000FF"/>
                </a:solidFill>
                <a:latin typeface="Times New Roman" panose="02020603050405020304" pitchFamily="18" charset="0"/>
                <a:cs typeface="Times New Roman" panose="02020603050405020304" pitchFamily="18" charset="0"/>
              </a:rPr>
              <a:t>　民族区域自治制度</a:t>
            </a:r>
            <a:endParaRPr lang="zh-CN" altLang="zh-CN" sz="2800" b="1" kern="100" dirty="0">
              <a:solidFill>
                <a:srgbClr val="0000FF"/>
              </a:solidFill>
              <a:latin typeface="Times New Roman" panose="02020603050405020304" pitchFamily="18" charset="0"/>
              <a:cs typeface="Times New Roman" panose="02020603050405020304" pitchFamily="18" charset="0"/>
            </a:endParaRPr>
          </a:p>
        </p:txBody>
      </p:sp>
      <p:sp>
        <p:nvSpPr>
          <p:cNvPr id="4" name="矩形 3"/>
          <p:cNvSpPr/>
          <p:nvPr/>
        </p:nvSpPr>
        <p:spPr>
          <a:xfrm>
            <a:off x="334566" y="912928"/>
            <a:ext cx="11291298" cy="5181162"/>
          </a:xfrm>
          <a:prstGeom prst="rect">
            <a:avLst/>
          </a:prstGeom>
        </p:spPr>
        <p:txBody>
          <a:bodyPr>
            <a:spAutoFit/>
          </a:bodyPr>
          <a:lstStyle/>
          <a:p>
            <a:pPr algn="just">
              <a:lnSpc>
                <a:spcPct val="150000"/>
              </a:lnSpc>
              <a:spcAft>
                <a:spcPts val="0"/>
              </a:spcAft>
            </a:pPr>
            <a:r>
              <a:rPr lang="zh-CN" altLang="zh-CN" sz="2800" b="1" kern="100" dirty="0">
                <a:solidFill>
                  <a:srgbClr val="E36C0A"/>
                </a:solidFill>
                <a:latin typeface="Times New Roman" panose="02020603050405020304"/>
                <a:cs typeface="Times New Roman" panose="02020603050405020304"/>
              </a:rPr>
              <a:t>典例</a:t>
            </a:r>
            <a:r>
              <a:rPr lang="en-US" altLang="zh-CN" sz="2800" b="1" kern="100" dirty="0">
                <a:solidFill>
                  <a:srgbClr val="E36C0A"/>
                </a:solidFill>
                <a:latin typeface="Times New Roman" panose="02020603050405020304"/>
                <a:cs typeface="Courier New" panose="02070309020205020404"/>
              </a:rPr>
              <a:t>3</a:t>
            </a:r>
            <a:r>
              <a:rPr lang="zh-CN" altLang="zh-CN" sz="2800" kern="100" dirty="0">
                <a:solidFill>
                  <a:srgbClr val="E36C0A"/>
                </a:solidFill>
                <a:latin typeface="Times New Roman" panose="02020603050405020304"/>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山东高考</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6</a:t>
            </a:r>
            <a:r>
              <a:rPr lang="zh-CN" altLang="zh-CN" sz="2800" kern="100" dirty="0">
                <a:latin typeface="Times New Roman" panose="02020603050405020304"/>
                <a:ea typeface="华文细黑" panose="02010600040101010101" charset="-122"/>
                <a:cs typeface="Times New Roman" panose="02020603050405020304"/>
              </a:rPr>
              <a:t>月，国务院批复同意了由西藏自治区人民政府提交的日喀则地区撤地设市的请示，撤销日喀则地区，设立地级日喀则市。同年</a:t>
            </a:r>
            <a:r>
              <a:rPr lang="en-US" altLang="zh-CN" sz="2800" kern="100" dirty="0">
                <a:latin typeface="Times New Roman" panose="02020603050405020304"/>
                <a:ea typeface="华文细黑" panose="02010600040101010101" charset="-122"/>
                <a:cs typeface="Courier New" panose="02070309020205020404"/>
              </a:rPr>
              <a:t>12</a:t>
            </a:r>
            <a:r>
              <a:rPr lang="zh-CN" altLang="zh-CN" sz="2800" kern="100" dirty="0">
                <a:latin typeface="Times New Roman" panose="02020603050405020304"/>
                <a:ea typeface="华文细黑" panose="02010600040101010101" charset="-122"/>
                <a:cs typeface="Times New Roman" panose="02020603050405020304"/>
              </a:rPr>
              <a:t>月，按照自治区党委的部署，日喀则依程序选举产生了第一届市党政领导机构。从上述材料可以看出</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政府自觉接受人民监督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民族自治机关在国家统一领导下行使职权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中国共产党是中国特色社会主义事业的领导核心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民族自治地方人民政府决定本行政区域内各项事务</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矩形 5"/>
          <p:cNvSpPr/>
          <p:nvPr/>
        </p:nvSpPr>
        <p:spPr>
          <a:xfrm>
            <a:off x="334566" y="32351"/>
            <a:ext cx="11367880" cy="6888552"/>
          </a:xfrm>
          <a:prstGeom prst="rect">
            <a:avLst/>
          </a:prstGeom>
        </p:spPr>
        <p:txBody>
          <a:bodyPr wrap="square">
            <a:spAutoFit/>
          </a:bodyPr>
          <a:lstStyle/>
          <a:p>
            <a:pPr algn="just">
              <a:lnSpc>
                <a:spcPct val="145000"/>
              </a:lnSpc>
              <a:spcAft>
                <a:spcPts val="0"/>
              </a:spcAft>
            </a:pPr>
            <a:r>
              <a:rPr lang="zh-CN" altLang="zh-CN" sz="2800" b="1" kern="100" dirty="0" smtClean="0">
                <a:solidFill>
                  <a:srgbClr val="0000FF"/>
                </a:solidFill>
                <a:latin typeface="Times New Roman" panose="02020603050405020304"/>
                <a:cs typeface="Times New Roman" panose="02020603050405020304"/>
              </a:rPr>
              <a:t>解析　</a:t>
            </a:r>
            <a:r>
              <a:rPr lang="zh-CN" altLang="zh-CN" sz="2800" kern="100" dirty="0" smtClean="0">
                <a:latin typeface="Times New Roman" panose="02020603050405020304"/>
                <a:ea typeface="华文细黑" panose="02010600040101010101" charset="-122"/>
                <a:cs typeface="Times New Roman" panose="02020603050405020304"/>
              </a:rPr>
              <a:t>民族区域自治是以领土完整、国家统一为前提和基础的，各自治机关应在中央统一领导下自主管理本民族自治地方的内部事务，所以</a:t>
            </a:r>
            <a:r>
              <a:rPr lang="en-US" altLang="zh-CN" sz="2800" kern="100" dirty="0" smtClean="0">
                <a:latin typeface="宋体" panose="02010600030101010101" pitchFamily="2" charset="-122"/>
                <a:ea typeface="华文细黑" panose="02010600040101010101" charset="-122"/>
                <a:cs typeface="Times New Roman" panose="02020603050405020304"/>
              </a:rPr>
              <a:t>②</a:t>
            </a:r>
            <a:r>
              <a:rPr lang="zh-CN" altLang="zh-CN" sz="2800" kern="100" dirty="0" smtClean="0">
                <a:latin typeface="Times New Roman" panose="02020603050405020304"/>
                <a:ea typeface="华文细黑" panose="02010600040101010101" charset="-122"/>
                <a:cs typeface="Times New Roman" panose="02020603050405020304"/>
              </a:rPr>
              <a:t>正确</a:t>
            </a:r>
            <a:r>
              <a:rPr lang="zh-CN" altLang="zh-CN" sz="2800" kern="100" dirty="0">
                <a:latin typeface="Times New Roman" panose="02020603050405020304"/>
                <a:ea typeface="华文细黑" panose="02010600040101010101" charset="-122"/>
                <a:cs typeface="Times New Roman" panose="02020603050405020304"/>
              </a:rPr>
              <a:t>切题</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45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按照自治区党委的部署，日喀则依程序选举产生了第一届市党政领导机构。</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强调在西藏自治区建设中党的地位，应发挥中国共产党在中国特色社会主义事业中的领导核心作用，所以</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45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材料</a:t>
            </a:r>
            <a:r>
              <a:rPr lang="zh-CN" altLang="zh-CN" sz="2800" kern="100" dirty="0">
                <a:latin typeface="Times New Roman" panose="02020603050405020304"/>
                <a:ea typeface="华文细黑" panose="02010600040101010101" charset="-122"/>
                <a:cs typeface="Times New Roman" panose="02020603050405020304"/>
              </a:rPr>
              <a:t>没有体现政府和人民的关系，故</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排除</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45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自治机关</a:t>
            </a:r>
            <a:r>
              <a:rPr lang="zh-CN" altLang="zh-CN" sz="2800" kern="100" dirty="0">
                <a:latin typeface="Times New Roman" panose="02020603050405020304"/>
                <a:ea typeface="华文细黑" panose="02010600040101010101" charset="-122"/>
                <a:cs typeface="Times New Roman" panose="02020603050405020304"/>
              </a:rPr>
              <a:t>应在中央统一领导下自主管理本民族自治地方的内部事务，所以</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民族自治地方人民政府决定本行政区域内各项事务</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表述错误，故排除</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。故选</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45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C</a:t>
            </a:r>
            <a:endParaRPr lang="zh-CN" altLang="zh-CN" sz="2800" b="1"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750"/>
                                        <p:tgtEl>
                                          <p:spTgt spid="6">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Effect transition="in" filter="blinds(horizontal)">
                                      <p:cBhvr>
                                        <p:cTn id="11" dur="750"/>
                                        <p:tgtEl>
                                          <p:spTgt spid="6">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animEffect transition="in" filter="blinds(horizontal)">
                                      <p:cBhvr>
                                        <p:cTn id="15" dur="750"/>
                                        <p:tgtEl>
                                          <p:spTgt spid="6">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Effect transition="in" filter="blinds(horizontal)">
                                      <p:cBhvr>
                                        <p:cTn id="19" dur="750"/>
                                        <p:tgtEl>
                                          <p:spTgt spid="6">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animEffect transition="in" filter="blinds(horizontal)">
                                      <p:cBhvr>
                                        <p:cTn id="23" dur="75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50983" y="551795"/>
            <a:ext cx="11712339" cy="5902335"/>
          </a:xfrm>
          <a:prstGeom prst="rect">
            <a:avLst/>
          </a:prstGeom>
        </p:spPr>
        <p:txBody>
          <a:bodyPr wrap="square">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跟踪训练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3</a:t>
            </a:r>
            <a:r>
              <a:rPr lang="zh-CN" altLang="zh-CN" sz="2800" kern="100" dirty="0">
                <a:latin typeface="Times New Roman" panose="02020603050405020304"/>
                <a:ea typeface="华文细黑" panose="02010600040101010101" charset="-122"/>
                <a:cs typeface="Times New Roman" panose="02020603050405020304"/>
              </a:rPr>
              <a:t>　民族区域自治法是实施宪法规定的民族区域自治制度的基本法律，它正确规定了民族自治地方与国家的关系。对此理解正确的是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民族区域自治制度的核心是自治权，自治权包括立法自治权、经济自治权、文化管理自治权、司法自治权和变通执行权</a:t>
            </a:r>
            <a:r>
              <a:rPr lang="zh-CN" altLang="zh-CN" sz="2800" kern="100" dirty="0" smtClean="0">
                <a:latin typeface="Times New Roman" panose="02020603050405020304"/>
                <a:ea typeface="华文细黑" panose="02010600040101010101" charset="-122"/>
                <a:cs typeface="Times New Roman" panose="02020603050405020304"/>
              </a:rPr>
              <a:t>等</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我国在各少数民族聚居的地方实行民族区域自治，设立自治机关，行使</a:t>
            </a:r>
            <a:r>
              <a:rPr lang="zh-CN" altLang="zh-CN" sz="2800" kern="100" dirty="0" smtClean="0">
                <a:latin typeface="Times New Roman" panose="02020603050405020304"/>
                <a:ea typeface="华文细黑" panose="02010600040101010101" charset="-122"/>
                <a:cs typeface="Times New Roman" panose="02020603050405020304"/>
              </a:rPr>
              <a:t>自治权</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我国民族自治地方分为自治区、自治州、自治县</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旗</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和自治乡</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镇</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四级</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民族自治地方要在国家统一领导下行使法律赋予的自治权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11337661" y="1249205"/>
            <a:ext cx="671218" cy="656846"/>
          </a:xfrm>
          <a:prstGeom prst="rect">
            <a:avLst/>
          </a:prstGeom>
        </p:spPr>
        <p:txBody>
          <a:bodyPr wrap="square">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7" name="圆角矩形 6"/>
          <p:cNvSpPr/>
          <p:nvPr/>
        </p:nvSpPr>
        <p:spPr>
          <a:xfrm>
            <a:off x="10343678"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8" name="圆角矩形 7">
            <a:hlinkClick r:id="rId1"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3">
                                            <p:txEl>
                                              <p:pRg st="0" end="0"/>
                                            </p:txEl>
                                          </p:spTgt>
                                        </p:tgtEl>
                                      </p:cBhvr>
                                    </p:animEffect>
                                    <p:set>
                                      <p:cBhvr>
                                        <p:cTn id="12" dur="1" fill="hold">
                                          <p:stCondLst>
                                            <p:cond delay="499"/>
                                          </p:stCondLst>
                                        </p:cTn>
                                        <p:tgtEl>
                                          <p:spTgt spid="3">
                                            <p:txEl>
                                              <p:pRg st="0" end="0"/>
                                            </p:txEl>
                                          </p:spTgt>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bldLst>
      <p:bldP spid="3" grpId="0" build="allAtOnce"/>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cxnSp>
        <p:nvCxnSpPr>
          <p:cNvPr id="13" name="直接连接符 12"/>
          <p:cNvCxnSpPr/>
          <p:nvPr/>
        </p:nvCxnSpPr>
        <p:spPr>
          <a:xfrm>
            <a:off x="2604" y="909514"/>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82433" y="252731"/>
            <a:ext cx="8461045" cy="584775"/>
          </a:xfrm>
          <a:prstGeom prst="rect">
            <a:avLst/>
          </a:prstGeom>
        </p:spPr>
        <p:txBody>
          <a:bodyPr>
            <a:spAutoFit/>
          </a:bodyPr>
          <a:p>
            <a:r>
              <a:rPr lang="zh-CN" altLang="en-US" sz="3200" b="1" dirty="0">
                <a:solidFill>
                  <a:srgbClr val="0000FF"/>
                </a:solidFill>
                <a:latin typeface="微软雅黑" panose="020B0503020204020204" pitchFamily="34" charset="-122"/>
                <a:ea typeface="微软雅黑" panose="020B0503020204020204" pitchFamily="34" charset="-122"/>
              </a:rPr>
              <a:t>考点二　我国的宗教政策</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7" name="对角圆角矩形 6"/>
          <p:cNvSpPr/>
          <p:nvPr/>
        </p:nvSpPr>
        <p:spPr>
          <a:xfrm>
            <a:off x="10212201" y="641832"/>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defRPr/>
            </a:pPr>
            <a:r>
              <a:rPr lang="zh-CN" altLang="en-US" b="1" dirty="0">
                <a:solidFill>
                  <a:schemeClr val="bg1"/>
                </a:solidFill>
                <a:latin typeface="微软雅黑" panose="020B0503020204020204" pitchFamily="34" charset="-122"/>
                <a:ea typeface="微软雅黑" panose="020B0503020204020204" pitchFamily="34" charset="-122"/>
              </a:rPr>
              <a:t>考点梳理</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2" name="文本框 1"/>
          <p:cNvSpPr txBox="1"/>
          <p:nvPr/>
        </p:nvSpPr>
        <p:spPr>
          <a:xfrm>
            <a:off x="749935" y="1443355"/>
            <a:ext cx="10304780" cy="3931920"/>
          </a:xfrm>
          <a:prstGeom prst="rect">
            <a:avLst/>
          </a:prstGeom>
          <a:noFill/>
        </p:spPr>
        <p:txBody>
          <a:bodyPr wrap="square" rtlCol="0">
            <a:spAutoFit/>
          </a:bodyPr>
          <a:p>
            <a:r>
              <a:rPr lang="zh-CN" altLang="en-US" sz="3600"/>
              <a:t>我国宗教现状</a:t>
            </a:r>
            <a:endParaRPr lang="zh-CN" altLang="en-US" sz="3600"/>
          </a:p>
          <a:p>
            <a:r>
              <a:rPr lang="zh-CN" altLang="en-US" sz="3600"/>
              <a:t>       </a:t>
            </a:r>
            <a:r>
              <a:rPr lang="en-US" altLang="zh-CN" sz="3600">
                <a:latin typeface="楷体" panose="02010609060101010101" pitchFamily="49" charset="-122"/>
                <a:ea typeface="楷体" panose="02010609060101010101" pitchFamily="49" charset="-122"/>
              </a:rPr>
              <a:t>1</a:t>
            </a:r>
            <a:r>
              <a:rPr lang="zh-CN" altLang="en-US" sz="3600">
                <a:latin typeface="楷体" panose="02010609060101010101" pitchFamily="49" charset="-122"/>
                <a:ea typeface="楷体" panose="02010609060101010101" pitchFamily="49" charset="-122"/>
              </a:rPr>
              <a:t>、主要宗教</a:t>
            </a:r>
            <a:endParaRPr lang="zh-CN" altLang="en-US" sz="3600">
              <a:latin typeface="楷体" panose="02010609060101010101" pitchFamily="49" charset="-122"/>
              <a:ea typeface="楷体" panose="02010609060101010101" pitchFamily="49" charset="-122"/>
            </a:endParaRPr>
          </a:p>
          <a:p>
            <a:r>
              <a:rPr lang="zh-CN" altLang="en-US" sz="3600">
                <a:latin typeface="楷体" panose="02010609060101010101" pitchFamily="49" charset="-122"/>
                <a:ea typeface="楷体" panose="02010609060101010101" pitchFamily="49" charset="-122"/>
              </a:rPr>
              <a:t>    </a:t>
            </a:r>
            <a:r>
              <a:rPr lang="en-US" altLang="zh-CN" sz="3600">
                <a:latin typeface="楷体" panose="02010609060101010101" pitchFamily="49" charset="-122"/>
                <a:ea typeface="楷体" panose="02010609060101010101" pitchFamily="49" charset="-122"/>
              </a:rPr>
              <a:t>2</a:t>
            </a:r>
            <a:r>
              <a:rPr lang="zh-CN" altLang="en-US" sz="3600">
                <a:latin typeface="楷体" panose="02010609060101010101" pitchFamily="49" charset="-122"/>
                <a:ea typeface="楷体" panose="02010609060101010101" pitchFamily="49" charset="-122"/>
              </a:rPr>
              <a:t>、历史传统</a:t>
            </a:r>
            <a:endParaRPr lang="zh-CN" altLang="en-US" sz="3600">
              <a:latin typeface="楷体" panose="02010609060101010101" pitchFamily="49" charset="-122"/>
              <a:ea typeface="楷体" panose="02010609060101010101" pitchFamily="49" charset="-122"/>
            </a:endParaRPr>
          </a:p>
          <a:p>
            <a:r>
              <a:rPr lang="zh-CN" altLang="en-US" sz="3600">
                <a:latin typeface="楷体" panose="02010609060101010101" pitchFamily="49" charset="-122"/>
                <a:ea typeface="楷体" panose="02010609060101010101" pitchFamily="49" charset="-122"/>
              </a:rPr>
              <a:t>    </a:t>
            </a:r>
            <a:r>
              <a:rPr lang="en-US" altLang="zh-CN" sz="3600">
                <a:latin typeface="楷体" panose="02010609060101010101" pitchFamily="49" charset="-122"/>
                <a:ea typeface="楷体" panose="02010609060101010101" pitchFamily="49" charset="-122"/>
              </a:rPr>
              <a:t>3</a:t>
            </a:r>
            <a:r>
              <a:rPr lang="zh-CN" altLang="en-US" sz="3600">
                <a:latin typeface="楷体" panose="02010609060101010101" pitchFamily="49" charset="-122"/>
                <a:ea typeface="楷体" panose="02010609060101010101" pitchFamily="49" charset="-122"/>
              </a:rPr>
              <a:t>、信教群众</a:t>
            </a:r>
            <a:endParaRPr lang="zh-CN" altLang="en-US" sz="3600">
              <a:latin typeface="楷体" panose="02010609060101010101" pitchFamily="49" charset="-122"/>
              <a:ea typeface="楷体" panose="02010609060101010101" pitchFamily="49" charset="-122"/>
            </a:endParaRPr>
          </a:p>
          <a:p>
            <a:r>
              <a:rPr lang="zh-CN" altLang="en-US" sz="3600">
                <a:latin typeface="楷体" panose="02010609060101010101" pitchFamily="49" charset="-122"/>
                <a:ea typeface="楷体" panose="02010609060101010101" pitchFamily="49" charset="-122"/>
              </a:rPr>
              <a:t>    </a:t>
            </a:r>
            <a:r>
              <a:rPr lang="en-US" altLang="zh-CN" sz="3600">
                <a:latin typeface="楷体" panose="02010609060101010101" pitchFamily="49" charset="-122"/>
                <a:ea typeface="楷体" panose="02010609060101010101" pitchFamily="49" charset="-122"/>
              </a:rPr>
              <a:t>4</a:t>
            </a:r>
            <a:r>
              <a:rPr lang="zh-CN" altLang="en-US" sz="3600">
                <a:latin typeface="楷体" panose="02010609060101010101" pitchFamily="49" charset="-122"/>
                <a:ea typeface="楷体" panose="02010609060101010101" pitchFamily="49" charset="-122"/>
              </a:rPr>
              <a:t>、宗教与民族</a:t>
            </a:r>
            <a:endParaRPr lang="zh-CN" altLang="en-US" sz="3600">
              <a:latin typeface="楷体" panose="02010609060101010101" pitchFamily="49" charset="-122"/>
              <a:ea typeface="楷体" panose="02010609060101010101" pitchFamily="49" charset="-122"/>
            </a:endParaRPr>
          </a:p>
          <a:p>
            <a:r>
              <a:rPr lang="zh-CN" altLang="en-US" sz="3600">
                <a:latin typeface="楷体" panose="02010609060101010101" pitchFamily="49" charset="-122"/>
                <a:ea typeface="楷体" panose="02010609060101010101" pitchFamily="49" charset="-122"/>
              </a:rPr>
              <a:t>    </a:t>
            </a:r>
            <a:r>
              <a:rPr lang="en-US" altLang="zh-CN" sz="3600">
                <a:latin typeface="楷体" panose="02010609060101010101" pitchFamily="49" charset="-122"/>
                <a:ea typeface="楷体" panose="02010609060101010101" pitchFamily="49" charset="-122"/>
              </a:rPr>
              <a:t>5</a:t>
            </a:r>
            <a:r>
              <a:rPr lang="zh-CN" altLang="en-US" sz="3600">
                <a:latin typeface="楷体" panose="02010609060101010101" pitchFamily="49" charset="-122"/>
                <a:ea typeface="楷体" panose="02010609060101010101" pitchFamily="49" charset="-122"/>
              </a:rPr>
              <a:t>、国际交往</a:t>
            </a:r>
            <a:endParaRPr lang="zh-CN" altLang="en-US" sz="3600">
              <a:latin typeface="楷体" panose="02010609060101010101" pitchFamily="49" charset="-122"/>
              <a:ea typeface="楷体" panose="02010609060101010101" pitchFamily="49" charset="-122"/>
            </a:endParaRPr>
          </a:p>
          <a:p>
            <a:r>
              <a:rPr lang="zh-CN" altLang="en-US" sz="3600">
                <a:latin typeface="楷体" panose="02010609060101010101" pitchFamily="49" charset="-122"/>
                <a:ea typeface="楷体" panose="02010609060101010101" pitchFamily="49" charset="-122"/>
              </a:rPr>
              <a:t>    </a:t>
            </a:r>
            <a:r>
              <a:rPr lang="en-US" altLang="zh-CN" sz="3600">
                <a:latin typeface="楷体" panose="02010609060101010101" pitchFamily="49" charset="-122"/>
                <a:ea typeface="楷体" panose="02010609060101010101" pitchFamily="49" charset="-122"/>
              </a:rPr>
              <a:t>6</a:t>
            </a:r>
            <a:r>
              <a:rPr lang="zh-CN" altLang="en-US" sz="3600">
                <a:latin typeface="楷体" panose="02010609060101010101" pitchFamily="49" charset="-122"/>
                <a:ea typeface="楷体" panose="02010609060101010101" pitchFamily="49" charset="-122"/>
              </a:rPr>
              <a:t>、宗教作用</a:t>
            </a:r>
            <a:endParaRPr lang="en-US" altLang="zh-CN" sz="3600">
              <a:latin typeface="楷体" panose="02010609060101010101" pitchFamily="49" charset="-122"/>
              <a:ea typeface="楷体" panose="02010609060101010101" pitchFamily="49"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78582" y="1845618"/>
            <a:ext cx="11255327" cy="3931920"/>
          </a:xfrm>
          <a:prstGeom prst="rect">
            <a:avLst/>
          </a:prstGeom>
        </p:spPr>
        <p:txBody>
          <a:bodyPr wrap="square">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全面正确地理解我国的宗教政策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solidFill>
                  <a:srgbClr val="FF0000"/>
                </a:solidFill>
                <a:latin typeface="Times New Roman" panose="02020603050405020304"/>
                <a:ea typeface="华文细黑" panose="02010600040101010101" charset="-122"/>
                <a:cs typeface="Courier New" panose="02070309020205020404"/>
              </a:rPr>
              <a:t>(1)</a:t>
            </a:r>
            <a:r>
              <a:rPr lang="zh-CN" altLang="zh-CN" sz="2800" kern="100" dirty="0">
                <a:solidFill>
                  <a:srgbClr val="FF0000"/>
                </a:solidFill>
                <a:latin typeface="Times New Roman" panose="02020603050405020304"/>
                <a:ea typeface="华文细黑" panose="02010600040101010101" charset="-122"/>
                <a:cs typeface="Times New Roman" panose="02020603050405020304"/>
              </a:rPr>
              <a:t>我国实行宗教信仰自由政策</a:t>
            </a:r>
            <a:endParaRPr lang="zh-CN" altLang="zh-CN" sz="2800" kern="100" dirty="0">
              <a:solidFill>
                <a:srgbClr val="FF0000"/>
              </a:solidFill>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    ①</a:t>
            </a:r>
            <a:r>
              <a:rPr lang="zh-CN" altLang="zh-CN" sz="2800" kern="100" dirty="0">
                <a:latin typeface="Times New Roman" panose="02020603050405020304"/>
                <a:ea typeface="华文细黑" panose="02010600040101010101" charset="-122"/>
                <a:cs typeface="Times New Roman" panose="02020603050405020304"/>
              </a:rPr>
              <a:t>内容：</a:t>
            </a:r>
            <a:r>
              <a:rPr lang="zh-CN" altLang="zh-CN" sz="2800" kern="100" dirty="0">
                <a:latin typeface="楷体" panose="02010609060101010101" pitchFamily="49" charset="-122"/>
                <a:ea typeface="楷体" panose="02010609060101010101" pitchFamily="49" charset="-122"/>
                <a:cs typeface="Times New Roman" panose="02020603050405020304"/>
              </a:rPr>
              <a:t>包括两个方面，既保护信仰宗教的自由，又保护不信仰宗教的自由。</a:t>
            </a:r>
            <a:r>
              <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rPr>
              <a:t>（不同宗教、不同教派、改变信仰）</a:t>
            </a:r>
            <a:endPar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    ②</a:t>
            </a:r>
            <a:r>
              <a:rPr lang="zh-CN" altLang="zh-CN" sz="2800" kern="100" dirty="0">
                <a:latin typeface="Times New Roman" panose="02020603050405020304"/>
                <a:ea typeface="华文细黑" panose="02010600040101010101" charset="-122"/>
                <a:cs typeface="Times New Roman" panose="02020603050405020304"/>
              </a:rPr>
              <a:t>地位：</a:t>
            </a:r>
            <a:r>
              <a:rPr lang="zh-CN" altLang="zh-CN" sz="2800" kern="100" dirty="0">
                <a:latin typeface="楷体" panose="02010609060101010101" pitchFamily="49" charset="-122"/>
                <a:ea typeface="楷体" panose="02010609060101010101" pitchFamily="49" charset="-122"/>
                <a:cs typeface="Times New Roman" panose="02020603050405020304"/>
              </a:rPr>
              <a:t>宗教信仰自由是宪法规定的公民的</a:t>
            </a:r>
            <a:r>
              <a:rPr lang="zh-CN" altLang="zh-CN" sz="2800" kern="100" dirty="0">
                <a:solidFill>
                  <a:srgbClr val="0000FF"/>
                </a:solidFill>
                <a:latin typeface="楷体" panose="02010609060101010101" pitchFamily="49" charset="-122"/>
                <a:ea typeface="楷体" panose="02010609060101010101" pitchFamily="49" charset="-122"/>
                <a:cs typeface="Times New Roman" panose="02020603050405020304"/>
              </a:rPr>
              <a:t>一项基本权利</a:t>
            </a:r>
            <a:r>
              <a:rPr lang="zh-CN" altLang="zh-CN" sz="2800" kern="100" dirty="0">
                <a:latin typeface="楷体" panose="02010609060101010101" pitchFamily="49" charset="-122"/>
                <a:ea typeface="楷体" panose="02010609060101010101" pitchFamily="49" charset="-122"/>
                <a:cs typeface="Times New Roman" panose="02020603050405020304"/>
              </a:rPr>
              <a:t>，是我国尊重和保障人权的重要体现。</a:t>
            </a:r>
            <a:endParaRPr lang="zh-CN" altLang="zh-CN" sz="1050" kern="100" dirty="0">
              <a:effectLst/>
              <a:latin typeface="楷体" panose="02010609060101010101" pitchFamily="49" charset="-122"/>
              <a:ea typeface="楷体" panose="02010609060101010101" pitchFamily="49" charset="-122"/>
              <a:cs typeface="Courier New" panose="02070309020205020404"/>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98195" y="584765"/>
            <a:ext cx="10959223" cy="656077"/>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理解我国宗教政策的几个注意点</a:t>
            </a:r>
            <a:endParaRPr lang="zh-CN" altLang="zh-CN" sz="1000" kern="100" dirty="0">
              <a:effectLst/>
              <a:latin typeface="宋体" panose="02010600030101010101" pitchFamily="2" charset="-122"/>
              <a:cs typeface="Courier New" panose="02070309020205020404"/>
            </a:endParaRPr>
          </a:p>
        </p:txBody>
      </p:sp>
      <p:graphicFrame>
        <p:nvGraphicFramePr>
          <p:cNvPr id="4" name="表格 3"/>
          <p:cNvGraphicFramePr>
            <a:graphicFrameLocks noGrp="1"/>
          </p:cNvGraphicFramePr>
          <p:nvPr/>
        </p:nvGraphicFramePr>
        <p:xfrm>
          <a:off x="475615" y="1692910"/>
          <a:ext cx="10803890" cy="4480560"/>
        </p:xfrm>
        <a:graphic>
          <a:graphicData uri="http://schemas.openxmlformats.org/drawingml/2006/table">
            <a:tbl>
              <a:tblPr/>
              <a:tblGrid>
                <a:gridCol w="2146300"/>
                <a:gridCol w="8657590"/>
              </a:tblGrid>
              <a:tr h="318155">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政策</a:t>
                      </a:r>
                      <a:endParaRPr lang="zh-CN" sz="2800" kern="10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注意点</a:t>
                      </a:r>
                      <a:endParaRPr lang="zh-CN" sz="2800" kern="10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34197">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实行宗教信仰自由政策　　</a:t>
                      </a:r>
                      <a:endParaRPr lang="zh-CN" sz="2800" kern="100">
                        <a:effectLst/>
                        <a:latin typeface="宋体" panose="02010600030101010101" pitchFamily="2" charset="-122"/>
                        <a:cs typeface="Courier New" panose="02070309020205020404"/>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①</a:t>
                      </a:r>
                      <a:r>
                        <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实行宗教信仰自由政策并非鼓励公民信教</a:t>
                      </a:r>
                      <a:endParaRPr lang="zh-CN" sz="28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②</a:t>
                      </a:r>
                      <a:r>
                        <a:rPr lang="zh-CN" alt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rPr>
                        <a:t>宗教有其自身的发展规律，既不能用行政的力量去消灭宗教，也</a:t>
                      </a:r>
                      <a:r>
                        <a:rPr lang="zh-CN" alt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不能用行政的力量去发展宗教。</a:t>
                      </a:r>
                      <a:endParaRPr lang="zh-CN" alt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r>
                        <a:rPr 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③</a:t>
                      </a:r>
                      <a:r>
                        <a:rPr lang="zh-CN" alt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信教群众与不信教群众在信仰上的差异，并不影响其在政治上、经济上根本利益的一致性。</a:t>
                      </a:r>
                      <a:endParaRPr lang="zh-CN" alt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endParaRPr lang="zh-CN" altLang="en-US" sz="28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endParaRPr>
                    </a:p>
                  </a:txBody>
                  <a:tcPr marL="40425" marR="4042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04520" y="529590"/>
            <a:ext cx="10591800" cy="1188720"/>
          </a:xfrm>
          <a:prstGeom prst="rect">
            <a:avLst/>
          </a:prstGeom>
          <a:noFill/>
        </p:spPr>
        <p:txBody>
          <a:bodyPr wrap="square" rtlCol="0" anchor="t">
            <a:spAutoFit/>
          </a:bodyPr>
          <a:p>
            <a:pPr algn="just">
              <a:lnSpc>
                <a:spcPct val="150000"/>
              </a:lnSpc>
              <a:spcAft>
                <a:spcPts val="0"/>
              </a:spcAft>
            </a:pPr>
            <a:r>
              <a:rPr lang="en-US" altLang="zh-CN" kern="100" dirty="0">
                <a:solidFill>
                  <a:srgbClr val="FF0000"/>
                </a:solidFill>
                <a:latin typeface="Times New Roman" panose="02020603050405020304"/>
                <a:ea typeface="华文细黑" panose="02010600040101010101" charset="-122"/>
                <a:cs typeface="Courier New" panose="02070309020205020404"/>
                <a:sym typeface="+mn-ea"/>
              </a:rPr>
              <a:t>(2)</a:t>
            </a:r>
            <a:r>
              <a:rPr lang="zh-CN" altLang="zh-CN" kern="100" dirty="0">
                <a:solidFill>
                  <a:srgbClr val="FF0000"/>
                </a:solidFill>
                <a:latin typeface="Times New Roman" panose="02020603050405020304"/>
                <a:ea typeface="华文细黑" panose="02010600040101010101" charset="-122"/>
                <a:cs typeface="Times New Roman" panose="02020603050405020304"/>
                <a:sym typeface="+mn-ea"/>
              </a:rPr>
              <a:t>国家依法管理宗教事务</a:t>
            </a:r>
            <a:endParaRPr lang="zh-CN" altLang="zh-CN" kern="100" dirty="0">
              <a:solidFill>
                <a:srgbClr val="FF0000"/>
              </a:solidFill>
              <a:latin typeface="Times New Roman" panose="02020603050405020304"/>
              <a:ea typeface="华文细黑" panose="02010600040101010101" charset="-122"/>
              <a:cs typeface="Times New Roman" panose="02020603050405020304"/>
              <a:sym typeface="+mn-ea"/>
            </a:endParaRPr>
          </a:p>
          <a:p>
            <a:pPr algn="just">
              <a:lnSpc>
                <a:spcPct val="150000"/>
              </a:lnSpc>
              <a:spcAft>
                <a:spcPts val="0"/>
              </a:spcAft>
            </a:pPr>
            <a:r>
              <a:rPr lang="zh-CN" altLang="zh-CN" kern="100" dirty="0">
                <a:latin typeface="Times New Roman" panose="02020603050405020304"/>
                <a:ea typeface="华文细黑" panose="02010600040101010101" charset="-122"/>
                <a:cs typeface="Times New Roman" panose="02020603050405020304"/>
                <a:sym typeface="+mn-ea"/>
              </a:rPr>
              <a:t>       目的是为了保护宗教界的合法权益和正常的宗教活动。</a:t>
            </a:r>
            <a:endParaRPr lang="zh-CN" altLang="en-US"/>
          </a:p>
        </p:txBody>
      </p:sp>
      <p:sp>
        <p:nvSpPr>
          <p:cNvPr id="3" name="文本框 2"/>
          <p:cNvSpPr txBox="1"/>
          <p:nvPr/>
        </p:nvSpPr>
        <p:spPr>
          <a:xfrm>
            <a:off x="1214755" y="1894205"/>
            <a:ext cx="10565765" cy="1737360"/>
          </a:xfrm>
          <a:prstGeom prst="rect">
            <a:avLst/>
          </a:prstGeom>
          <a:noFill/>
        </p:spPr>
        <p:txBody>
          <a:bodyPr wrap="square" rtlCol="0" anchor="t">
            <a:spAutoFit/>
          </a:bodyPr>
          <a:p>
            <a:pPr algn="l">
              <a:lnSpc>
                <a:spcPct val="150000"/>
              </a:lnSpc>
              <a:spcAft>
                <a:spcPts val="0"/>
              </a:spcAft>
            </a:pPr>
            <a:r>
              <a:rPr lang="zh-CN" altLang="en-US" kern="100" dirty="0">
                <a:solidFill>
                  <a:srgbClr val="003300"/>
                </a:solidFill>
                <a:effectLst/>
                <a:latin typeface="楷体" panose="02010609060101010101" pitchFamily="49" charset="-122"/>
                <a:ea typeface="楷体" panose="02010609060101010101" pitchFamily="49" charset="-122"/>
                <a:cs typeface="Times New Roman" panose="02020603050405020304"/>
                <a:sym typeface="+mn-ea"/>
              </a:rPr>
              <a:t>含义：</a:t>
            </a:r>
            <a:r>
              <a:rPr lang="en-US" kern="100" dirty="0">
                <a:solidFill>
                  <a:srgbClr val="0000CC"/>
                </a:solidFill>
                <a:effectLst/>
                <a:latin typeface="楷体" panose="02010609060101010101" pitchFamily="49" charset="-122"/>
                <a:ea typeface="楷体" panose="02010609060101010101" pitchFamily="49" charset="-122"/>
                <a:cs typeface="Times New Roman" panose="02020603050405020304"/>
                <a:sym typeface="+mn-ea"/>
              </a:rPr>
              <a:t>①</a:t>
            </a:r>
            <a:r>
              <a:rPr lang="zh-CN" kern="100" dirty="0">
                <a:solidFill>
                  <a:srgbClr val="0000CC"/>
                </a:solidFill>
                <a:effectLst/>
                <a:latin typeface="楷体" panose="02010609060101010101" pitchFamily="49" charset="-122"/>
                <a:ea typeface="楷体" panose="02010609060101010101" pitchFamily="49" charset="-122"/>
                <a:cs typeface="Times New Roman" panose="02020603050405020304"/>
                <a:sym typeface="+mn-ea"/>
              </a:rPr>
              <a:t>正常的宗教活动是指在宪法、法律和政策所允许的范围内进行的活动</a:t>
            </a:r>
            <a:endParaRPr lang="zh-CN" kern="100" dirty="0">
              <a:solidFill>
                <a:srgbClr val="0000CC"/>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r>
              <a:rPr lang="en-US" kern="100">
                <a:solidFill>
                  <a:srgbClr val="0000CC"/>
                </a:solidFill>
                <a:effectLst/>
                <a:latin typeface="楷体" panose="02010609060101010101" pitchFamily="49" charset="-122"/>
                <a:ea typeface="楷体" panose="02010609060101010101" pitchFamily="49" charset="-122"/>
                <a:cs typeface="Times New Roman" panose="02020603050405020304"/>
                <a:sym typeface="+mn-ea"/>
              </a:rPr>
              <a:t>      ②</a:t>
            </a:r>
            <a:r>
              <a:rPr lang="zh-CN" kern="100" dirty="0">
                <a:solidFill>
                  <a:srgbClr val="0000CC"/>
                </a:solidFill>
                <a:effectLst/>
                <a:latin typeface="楷体" panose="02010609060101010101" pitchFamily="49" charset="-122"/>
                <a:ea typeface="楷体" panose="02010609060101010101" pitchFamily="49" charset="-122"/>
                <a:cs typeface="Times New Roman" panose="02020603050405020304"/>
                <a:sym typeface="+mn-ea"/>
              </a:rPr>
              <a:t>宗教不能干预国家行政、教育、司法等</a:t>
            </a:r>
            <a:endParaRPr lang="zh-CN" kern="100" dirty="0">
              <a:solidFill>
                <a:srgbClr val="0000CC"/>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endParaRPr lang="zh-CN" altLang="en-US" kern="100" dirty="0">
              <a:solidFill>
                <a:srgbClr val="0000CC"/>
              </a:solidFill>
              <a:effectLst/>
              <a:latin typeface="楷体" panose="02010609060101010101" pitchFamily="49" charset="-122"/>
              <a:ea typeface="楷体" panose="02010609060101010101" pitchFamily="49" charset="-122"/>
              <a:cs typeface="Times New Roman" panose="02020603050405020304"/>
              <a:sym typeface="+mn-ea"/>
            </a:endParaRPr>
          </a:p>
        </p:txBody>
      </p:sp>
      <p:graphicFrame>
        <p:nvGraphicFramePr>
          <p:cNvPr id="4" name="表格 3"/>
          <p:cNvGraphicFramePr>
            <a:graphicFrameLocks noGrp="1"/>
          </p:cNvGraphicFramePr>
          <p:nvPr/>
        </p:nvGraphicFramePr>
        <p:xfrm>
          <a:off x="919480" y="3229610"/>
          <a:ext cx="10276840" cy="2743200"/>
        </p:xfrm>
        <a:graphic>
          <a:graphicData uri="http://schemas.openxmlformats.org/drawingml/2006/table">
            <a:tbl>
              <a:tblPr/>
              <a:tblGrid>
                <a:gridCol w="1638935"/>
                <a:gridCol w="8637905"/>
              </a:tblGrid>
              <a:tr h="2194560">
                <a:tc>
                  <a:txBody>
                    <a:bodyPr/>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依法管理宗教事务</a:t>
                      </a:r>
                      <a:endParaRPr lang="zh-CN" sz="2400" kern="100">
                        <a:effectLst/>
                        <a:latin typeface="宋体" panose="02010600030101010101" pitchFamily="2" charset="-122"/>
                        <a:cs typeface="Courier New" panose="02070309020205020404"/>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zh-CN" altLang="en-US" sz="2400" kern="100">
                          <a:solidFill>
                            <a:srgbClr val="003300"/>
                          </a:solidFill>
                          <a:effectLst/>
                          <a:latin typeface="楷体" panose="02010609060101010101" pitchFamily="49" charset="-122"/>
                          <a:ea typeface="楷体" panose="02010609060101010101" pitchFamily="49" charset="-122"/>
                          <a:cs typeface="Times New Roman" panose="02020603050405020304"/>
                        </a:rPr>
                        <a:t>原因：</a:t>
                      </a:r>
                      <a:r>
                        <a:rPr lang="en-US" sz="2400" kern="100">
                          <a:solidFill>
                            <a:srgbClr val="0000CC"/>
                          </a:solidFill>
                          <a:effectLst/>
                          <a:latin typeface="楷体" panose="02010609060101010101" pitchFamily="49" charset="-122"/>
                          <a:ea typeface="楷体" panose="02010609060101010101" pitchFamily="49" charset="-122"/>
                          <a:cs typeface="Times New Roman" panose="02020603050405020304"/>
                        </a:rPr>
                        <a:t>①</a:t>
                      </a:r>
                      <a:r>
                        <a:rPr lang="zh-CN" sz="2400" kern="100">
                          <a:solidFill>
                            <a:srgbClr val="0000CC"/>
                          </a:solidFill>
                          <a:effectLst/>
                          <a:latin typeface="楷体" panose="02010609060101010101" pitchFamily="49" charset="-122"/>
                          <a:ea typeface="楷体" panose="02010609060101010101" pitchFamily="49" charset="-122"/>
                          <a:cs typeface="Times New Roman" panose="02020603050405020304"/>
                          <a:sym typeface="+mn-ea"/>
                        </a:rPr>
                        <a:t>不法分子利用宗教进行违法犯罪活动和境外势力利用宗教进行渗透，国家有必要对宗教事务依法进行管理</a:t>
                      </a:r>
                      <a:endParaRPr lang="zh-CN" sz="2400" kern="100">
                        <a:solidFill>
                          <a:srgbClr val="0000CC"/>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endParaRPr lang="zh-CN" sz="2400" kern="100">
                        <a:solidFill>
                          <a:srgbClr val="0000CC"/>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r>
                        <a:rPr lang="zh-CN" altLang="en-US" sz="2400" kern="100">
                          <a:solidFill>
                            <a:srgbClr val="003300"/>
                          </a:solidFill>
                          <a:effectLst/>
                          <a:latin typeface="楷体" panose="02010609060101010101" pitchFamily="49" charset="-122"/>
                          <a:ea typeface="楷体" panose="02010609060101010101" pitchFamily="49" charset="-122"/>
                          <a:cs typeface="Times New Roman" panose="02020603050405020304"/>
                          <a:sym typeface="+mn-ea"/>
                        </a:rPr>
                        <a:t>目的：</a:t>
                      </a:r>
                      <a:r>
                        <a:rPr lang="en-US" sz="2400" kern="100">
                          <a:solidFill>
                            <a:srgbClr val="0000CC"/>
                          </a:solidFill>
                          <a:effectLst/>
                          <a:latin typeface="楷体" panose="02010609060101010101" pitchFamily="49" charset="-122"/>
                          <a:ea typeface="楷体" panose="02010609060101010101" pitchFamily="49" charset="-122"/>
                          <a:cs typeface="Times New Roman" panose="02020603050405020304"/>
                          <a:sym typeface="+mn-ea"/>
                        </a:rPr>
                        <a:t>②</a:t>
                      </a:r>
                      <a:r>
                        <a:rPr lang="zh-CN" sz="2400" kern="100">
                          <a:solidFill>
                            <a:srgbClr val="0000CC"/>
                          </a:solidFill>
                          <a:effectLst/>
                          <a:latin typeface="楷体" panose="02010609060101010101" pitchFamily="49" charset="-122"/>
                          <a:ea typeface="楷体" panose="02010609060101010101" pitchFamily="49" charset="-122"/>
                          <a:cs typeface="Times New Roman" panose="02020603050405020304"/>
                        </a:rPr>
                        <a:t>依法管理宗教事务并不是要限制公民的宗教信仰自由，而是为了保护公民的这项权利</a:t>
                      </a:r>
                      <a:endParaRPr lang="zh-CN" sz="2400" kern="100">
                        <a:solidFill>
                          <a:srgbClr val="0000CC"/>
                        </a:solidFill>
                        <a:effectLst/>
                        <a:latin typeface="楷体" panose="02010609060101010101" pitchFamily="49" charset="-122"/>
                        <a:ea typeface="楷体" panose="02010609060101010101" pitchFamily="49" charset="-122"/>
                        <a:cs typeface="Times New Roman" panose="02020603050405020304"/>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49027" y="261442"/>
            <a:ext cx="11162803" cy="3161030"/>
          </a:xfrm>
          <a:prstGeom prst="rect">
            <a:avLst/>
          </a:prstGeom>
        </p:spPr>
        <p:txBody>
          <a:bodyPr wrap="square" lIns="121898" tIns="60948" rIns="121898" bIns="60948">
            <a:spAutoFit/>
          </a:bodyPr>
          <a:lstStyle/>
          <a:p>
            <a:pPr algn="just">
              <a:lnSpc>
                <a:spcPct val="150000"/>
              </a:lnSpc>
              <a:spcAft>
                <a:spcPts val="0"/>
              </a:spcAft>
            </a:pP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solidFill>
                  <a:srgbClr val="FF0000"/>
                </a:solidFill>
                <a:latin typeface="Times New Roman" panose="02020603050405020304"/>
                <a:ea typeface="华文细黑" panose="02010600040101010101" charset="-122"/>
                <a:cs typeface="Courier New" panose="02070309020205020404"/>
              </a:rPr>
              <a:t>(3)</a:t>
            </a:r>
            <a:r>
              <a:rPr lang="zh-CN" altLang="zh-CN" sz="2800" kern="100" dirty="0">
                <a:solidFill>
                  <a:srgbClr val="FF0000"/>
                </a:solidFill>
                <a:latin typeface="Times New Roman" panose="02020603050405020304"/>
                <a:ea typeface="华文细黑" panose="02010600040101010101" charset="-122"/>
                <a:cs typeface="Times New Roman" panose="02020603050405020304"/>
              </a:rPr>
              <a:t>坚持独立自主自办的原则</a:t>
            </a:r>
            <a:endParaRPr lang="zh-CN" altLang="zh-CN" sz="2800" kern="100" dirty="0">
              <a:solidFill>
                <a:srgbClr val="FF0000"/>
              </a:solidFill>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     </a:t>
            </a:r>
            <a:r>
              <a:rPr lang="zh-CN" altLang="zh-CN" sz="2800" kern="100" dirty="0">
                <a:solidFill>
                  <a:srgbClr val="003300"/>
                </a:solidFill>
                <a:latin typeface="Times New Roman" panose="02020603050405020304"/>
                <a:ea typeface="华文细黑" panose="02010600040101010101" charset="-122"/>
                <a:cs typeface="Times New Roman" panose="02020603050405020304"/>
              </a:rPr>
              <a:t> 要求：</a:t>
            </a:r>
            <a:r>
              <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rPr>
              <a:t>既要支持宗教界在平等友好的基础上开展对外交往，</a:t>
            </a:r>
            <a:endPar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endParaRPr>
          </a:p>
          <a:p>
            <a:pPr algn="just">
              <a:lnSpc>
                <a:spcPct val="150000"/>
              </a:lnSpc>
              <a:spcAft>
                <a:spcPts val="0"/>
              </a:spcAft>
            </a:pPr>
            <a:r>
              <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rPr>
              <a:t>         又要抵御境外势力利用宗教对我进行渗透，</a:t>
            </a:r>
            <a:endPar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endParaRPr>
          </a:p>
          <a:p>
            <a:pPr algn="just">
              <a:lnSpc>
                <a:spcPct val="150000"/>
              </a:lnSpc>
              <a:spcAft>
                <a:spcPts val="0"/>
              </a:spcAft>
            </a:pPr>
            <a:r>
              <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rPr>
              <a:t>         坚决打击宗教极端势力。</a:t>
            </a:r>
            <a:endParaRPr lang="zh-CN" altLang="zh-CN" sz="2800" kern="100" dirty="0">
              <a:solidFill>
                <a:srgbClr val="0000CC"/>
              </a:solidFill>
              <a:latin typeface="楷体" panose="02010609060101010101" pitchFamily="49" charset="-122"/>
              <a:ea typeface="楷体" panose="02010609060101010101" pitchFamily="49" charset="-122"/>
              <a:cs typeface="Times New Roman" panose="02020603050405020304"/>
            </a:endParaRPr>
          </a:p>
          <a:p>
            <a:pPr algn="just">
              <a:lnSpc>
                <a:spcPct val="150000"/>
              </a:lnSpc>
              <a:spcAft>
                <a:spcPts val="0"/>
              </a:spcAft>
            </a:pPr>
            <a:endParaRPr lang="zh-CN" altLang="zh-CN" sz="1050" kern="100" dirty="0">
              <a:effectLst/>
              <a:latin typeface="楷体" panose="02010609060101010101" pitchFamily="49" charset="-122"/>
              <a:ea typeface="楷体" panose="02010609060101010101" pitchFamily="49" charset="-122"/>
              <a:cs typeface="Courier New" panose="02070309020205020404"/>
            </a:endParaRPr>
          </a:p>
        </p:txBody>
      </p:sp>
      <p:graphicFrame>
        <p:nvGraphicFramePr>
          <p:cNvPr id="3" name="表格 2"/>
          <p:cNvGraphicFramePr>
            <a:graphicFrameLocks noGrp="1"/>
          </p:cNvGraphicFramePr>
          <p:nvPr/>
        </p:nvGraphicFramePr>
        <p:xfrm>
          <a:off x="378763" y="3422891"/>
          <a:ext cx="11585575" cy="2194560"/>
        </p:xfrm>
        <a:graphic>
          <a:graphicData uri="http://schemas.openxmlformats.org/drawingml/2006/table">
            <a:tbl>
              <a:tblPr/>
              <a:tblGrid>
                <a:gridCol w="1720215"/>
                <a:gridCol w="9865096"/>
              </a:tblGrid>
              <a:tr h="1920214">
                <a:tc>
                  <a:txBody>
                    <a:bodyPr/>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坚持独立自主自办的原则　</a:t>
                      </a:r>
                      <a:endParaRPr lang="zh-CN" sz="2400" kern="100">
                        <a:effectLst/>
                        <a:latin typeface="宋体" panose="02010600030101010101" pitchFamily="2" charset="-122"/>
                        <a:cs typeface="Courier New" panose="02070309020205020404"/>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zh-CN" altLang="en-US" sz="2400" kern="100" dirty="0">
                          <a:solidFill>
                            <a:srgbClr val="003300"/>
                          </a:solidFill>
                          <a:effectLst/>
                          <a:latin typeface="楷体" panose="02010609060101010101" pitchFamily="49" charset="-122"/>
                          <a:ea typeface="楷体" panose="02010609060101010101" pitchFamily="49" charset="-122"/>
                          <a:cs typeface="Times New Roman" panose="02020603050405020304"/>
                        </a:rPr>
                        <a:t>原因：</a:t>
                      </a:r>
                      <a:r>
                        <a:rPr lang="en-US" sz="2400" kern="100" dirty="0">
                          <a:solidFill>
                            <a:srgbClr val="0000CC"/>
                          </a:solidFill>
                          <a:effectLst/>
                          <a:latin typeface="楷体" panose="02010609060101010101" pitchFamily="49" charset="-122"/>
                          <a:ea typeface="楷体" panose="02010609060101010101" pitchFamily="49" charset="-122"/>
                          <a:cs typeface="Times New Roman" panose="02020603050405020304"/>
                        </a:rPr>
                        <a:t>①</a:t>
                      </a:r>
                      <a:r>
                        <a:rPr lang="zh-CN" sz="2400" kern="100" dirty="0">
                          <a:solidFill>
                            <a:srgbClr val="0000CC"/>
                          </a:solidFill>
                          <a:effectLst/>
                          <a:latin typeface="楷体" panose="02010609060101010101" pitchFamily="49" charset="-122"/>
                          <a:ea typeface="楷体" panose="02010609060101010101" pitchFamily="49" charset="-122"/>
                          <a:cs typeface="Times New Roman" panose="02020603050405020304"/>
                        </a:rPr>
                        <a:t>我国的宗教采取自治、自传、自养的方针，我国的宗教团体和宗教事务不受外国势力的支配</a:t>
                      </a:r>
                      <a:endParaRPr lang="zh-CN" sz="2400" kern="100" dirty="0">
                        <a:solidFill>
                          <a:srgbClr val="0000CC"/>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400" kern="100" dirty="0">
                          <a:solidFill>
                            <a:srgbClr val="0000CC"/>
                          </a:solidFill>
                          <a:effectLst/>
                          <a:latin typeface="楷体" panose="02010609060101010101" pitchFamily="49" charset="-122"/>
                          <a:ea typeface="楷体" panose="02010609060101010101" pitchFamily="49" charset="-122"/>
                          <a:cs typeface="Times New Roman" panose="02020603050405020304"/>
                        </a:rPr>
                        <a:t>②</a:t>
                      </a:r>
                      <a:r>
                        <a:rPr lang="zh-CN" sz="2400" kern="100" dirty="0">
                          <a:solidFill>
                            <a:srgbClr val="0000CC"/>
                          </a:solidFill>
                          <a:effectLst/>
                          <a:latin typeface="楷体" panose="02010609060101010101" pitchFamily="49" charset="-122"/>
                          <a:ea typeface="楷体" panose="02010609060101010101" pitchFamily="49" charset="-122"/>
                          <a:cs typeface="Times New Roman" panose="02020603050405020304"/>
                        </a:rPr>
                        <a:t>我国的宗教坚持独立自主自办的原则并不是要阻止宗教界开展正常的对外交往</a:t>
                      </a:r>
                      <a:endParaRPr lang="zh-CN" sz="2400" kern="100" dirty="0">
                        <a:solidFill>
                          <a:srgbClr val="0000CC"/>
                        </a:solidFill>
                        <a:effectLst/>
                        <a:latin typeface="楷体" panose="02010609060101010101" pitchFamily="49" charset="-122"/>
                        <a:ea typeface="楷体" panose="02010609060101010101" pitchFamily="49" charset="-122"/>
                        <a:cs typeface="Times New Roman" panose="02020603050405020304"/>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520065" y="619760"/>
            <a:ext cx="11162665" cy="1188720"/>
          </a:xfrm>
          <a:prstGeom prst="rect">
            <a:avLst/>
          </a:prstGeom>
          <a:noFill/>
        </p:spPr>
        <p:txBody>
          <a:bodyPr wrap="square" rtlCol="0" anchor="t">
            <a:spAutoFit/>
          </a:bodyPr>
          <a:p>
            <a:pPr algn="just">
              <a:lnSpc>
                <a:spcPct val="150000"/>
              </a:lnSpc>
              <a:spcAft>
                <a:spcPts val="0"/>
              </a:spcAft>
            </a:pPr>
            <a:r>
              <a:rPr lang="en-US" altLang="zh-CN" kern="100" dirty="0">
                <a:solidFill>
                  <a:srgbClr val="FF0000"/>
                </a:solidFill>
                <a:latin typeface="Times New Roman" panose="02020603050405020304"/>
                <a:ea typeface="华文细黑" panose="02010600040101010101" charset="-122"/>
                <a:cs typeface="Courier New" panose="02070309020205020404"/>
                <a:sym typeface="+mn-ea"/>
              </a:rPr>
              <a:t>(4)</a:t>
            </a:r>
            <a:r>
              <a:rPr lang="zh-CN" altLang="zh-CN" kern="100" dirty="0">
                <a:solidFill>
                  <a:srgbClr val="FF0000"/>
                </a:solidFill>
                <a:latin typeface="Times New Roman" panose="02020603050405020304"/>
                <a:ea typeface="华文细黑" panose="02010600040101010101" charset="-122"/>
                <a:cs typeface="Times New Roman" panose="02020603050405020304"/>
                <a:sym typeface="+mn-ea"/>
              </a:rPr>
              <a:t>积极引导宗教与社会主义社会相适应。</a:t>
            </a:r>
            <a:endParaRPr lang="zh-CN" altLang="zh-CN" kern="100" dirty="0">
              <a:solidFill>
                <a:srgbClr val="FF0000"/>
              </a:solidFill>
              <a:latin typeface="Times New Roman" panose="02020603050405020304"/>
              <a:ea typeface="华文细黑" panose="02010600040101010101" charset="-122"/>
              <a:cs typeface="Times New Roman" panose="02020603050405020304"/>
              <a:sym typeface="+mn-ea"/>
            </a:endParaRPr>
          </a:p>
          <a:p>
            <a:pPr algn="just">
              <a:lnSpc>
                <a:spcPct val="150000"/>
              </a:lnSpc>
              <a:spcAft>
                <a:spcPts val="0"/>
              </a:spcAft>
            </a:pPr>
            <a:r>
              <a:rPr lang="zh-CN" altLang="zh-CN" kern="100" dirty="0">
                <a:latin typeface="Times New Roman" panose="02020603050405020304"/>
                <a:ea typeface="华文细黑" panose="02010600040101010101" charset="-122"/>
                <a:cs typeface="Times New Roman" panose="02020603050405020304"/>
                <a:sym typeface="+mn-ea"/>
              </a:rPr>
              <a:t>      </a:t>
            </a:r>
            <a:r>
              <a:rPr lang="zh-CN"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既是社会主义社会对我国宗教的客观要求，也是我国各宗教自身的要求</a:t>
            </a:r>
            <a:r>
              <a:rPr lang="zh-CN" altLang="zh-CN" kern="100" dirty="0">
                <a:latin typeface="Times New Roman" panose="02020603050405020304"/>
                <a:ea typeface="华文细黑" panose="02010600040101010101" charset="-122"/>
                <a:cs typeface="Times New Roman" panose="02020603050405020304"/>
                <a:sym typeface="+mn-ea"/>
              </a:rPr>
              <a:t>。</a:t>
            </a:r>
            <a:endParaRPr lang="zh-CN" altLang="en-US"/>
          </a:p>
        </p:txBody>
      </p:sp>
      <p:graphicFrame>
        <p:nvGraphicFramePr>
          <p:cNvPr id="3" name="表格 2"/>
          <p:cNvGraphicFramePr>
            <a:graphicFrameLocks noGrp="1"/>
          </p:cNvGraphicFramePr>
          <p:nvPr/>
        </p:nvGraphicFramePr>
        <p:xfrm>
          <a:off x="718185" y="1945005"/>
          <a:ext cx="10766425" cy="2194560"/>
        </p:xfrm>
        <a:graphic>
          <a:graphicData uri="http://schemas.openxmlformats.org/drawingml/2006/table">
            <a:tbl>
              <a:tblPr/>
              <a:tblGrid>
                <a:gridCol w="1717040"/>
                <a:gridCol w="9049385"/>
              </a:tblGrid>
              <a:tr h="1920214">
                <a:tc>
                  <a:txBody>
                    <a:bodyPr/>
                    <a:p>
                      <a:pPr algn="ctr">
                        <a:lnSpc>
                          <a:spcPct val="150000"/>
                        </a:lnSpc>
                        <a:spcAft>
                          <a:spcPts val="0"/>
                        </a:spcAft>
                      </a:pPr>
                      <a:r>
                        <a:rPr lang="zh-CN" sz="2400" kern="100">
                          <a:effectLst/>
                          <a:latin typeface="Times New Roman" panose="02020603050405020304"/>
                          <a:ea typeface="华文细黑" panose="02010600040101010101" charset="-122"/>
                          <a:cs typeface="Times New Roman" panose="02020603050405020304"/>
                        </a:rPr>
                        <a:t>积极引导宗教与社会主义社会相适应</a:t>
                      </a:r>
                      <a:endParaRPr lang="zh-CN" sz="2400" kern="100">
                        <a:effectLst/>
                        <a:latin typeface="宋体" panose="02010600030101010101" pitchFamily="2" charset="-122"/>
                        <a:cs typeface="Courier New" panose="02070309020205020404"/>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p>
                      <a:pPr algn="l">
                        <a:lnSpc>
                          <a:spcPct val="150000"/>
                        </a:lnSpc>
                        <a:spcAft>
                          <a:spcPts val="0"/>
                        </a:spcAft>
                      </a:pPr>
                      <a:r>
                        <a:rPr lang="en-US" sz="2400" kern="100" dirty="0">
                          <a:solidFill>
                            <a:srgbClr val="0000FF"/>
                          </a:solidFill>
                          <a:effectLst/>
                          <a:latin typeface="楷体" panose="02010609060101010101" pitchFamily="49" charset="-122"/>
                          <a:ea typeface="楷体" panose="02010609060101010101" pitchFamily="49" charset="-122"/>
                          <a:cs typeface="Times New Roman" panose="02020603050405020304"/>
                        </a:rPr>
                        <a:t>①</a:t>
                      </a:r>
                      <a:r>
                        <a:rPr lang="zh-CN" sz="2400" kern="100" dirty="0">
                          <a:solidFill>
                            <a:srgbClr val="0000FF"/>
                          </a:solidFill>
                          <a:effectLst/>
                          <a:latin typeface="楷体" panose="02010609060101010101" pitchFamily="49" charset="-122"/>
                          <a:ea typeface="楷体" panose="02010609060101010101" pitchFamily="49" charset="-122"/>
                          <a:cs typeface="Times New Roman" panose="02020603050405020304"/>
                        </a:rPr>
                        <a:t>积极引导宗教与社会主义社会相适应，不是要求宗教界人士和信教群众放弃宗教信仰</a:t>
                      </a:r>
                      <a:endParaRPr lang="zh-CN" sz="24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400" kern="100" dirty="0">
                          <a:solidFill>
                            <a:srgbClr val="0000FF"/>
                          </a:solidFill>
                          <a:effectLst/>
                          <a:latin typeface="楷体" panose="02010609060101010101" pitchFamily="49" charset="-122"/>
                          <a:ea typeface="楷体" panose="02010609060101010101" pitchFamily="49" charset="-122"/>
                          <a:cs typeface="Times New Roman" panose="02020603050405020304"/>
                        </a:rPr>
                        <a:t>②</a:t>
                      </a:r>
                      <a:r>
                        <a:rPr lang="zh-CN" sz="2400" kern="100" dirty="0">
                          <a:solidFill>
                            <a:srgbClr val="0000FF"/>
                          </a:solidFill>
                          <a:effectLst/>
                          <a:latin typeface="楷体" panose="02010609060101010101" pitchFamily="49" charset="-122"/>
                          <a:ea typeface="楷体" panose="02010609060101010101" pitchFamily="49" charset="-122"/>
                          <a:cs typeface="Times New Roman" panose="02020603050405020304"/>
                        </a:rPr>
                        <a:t>也不是说宗教已经不存在消极作用，而是通过对宗教进行引导，限制其消极作用，发挥其积极作用</a:t>
                      </a:r>
                      <a:endParaRPr lang="zh-CN" sz="2400" kern="100" dirty="0">
                        <a:solidFill>
                          <a:srgbClr val="0000FF"/>
                        </a:solidFill>
                        <a:effectLst/>
                        <a:latin typeface="楷体" panose="02010609060101010101" pitchFamily="49" charset="-122"/>
                        <a:ea typeface="楷体" panose="02010609060101010101" pitchFamily="49" charset="-122"/>
                        <a:cs typeface="Times New Roman" panose="02020603050405020304"/>
                      </a:endParaRPr>
                    </a:p>
                    <a:p>
                      <a:pPr algn="l">
                        <a:lnSpc>
                          <a:spcPct val="150000"/>
                        </a:lnSpc>
                        <a:spcAft>
                          <a:spcPts val="0"/>
                        </a:spcAft>
                      </a:pPr>
                      <a:r>
                        <a:rPr lang="en-US" sz="24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③</a:t>
                      </a:r>
                      <a:r>
                        <a:rPr lang="zh-CN" altLang="en-US" sz="24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实行宗教信仰自由政策的根本出发点和落脚点，是要大力加强信教群众和不信教群众的团结，把他们的力量凝聚到发展中国特色社会主义的共同目标上来。</a:t>
                      </a:r>
                      <a:endParaRPr lang="zh-CN" altLang="en-US" sz="24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endParaRPr>
                    </a:p>
                    <a:p>
                      <a:pPr algn="l">
                        <a:lnSpc>
                          <a:spcPct val="150000"/>
                        </a:lnSpc>
                        <a:spcAft>
                          <a:spcPts val="0"/>
                        </a:spcAft>
                      </a:pPr>
                      <a:r>
                        <a:rPr lang="en-US" sz="24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④</a:t>
                      </a:r>
                      <a:r>
                        <a:rPr lang="zh-CN" sz="24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rPr>
                        <a:t>中共党员、共青团员不能信教</a:t>
                      </a:r>
                      <a:endParaRPr lang="zh-CN" sz="2400" kern="100" dirty="0">
                        <a:solidFill>
                          <a:srgbClr val="0000FF"/>
                        </a:solidFill>
                        <a:effectLst/>
                        <a:latin typeface="楷体" panose="02010609060101010101" pitchFamily="49" charset="-122"/>
                        <a:ea typeface="楷体" panose="02010609060101010101" pitchFamily="49" charset="-122"/>
                        <a:cs typeface="Times New Roman" panose="02020603050405020304"/>
                        <a:sym typeface="+mn-ea"/>
                      </a:endParaRPr>
                    </a:p>
                  </a:txBody>
                  <a:tcPr marL="16170" marR="1617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669054" y="261442"/>
            <a:ext cx="10850716" cy="4534062"/>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弘扬科学精神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贯彻宗教信仰自由政策，要遵循辩证唯物主义和历史唯物主义，以科学的态度对待宗教。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巩固马克思主义的指导地位，坚持不懈地对人民群众进行科学世界观和无神论的宣传教育。</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zh-CN" altLang="zh-CN" sz="2800" kern="100" dirty="0">
                <a:latin typeface="Times New Roman" panose="02020603050405020304"/>
                <a:ea typeface="华文细黑" panose="02010600040101010101" charset="-122"/>
                <a:cs typeface="Times New Roman" panose="02020603050405020304"/>
              </a:rPr>
              <a:t>青年学生要不断提高思想道德素质和科学文化素质，树立科学的世界观、人生观和价值观。</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82967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673134"/>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dirty="0" smtClean="0">
                <a:solidFill>
                  <a:schemeClr val="bg1"/>
                </a:solidFill>
                <a:latin typeface="黑体" panose="02010609060101010101" pitchFamily="49" charset="-122"/>
                <a:ea typeface="黑体" panose="02010609060101010101" pitchFamily="49" charset="-122"/>
              </a:rPr>
              <a:t>命题探究</a:t>
            </a:r>
            <a:endParaRPr lang="zh-CN" altLang="en-US" sz="2800" b="1" dirty="0">
              <a:solidFill>
                <a:schemeClr val="bg1"/>
              </a:solidFill>
              <a:latin typeface="黑体" panose="02010609060101010101" pitchFamily="49" charset="-122"/>
              <a:ea typeface="黑体" panose="02010609060101010101" pitchFamily="49" charset="-122"/>
            </a:endParaRPr>
          </a:p>
        </p:txBody>
      </p:sp>
      <p:graphicFrame>
        <p:nvGraphicFramePr>
          <p:cNvPr id="3" name="表格 2"/>
          <p:cNvGraphicFramePr>
            <a:graphicFrameLocks noGrp="1"/>
          </p:cNvGraphicFramePr>
          <p:nvPr/>
        </p:nvGraphicFramePr>
        <p:xfrm>
          <a:off x="334566" y="1917626"/>
          <a:ext cx="11233248" cy="4270962"/>
        </p:xfrm>
        <a:graphic>
          <a:graphicData uri="http://schemas.openxmlformats.org/drawingml/2006/table">
            <a:tbl>
              <a:tblPr/>
              <a:tblGrid>
                <a:gridCol w="3960440"/>
                <a:gridCol w="7272808"/>
              </a:tblGrid>
              <a:tr h="545582">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考情速查</a:t>
                      </a:r>
                      <a:endParaRPr lang="zh-CN" sz="2800" kern="100" dirty="0">
                        <a:effectLst/>
                        <a:latin typeface="宋体" panose="02010600030101010101" pitchFamily="2" charset="-122"/>
                        <a:cs typeface="Courier New" panose="02070309020205020404"/>
                      </a:endParaRPr>
                    </a:p>
                  </a:txBody>
                  <a:tcPr marL="30645" marR="306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命题揭秘</a:t>
                      </a:r>
                      <a:endParaRPr lang="zh-CN" sz="2800" kern="100">
                        <a:effectLst/>
                        <a:latin typeface="宋体" panose="02010600030101010101" pitchFamily="2" charset="-122"/>
                        <a:cs typeface="Courier New" panose="02070309020205020404"/>
                      </a:endParaRPr>
                    </a:p>
                  </a:txBody>
                  <a:tcPr marL="30645" marR="306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30882">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全国</a:t>
                      </a:r>
                      <a:r>
                        <a:rPr lang="en-US" sz="2800" kern="100">
                          <a:effectLst/>
                          <a:latin typeface="宋体" panose="02010600030101010101" pitchFamily="2" charset="-122"/>
                          <a:ea typeface="华文细黑" panose="02010600040101010101" charset="-122"/>
                          <a:cs typeface="Times New Roman" panose="02020603050405020304"/>
                        </a:rPr>
                        <a:t>Ⅱ</a:t>
                      </a:r>
                      <a:r>
                        <a:rPr lang="zh-CN" sz="2800" kern="100">
                          <a:effectLst/>
                          <a:latin typeface="Times New Roman" panose="02020603050405020304"/>
                          <a:ea typeface="华文细黑" panose="02010600040101010101" charset="-122"/>
                          <a:cs typeface="Times New Roman" panose="02020603050405020304"/>
                        </a:rPr>
                        <a:t>，</a:t>
                      </a:r>
                      <a:r>
                        <a:rPr lang="en-US" sz="2800" kern="100">
                          <a:effectLst/>
                          <a:latin typeface="Times New Roman" panose="02020603050405020304"/>
                          <a:ea typeface="华文细黑" panose="02010600040101010101" charset="-122"/>
                          <a:cs typeface="Courier New" panose="02070309020205020404"/>
                        </a:rPr>
                        <a:t>18</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2015·</a:t>
                      </a:r>
                      <a:r>
                        <a:rPr lang="zh-CN" sz="2800" kern="100">
                          <a:effectLst/>
                          <a:latin typeface="Times New Roman" panose="02020603050405020304"/>
                          <a:ea typeface="华文细黑" panose="02010600040101010101" charset="-122"/>
                          <a:cs typeface="Times New Roman" panose="02020603050405020304"/>
                        </a:rPr>
                        <a:t>浙江高考，</a:t>
                      </a:r>
                      <a:r>
                        <a:rPr lang="en-US" sz="2800" kern="100">
                          <a:effectLst/>
                          <a:latin typeface="Times New Roman" panose="02020603050405020304"/>
                          <a:ea typeface="华文细黑" panose="02010600040101010101" charset="-122"/>
                          <a:cs typeface="Courier New" panose="02070309020205020404"/>
                        </a:rPr>
                        <a:t>33</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2012·</a:t>
                      </a:r>
                      <a:r>
                        <a:rPr lang="zh-CN" sz="2800" kern="100">
                          <a:effectLst/>
                          <a:latin typeface="Times New Roman" panose="02020603050405020304"/>
                          <a:ea typeface="华文细黑" panose="02010600040101010101" charset="-122"/>
                          <a:cs typeface="Times New Roman" panose="02020603050405020304"/>
                        </a:rPr>
                        <a:t>江苏高考，</a:t>
                      </a:r>
                      <a:r>
                        <a:rPr lang="en-US" sz="2800" kern="100">
                          <a:effectLst/>
                          <a:latin typeface="Times New Roman" panose="02020603050405020304"/>
                          <a:ea typeface="华文细黑" panose="02010600040101010101" charset="-122"/>
                          <a:cs typeface="Courier New" panose="02070309020205020404"/>
                        </a:rPr>
                        <a:t>18</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2012·</a:t>
                      </a:r>
                      <a:r>
                        <a:rPr lang="zh-CN" sz="2800" kern="100">
                          <a:effectLst/>
                          <a:latin typeface="Times New Roman" panose="02020603050405020304"/>
                          <a:ea typeface="华文细黑" panose="02010600040101010101" charset="-122"/>
                          <a:cs typeface="Times New Roman" panose="02020603050405020304"/>
                        </a:rPr>
                        <a:t>北京高考，</a:t>
                      </a:r>
                      <a:r>
                        <a:rPr lang="en-US" sz="2800" kern="100">
                          <a:effectLst/>
                          <a:latin typeface="Times New Roman" panose="02020603050405020304"/>
                          <a:ea typeface="华文细黑" panose="02010600040101010101" charset="-122"/>
                          <a:cs typeface="Courier New" panose="02070309020205020404"/>
                        </a:rPr>
                        <a:t>31</a:t>
                      </a:r>
                      <a:endParaRPr lang="zh-CN" sz="2800" kern="100">
                        <a:effectLst/>
                        <a:latin typeface="宋体" panose="02010600030101010101" pitchFamily="2" charset="-122"/>
                        <a:cs typeface="Courier New" panose="02070309020205020404"/>
                      </a:endParaRPr>
                    </a:p>
                  </a:txBody>
                  <a:tcPr marL="30645" marR="306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对此考点，高考常常以国家对宗教事务方面的政策措施或宗教界的活动等为背景材料，主要以选择题的形式考查对宗教政策内容的理解和我国宗教的积极作用等，尤其是宗教与社会主义社会相适应。</a:t>
                      </a:r>
                      <a:endParaRPr lang="zh-CN" sz="2800" kern="100" dirty="0">
                        <a:effectLst/>
                        <a:latin typeface="宋体" panose="02010600030101010101" pitchFamily="2" charset="-122"/>
                        <a:cs typeface="Courier New" panose="02070309020205020404"/>
                      </a:endParaRPr>
                    </a:p>
                  </a:txBody>
                  <a:tcPr marL="30645" marR="306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20559" y="117426"/>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　正确认识我国的宗教政策</a:t>
            </a:r>
            <a:endParaRPr lang="zh-CN" altLang="zh-CN" sz="2800"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388311" y="793451"/>
            <a:ext cx="11179503" cy="5827493"/>
          </a:xfrm>
          <a:prstGeom prst="rect">
            <a:avLst/>
          </a:prstGeom>
        </p:spPr>
        <p:txBody>
          <a:bodyPr>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典例</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4</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全国</a:t>
            </a:r>
            <a:r>
              <a:rPr lang="en-US" altLang="zh-CN" sz="2800" kern="100" dirty="0">
                <a:latin typeface="宋体" panose="02010600030101010101" pitchFamily="2" charset="-122"/>
                <a:ea typeface="华文细黑" panose="02010600040101010101" charset="-122"/>
                <a:cs typeface="Times New Roman" panose="02020603050405020304"/>
              </a:rPr>
              <a:t>Ⅱ</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近年来，西藏自治区划拨专项经费，大力改善寺庙基础设施和公共服务条件。截至</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月，全区</a:t>
            </a:r>
            <a:r>
              <a:rPr lang="en-US" altLang="zh-CN" sz="2800" kern="100" dirty="0">
                <a:latin typeface="Times New Roman" panose="02020603050405020304"/>
                <a:ea typeface="华文细黑" panose="02010600040101010101" charset="-122"/>
                <a:cs typeface="Courier New" panose="02070309020205020404"/>
              </a:rPr>
              <a:t>1 787</a:t>
            </a:r>
            <a:r>
              <a:rPr lang="zh-CN" altLang="zh-CN" sz="2800" kern="100" dirty="0">
                <a:latin typeface="Times New Roman" panose="02020603050405020304"/>
                <a:ea typeface="华文细黑" panose="02010600040101010101" charset="-122"/>
                <a:cs typeface="Times New Roman" panose="02020603050405020304"/>
              </a:rPr>
              <a:t>座寺庙实现了国旗、报纸、文化书屋和广播电视全覆盖，</a:t>
            </a:r>
            <a:r>
              <a:rPr lang="en-US" altLang="zh-CN" sz="2800" kern="100" dirty="0">
                <a:latin typeface="Times New Roman" panose="02020603050405020304"/>
                <a:ea typeface="华文细黑" panose="02010600040101010101" charset="-122"/>
                <a:cs typeface="Courier New" panose="02070309020205020404"/>
              </a:rPr>
              <a:t>1 735</a:t>
            </a:r>
            <a:r>
              <a:rPr lang="zh-CN" altLang="zh-CN" sz="2800" kern="100" dirty="0">
                <a:latin typeface="Times New Roman" panose="02020603050405020304"/>
                <a:ea typeface="华文细黑" panose="02010600040101010101" charset="-122"/>
                <a:cs typeface="Times New Roman" panose="02020603050405020304"/>
              </a:rPr>
              <a:t>座寺庙通了路，</a:t>
            </a:r>
            <a:r>
              <a:rPr lang="en-US" altLang="zh-CN" sz="2800" kern="100" dirty="0">
                <a:latin typeface="Times New Roman" panose="02020603050405020304"/>
                <a:ea typeface="华文细黑" panose="02010600040101010101" charset="-122"/>
                <a:cs typeface="Courier New" panose="02070309020205020404"/>
              </a:rPr>
              <a:t>1 730</a:t>
            </a:r>
            <a:r>
              <a:rPr lang="zh-CN" altLang="zh-CN" sz="2800" kern="100" dirty="0">
                <a:latin typeface="Times New Roman" panose="02020603050405020304"/>
                <a:ea typeface="华文细黑" panose="02010600040101010101" charset="-122"/>
                <a:cs typeface="Times New Roman" panose="02020603050405020304"/>
              </a:rPr>
              <a:t>座寺庙通了电，</a:t>
            </a:r>
            <a:r>
              <a:rPr lang="en-US" altLang="zh-CN" sz="2800" kern="100" dirty="0">
                <a:latin typeface="Times New Roman" panose="02020603050405020304"/>
                <a:ea typeface="华文细黑" panose="02010600040101010101" charset="-122"/>
                <a:cs typeface="Courier New" panose="02070309020205020404"/>
              </a:rPr>
              <a:t>1 662</a:t>
            </a:r>
            <a:r>
              <a:rPr lang="zh-CN" altLang="zh-CN" sz="2800" kern="100" dirty="0">
                <a:latin typeface="Times New Roman" panose="02020603050405020304"/>
                <a:ea typeface="华文细黑" panose="02010600040101010101" charset="-122"/>
                <a:cs typeface="Times New Roman" panose="02020603050405020304"/>
              </a:rPr>
              <a:t>座寺庙通了水，</a:t>
            </a:r>
            <a:r>
              <a:rPr lang="en-US" altLang="zh-CN" sz="2800" kern="100" dirty="0">
                <a:latin typeface="Times New Roman" panose="02020603050405020304"/>
                <a:ea typeface="华文细黑" panose="02010600040101010101" charset="-122"/>
                <a:cs typeface="Courier New" panose="02070309020205020404"/>
              </a:rPr>
              <a:t>1 736</a:t>
            </a:r>
            <a:r>
              <a:rPr lang="zh-CN" altLang="zh-CN" sz="2800" kern="100" dirty="0">
                <a:latin typeface="Times New Roman" panose="02020603050405020304"/>
                <a:ea typeface="华文细黑" panose="02010600040101010101" charset="-122"/>
                <a:cs typeface="Times New Roman" panose="02020603050405020304"/>
              </a:rPr>
              <a:t>座寺庙实现了通信覆盖。上述做法</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表明我国宗教坚持独立自主自办原则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保障了公民宗教信仰自由的权利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为发挥宗教的积极因素提供了有利条件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有利于政府依法对宗教事务进行管理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462739" y="1016381"/>
            <a:ext cx="11232960" cy="5293733"/>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改善寺庙基础设施和公共服务条件与独立自主自办的原则无关，故排除</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保障了公民宗教信仰的权利</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，则夸大了材料中做法的影响，</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不正确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西藏自治区</a:t>
            </a:r>
            <a:r>
              <a:rPr lang="zh-CN" altLang="zh-CN" sz="2800" kern="100" dirty="0">
                <a:latin typeface="Times New Roman" panose="02020603050405020304"/>
                <a:ea typeface="华文细黑" panose="02010600040101010101" charset="-122"/>
                <a:cs typeface="Times New Roman" panose="02020603050405020304"/>
              </a:rPr>
              <a:t>划拨专项经费，大力改善寺庙基础设施和公共服务条件，有利于调动信教群众的积极性，为发挥宗教积极作用提供了有利条件，有利于政府依法对宗教事务进行管理。所以</a:t>
            </a:r>
            <a:r>
              <a:rPr lang="en-US" altLang="zh-CN" sz="2800" kern="100" dirty="0">
                <a:latin typeface="宋体" panose="02010600030101010101" pitchFamily="2" charset="-122"/>
                <a:ea typeface="华文细黑" panose="02010600040101010101" charset="-122"/>
                <a:cs typeface="Times New Roman" panose="02020603050405020304"/>
              </a:rPr>
              <a:t>③④</a:t>
            </a:r>
            <a:r>
              <a:rPr lang="zh-CN" altLang="zh-CN" sz="2800" kern="100" dirty="0">
                <a:latin typeface="Times New Roman" panose="02020603050405020304"/>
                <a:ea typeface="华文细黑" panose="02010600040101010101" charset="-122"/>
                <a:cs typeface="Times New Roman" panose="02020603050405020304"/>
              </a:rPr>
              <a:t>符合题意。故选</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06574" y="426977"/>
            <a:ext cx="11121743" cy="5211915"/>
          </a:xfrm>
          <a:prstGeom prst="rect">
            <a:avLst/>
          </a:prstGeom>
        </p:spPr>
        <p:txBody>
          <a:bodyPr wrap="square" lIns="121898" tIns="60948" rIns="121898" bIns="60948">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跟踪训练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4</a:t>
            </a:r>
            <a:r>
              <a:rPr lang="zh-CN" altLang="zh-CN" sz="2800" kern="100" dirty="0">
                <a:latin typeface="Times New Roman" panose="02020603050405020304"/>
                <a:ea typeface="华文细黑" panose="02010600040101010101" charset="-122"/>
                <a:cs typeface="Times New Roman" panose="02020603050405020304"/>
              </a:rPr>
              <a:t>　目前，我国宗教团体总数已达</a:t>
            </a:r>
            <a:r>
              <a:rPr lang="en-US" altLang="zh-CN" sz="2800" kern="100" dirty="0">
                <a:latin typeface="Times New Roman" panose="02020603050405020304"/>
                <a:ea typeface="华文细黑" panose="02010600040101010101" charset="-122"/>
                <a:cs typeface="Courier New" panose="02070309020205020404"/>
              </a:rPr>
              <a:t>5 500</a:t>
            </a:r>
            <a:r>
              <a:rPr lang="zh-CN" altLang="zh-CN" sz="2800" kern="100" dirty="0">
                <a:latin typeface="Times New Roman" panose="02020603050405020304"/>
                <a:ea typeface="华文细黑" panose="02010600040101010101" charset="-122"/>
                <a:cs typeface="Times New Roman" panose="02020603050405020304"/>
              </a:rPr>
              <a:t>个，各宗教教务活动广泛有序开展，各地恢复或新建了一批宗教活动场所，经批准开放的宗教活动场所总数达</a:t>
            </a:r>
            <a:r>
              <a:rPr lang="en-US" altLang="zh-CN" sz="2800" kern="100" dirty="0">
                <a:latin typeface="Times New Roman" panose="02020603050405020304"/>
                <a:ea typeface="华文细黑" panose="02010600040101010101" charset="-122"/>
                <a:cs typeface="Courier New" panose="02070309020205020404"/>
              </a:rPr>
              <a:t>14</a:t>
            </a:r>
            <a:r>
              <a:rPr lang="zh-CN" altLang="zh-CN" sz="2800" kern="100" dirty="0">
                <a:latin typeface="Times New Roman" panose="02020603050405020304"/>
                <a:ea typeface="华文细黑" panose="02010600040101010101" charset="-122"/>
                <a:cs typeface="Times New Roman" panose="02020603050405020304"/>
              </a:rPr>
              <a:t>万处；宗教教职人员认定备案率达到</a:t>
            </a:r>
            <a:r>
              <a:rPr lang="en-US" altLang="zh-CN" sz="2800" kern="100" dirty="0">
                <a:latin typeface="Times New Roman" panose="02020603050405020304"/>
                <a:ea typeface="华文细黑" panose="02010600040101010101" charset="-122"/>
                <a:cs typeface="Courier New" panose="02070309020205020404"/>
              </a:rPr>
              <a:t>98%</a:t>
            </a:r>
            <a:r>
              <a:rPr lang="zh-CN" altLang="zh-CN" sz="2800" kern="100" dirty="0">
                <a:latin typeface="Times New Roman" panose="02020603050405020304"/>
                <a:ea typeface="华文细黑" panose="02010600040101010101" charset="-122"/>
                <a:cs typeface="Times New Roman" panose="02020603050405020304"/>
              </a:rPr>
              <a:t>以上。材料表明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我国积极发展宗教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我国公民的宗教信仰自由权利得到充分尊重和保障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我国信教群众与不信教群众在政治上的根本利益是一致的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我国依法加强对宗教事务的管理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7" name="矩形 6"/>
          <p:cNvSpPr/>
          <p:nvPr/>
        </p:nvSpPr>
        <p:spPr>
          <a:xfrm>
            <a:off x="357716" y="5551276"/>
            <a:ext cx="11121743" cy="686830"/>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说法错误，</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在材料中不能体现。</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2134766" y="2382154"/>
            <a:ext cx="579428" cy="687600"/>
          </a:xfrm>
          <a:prstGeom prst="rect">
            <a:avLst/>
          </a:prstGeom>
        </p:spPr>
        <p:txBody>
          <a:bodyPr wrap="square" lIns="121898" tIns="60948" rIns="121898" bIns="60948">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C</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0" name="圆角矩形 9"/>
          <p:cNvSpPr/>
          <p:nvPr/>
        </p:nvSpPr>
        <p:spPr>
          <a:xfrm>
            <a:off x="8903518"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9" name="圆角矩形 8">
            <a:hlinkClick r:id="rId1"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8"/>
                                        </p:tgtEl>
                                      </p:cBhvr>
                                    </p:animEffect>
                                    <p:set>
                                      <p:cBhvr>
                                        <p:cTn id="20"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7" grpId="0"/>
      <p:bldP spid="7" grpId="1"/>
      <p:bldP spid="8" grpId="0"/>
      <p:bldP spid="8" grpId="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直接连接符 12"/>
          <p:cNvCxnSpPr/>
          <p:nvPr/>
        </p:nvCxnSpPr>
        <p:spPr>
          <a:xfrm>
            <a:off x="2604" y="1124247"/>
            <a:ext cx="12187809" cy="0"/>
          </a:xfrm>
          <a:prstGeom prst="line">
            <a:avLst/>
          </a:prstGeom>
          <a:ln w="9525">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227833" y="1474003"/>
            <a:ext cx="11291298" cy="656077"/>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中国特色社会主义</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27915" y="293609"/>
            <a:ext cx="12387817" cy="553998"/>
          </a:xfrm>
          <a:prstGeom prst="rect">
            <a:avLst/>
          </a:prstGeom>
        </p:spPr>
        <p:txBody>
          <a:bodyPr>
            <a:spAutoFit/>
          </a:bodyPr>
          <a:lstStyle/>
          <a:p>
            <a:r>
              <a:rPr lang="zh-CN" altLang="en-US" sz="3000" b="1" dirty="0">
                <a:solidFill>
                  <a:srgbClr val="0000FF"/>
                </a:solidFill>
                <a:latin typeface="微软雅黑" panose="020B0503020204020204" pitchFamily="34" charset="-122"/>
                <a:ea typeface="微软雅黑" panose="020B0503020204020204" pitchFamily="34" charset="-122"/>
              </a:rPr>
              <a:t>考点三　中国特色社会主义是由道路、理论体系、制度三位一体构成的</a:t>
            </a:r>
            <a:endParaRPr lang="zh-CN" altLang="en-US" sz="3000" b="1" dirty="0">
              <a:solidFill>
                <a:srgbClr val="0000FF"/>
              </a:solidFill>
              <a:latin typeface="微软雅黑" panose="020B0503020204020204" pitchFamily="34" charset="-122"/>
              <a:ea typeface="微软雅黑" panose="020B0503020204020204" pitchFamily="34" charset="-122"/>
            </a:endParaRPr>
          </a:p>
        </p:txBody>
      </p:sp>
      <p:sp>
        <p:nvSpPr>
          <p:cNvPr id="14" name="矩形 13"/>
          <p:cNvSpPr/>
          <p:nvPr/>
        </p:nvSpPr>
        <p:spPr>
          <a:xfrm>
            <a:off x="-25474" y="909514"/>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dirty="0" smtClean="0">
                <a:solidFill>
                  <a:schemeClr val="bg1"/>
                </a:solidFill>
                <a:latin typeface="黑体" panose="02010609060101010101" pitchFamily="49" charset="-122"/>
                <a:ea typeface="黑体" panose="02010609060101010101" pitchFamily="49" charset="-122"/>
              </a:rPr>
              <a:t>考点梳理</a:t>
            </a:r>
            <a:endParaRPr lang="zh-CN" altLang="zh-CN" sz="2800" kern="100" dirty="0">
              <a:solidFill>
                <a:schemeClr val="bg1"/>
              </a:solidFill>
              <a:effectLst/>
              <a:latin typeface="宋体" panose="02010600030101010101" pitchFamily="2" charset="-122"/>
              <a:cs typeface="Courier New" panose="02070309020205020404"/>
            </a:endParaRPr>
          </a:p>
        </p:txBody>
      </p:sp>
      <p:graphicFrame>
        <p:nvGraphicFramePr>
          <p:cNvPr id="3" name="表格 2"/>
          <p:cNvGraphicFramePr>
            <a:graphicFrameLocks noGrp="1"/>
          </p:cNvGraphicFramePr>
          <p:nvPr/>
        </p:nvGraphicFramePr>
        <p:xfrm>
          <a:off x="315749" y="2251083"/>
          <a:ext cx="11540097" cy="4427200"/>
        </p:xfrm>
        <a:graphic>
          <a:graphicData uri="http://schemas.openxmlformats.org/drawingml/2006/table">
            <a:tbl>
              <a:tblPr/>
              <a:tblGrid>
                <a:gridCol w="1321829"/>
                <a:gridCol w="10218268"/>
              </a:tblGrid>
              <a:tr h="1440160">
                <a:tc>
                  <a:txBody>
                    <a:bodyPr/>
                    <a:lstStyle/>
                    <a:p>
                      <a:pPr algn="ctr">
                        <a:lnSpc>
                          <a:spcPct val="14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地位</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4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中国特色社会主义是当代中国发展进步的根本方向，只有中国特色社会主义才能发展中国</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0240">
                <a:tc>
                  <a:txBody>
                    <a:bodyPr/>
                    <a:lstStyle/>
                    <a:p>
                      <a:pPr algn="ctr">
                        <a:lnSpc>
                          <a:spcPct val="140000"/>
                        </a:lnSpc>
                        <a:spcAft>
                          <a:spcPts val="0"/>
                        </a:spcAft>
                      </a:pPr>
                      <a:r>
                        <a:rPr lang="zh-CN" sz="2800" kern="100">
                          <a:effectLst/>
                          <a:latin typeface="Times New Roman" panose="02020603050405020304"/>
                          <a:ea typeface="华文细黑" panose="02010600040101010101" charset="-122"/>
                          <a:cs typeface="Times New Roman" panose="02020603050405020304"/>
                        </a:rPr>
                        <a:t>构成</a:t>
                      </a:r>
                      <a:endParaRPr lang="zh-CN" sz="2800" kern="10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40000"/>
                        </a:lnSpc>
                        <a:spcAft>
                          <a:spcPts val="0"/>
                        </a:spcAft>
                      </a:pPr>
                      <a:r>
                        <a:rPr lang="zh-CN" sz="2800" kern="100" dirty="0">
                          <a:effectLst/>
                          <a:latin typeface="Times New Roman" panose="02020603050405020304"/>
                          <a:ea typeface="华文细黑" panose="02010600040101010101" charset="-122"/>
                          <a:cs typeface="Times New Roman" panose="02020603050405020304"/>
                        </a:rPr>
                        <a:t>中国特色社会主义是由中国特色社会主义道路、中国特色社会主义理论体系、中国特色社会主义制度三位一体构成的。中国特色社会主义道路是实现途径，中国特色社会主义理论体系是行动指南，中国特色社会主义制度是根本保障，三者统一于中国特色社会主义伟大实践</a:t>
                      </a:r>
                      <a:endParaRPr lang="zh-CN" sz="2800" kern="100" dirty="0">
                        <a:effectLst/>
                        <a:latin typeface="宋体" panose="02010600030101010101" pitchFamily="2" charset="-122"/>
                        <a:cs typeface="Courier New" panose="02070309020205020404"/>
                      </a:endParaRPr>
                    </a:p>
                  </a:txBody>
                  <a:tcPr marL="30318" marR="3031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9" name="对角圆角矩形 8"/>
          <p:cNvSpPr/>
          <p:nvPr/>
        </p:nvSpPr>
        <p:spPr>
          <a:xfrm>
            <a:off x="10359289" y="847607"/>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考点梳理</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838622" y="405458"/>
          <a:ext cx="10081120" cy="3960440"/>
        </p:xfrm>
        <a:graphic>
          <a:graphicData uri="http://schemas.openxmlformats.org/drawingml/2006/table">
            <a:tbl>
              <a:tblPr/>
              <a:tblGrid>
                <a:gridCol w="1278435"/>
                <a:gridCol w="8802685"/>
              </a:tblGrid>
              <a:tr h="3960440">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要求</a:t>
                      </a:r>
                      <a:endParaRPr lang="zh-CN" sz="2800" kern="10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坚持把根本政治制度、基本政治制度同基本经济制度以及各方面体制机制等具体制度有机结合起来，坚持把国家层面的民主制度同基层民主制度有机结合起来，坚持把党的领导、人民当家作主、依法治国有机结合起来，符合我国国情，集中体现了中国特色社会主义的特点和优势，是中国发展进步的根本制度保障</a:t>
                      </a:r>
                      <a:endParaRPr lang="zh-CN" sz="2800" kern="100" dirty="0">
                        <a:effectLst/>
                        <a:latin typeface="宋体" panose="02010600030101010101" pitchFamily="2" charset="-122"/>
                        <a:cs typeface="Courier New" panose="02070309020205020404"/>
                      </a:endParaRPr>
                    </a:p>
                  </a:txBody>
                  <a:tcPr marL="34650" marR="346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838622" y="1413570"/>
            <a:ext cx="10020453" cy="3239964"/>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如何理解坚持党的领导、人民当家作主和依法治国的统一</a:t>
            </a:r>
            <a:endParaRPr lang="zh-CN" altLang="zh-CN" sz="100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党的领导是人民当家作主和依法治国的根本保证，人民当家作主是党的领导和依法治国的目的和归宿，依法治国是党领导人民治理国家的基本方略，是实现党的领导和人民当家作主的基本途径和法律保障。</a:t>
            </a:r>
            <a:endParaRPr lang="zh-CN" altLang="zh-CN" sz="1000" kern="100" dirty="0">
              <a:effectLst/>
              <a:latin typeface="宋体" panose="02010600030101010101" pitchFamily="2" charset="-122"/>
              <a:cs typeface="Courier New" panose="02070309020205020404"/>
            </a:endParaRPr>
          </a:p>
        </p:txBody>
      </p:sp>
      <p:sp>
        <p:nvSpPr>
          <p:cNvPr id="7" name="矩形 6"/>
          <p:cNvSpPr/>
          <p:nvPr/>
        </p:nvSpPr>
        <p:spPr>
          <a:xfrm>
            <a:off x="0" y="685660"/>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5474" y="529118"/>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effectLst/>
                <a:latin typeface="宋体" panose="02010600030101010101" pitchFamily="2" charset="-122"/>
                <a:cs typeface="Courier New" panose="02070309020205020404"/>
              </a:rPr>
              <a:t>拓展深化</a:t>
            </a:r>
            <a:endParaRPr lang="zh-CN" altLang="zh-CN" sz="2800" b="1" kern="100" dirty="0">
              <a:solidFill>
                <a:schemeClr val="bg1"/>
              </a:solidFill>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78582" y="189434"/>
            <a:ext cx="10636914" cy="656077"/>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在此问题上要端正三种认识</a:t>
            </a:r>
            <a:endParaRPr lang="zh-CN" altLang="zh-CN" sz="1050" kern="100" dirty="0">
              <a:effectLst/>
              <a:latin typeface="宋体" panose="02010600030101010101" pitchFamily="2" charset="-122"/>
              <a:cs typeface="Courier New" panose="02070309020205020404"/>
            </a:endParaRPr>
          </a:p>
        </p:txBody>
      </p:sp>
      <p:graphicFrame>
        <p:nvGraphicFramePr>
          <p:cNvPr id="4" name="表格 3"/>
          <p:cNvGraphicFramePr>
            <a:graphicFrameLocks noGrp="1"/>
          </p:cNvGraphicFramePr>
          <p:nvPr/>
        </p:nvGraphicFramePr>
        <p:xfrm>
          <a:off x="622598" y="1053530"/>
          <a:ext cx="10873208" cy="4104456"/>
        </p:xfrm>
        <a:graphic>
          <a:graphicData uri="http://schemas.openxmlformats.org/drawingml/2006/table">
            <a:tbl>
              <a:tblPr/>
              <a:tblGrid>
                <a:gridCol w="1661967"/>
                <a:gridCol w="9211241"/>
              </a:tblGrid>
              <a:tr h="4104456">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三者应不应该统一</a:t>
                      </a:r>
                      <a:endParaRPr lang="zh-CN" sz="2800" kern="10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没有民主就没有社会主义现代化；不坚持党的领导，民主政治建设就会偏离社会主义方向；不依法治国，人民当家作主就无法实现。三者一个都不能少，是总结社会主义运动的历史经验教训得出的必然结论。实践充分说明，坚持三者的统一不但非常必要，而且完全可行</a:t>
                      </a:r>
                      <a:endParaRPr lang="zh-CN" sz="2800" kern="100" dirty="0">
                        <a:effectLst/>
                        <a:latin typeface="宋体" panose="02010600030101010101" pitchFamily="2" charset="-122"/>
                        <a:cs typeface="Courier New" panose="02070309020205020404"/>
                      </a:endParaRPr>
                    </a:p>
                  </a:txBody>
                  <a:tcPr marL="44100" marR="44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622598" y="333450"/>
          <a:ext cx="10873208" cy="6048672"/>
        </p:xfrm>
        <a:graphic>
          <a:graphicData uri="http://schemas.openxmlformats.org/drawingml/2006/table">
            <a:tbl>
              <a:tblPr/>
              <a:tblGrid>
                <a:gridCol w="1661967"/>
                <a:gridCol w="9211241"/>
              </a:tblGrid>
              <a:tr h="2678478">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三者能不能统一</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党的领导是人民当家作主和依法治国沿着中国特色社会主义道路循序渐进的根本保证。只有坚持党的领导，才能保证依法治国的顺利进行和人民当家作主的顺利实现。由此可见，党的领导和人民当家作主、依法治国是一致的</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0194">
                <a:tc>
                  <a:txBody>
                    <a:bodyPr/>
                    <a:lstStyle/>
                    <a:p>
                      <a:pPr algn="ctr">
                        <a:lnSpc>
                          <a:spcPct val="150000"/>
                        </a:lnSpc>
                        <a:spcAft>
                          <a:spcPts val="0"/>
                        </a:spcAft>
                      </a:pPr>
                      <a:r>
                        <a:rPr lang="zh-CN" sz="2800" kern="100">
                          <a:effectLst/>
                          <a:latin typeface="Times New Roman" panose="02020603050405020304"/>
                          <a:ea typeface="华文细黑" panose="02010600040101010101" charset="-122"/>
                          <a:cs typeface="Times New Roman" panose="02020603050405020304"/>
                        </a:rPr>
                        <a:t>三者如何统一</a:t>
                      </a:r>
                      <a:endParaRPr lang="zh-CN" sz="2800" kern="10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首先，必须把坚持和改善党的领导作为根本，这对推进社会主义民主政治建设具有全局性作用。其次，必须把坚持积极稳妥方针作为关键，必须在党的领导下，有步骤、有秩序地在实践中逐步探索和完善。最后，必须把加强制度建设作为保证，不因领导人看法和注意力的改变而改变</a:t>
                      </a:r>
                      <a:endParaRPr lang="zh-CN" sz="2800" kern="100" dirty="0">
                        <a:effectLst/>
                        <a:latin typeface="宋体" panose="02010600030101010101" pitchFamily="2" charset="-122"/>
                        <a:cs typeface="Courier New" panose="02070309020205020404"/>
                      </a:endParaRPr>
                    </a:p>
                  </a:txBody>
                  <a:tcPr marL="23100" marR="2310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47746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5474" y="261442"/>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smtClean="0">
                <a:solidFill>
                  <a:schemeClr val="bg1"/>
                </a:solidFill>
                <a:latin typeface="宋体" panose="02010600030101010101" pitchFamily="2" charset="-122"/>
                <a:cs typeface="Courier New" panose="02070309020205020404"/>
              </a:rPr>
              <a:t>命题探究</a:t>
            </a:r>
            <a:endParaRPr lang="zh-CN" altLang="en-US" sz="2800" b="1" kern="100" dirty="0">
              <a:solidFill>
                <a:schemeClr val="bg1"/>
              </a:solidFill>
              <a:latin typeface="宋体" panose="02010600030101010101" pitchFamily="2" charset="-122"/>
              <a:cs typeface="Courier New" panose="02070309020205020404"/>
            </a:endParaRPr>
          </a:p>
        </p:txBody>
      </p:sp>
      <p:graphicFrame>
        <p:nvGraphicFramePr>
          <p:cNvPr id="4" name="表格 3"/>
          <p:cNvGraphicFramePr>
            <a:graphicFrameLocks noGrp="1"/>
          </p:cNvGraphicFramePr>
          <p:nvPr/>
        </p:nvGraphicFramePr>
        <p:xfrm>
          <a:off x="694606" y="1217902"/>
          <a:ext cx="10585176" cy="5418372"/>
        </p:xfrm>
        <a:graphic>
          <a:graphicData uri="http://schemas.openxmlformats.org/drawingml/2006/table">
            <a:tbl>
              <a:tblPr/>
              <a:tblGrid>
                <a:gridCol w="3240360"/>
                <a:gridCol w="7344816"/>
              </a:tblGrid>
              <a:tr h="792088">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考情速查</a:t>
                      </a:r>
                      <a:endParaRPr lang="zh-CN" sz="2800" kern="100" dirty="0">
                        <a:effectLst/>
                        <a:latin typeface="宋体" panose="02010600030101010101" pitchFamily="2" charset="-122"/>
                        <a:cs typeface="Courier New" panose="02070309020205020404"/>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命题揭秘</a:t>
                      </a:r>
                      <a:endParaRPr lang="zh-CN" sz="2800" kern="100" dirty="0">
                        <a:effectLst/>
                        <a:latin typeface="宋体" panose="02010600030101010101" pitchFamily="2" charset="-122"/>
                        <a:cs typeface="Courier New" panose="02070309020205020404"/>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26284">
                <a:tc>
                  <a:txBody>
                    <a:bodyPr/>
                    <a:lstStyle/>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山东高考，</a:t>
                      </a:r>
                      <a:r>
                        <a:rPr lang="en-US" sz="2800" kern="100">
                          <a:effectLst/>
                          <a:latin typeface="Times New Roman" panose="02020603050405020304"/>
                          <a:ea typeface="华文细黑" panose="02010600040101010101" charset="-122"/>
                          <a:cs typeface="Courier New" panose="02070309020205020404"/>
                        </a:rPr>
                        <a:t>27</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江苏高考，</a:t>
                      </a:r>
                      <a:r>
                        <a:rPr lang="en-US" sz="2800" kern="100">
                          <a:effectLst/>
                          <a:latin typeface="Times New Roman" panose="02020603050405020304"/>
                          <a:ea typeface="华文细黑" panose="02010600040101010101" charset="-122"/>
                          <a:cs typeface="Courier New" panose="02070309020205020404"/>
                        </a:rPr>
                        <a:t>13</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2014·</a:t>
                      </a:r>
                      <a:r>
                        <a:rPr lang="zh-CN" sz="2800" kern="100">
                          <a:effectLst/>
                          <a:latin typeface="Times New Roman" panose="02020603050405020304"/>
                          <a:ea typeface="华文细黑" panose="02010600040101010101" charset="-122"/>
                          <a:cs typeface="Times New Roman" panose="02020603050405020304"/>
                        </a:rPr>
                        <a:t>海南高考，</a:t>
                      </a:r>
                      <a:r>
                        <a:rPr lang="en-US" sz="2800" kern="100">
                          <a:effectLst/>
                          <a:latin typeface="Times New Roman" panose="02020603050405020304"/>
                          <a:ea typeface="华文细黑" panose="02010600040101010101" charset="-122"/>
                          <a:cs typeface="Courier New" panose="02070309020205020404"/>
                        </a:rPr>
                        <a:t>12</a:t>
                      </a:r>
                      <a:endParaRPr lang="zh-CN" sz="2800" kern="100">
                        <a:effectLst/>
                        <a:latin typeface="宋体" panose="02010600030101010101" pitchFamily="2" charset="-122"/>
                        <a:cs typeface="Courier New" panose="02070309020205020404"/>
                      </a:endParaRPr>
                    </a:p>
                    <a:p>
                      <a:pPr algn="ctr">
                        <a:lnSpc>
                          <a:spcPct val="150000"/>
                        </a:lnSpc>
                        <a:spcAft>
                          <a:spcPts val="0"/>
                        </a:spcAft>
                      </a:pPr>
                      <a:r>
                        <a:rPr lang="en-US" sz="2800" kern="100">
                          <a:effectLst/>
                          <a:latin typeface="Times New Roman" panose="02020603050405020304"/>
                          <a:ea typeface="华文细黑" panose="02010600040101010101" charset="-122"/>
                          <a:cs typeface="Courier New" panose="02070309020205020404"/>
                        </a:rPr>
                        <a:t>2013·</a:t>
                      </a:r>
                      <a:r>
                        <a:rPr lang="zh-CN" sz="2800" kern="100">
                          <a:effectLst/>
                          <a:latin typeface="Times New Roman" panose="02020603050405020304"/>
                          <a:ea typeface="华文细黑" panose="02010600040101010101" charset="-122"/>
                          <a:cs typeface="Times New Roman" panose="02020603050405020304"/>
                        </a:rPr>
                        <a:t>广东高考，</a:t>
                      </a:r>
                      <a:r>
                        <a:rPr lang="en-US" sz="2800" kern="100">
                          <a:effectLst/>
                          <a:latin typeface="Times New Roman" panose="02020603050405020304"/>
                          <a:ea typeface="华文细黑" panose="02010600040101010101" charset="-122"/>
                          <a:cs typeface="Courier New" panose="02070309020205020404"/>
                        </a:rPr>
                        <a:t>30</a:t>
                      </a:r>
                      <a:endParaRPr lang="zh-CN" sz="2800" kern="100">
                        <a:effectLst/>
                        <a:latin typeface="宋体" panose="02010600030101010101" pitchFamily="2" charset="-122"/>
                        <a:cs typeface="Courier New" panose="02070309020205020404"/>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pPr>
                      <a:r>
                        <a:rPr lang="zh-CN" sz="2800" kern="100" dirty="0">
                          <a:effectLst/>
                          <a:latin typeface="Times New Roman" panose="02020603050405020304"/>
                          <a:ea typeface="华文细黑" panose="02010600040101010101" charset="-122"/>
                          <a:cs typeface="Times New Roman" panose="02020603050405020304"/>
                        </a:rPr>
                        <a:t>本考点作为</a:t>
                      </a:r>
                      <a:r>
                        <a:rPr lang="en-US" sz="2800" kern="100" dirty="0">
                          <a:effectLst/>
                          <a:latin typeface="宋体" panose="02010600030101010101" pitchFamily="2" charset="-122"/>
                          <a:ea typeface="华文细黑" panose="02010600040101010101" charset="-122"/>
                          <a:cs typeface="Times New Roman" panose="02020603050405020304"/>
                        </a:rPr>
                        <a:t>“</a:t>
                      </a:r>
                      <a:r>
                        <a:rPr lang="zh-CN" sz="2800" kern="100" dirty="0">
                          <a:effectLst/>
                          <a:latin typeface="Times New Roman" panose="02020603050405020304"/>
                          <a:ea typeface="华文细黑" panose="02010600040101010101" charset="-122"/>
                          <a:cs typeface="Times New Roman" panose="02020603050405020304"/>
                        </a:rPr>
                        <a:t>大背景</a:t>
                      </a:r>
                      <a:r>
                        <a:rPr lang="en-US" sz="2800" kern="100" dirty="0">
                          <a:effectLst/>
                          <a:latin typeface="宋体" panose="02010600030101010101" pitchFamily="2" charset="-122"/>
                          <a:ea typeface="华文细黑" panose="02010600040101010101" charset="-122"/>
                          <a:cs typeface="Times New Roman" panose="02020603050405020304"/>
                        </a:rPr>
                        <a:t>”</a:t>
                      </a:r>
                      <a:r>
                        <a:rPr lang="zh-CN" sz="2800" kern="100" dirty="0">
                          <a:effectLst/>
                          <a:latin typeface="Times New Roman" panose="02020603050405020304"/>
                          <a:ea typeface="华文细黑" panose="02010600040101010101" charset="-122"/>
                          <a:cs typeface="Times New Roman" panose="02020603050405020304"/>
                        </a:rPr>
                        <a:t>材料，常常从小切口入手，既可以命选择题，也可以命主观性材料题，主要考查保障人民当家作主的中国特色社会主义政治制度，坚持党的领导、人民当家作主和依法治国的统一等知识点。特别要关注党的十八届四中全会有关依法治国的新论述与相关知识的结合。</a:t>
                      </a:r>
                      <a:endParaRPr lang="zh-CN" sz="2800" kern="100" dirty="0">
                        <a:effectLst/>
                        <a:latin typeface="宋体" panose="02010600030101010101" pitchFamily="2" charset="-122"/>
                        <a:cs typeface="Courier New" panose="02070309020205020404"/>
                      </a:endParaRPr>
                    </a:p>
                  </a:txBody>
                  <a:tcPr marL="26950" marR="269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65659" y="842092"/>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rgbClr val="0000FF"/>
                </a:solidFill>
                <a:latin typeface="Times New Roman" panose="02020603050405020304" pitchFamily="18" charset="0"/>
                <a:cs typeface="Times New Roman" panose="02020603050405020304" pitchFamily="18" charset="0"/>
              </a:rPr>
              <a:t>考向　坚持党的领导、人民当家作主和依法治国的统一</a:t>
            </a:r>
            <a:endParaRPr lang="zh-CN" altLang="zh-CN" sz="2800" kern="100" dirty="0">
              <a:solidFill>
                <a:srgbClr val="0000FF"/>
              </a:solidFill>
              <a:effectLst/>
              <a:latin typeface="Times New Roman" panose="02020603050405020304" pitchFamily="18" charset="0"/>
              <a:cs typeface="Times New Roman" panose="02020603050405020304" pitchFamily="18" charset="0"/>
            </a:endParaRPr>
          </a:p>
        </p:txBody>
      </p:sp>
      <p:sp>
        <p:nvSpPr>
          <p:cNvPr id="4" name="矩形 3"/>
          <p:cNvSpPr/>
          <p:nvPr/>
        </p:nvSpPr>
        <p:spPr>
          <a:xfrm>
            <a:off x="268944" y="1557518"/>
            <a:ext cx="11633436" cy="3888500"/>
          </a:xfrm>
          <a:prstGeom prst="rect">
            <a:avLst/>
          </a:prstGeom>
        </p:spPr>
        <p:txBody>
          <a:bodyPr>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典例</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5</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江苏高考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坚持走中国特色社会主义政治发展道路和推进政治体制改革，要正确处理党的政策和国家法律的关系。下列选项中，对两者关系认识正确的是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两者都是人民根本意志的反映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两者都是依法治国的前提和基础　</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国家法律依靠党的政策实施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党的政策必须以宪法和法律为基础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2" name="Rectangle 7"/>
          <p:cNvSpPr>
            <a:spLocks noChangeArrowheads="1"/>
          </p:cNvSpPr>
          <p:nvPr/>
        </p:nvSpPr>
        <p:spPr bwMode="auto">
          <a:xfrm>
            <a:off x="-25474" y="1600966"/>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6" name="圆角矩形 5">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矩形 1"/>
          <p:cNvSpPr/>
          <p:nvPr/>
        </p:nvSpPr>
        <p:spPr>
          <a:xfrm>
            <a:off x="397103" y="1588963"/>
            <a:ext cx="11458743" cy="4001071"/>
          </a:xfrm>
          <a:prstGeom prst="rect">
            <a:avLst/>
          </a:prstGeom>
        </p:spPr>
        <p:txBody>
          <a:bodyPr wrap="square" lIns="121898" tIns="60948" rIns="121898" bIns="60948">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我国是人民当家作主的社会主义国家，不管是党的政策还是国家法律都要体现人民的意志和利益，</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依法</a:t>
            </a:r>
            <a:r>
              <a:rPr lang="zh-CN" altLang="zh-CN" sz="2800" kern="100" dirty="0">
                <a:latin typeface="Times New Roman" panose="02020603050405020304"/>
                <a:ea typeface="华文细黑" panose="02010600040101010101" charset="-122"/>
                <a:cs typeface="Times New Roman" panose="02020603050405020304"/>
              </a:rPr>
              <a:t>治国的前提和基础是有法可依，</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党</a:t>
            </a:r>
            <a:r>
              <a:rPr lang="zh-CN" altLang="zh-CN" sz="2800" kern="100" dirty="0">
                <a:latin typeface="Times New Roman" panose="02020603050405020304"/>
                <a:ea typeface="华文细黑" panose="02010600040101010101" charset="-122"/>
                <a:cs typeface="Times New Roman" panose="02020603050405020304"/>
              </a:rPr>
              <a:t>的政策要依靠国家法律保障实施，</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党</a:t>
            </a:r>
            <a:r>
              <a:rPr lang="zh-CN" altLang="zh-CN" sz="2800" kern="100" dirty="0">
                <a:latin typeface="Times New Roman" panose="02020603050405020304"/>
                <a:ea typeface="华文细黑" panose="02010600040101010101" charset="-122"/>
                <a:cs typeface="Times New Roman" panose="02020603050405020304"/>
              </a:rPr>
              <a:t>的政策必须符合宪法和法律的要求，</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正确</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B</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blinds(horizontal)">
                                      <p:cBhvr>
                                        <p:cTn id="19" dur="750"/>
                                        <p:tgtEl>
                                          <p:spTgt spid="2">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2">
                                            <p:txEl>
                                              <p:pRg st="4" end="4"/>
                                            </p:txEl>
                                          </p:spTgt>
                                        </p:tgtEl>
                                        <p:attrNameLst>
                                          <p:attrName>style.visibility</p:attrName>
                                        </p:attrNameLst>
                                      </p:cBhvr>
                                      <p:to>
                                        <p:strVal val="visible"/>
                                      </p:to>
                                    </p:set>
                                    <p:animEffect transition="in" filter="blinds(horizontal)">
                                      <p:cBhvr>
                                        <p:cTn id="23" dur="75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19533" y="1036732"/>
            <a:ext cx="11011628" cy="4625310"/>
          </a:xfrm>
          <a:prstGeom prst="rect">
            <a:avLst/>
          </a:prstGeom>
        </p:spPr>
        <p:txBody>
          <a:bodyPr wrap="square" lIns="121898" tIns="60948" rIns="121898" bIns="60948">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跟踪训练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5</a:t>
            </a:r>
            <a:r>
              <a:rPr lang="zh-CN" altLang="zh-CN" sz="2800" kern="100" dirty="0">
                <a:latin typeface="Times New Roman" panose="02020603050405020304"/>
                <a:ea typeface="华文细黑" panose="02010600040101010101" charset="-122"/>
                <a:cs typeface="Times New Roman" panose="02020603050405020304"/>
              </a:rPr>
              <a:t>　我国每一项重大问题的决策和实施，大体都要经过</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中共提出建议</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各民主党派等充分协商</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政协广泛征求意见</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人大审议通过</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政府贯彻实施</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的程序。这一决策过程</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表明党依法执政要通过民主执政保证实施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表明中国共产党坚持依法行政基本原则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保证党始终发挥总揽全局、协调各方的领导核心作用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表明党的领导、人民当家作主和依法治国的有机统一</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5" name="矩形 4"/>
          <p:cNvSpPr/>
          <p:nvPr/>
        </p:nvSpPr>
        <p:spPr>
          <a:xfrm>
            <a:off x="7981362" y="2321721"/>
            <a:ext cx="573691" cy="687600"/>
          </a:xfrm>
          <a:prstGeom prst="rect">
            <a:avLst/>
          </a:prstGeom>
        </p:spPr>
        <p:txBody>
          <a:bodyPr wrap="square" lIns="121898" tIns="60948" rIns="121898" bIns="60948">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7" name="圆角矩形 6"/>
          <p:cNvSpPr/>
          <p:nvPr/>
        </p:nvSpPr>
        <p:spPr>
          <a:xfrm>
            <a:off x="10271670"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8" name="圆角矩形 7">
            <a:hlinkClick r:id="rId1" action="ppaction://hlinksldjump"/>
          </p:cNvPr>
          <p:cNvSpPr/>
          <p:nvPr/>
        </p:nvSpPr>
        <p:spPr>
          <a:xfrm>
            <a:off x="11376626" y="665383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linds(horizont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5">
                                            <p:txEl>
                                              <p:pRg st="0" end="0"/>
                                            </p:txEl>
                                          </p:spTgt>
                                        </p:tgtEl>
                                      </p:cBhvr>
                                    </p:animEffect>
                                    <p:set>
                                      <p:cBhvr>
                                        <p:cTn id="12" dur="1" fill="hold">
                                          <p:stCondLst>
                                            <p:cond delay="499"/>
                                          </p:stCondLst>
                                        </p:cTn>
                                        <p:tgtEl>
                                          <p:spTgt spid="5">
                                            <p:txEl>
                                              <p:pRg st="0" end="0"/>
                                            </p:txEl>
                                          </p:spTgt>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613127" y="2061642"/>
            <a:ext cx="11458743" cy="687600"/>
          </a:xfrm>
          <a:prstGeom prst="rect">
            <a:avLst/>
          </a:prstGeom>
        </p:spPr>
        <p:txBody>
          <a:bodyPr wrap="square" lIns="121898" tIns="60948" rIns="121898" bIns="60948">
            <a:spAutoFit/>
          </a:bodyPr>
          <a:lstStyle/>
          <a:p>
            <a:pPr algn="just" defTabSz="-635">
              <a:lnSpc>
                <a:spcPct val="150000"/>
              </a:lnSpc>
              <a:spcAft>
                <a:spcPts val="0"/>
              </a:spcAft>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1</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对处理民族关系三原则之间的关系理解错误</a:t>
            </a:r>
            <a:endParaRPr lang="zh-CN" altLang="zh-CN" sz="2800" b="1" kern="100" dirty="0">
              <a:solidFill>
                <a:schemeClr val="accent6">
                  <a:lumMod val="75000"/>
                </a:schemeClr>
              </a:solidFill>
              <a:effectLst/>
              <a:latin typeface="Times New Roman" panose="02020603050405020304" pitchFamily="18" charset="0"/>
              <a:cs typeface="Times New Roman" panose="02020603050405020304" pitchFamily="18" charset="0"/>
            </a:endParaRPr>
          </a:p>
        </p:txBody>
      </p:sp>
      <p:grpSp>
        <p:nvGrpSpPr>
          <p:cNvPr id="2" name="组合 1"/>
          <p:cNvGrpSpPr/>
          <p:nvPr/>
        </p:nvGrpSpPr>
        <p:grpSpPr>
          <a:xfrm>
            <a:off x="633007" y="2920817"/>
            <a:ext cx="10310905" cy="2093153"/>
            <a:chOff x="633007" y="2920817"/>
            <a:chExt cx="10310905" cy="2093153"/>
          </a:xfrm>
        </p:grpSpPr>
        <p:sp>
          <p:nvSpPr>
            <p:cNvPr id="9" name="矩形 8"/>
            <p:cNvSpPr/>
            <p:nvPr/>
          </p:nvSpPr>
          <p:spPr>
            <a:xfrm>
              <a:off x="633007" y="2944411"/>
              <a:ext cx="10310905" cy="2069559"/>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694606" y="2920817"/>
              <a:ext cx="10221865" cy="1968226"/>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民族平等是实现民族团结的政治基础，民族团结是实现各民族共同繁荣的前提和保证，各民族共同繁荣是民族平等和民族团结的物质保障。</a:t>
              </a:r>
              <a:endParaRPr lang="zh-CN" altLang="zh-CN" sz="1050" kern="100" dirty="0">
                <a:effectLst/>
                <a:latin typeface="宋体" panose="02010600030101010101" pitchFamily="2" charset="-122"/>
                <a:cs typeface="Courier New" panose="02070309020205020404"/>
              </a:endParaRPr>
            </a:p>
          </p:txBody>
        </p:sp>
      </p:grpSp>
      <p:cxnSp>
        <p:nvCxnSpPr>
          <p:cNvPr id="6" name="直接连接符 5"/>
          <p:cNvCxnSpPr/>
          <p:nvPr/>
        </p:nvCxnSpPr>
        <p:spPr>
          <a:xfrm>
            <a:off x="2604" y="909514"/>
            <a:ext cx="12187809" cy="0"/>
          </a:xfrm>
          <a:prstGeom prst="line">
            <a:avLst/>
          </a:prstGeom>
          <a:ln w="12700">
            <a:solidFill>
              <a:srgbClr val="0000FF"/>
            </a:solidFill>
          </a:ln>
        </p:spPr>
        <p:style>
          <a:lnRef idx="2">
            <a:schemeClr val="dk1"/>
          </a:lnRef>
          <a:fillRef idx="0">
            <a:schemeClr val="dk1"/>
          </a:fillRef>
          <a:effectRef idx="1">
            <a:schemeClr val="dk1"/>
          </a:effectRef>
          <a:fontRef idx="minor">
            <a:schemeClr val="tx1"/>
          </a:fontRef>
        </p:style>
      </p:cxnSp>
      <p:sp>
        <p:nvSpPr>
          <p:cNvPr id="7" name="矩形 6"/>
          <p:cNvSpPr/>
          <p:nvPr/>
        </p:nvSpPr>
        <p:spPr>
          <a:xfrm>
            <a:off x="190550" y="261442"/>
            <a:ext cx="2236510" cy="584775"/>
          </a:xfrm>
          <a:prstGeom prst="rect">
            <a:avLst/>
          </a:prstGeom>
        </p:spPr>
        <p:txBody>
          <a:bodyPr wrap="none">
            <a:spAutoFit/>
          </a:bodyPr>
          <a:lstStyle/>
          <a:p>
            <a:pPr lvl="0"/>
            <a:r>
              <a:rPr lang="zh-CN" altLang="en-US" sz="3200" b="1" dirty="0">
                <a:solidFill>
                  <a:srgbClr val="0000FF"/>
                </a:solidFill>
                <a:latin typeface="微软雅黑" panose="020B0503020204020204" pitchFamily="34" charset="-122"/>
                <a:ea typeface="微软雅黑" panose="020B0503020204020204" pitchFamily="34" charset="-122"/>
              </a:rPr>
              <a:t>易错点剖析</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10" name="对角圆角矩形 9"/>
          <p:cNvSpPr/>
          <p:nvPr/>
        </p:nvSpPr>
        <p:spPr>
          <a:xfrm>
            <a:off x="10343678" y="518166"/>
            <a:ext cx="1514726"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易</a:t>
            </a:r>
            <a:r>
              <a:rPr lang="zh-CN" altLang="en-US" b="1" dirty="0" smtClean="0">
                <a:solidFill>
                  <a:schemeClr val="bg1"/>
                </a:solidFill>
                <a:latin typeface="微软雅黑" panose="020B0503020204020204" pitchFamily="34" charset="-122"/>
                <a:ea typeface="微软雅黑" panose="020B0503020204020204" pitchFamily="34" charset="-122"/>
              </a:rPr>
              <a:t>错矫正</a:t>
            </a: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11" name="矩形 1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2" name="圆角矩形 11"/>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50676" y="261442"/>
            <a:ext cx="11291298" cy="5827493"/>
          </a:xfrm>
          <a:prstGeom prst="rect">
            <a:avLst/>
          </a:prstGeom>
        </p:spPr>
        <p:txBody>
          <a:bodyPr>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矫正训练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1</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(2014·</a:t>
            </a:r>
            <a:r>
              <a:rPr lang="zh-CN" altLang="zh-CN" sz="2800" kern="100" dirty="0">
                <a:latin typeface="Times New Roman" panose="02020603050405020304"/>
                <a:ea typeface="华文细黑" panose="02010600040101010101" charset="-122"/>
                <a:cs typeface="Times New Roman" panose="02020603050405020304"/>
              </a:rPr>
              <a:t>天津高考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新疆是一个多民族聚居的地区，在这片广袤的土地上，</a:t>
            </a:r>
            <a:r>
              <a:rPr lang="en-US" altLang="zh-CN" sz="2800" kern="100" dirty="0">
                <a:latin typeface="Times New Roman" panose="02020603050405020304"/>
                <a:ea typeface="华文细黑" panose="02010600040101010101" charset="-122"/>
                <a:cs typeface="Courier New" panose="02070309020205020404"/>
              </a:rPr>
              <a:t>47</a:t>
            </a:r>
            <a:r>
              <a:rPr lang="zh-CN" altLang="zh-CN" sz="2800" kern="100" dirty="0">
                <a:latin typeface="Times New Roman" panose="02020603050405020304"/>
                <a:ea typeface="华文细黑" panose="02010600040101010101" charset="-122"/>
                <a:cs typeface="Times New Roman" panose="02020603050405020304"/>
              </a:rPr>
              <a:t>个聚居民族繁衍生息。新中国成立后，实行了民族区域自治，实现了民族平等和各民族大团结，各民族之间的交往与合作的密切程度前所未有。正是这种大团结、大统一、大交流，有力地促进了新疆各民族经济和文化的迅速发展。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民族团结是民族平等的政治基础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民族团结是实现各民族共同繁荣的前提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民族区域自治制度有利于发展社会主义民族关系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民族区域自治制度是我国发展进步的根本制度保障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492540" y="1405434"/>
            <a:ext cx="11291298" cy="461664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　</a:t>
            </a:r>
            <a:r>
              <a:rPr lang="zh-CN" altLang="zh-CN" sz="2800" kern="100" dirty="0" smtClean="0">
                <a:latin typeface="Times New Roman" panose="02020603050405020304"/>
                <a:ea typeface="华文细黑" panose="02010600040101010101" charset="-122"/>
                <a:cs typeface="Times New Roman" panose="02020603050405020304"/>
              </a:rPr>
              <a:t>民族平等是实现民族团结的政治基础，</a:t>
            </a:r>
            <a:r>
              <a:rPr lang="en-US" altLang="zh-CN" sz="2800" kern="100" dirty="0" smtClean="0">
                <a:latin typeface="宋体" panose="02010600030101010101" pitchFamily="2" charset="-122"/>
                <a:ea typeface="华文细黑" panose="02010600040101010101" charset="-122"/>
                <a:cs typeface="Times New Roman" panose="02020603050405020304"/>
              </a:rPr>
              <a:t>①</a:t>
            </a:r>
            <a:r>
              <a:rPr lang="zh-CN" altLang="zh-CN" sz="2800" kern="100" dirty="0" smtClean="0">
                <a:latin typeface="Times New Roman" panose="02020603050405020304"/>
                <a:ea typeface="华文细黑" panose="02010600040101010101" charset="-122"/>
                <a:cs typeface="Times New Roman" panose="02020603050405020304"/>
              </a:rPr>
              <a:t>说法错误；</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民族平等</a:t>
            </a:r>
            <a:r>
              <a:rPr lang="zh-CN" altLang="zh-CN" sz="2800" kern="100" dirty="0">
                <a:latin typeface="Times New Roman" panose="02020603050405020304"/>
                <a:ea typeface="华文细黑" panose="02010600040101010101" charset="-122"/>
                <a:cs typeface="Times New Roman" panose="02020603050405020304"/>
              </a:rPr>
              <a:t>和民族团结是实现各民族共同繁荣的前提，</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实行</a:t>
            </a:r>
            <a:r>
              <a:rPr lang="zh-CN" altLang="zh-CN" sz="2800" kern="100" dirty="0">
                <a:latin typeface="Times New Roman" panose="02020603050405020304"/>
                <a:ea typeface="华文细黑" panose="02010600040101010101" charset="-122"/>
                <a:cs typeface="Times New Roman" panose="02020603050405020304"/>
              </a:rPr>
              <a:t>民族区域自治制度有利于民族团结，有利于发展社会主义民族关系，</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我国</a:t>
            </a:r>
            <a:r>
              <a:rPr lang="zh-CN" altLang="zh-CN" sz="2800" kern="100" dirty="0">
                <a:latin typeface="Times New Roman" panose="02020603050405020304"/>
                <a:ea typeface="华文细黑" panose="02010600040101010101" charset="-122"/>
                <a:cs typeface="Times New Roman" panose="02020603050405020304"/>
              </a:rPr>
              <a:t>社会发展的根本制度保障是中国特色社会主义制度，</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表述错误。本题选</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项</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C</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par>
                          <p:cTn id="20" fill="hold">
                            <p:stCondLst>
                              <p:cond delay="4000"/>
                            </p:stCondLst>
                            <p:childTnLst>
                              <p:par>
                                <p:cTn id="21" presetID="3" presetClass="entr" presetSubtype="10" fill="hold" nodeType="afterEffect">
                                  <p:stCondLst>
                                    <p:cond delay="0"/>
                                  </p:stCondLst>
                                  <p:childTnLst>
                                    <p:set>
                                      <p:cBhvr>
                                        <p:cTn id="22" dur="1" fill="hold">
                                          <p:stCondLst>
                                            <p:cond delay="0"/>
                                          </p:stCondLst>
                                        </p:cTn>
                                        <p:tgtEl>
                                          <p:spTgt spid="11">
                                            <p:txEl>
                                              <p:pRg st="4" end="4"/>
                                            </p:txEl>
                                          </p:spTgt>
                                        </p:tgtEl>
                                        <p:attrNameLst>
                                          <p:attrName>style.visibility</p:attrName>
                                        </p:attrNameLst>
                                      </p:cBhvr>
                                      <p:to>
                                        <p:strVal val="visible"/>
                                      </p:to>
                                    </p:set>
                                    <p:animEffect transition="in" filter="blinds(horizontal)">
                                      <p:cBhvr>
                                        <p:cTn id="23" dur="75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478582" y="1626813"/>
            <a:ext cx="10902601" cy="687600"/>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2</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错误理解民族自治地方的自治权</a:t>
            </a:r>
            <a:endParaRPr lang="zh-CN" altLang="zh-CN" sz="2800" b="1" kern="100" dirty="0">
              <a:solidFill>
                <a:schemeClr val="accent6">
                  <a:lumMod val="75000"/>
                </a:schemeClr>
              </a:solidFill>
              <a:latin typeface="Times New Roman" panose="02020603050405020304" pitchFamily="18" charset="0"/>
              <a:cs typeface="Times New Roman" panose="02020603050405020304" pitchFamily="18" charset="0"/>
            </a:endParaRPr>
          </a:p>
        </p:txBody>
      </p:sp>
      <p:grpSp>
        <p:nvGrpSpPr>
          <p:cNvPr id="2" name="组合 1"/>
          <p:cNvGrpSpPr/>
          <p:nvPr/>
        </p:nvGrpSpPr>
        <p:grpSpPr>
          <a:xfrm>
            <a:off x="478582" y="2418899"/>
            <a:ext cx="10518154" cy="2620892"/>
            <a:chOff x="478582" y="2418899"/>
            <a:chExt cx="10518154" cy="2620892"/>
          </a:xfrm>
        </p:grpSpPr>
        <p:sp>
          <p:nvSpPr>
            <p:cNvPr id="4" name="矩形 3"/>
            <p:cNvSpPr/>
            <p:nvPr/>
          </p:nvSpPr>
          <p:spPr>
            <a:xfrm>
              <a:off x="478582" y="2418899"/>
              <a:ext cx="10518154" cy="2620892"/>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622598" y="2418901"/>
              <a:ext cx="10120658" cy="2595069"/>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民族自治地方的自治权不是不接受国家统一领导的完全自治，也不是特别行政区的高度自治，而是自治机关根据本地方实际情况贯彻执行国家法律、政策，自主地管理本民族自治地方内部事务的权力。</a:t>
              </a:r>
              <a:endParaRPr lang="zh-CN" altLang="zh-CN" sz="1050" kern="100" dirty="0">
                <a:effectLst/>
                <a:latin typeface="宋体" panose="02010600030101010101" pitchFamily="2" charset="-122"/>
                <a:cs typeface="Courier New" panose="02070309020205020404"/>
              </a:endParaRPr>
            </a:p>
          </p:txBody>
        </p:sp>
      </p:grpSp>
      <p:sp>
        <p:nvSpPr>
          <p:cNvPr id="6" name="矩形 5"/>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7" name="圆角矩形 6"/>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7"/>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1117402"/>
            <a:ext cx="11291298" cy="4616648"/>
          </a:xfrm>
          <a:prstGeom prst="rect">
            <a:avLst/>
          </a:prstGeom>
        </p:spPr>
        <p:txBody>
          <a:bodyPr>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矫正训练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2</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(2012·</a:t>
            </a:r>
            <a:r>
              <a:rPr lang="zh-CN" altLang="zh-CN" sz="2800" kern="100" dirty="0">
                <a:latin typeface="Times New Roman" panose="02020603050405020304"/>
                <a:ea typeface="华文细黑" panose="02010600040101010101" charset="-122"/>
                <a:cs typeface="Times New Roman" panose="02020603050405020304"/>
              </a:rPr>
              <a:t>上海高考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根据我国宪法规定，在各少数民族聚居的地方实行区域自治，设立自治机关，行使自治权。对此理解正确的是，自治机关可以</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享有行政管理权、独立立法权和司法权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根据本地实际制定自治条例和单行条例</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同外国签订双边经济、文化、科技等协定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自行变通执行或停止执行上级国家机关的决议</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28887" y="539596"/>
            <a:ext cx="11232086" cy="397031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本题主要考查自治机关的自治权的相关知识。自治权是自治机关根据本地方实际情况贯彻执行国家法律、政策，自主地管理本民族自治地方内部事务的权力。自治机关根据本地实际制定自治条例和单行条例，这是自治机关立法自治权的体现，故选</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均是对自治机关的自治权的错误理解</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B</a:t>
            </a:r>
            <a:endParaRPr lang="zh-CN" altLang="zh-CN" sz="2800" b="1"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541558" y="1557586"/>
            <a:ext cx="10687776" cy="691768"/>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a:ea typeface="华文细黑" panose="02010600040101010101" charset="-122"/>
                <a:cs typeface="Times New Roman" panose="02020603050405020304"/>
              </a:rPr>
              <a:t>易错点</a:t>
            </a:r>
            <a:r>
              <a:rPr lang="en-US" altLang="zh-CN" sz="2800" b="1" kern="100" dirty="0">
                <a:solidFill>
                  <a:schemeClr val="accent6">
                    <a:lumMod val="75000"/>
                  </a:schemeClr>
                </a:solidFill>
                <a:latin typeface="Times New Roman" panose="02020603050405020304"/>
                <a:ea typeface="华文细黑" panose="02010600040101010101" charset="-122"/>
                <a:cs typeface="Times New Roman" panose="02020603050405020304"/>
              </a:rPr>
              <a:t>3</a:t>
            </a:r>
            <a:r>
              <a:rPr lang="zh-CN" altLang="en-US" sz="2800" b="1" kern="100" dirty="0">
                <a:solidFill>
                  <a:schemeClr val="accent6">
                    <a:lumMod val="75000"/>
                  </a:schemeClr>
                </a:solidFill>
                <a:latin typeface="Times New Roman" panose="02020603050405020304"/>
                <a:ea typeface="华文细黑" panose="02010600040101010101" charset="-122"/>
                <a:cs typeface="Times New Roman" panose="02020603050405020304"/>
              </a:rPr>
              <a:t>　在我国，宗教的本质已改变</a:t>
            </a:r>
            <a:endParaRPr lang="zh-CN" altLang="zh-CN" sz="2800" b="1" kern="100" dirty="0">
              <a:solidFill>
                <a:schemeClr val="accent6">
                  <a:lumMod val="75000"/>
                </a:schemeClr>
              </a:solidFill>
              <a:latin typeface="Times New Roman" panose="02020603050405020304"/>
              <a:ea typeface="华文细黑" panose="02010600040101010101" charset="-122"/>
              <a:cs typeface="Times New Roman" panose="02020603050405020304"/>
            </a:endParaRPr>
          </a:p>
        </p:txBody>
      </p:sp>
      <p:grpSp>
        <p:nvGrpSpPr>
          <p:cNvPr id="2" name="组合 1"/>
          <p:cNvGrpSpPr/>
          <p:nvPr/>
        </p:nvGrpSpPr>
        <p:grpSpPr>
          <a:xfrm>
            <a:off x="399864" y="2487426"/>
            <a:ext cx="11341995" cy="1524029"/>
            <a:chOff x="399864" y="2487426"/>
            <a:chExt cx="11341995" cy="1524029"/>
          </a:xfrm>
        </p:grpSpPr>
        <p:sp>
          <p:nvSpPr>
            <p:cNvPr id="6" name="矩形 5"/>
            <p:cNvSpPr/>
            <p:nvPr/>
          </p:nvSpPr>
          <p:spPr>
            <a:xfrm>
              <a:off x="399864" y="2514898"/>
              <a:ext cx="11341995" cy="1496557"/>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600167" y="2487426"/>
              <a:ext cx="10751623" cy="1302408"/>
            </a:xfrm>
            <a:prstGeom prst="rect">
              <a:avLst/>
            </a:prstGeom>
          </p:spPr>
          <p:txBody>
            <a:bodyPr wrap="square">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在我国，宗教组织已成为联系信教群众的爱国组织，但宗教的本质未改变，仍然是唯心主义世界观，是有神论思想。</a:t>
              </a:r>
              <a:endParaRPr lang="zh-CN" altLang="zh-CN" sz="1050" kern="100" dirty="0">
                <a:effectLst/>
                <a:latin typeface="宋体" panose="02010600030101010101" pitchFamily="2" charset="-122"/>
                <a:cs typeface="Courier New" panose="02070309020205020404"/>
              </a:endParaRPr>
            </a:p>
          </p:txBody>
        </p:sp>
      </p:gr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17816" y="840920"/>
            <a:ext cx="11068815" cy="5181162"/>
          </a:xfrm>
          <a:prstGeom prst="rect">
            <a:avLst/>
          </a:prstGeom>
        </p:spPr>
        <p:txBody>
          <a:bodyPr>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矫正训练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3</a:t>
            </a: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　</a:t>
            </a:r>
            <a:r>
              <a:rPr lang="en-US" altLang="zh-CN" sz="2800" kern="100" dirty="0">
                <a:latin typeface="Times New Roman" panose="02020603050405020304"/>
                <a:ea typeface="华文细黑" panose="02010600040101010101" charset="-122"/>
                <a:cs typeface="Courier New" panose="02070309020205020404"/>
              </a:rPr>
              <a:t>(2012·</a:t>
            </a:r>
            <a:r>
              <a:rPr lang="zh-CN" altLang="zh-CN" sz="2800" kern="100" dirty="0">
                <a:latin typeface="Times New Roman" panose="02020603050405020304"/>
                <a:ea typeface="华文细黑" panose="02010600040101010101" charset="-122"/>
                <a:cs typeface="Times New Roman" panose="02020603050405020304"/>
              </a:rPr>
              <a:t>大纲全国卷</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目前，新疆有清真寺、教堂、佛道教寺庙等宗教活动场所约</a:t>
            </a:r>
            <a:r>
              <a:rPr lang="en-US" altLang="zh-CN" sz="2800" kern="100" dirty="0">
                <a:latin typeface="Times New Roman" panose="02020603050405020304"/>
                <a:ea typeface="华文细黑" panose="02010600040101010101" charset="-122"/>
                <a:cs typeface="Courier New" panose="02070309020205020404"/>
              </a:rPr>
              <a:t>2.48</a:t>
            </a:r>
            <a:r>
              <a:rPr lang="zh-CN" altLang="zh-CN" sz="2800" kern="100" dirty="0">
                <a:latin typeface="Times New Roman" panose="02020603050405020304"/>
                <a:ea typeface="华文细黑" panose="02010600040101010101" charset="-122"/>
                <a:cs typeface="Times New Roman" panose="02020603050405020304"/>
              </a:rPr>
              <a:t>万座、宗教教职人员</a:t>
            </a:r>
            <a:r>
              <a:rPr lang="en-US" altLang="zh-CN" sz="2800" kern="100" dirty="0">
                <a:latin typeface="Times New Roman" panose="02020603050405020304"/>
                <a:ea typeface="华文细黑" panose="02010600040101010101" charset="-122"/>
                <a:cs typeface="Courier New" panose="02070309020205020404"/>
              </a:rPr>
              <a:t>2.9</a:t>
            </a:r>
            <a:r>
              <a:rPr lang="zh-CN" altLang="zh-CN" sz="2800" kern="100" dirty="0">
                <a:latin typeface="Times New Roman" panose="02020603050405020304"/>
                <a:ea typeface="华文细黑" panose="02010600040101010101" charset="-122"/>
                <a:cs typeface="Times New Roman" panose="02020603050405020304"/>
              </a:rPr>
              <a:t>万多人。西藏有佛教活动场所</a:t>
            </a:r>
            <a:r>
              <a:rPr lang="en-US" altLang="zh-CN" sz="2800" kern="100" dirty="0">
                <a:latin typeface="Times New Roman" panose="02020603050405020304"/>
                <a:ea typeface="华文细黑" panose="02010600040101010101" charset="-122"/>
                <a:cs typeface="Courier New" panose="02070309020205020404"/>
              </a:rPr>
              <a:t>1 700</a:t>
            </a:r>
            <a:r>
              <a:rPr lang="zh-CN" altLang="zh-CN" sz="2800" kern="100" dirty="0">
                <a:latin typeface="Times New Roman" panose="02020603050405020304"/>
                <a:ea typeface="华文细黑" panose="02010600040101010101" charset="-122"/>
                <a:cs typeface="Times New Roman" panose="02020603050405020304"/>
              </a:rPr>
              <a:t>多处，住寺僧尼约</a:t>
            </a:r>
            <a:r>
              <a:rPr lang="en-US" altLang="zh-CN" sz="2800" kern="100" dirty="0">
                <a:latin typeface="Times New Roman" panose="02020603050405020304"/>
                <a:ea typeface="华文细黑" panose="02010600040101010101" charset="-122"/>
                <a:cs typeface="Courier New" panose="02070309020205020404"/>
              </a:rPr>
              <a:t>4.6</a:t>
            </a:r>
            <a:r>
              <a:rPr lang="zh-CN" altLang="zh-CN" sz="2800" kern="100" dirty="0">
                <a:latin typeface="Times New Roman" panose="02020603050405020304"/>
                <a:ea typeface="华文细黑" panose="02010600040101010101" charset="-122"/>
                <a:cs typeface="Times New Roman" panose="02020603050405020304"/>
              </a:rPr>
              <a:t>万人，僧俗信教群众每年组织和参加各种宗教活动，每年到拉萨朝佛敬香的各族信教群众达百万人次以上，由此可见</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宗教信仰的本质已经发生变化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各民族享有宗教信仰的</a:t>
            </a:r>
            <a:r>
              <a:rPr lang="zh-CN" altLang="zh-CN" sz="2800" kern="100" dirty="0" smtClean="0">
                <a:latin typeface="Times New Roman" panose="02020603050405020304"/>
                <a:ea typeface="华文细黑" panose="02010600040101010101" charset="-122"/>
                <a:cs typeface="Times New Roman" panose="02020603050405020304"/>
              </a:rPr>
              <a:t>自由</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宗教信仰具有相同的阶级基础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正常的宗教活动受国家保护</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1" name="矩形 10"/>
          <p:cNvSpPr/>
          <p:nvPr/>
        </p:nvSpPr>
        <p:spPr>
          <a:xfrm>
            <a:off x="517816" y="765498"/>
            <a:ext cx="11068815" cy="3323987"/>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在我国，虽然宗教发生了变化，但是宗教信仰的本质没有变，</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说法错误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说法错误，宗教信仰的阶级基础不是相同的</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宋体" panose="02010600030101010101" pitchFamily="2" charset="-122"/>
                <a:ea typeface="华文细黑" panose="02010600040101010101" charset="-122"/>
                <a:cs typeface="Times New Roman" panose="02020603050405020304"/>
              </a:rPr>
              <a:t>②④</a:t>
            </a:r>
            <a:r>
              <a:rPr lang="zh-CN" altLang="zh-CN" sz="2800" kern="100" dirty="0">
                <a:latin typeface="Times New Roman" panose="02020603050405020304"/>
                <a:ea typeface="华文细黑" panose="02010600040101010101" charset="-122"/>
                <a:cs typeface="Times New Roman" panose="02020603050405020304"/>
              </a:rPr>
              <a:t>说法正确，符合题意。本题答案选</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b="1"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矩形 16"/>
          <p:cNvSpPr/>
          <p:nvPr/>
        </p:nvSpPr>
        <p:spPr>
          <a:xfrm>
            <a:off x="412171" y="1701602"/>
            <a:ext cx="11011627" cy="687600"/>
          </a:xfrm>
          <a:prstGeom prst="rect">
            <a:avLst/>
          </a:prstGeom>
        </p:spPr>
        <p:txBody>
          <a:bodyPr wrap="square" lIns="121898" tIns="60948" rIns="121898" bIns="60948">
            <a:spAutoFit/>
          </a:bodyPr>
          <a:lstStyle/>
          <a:p>
            <a:pPr indent="-1751330" algn="just" defTabSz="-635">
              <a:lnSpc>
                <a:spcPct val="150000"/>
              </a:lnSpc>
              <a:tabLst>
                <a:tab pos="1890395" algn="l"/>
              </a:tabLst>
            </a:pP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易错点</a:t>
            </a:r>
            <a:r>
              <a:rPr lang="en-US" altLang="zh-CN" sz="2800" b="1" kern="100" dirty="0">
                <a:solidFill>
                  <a:schemeClr val="accent6">
                    <a:lumMod val="75000"/>
                  </a:schemeClr>
                </a:solidFill>
                <a:latin typeface="Times New Roman" panose="02020603050405020304" pitchFamily="18" charset="0"/>
                <a:cs typeface="Times New Roman" panose="02020603050405020304" pitchFamily="18" charset="0"/>
              </a:rPr>
              <a:t>4</a:t>
            </a:r>
            <a:r>
              <a:rPr lang="zh-CN" altLang="en-US" sz="2800" b="1" kern="100" dirty="0">
                <a:solidFill>
                  <a:schemeClr val="accent6">
                    <a:lumMod val="75000"/>
                  </a:schemeClr>
                </a:solidFill>
                <a:latin typeface="Times New Roman" panose="02020603050405020304" pitchFamily="18" charset="0"/>
                <a:cs typeface="Times New Roman" panose="02020603050405020304" pitchFamily="18" charset="0"/>
              </a:rPr>
              <a:t>　对引导宗教与社会主义社会相适应理解错误</a:t>
            </a:r>
            <a:endParaRPr lang="zh-CN" altLang="zh-CN" sz="2800" b="1" kern="100" dirty="0">
              <a:solidFill>
                <a:schemeClr val="accent6">
                  <a:lumMod val="75000"/>
                </a:schemeClr>
              </a:solidFill>
              <a:latin typeface="Times New Roman" panose="02020603050405020304" pitchFamily="18" charset="0"/>
              <a:cs typeface="Times New Roman" panose="02020603050405020304" pitchFamily="18" charset="0"/>
            </a:endParaRPr>
          </a:p>
        </p:txBody>
      </p:sp>
      <p:grpSp>
        <p:nvGrpSpPr>
          <p:cNvPr id="2" name="组合 1"/>
          <p:cNvGrpSpPr/>
          <p:nvPr/>
        </p:nvGrpSpPr>
        <p:grpSpPr>
          <a:xfrm>
            <a:off x="295581" y="2489167"/>
            <a:ext cx="11118513" cy="2034522"/>
            <a:chOff x="295581" y="2489167"/>
            <a:chExt cx="11118513" cy="2034522"/>
          </a:xfrm>
        </p:grpSpPr>
        <p:sp>
          <p:nvSpPr>
            <p:cNvPr id="6" name="矩形 5"/>
            <p:cNvSpPr/>
            <p:nvPr/>
          </p:nvSpPr>
          <p:spPr>
            <a:xfrm>
              <a:off x="295581" y="2506556"/>
              <a:ext cx="11118513" cy="2017133"/>
            </a:xfrm>
            <a:prstGeom prst="rect">
              <a:avLst/>
            </a:prstGeom>
            <a:solidFill>
              <a:schemeClr val="accent1">
                <a:lumMod val="20000"/>
                <a:lumOff val="80000"/>
              </a:schemeClr>
            </a:solidFill>
            <a:ln>
              <a:noFill/>
            </a:ln>
          </p:spPr>
          <p:style>
            <a:lnRef idx="2">
              <a:schemeClr val="accent6"/>
            </a:lnRef>
            <a:fillRef idx="1">
              <a:schemeClr val="lt1"/>
            </a:fillRef>
            <a:effectRef idx="0">
              <a:schemeClr val="accent6"/>
            </a:effectRef>
            <a:fontRef idx="minor">
              <a:schemeClr val="dk1"/>
            </a:fontRef>
          </p:style>
          <p:txBody>
            <a:bodyPr rtlCol="0" anchor="ctr"/>
            <a:lstStyle/>
            <a:p>
              <a:pPr algn="just" defTabSz="-635">
                <a:lnSpc>
                  <a:spcPct val="150000"/>
                </a:lnSpc>
                <a:spcAft>
                  <a:spcPts val="0"/>
                </a:spcAft>
                <a:tabLst>
                  <a:tab pos="1890395" algn="l"/>
                </a:tabLst>
              </a:pPr>
              <a:endParaRPr lang="zh-CN" altLang="zh-CN" kern="100" dirty="0">
                <a:ln>
                  <a:solidFill>
                    <a:schemeClr val="bg2"/>
                  </a:solidFill>
                </a:ln>
                <a:solidFill>
                  <a:schemeClr val="accent6">
                    <a:lumMod val="75000"/>
                  </a:schemeClr>
                </a:solidFill>
                <a:latin typeface="Times New Roman" panose="02020603050405020304"/>
                <a:ea typeface="华文细黑" panose="02010600040101010101" charset="-122"/>
                <a:cs typeface="Times New Roman" panose="02020603050405020304"/>
              </a:endParaRPr>
            </a:p>
          </p:txBody>
        </p:sp>
        <p:sp>
          <p:nvSpPr>
            <p:cNvPr id="8" name="矩形 7"/>
            <p:cNvSpPr/>
            <p:nvPr/>
          </p:nvSpPr>
          <p:spPr>
            <a:xfrm>
              <a:off x="429066" y="2489167"/>
              <a:ext cx="10850716" cy="1948739"/>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提醒　</a:t>
              </a:r>
              <a:r>
                <a:rPr lang="zh-CN" altLang="zh-CN" sz="2800" kern="100" dirty="0">
                  <a:latin typeface="Times New Roman" panose="02020603050405020304"/>
                  <a:ea typeface="华文细黑" panose="02010600040101010101" charset="-122"/>
                  <a:cs typeface="Times New Roman" panose="02020603050405020304"/>
                </a:rPr>
                <a:t>积极引导宗教与社会主义社会相适应，而不是与社会主义相适应，不是要求宗教界人士放弃宗教信仰，不是要求宗教界人士和信教群众学习马克思主义理论。</a:t>
              </a:r>
              <a:endParaRPr lang="zh-CN" altLang="zh-CN" sz="1050" kern="100" dirty="0">
                <a:effectLst/>
                <a:latin typeface="宋体" panose="02010600030101010101" pitchFamily="2" charset="-122"/>
                <a:cs typeface="Courier New" panose="02070309020205020404"/>
              </a:endParaRPr>
            </a:p>
          </p:txBody>
        </p:sp>
      </p:grpSp>
      <p:sp>
        <p:nvSpPr>
          <p:cNvPr id="4" name="矩形 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5" name="圆角矩形 4"/>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提醒</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5"/>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504852" y="549474"/>
            <a:ext cx="11291298" cy="5181162"/>
          </a:xfrm>
          <a:prstGeom prst="rect">
            <a:avLst/>
          </a:prstGeom>
        </p:spPr>
        <p:txBody>
          <a:bodyPr>
            <a:spAutoFit/>
          </a:bodyPr>
          <a:lstStyle/>
          <a:p>
            <a:pPr algn="just">
              <a:lnSpc>
                <a:spcPct val="150000"/>
              </a:lnSpc>
              <a:spcAft>
                <a:spcPts val="0"/>
              </a:spcAft>
            </a:pP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矫正训练</a:t>
            </a: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4</a:t>
            </a:r>
            <a:r>
              <a:rPr lang="zh-CN" altLang="zh-CN" sz="2800" b="1" dirty="0">
                <a:solidFill>
                  <a:schemeClr val="accent6">
                    <a:lumMod val="75000"/>
                  </a:schemeClr>
                </a:solidFill>
                <a:latin typeface="Times New Roman" panose="02020603050405020304" pitchFamily="18" charset="0"/>
                <a:cs typeface="Times New Roman" panose="02020603050405020304" pitchFamily="18" charset="0"/>
              </a:rPr>
              <a:t>　</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浙江高考</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我国既实行宗教信仰自由政策，又积极引导宗教与社会主义社会相适应。后者意味着，要求宗教界人士和信教群众</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用马克思主义理论以及科学文化知识武装自己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对宗教教义作出与唯物主义一致的阐释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从事宗教活动要服从和服务于国家的最高利益与民族的整体利益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热爱祖国、拥护共产党的领导和社会主义制度、遵守国家的法律法规和方针政策</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 name="矩形 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4" name="圆角矩形 3">
            <a:hlinkClick r:id="rId1" action="ppaction://hlinksldjump"/>
          </p:cNvPr>
          <p:cNvSpPr/>
          <p:nvPr/>
        </p:nvSpPr>
        <p:spPr>
          <a:xfrm>
            <a:off x="9906657"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5" name="圆角矩形 4">
            <a:hlinkClick r:id="rId2" action="ppaction://hlinksldjump"/>
          </p:cNvPr>
          <p:cNvSpPr/>
          <p:nvPr/>
        </p:nvSpPr>
        <p:spPr>
          <a:xfrm>
            <a:off x="11346146"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矩形 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1" name="矩形 10"/>
          <p:cNvSpPr/>
          <p:nvPr/>
        </p:nvSpPr>
        <p:spPr>
          <a:xfrm>
            <a:off x="504852" y="901378"/>
            <a:ext cx="11291298" cy="4616648"/>
          </a:xfrm>
          <a:prstGeom prst="rect">
            <a:avLst/>
          </a:prstGeom>
        </p:spPr>
        <p:txBody>
          <a:bodyPr>
            <a:spAutoFit/>
          </a:bodyPr>
          <a:lstStyle/>
          <a:p>
            <a:pPr>
              <a:lnSpc>
                <a:spcPct val="150000"/>
              </a:lnSpc>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马克思主义理论属于唯物主义世界观，宗教属于唯心主义世界观，不能要求信教群众信仰马克思主义，排除</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宗教</a:t>
            </a:r>
            <a:r>
              <a:rPr lang="zh-CN" altLang="zh-CN" sz="2800" kern="100" dirty="0">
                <a:latin typeface="Times New Roman" panose="02020603050405020304"/>
                <a:ea typeface="华文细黑" panose="02010600040101010101" charset="-122"/>
                <a:cs typeface="Times New Roman" panose="02020603050405020304"/>
              </a:rPr>
              <a:t>属于唯心主义世界观，</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中做法，实际上要求信教群众放弃宗教信仰，排除</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宗教</a:t>
            </a:r>
            <a:r>
              <a:rPr lang="zh-CN" altLang="zh-CN" sz="2800" kern="100" dirty="0">
                <a:latin typeface="Times New Roman" panose="02020603050405020304"/>
                <a:ea typeface="华文细黑" panose="02010600040101010101" charset="-122"/>
                <a:cs typeface="Times New Roman" panose="02020603050405020304"/>
              </a:rPr>
              <a:t>与社会主义社会相适应，就是要发挥宗教的积极作用，宗教界人士拥护社会主义制度，遵守国家法律，故答案为</a:t>
            </a:r>
            <a:r>
              <a:rPr lang="en-US" altLang="zh-CN" sz="2800" kern="100" dirty="0">
                <a:latin typeface="宋体" panose="02010600030101010101" pitchFamily="2" charset="-122"/>
                <a:ea typeface="华文细黑" panose="02010600040101010101" charset="-122"/>
                <a:cs typeface="Times New Roman" panose="02020603050405020304"/>
              </a:rPr>
              <a:t>③④</a:t>
            </a:r>
            <a:r>
              <a:rPr lang="en-US" altLang="zh-CN" sz="2800" kern="100" dirty="0">
                <a:latin typeface="Times New Roman" panose="02020603050405020304"/>
                <a:ea typeface="华文细黑" panose="02010600040101010101" charset="-122"/>
                <a:cs typeface="Courier New" panose="02070309020205020404"/>
              </a:rPr>
              <a:t> </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4" name="圆角矩形 3">
            <a:hlinkClick r:id="rId1" action="ppaction://hlinksldjump"/>
          </p:cNvPr>
          <p:cNvSpPr/>
          <p:nvPr/>
        </p:nvSpPr>
        <p:spPr>
          <a:xfrm>
            <a:off x="11346146"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blinds(horizontal)">
                                      <p:cBhvr>
                                        <p:cTn id="7" dur="750"/>
                                        <p:tgtEl>
                                          <p:spTgt spid="11">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11">
                                            <p:txEl>
                                              <p:pRg st="1" end="1"/>
                                            </p:txEl>
                                          </p:spTgt>
                                        </p:tgtEl>
                                        <p:attrNameLst>
                                          <p:attrName>style.visibility</p:attrName>
                                        </p:attrNameLst>
                                      </p:cBhvr>
                                      <p:to>
                                        <p:strVal val="visible"/>
                                      </p:to>
                                    </p:set>
                                    <p:animEffect transition="in" filter="blinds(horizontal)">
                                      <p:cBhvr>
                                        <p:cTn id="11" dur="750"/>
                                        <p:tgtEl>
                                          <p:spTgt spid="11">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11">
                                            <p:txEl>
                                              <p:pRg st="2" end="2"/>
                                            </p:txEl>
                                          </p:spTgt>
                                        </p:tgtEl>
                                        <p:attrNameLst>
                                          <p:attrName>style.visibility</p:attrName>
                                        </p:attrNameLst>
                                      </p:cBhvr>
                                      <p:to>
                                        <p:strVal val="visible"/>
                                      </p:to>
                                    </p:set>
                                    <p:animEffect transition="in" filter="blinds(horizontal)">
                                      <p:cBhvr>
                                        <p:cTn id="15" dur="750"/>
                                        <p:tgtEl>
                                          <p:spTgt spid="11">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750"/>
                                        <p:tgtEl>
                                          <p:spTgt spid="1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4" name="矩形 3"/>
          <p:cNvSpPr/>
          <p:nvPr/>
        </p:nvSpPr>
        <p:spPr>
          <a:xfrm>
            <a:off x="406574" y="2451571"/>
            <a:ext cx="7011007" cy="3138463"/>
          </a:xfrm>
          <a:prstGeom prst="rect">
            <a:avLst/>
          </a:prstGeom>
        </p:spPr>
        <p:txBody>
          <a:bodyPr>
            <a:spAutoFit/>
          </a:bodyPr>
          <a:lstStyle/>
          <a:p>
            <a:pPr>
              <a:lnSpc>
                <a:spcPct val="150000"/>
              </a:lnSpc>
            </a:pPr>
            <a:r>
              <a:rPr lang="zh-CN" altLang="en-US" sz="2800" b="1" dirty="0" smtClean="0">
                <a:solidFill>
                  <a:schemeClr val="accent6">
                    <a:lumMod val="75000"/>
                  </a:schemeClr>
                </a:solidFill>
                <a:latin typeface="Times New Roman" panose="02020603050405020304" pitchFamily="18" charset="0"/>
                <a:ea typeface="华文细黑" panose="02010600040101010101" charset="-122"/>
              </a:rPr>
              <a:t>背景扫描      </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年栉风沐雨，</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载春华秋实。</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日，新疆各族各界代表隆重集会，热烈庆祝自治区成立</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周年。</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年来，新疆走过了波澜壮阔的历史进程，取得了举世瞩目的辉煌成就。</a:t>
            </a:r>
            <a:endParaRPr lang="zh-CN" altLang="zh-CN" sz="1050" kern="100" dirty="0">
              <a:effectLst/>
              <a:latin typeface="宋体" panose="02010600030101010101" pitchFamily="2" charset="-122"/>
              <a:cs typeface="Courier New" panose="02070309020205020404"/>
            </a:endParaRPr>
          </a:p>
        </p:txBody>
      </p:sp>
      <p:sp>
        <p:nvSpPr>
          <p:cNvPr id="10" name="矩形 9"/>
          <p:cNvSpPr/>
          <p:nvPr/>
        </p:nvSpPr>
        <p:spPr>
          <a:xfrm>
            <a:off x="10425" y="324739"/>
            <a:ext cx="8461045" cy="584775"/>
          </a:xfrm>
          <a:prstGeom prst="rect">
            <a:avLst/>
          </a:prstGeom>
        </p:spPr>
        <p:txBody>
          <a:bodyPr>
            <a:spAutoFit/>
          </a:bodyPr>
          <a:lstStyle/>
          <a:p>
            <a:pPr defTabSz="-635">
              <a:spcAft>
                <a:spcPts val="0"/>
              </a:spcAft>
              <a:tabLst>
                <a:tab pos="1890395" algn="l"/>
              </a:tabLst>
            </a:pPr>
            <a:r>
              <a:rPr lang="zh-CN" altLang="en-US" sz="3200" b="1" dirty="0">
                <a:solidFill>
                  <a:srgbClr val="0000FF"/>
                </a:solidFill>
                <a:latin typeface="微软雅黑" panose="020B0503020204020204" pitchFamily="34" charset="-122"/>
                <a:ea typeface="微软雅黑" panose="020B0503020204020204" pitchFamily="34" charset="-122"/>
              </a:rPr>
              <a:t>团结稳疆　长期建疆</a:t>
            </a:r>
            <a:endParaRPr lang="zh-CN" altLang="en-US" sz="3200" b="1" dirty="0">
              <a:solidFill>
                <a:srgbClr val="0000FF"/>
              </a:solidFill>
              <a:latin typeface="微软雅黑" panose="020B0503020204020204" pitchFamily="34" charset="-122"/>
              <a:ea typeface="微软雅黑" panose="020B0503020204020204" pitchFamily="34" charset="-122"/>
            </a:endParaRPr>
          </a:p>
        </p:txBody>
      </p:sp>
      <p:sp>
        <p:nvSpPr>
          <p:cNvPr id="14" name="矩形 13"/>
          <p:cNvSpPr/>
          <p:nvPr/>
        </p:nvSpPr>
        <p:spPr>
          <a:xfrm>
            <a:off x="0" y="1557586"/>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97482" y="1380688"/>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a:solidFill>
                  <a:schemeClr val="bg1"/>
                </a:solidFill>
                <a:latin typeface="宋体" panose="02010600030101010101" pitchFamily="2" charset="-122"/>
                <a:cs typeface="Courier New" panose="02070309020205020404"/>
              </a:rPr>
              <a:t>热点解读</a:t>
            </a:r>
            <a:endParaRPr lang="zh-CN" altLang="en-US" sz="2800" b="1" kern="100" dirty="0">
              <a:solidFill>
                <a:schemeClr val="bg1"/>
              </a:solidFill>
              <a:latin typeface="宋体" panose="02010600030101010101" pitchFamily="2" charset="-122"/>
              <a:cs typeface="Courier New" panose="02070309020205020404"/>
            </a:endParaRPr>
          </a:p>
        </p:txBody>
      </p:sp>
      <p:pic>
        <p:nvPicPr>
          <p:cNvPr id="25602" name="Picture 2" descr="\\张红\f\2016PPT原文件\大一轮\人教版政治\+85.TIF"/>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679382" y="2637706"/>
            <a:ext cx="4076392" cy="2473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对角圆角矩形 12"/>
          <p:cNvSpPr/>
          <p:nvPr/>
        </p:nvSpPr>
        <p:spPr>
          <a:xfrm>
            <a:off x="9263558" y="518166"/>
            <a:ext cx="1872208" cy="535364"/>
          </a:xfrm>
          <a:prstGeom prst="round2DiagRect">
            <a:avLst/>
          </a:prstGeom>
          <a:solidFill>
            <a:srgbClr val="E46C0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zh-CN" altLang="en-US" b="1" dirty="0">
                <a:solidFill>
                  <a:schemeClr val="bg1"/>
                </a:solidFill>
                <a:latin typeface="微软雅黑" panose="020B0503020204020204" pitchFamily="34" charset="-122"/>
                <a:ea typeface="微软雅黑" panose="020B0503020204020204" pitchFamily="34" charset="-122"/>
              </a:rPr>
              <a:t>热点</a:t>
            </a:r>
            <a:r>
              <a:rPr lang="zh-CN" altLang="en-US" b="1" dirty="0" smtClean="0">
                <a:solidFill>
                  <a:schemeClr val="bg1"/>
                </a:solidFill>
                <a:latin typeface="微软雅黑" panose="020B0503020204020204" pitchFamily="34" charset="-122"/>
                <a:ea typeface="微软雅黑" panose="020B0503020204020204" pitchFamily="34" charset="-122"/>
              </a:rPr>
              <a:t>聚焦</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334566" y="561049"/>
            <a:ext cx="11404211" cy="3891835"/>
          </a:xfrm>
          <a:prstGeom prst="rect">
            <a:avLst/>
          </a:prstGeom>
        </p:spPr>
        <p:txBody>
          <a:bodyPr>
            <a:spAutoFit/>
          </a:bodyPr>
          <a:lstStyle/>
          <a:p>
            <a:pPr>
              <a:lnSpc>
                <a:spcPct val="150000"/>
              </a:lnSpc>
            </a:pPr>
            <a:r>
              <a:rPr lang="en-US" altLang="zh-CN" sz="2800" kern="100" dirty="0">
                <a:latin typeface="Times New Roman" panose="02020603050405020304"/>
                <a:ea typeface="华文细黑" panose="02010600040101010101" charset="-122"/>
              </a:rPr>
              <a:t>60</a:t>
            </a:r>
            <a:r>
              <a:rPr lang="zh-CN" altLang="zh-CN" sz="2800" kern="100" dirty="0">
                <a:latin typeface="Times New Roman" panose="02020603050405020304"/>
                <a:ea typeface="华文细黑" panose="02010600040101010101" charset="-122"/>
                <a:cs typeface="Times New Roman" panose="02020603050405020304"/>
              </a:rPr>
              <a:t>年的成功实践告诉我们，</a:t>
            </a:r>
            <a:r>
              <a:rPr lang="zh-CN" altLang="zh-CN" sz="2800" u="wavy" kern="100" dirty="0">
                <a:latin typeface="Times New Roman" panose="02020603050405020304"/>
                <a:ea typeface="华文细黑" panose="02010600040101010101" charset="-122"/>
                <a:cs typeface="Times New Roman" panose="02020603050405020304"/>
              </a:rPr>
              <a:t>做好新疆工作，必须毫不动摇地坚持中国共产党的领导，坚持中国特色社会主义道路，坚持民族区域自治制度</a:t>
            </a:r>
            <a:r>
              <a:rPr lang="en-US" altLang="zh-CN" sz="2800" kern="100" baseline="300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a:t>
            </a:r>
            <a:r>
              <a:rPr lang="zh-CN" altLang="zh-CN" sz="2800" u="wavy" kern="100" dirty="0">
                <a:latin typeface="Times New Roman" panose="02020603050405020304"/>
                <a:ea typeface="华文细黑" panose="02010600040101010101" charset="-122"/>
                <a:cs typeface="Times New Roman" panose="02020603050405020304"/>
              </a:rPr>
              <a:t>必须坚决维护法律尊严、维护人民利益、维护民族团结、维护国家统一，依法严厉打击</a:t>
            </a:r>
            <a:r>
              <a:rPr lang="en-US" altLang="zh-CN" sz="2800" u="wavy" kern="100" dirty="0">
                <a:latin typeface="宋体" panose="02010600030101010101" pitchFamily="2" charset="-122"/>
                <a:ea typeface="华文细黑" panose="02010600040101010101" charset="-122"/>
                <a:cs typeface="Times New Roman" panose="02020603050405020304"/>
              </a:rPr>
              <a:t>“</a:t>
            </a:r>
            <a:r>
              <a:rPr lang="zh-CN" altLang="zh-CN" sz="2800" u="wavy" kern="100" dirty="0">
                <a:latin typeface="Times New Roman" panose="02020603050405020304"/>
                <a:ea typeface="华文细黑" panose="02010600040101010101" charset="-122"/>
                <a:cs typeface="Times New Roman" panose="02020603050405020304"/>
              </a:rPr>
              <a:t>三股势力</a:t>
            </a:r>
            <a:r>
              <a:rPr lang="en-US" altLang="zh-CN" sz="2800" u="wavy" kern="100" dirty="0">
                <a:latin typeface="宋体" panose="02010600030101010101" pitchFamily="2" charset="-122"/>
                <a:ea typeface="华文细黑" panose="02010600040101010101" charset="-122"/>
                <a:cs typeface="Times New Roman" panose="02020603050405020304"/>
              </a:rPr>
              <a:t>”</a:t>
            </a:r>
            <a:r>
              <a:rPr lang="zh-CN" altLang="zh-CN" sz="2800" u="wavy" kern="100" dirty="0">
                <a:latin typeface="Times New Roman" panose="02020603050405020304"/>
                <a:ea typeface="华文细黑" panose="02010600040101010101" charset="-122"/>
                <a:cs typeface="Times New Roman" panose="02020603050405020304"/>
              </a:rPr>
              <a:t>，确保新疆和谐稳定</a:t>
            </a:r>
            <a:r>
              <a:rPr lang="en-US" altLang="zh-CN" sz="2800" kern="100" baseline="300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a:t>
            </a:r>
            <a:r>
              <a:rPr lang="zh-CN" altLang="zh-CN" sz="2800" u="wavy" kern="100" dirty="0">
                <a:latin typeface="Times New Roman" panose="02020603050405020304"/>
                <a:ea typeface="华文细黑" panose="02010600040101010101" charset="-122"/>
                <a:cs typeface="Times New Roman" panose="02020603050405020304"/>
              </a:rPr>
              <a:t>必须高举各民族大团结旗帜，全面贯彻党的民族宗教政策</a:t>
            </a:r>
            <a:r>
              <a:rPr lang="en-US" altLang="zh-CN" sz="2800" kern="100" baseline="300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，不断增强各族群众对伟大祖国、中华民族、中华文化、中国共产党、中国特色社会主义的认同。</a:t>
            </a:r>
            <a:endParaRPr lang="en-US" altLang="zh-CN" sz="2800" baseline="30000" dirty="0">
              <a:latin typeface="宋体" panose="02010600030101010101" pitchFamily="2" charset="-122"/>
              <a:ea typeface="华文细黑" panose="02010600040101010101" charset="-122"/>
              <a:cs typeface="Times New Roman" panose="02020603050405020304"/>
            </a:endParaRPr>
          </a:p>
        </p:txBody>
      </p:sp>
      <p:sp>
        <p:nvSpPr>
          <p:cNvPr id="3" name="矩形 2"/>
          <p:cNvSpPr/>
          <p:nvPr/>
        </p:nvSpPr>
        <p:spPr>
          <a:xfrm>
            <a:off x="379627" y="4433383"/>
            <a:ext cx="11404211" cy="1948739"/>
          </a:xfrm>
          <a:prstGeom prst="rect">
            <a:avLst/>
          </a:prstGeom>
        </p:spPr>
        <p:txBody>
          <a:bodyPr>
            <a:spAutoFit/>
          </a:bodyPr>
          <a:lstStyle/>
          <a:p>
            <a:pPr>
              <a:lnSpc>
                <a:spcPct val="150000"/>
              </a:lnSpc>
            </a:pPr>
            <a:r>
              <a:rPr lang="zh-CN" altLang="zh-CN" sz="2800" kern="100" dirty="0" smtClean="0">
                <a:latin typeface="Times New Roman" panose="02020603050405020304"/>
                <a:ea typeface="华文细黑" panose="02010600040101010101" charset="-122"/>
                <a:cs typeface="Times New Roman" panose="02020603050405020304"/>
              </a:rPr>
              <a:t>紧紧</a:t>
            </a:r>
            <a:r>
              <a:rPr lang="zh-CN" altLang="zh-CN" sz="2800" kern="100" dirty="0">
                <a:latin typeface="Times New Roman" panose="02020603050405020304"/>
                <a:ea typeface="华文细黑" panose="02010600040101010101" charset="-122"/>
                <a:cs typeface="Times New Roman" panose="02020603050405020304"/>
              </a:rPr>
              <a:t>围绕</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四个全面</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战略布局，牢牢抓住推动新疆社会稳定和长治久安这个着眼点和着力点，</a:t>
            </a:r>
            <a:r>
              <a:rPr lang="zh-CN" altLang="zh-CN" sz="2800" u="wavy" kern="100" dirty="0">
                <a:latin typeface="Times New Roman" panose="02020603050405020304"/>
                <a:ea typeface="华文细黑" panose="02010600040101010101" charset="-122"/>
                <a:cs typeface="Times New Roman" panose="02020603050405020304"/>
              </a:rPr>
              <a:t>坚持依法治疆、团结稳疆、长期建疆，努力建设团结和谐、繁荣富裕、文明进步、安居乐业的社会主义新疆</a:t>
            </a:r>
            <a:r>
              <a:rPr lang="en-US" altLang="zh-CN" sz="2800" kern="100" baseline="300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9601" y="189434"/>
            <a:ext cx="11518253" cy="6473054"/>
          </a:xfrm>
          <a:prstGeom prst="rect">
            <a:avLst/>
          </a:prstGeom>
        </p:spPr>
        <p:txBody>
          <a:bodyPr>
            <a:spAutoFit/>
          </a:bodyPr>
          <a:lstStyle/>
          <a:p>
            <a:pPr>
              <a:lnSpc>
                <a:spcPct val="150000"/>
              </a:lnSpc>
            </a:pPr>
            <a:r>
              <a:rPr lang="zh-CN" altLang="en-US" sz="2800" b="1" dirty="0" smtClean="0">
                <a:solidFill>
                  <a:schemeClr val="accent6">
                    <a:lumMod val="75000"/>
                  </a:schemeClr>
                </a:solidFill>
                <a:latin typeface="+mj-ea"/>
              </a:rPr>
              <a:t>考点对接    </a:t>
            </a:r>
            <a:r>
              <a:rPr lang="zh-CN" altLang="zh-CN" sz="2800" kern="100" dirty="0" smtClean="0">
                <a:latin typeface="Times New Roman" panose="02020603050405020304"/>
                <a:ea typeface="华文细黑" panose="02010600040101010101" charset="-122"/>
                <a:cs typeface="Times New Roman" panose="02020603050405020304"/>
              </a:rPr>
              <a:t>信息</a:t>
            </a:r>
            <a:r>
              <a:rPr lang="zh-CN" altLang="zh-CN" sz="2800" kern="100" dirty="0">
                <a:latin typeface="Times New Roman" panose="02020603050405020304"/>
                <a:ea typeface="华文细黑" panose="02010600040101010101" charset="-122"/>
                <a:cs typeface="Times New Roman" panose="02020603050405020304"/>
              </a:rPr>
              <a:t>点</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　做好新疆工作必须坚持中国共产党的领导，坚持中国特色社会主义道路。</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信息点</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　民族的团结、民族的凝聚力，是衡量一个国家综合国力的重要标志之一，是社会稳定的前提，是经济发展和社会进步的保证，是国家统一的基础。确保新疆和谐稳定、维护祖国统一和安全，有利于为现代化建设创造稳定的局面。</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信息点</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　做好新疆工作要全面贯彻党的民族宗教政策，坚持民族平等、团结、共同繁荣，坚持民族区域自治制度和宗教信仰自由政策。</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信息点</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　新时期我们要珍惜、巩固和发展平等团结互助和谐的社会主义民族关系，保持新疆的繁荣稳定。</a:t>
            </a:r>
            <a:endParaRPr lang="zh-CN" altLang="zh-CN" sz="1050" b="1" kern="100" dirty="0">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66614" y="2133650"/>
            <a:ext cx="10487531" cy="1948739"/>
          </a:xfrm>
          <a:prstGeom prst="rect">
            <a:avLst/>
          </a:prstGeom>
        </p:spPr>
        <p:txBody>
          <a:bodyPr>
            <a:spAutoFit/>
          </a:bodyPr>
          <a:lstStyle/>
          <a:p>
            <a:pPr defTabSz="-635">
              <a:lnSpc>
                <a:spcPct val="150000"/>
              </a:lnSpc>
              <a:tabLst>
                <a:tab pos="2070735" algn="l"/>
              </a:tabLst>
            </a:pPr>
            <a:r>
              <a:rPr lang="zh-CN" altLang="en-US" sz="2800" b="1" dirty="0" smtClean="0">
                <a:solidFill>
                  <a:schemeClr val="accent6">
                    <a:lumMod val="75000"/>
                  </a:schemeClr>
                </a:solidFill>
                <a:latin typeface="+mj-ea"/>
              </a:rPr>
              <a:t>命题猜想    </a:t>
            </a:r>
            <a:r>
              <a:rPr lang="zh-CN" altLang="zh-CN" sz="2800" kern="100" dirty="0" smtClean="0">
                <a:latin typeface="Times New Roman" panose="02020603050405020304"/>
                <a:ea typeface="华文细黑" panose="02010600040101010101" charset="-122"/>
                <a:cs typeface="Times New Roman" panose="02020603050405020304"/>
              </a:rPr>
              <a:t>确保</a:t>
            </a:r>
            <a:r>
              <a:rPr lang="zh-CN" altLang="zh-CN" sz="2800" kern="100" dirty="0">
                <a:latin typeface="Times New Roman" panose="02020603050405020304"/>
                <a:ea typeface="华文细黑" panose="02010600040101010101" charset="-122"/>
                <a:cs typeface="Times New Roman" panose="02020603050405020304"/>
              </a:rPr>
              <a:t>新疆和谐稳定，对维护国家统一，实现中华民族伟大复兴的中国梦具有重要意义。这一热点主要以选择题的形式考查我国的民族关系、民族原则和宗教政策等知识。</a:t>
            </a:r>
            <a:endParaRPr lang="zh-CN" altLang="zh-CN" sz="1050" kern="100" dirty="0">
              <a:effectLst/>
              <a:latin typeface="宋体" panose="02010600030101010101" pitchFamily="2" charset="-122"/>
              <a:cs typeface="Courier New" panose="02070309020205020404"/>
            </a:endParaRPr>
          </a:p>
        </p:txBody>
      </p:sp>
      <p:sp>
        <p:nvSpPr>
          <p:cNvPr id="8" name="矩形 7"/>
          <p:cNvSpPr/>
          <p:nvPr/>
        </p:nvSpPr>
        <p:spPr>
          <a:xfrm>
            <a:off x="0" y="1341562"/>
            <a:ext cx="2062758" cy="504056"/>
          </a:xfrm>
          <a:prstGeom prst="rect">
            <a:avLst/>
          </a:prstGeom>
          <a:solidFill>
            <a:srgbClr val="00CC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97482" y="1164664"/>
            <a:ext cx="2088232" cy="668428"/>
          </a:xfrm>
          <a:prstGeom prst="rect">
            <a:avLst/>
          </a:prstGeom>
        </p:spPr>
        <p:txBody>
          <a:bodyPr wrap="square" lIns="121898" tIns="60948" rIns="121898" bIns="60948">
            <a:spAutoFit/>
          </a:bodyPr>
          <a:lstStyle/>
          <a:p>
            <a:pPr algn="ctr" defTabSz="-635">
              <a:lnSpc>
                <a:spcPct val="150000"/>
              </a:lnSpc>
              <a:spcAft>
                <a:spcPts val="0"/>
              </a:spcAft>
              <a:tabLst>
                <a:tab pos="1890395" algn="l"/>
              </a:tabLst>
            </a:pPr>
            <a:r>
              <a:rPr lang="zh-CN" altLang="en-US" sz="2800" b="1" kern="100" dirty="0">
                <a:solidFill>
                  <a:schemeClr val="bg1"/>
                </a:solidFill>
                <a:latin typeface="宋体" panose="02010600030101010101" pitchFamily="2" charset="-122"/>
                <a:cs typeface="Courier New" panose="02070309020205020404"/>
              </a:rPr>
              <a:t>命题前瞻</a:t>
            </a:r>
            <a:endParaRPr lang="zh-CN" altLang="en-US" sz="2800" b="1" kern="100" dirty="0">
              <a:solidFill>
                <a:schemeClr val="bg1"/>
              </a:solidFill>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85171" y="984936"/>
            <a:ext cx="11584759" cy="5181162"/>
          </a:xfrm>
          <a:prstGeom prst="rect">
            <a:avLst/>
          </a:prstGeom>
        </p:spPr>
        <p:txBody>
          <a:bodyPr>
            <a:spAutoFit/>
          </a:bodyPr>
          <a:lstStyle/>
          <a:p>
            <a:pPr>
              <a:lnSpc>
                <a:spcPct val="150000"/>
              </a:lnSpc>
            </a:pPr>
            <a:r>
              <a:rPr lang="zh-CN" altLang="en-US" sz="2800" b="1" dirty="0" smtClean="0">
                <a:solidFill>
                  <a:schemeClr val="accent6">
                    <a:lumMod val="75000"/>
                  </a:schemeClr>
                </a:solidFill>
                <a:latin typeface="+mj-ea"/>
              </a:rPr>
              <a:t>命题预测    </a:t>
            </a:r>
            <a:r>
              <a:rPr lang="en-US" altLang="zh-CN" sz="2800" kern="100" dirty="0" smtClean="0">
                <a:latin typeface="Times New Roman" panose="02020603050405020304"/>
                <a:ea typeface="华文细黑" panose="02010600040101010101" charset="-122"/>
                <a:cs typeface="Courier New" panose="02070309020205020404"/>
              </a:rPr>
              <a:t> </a:t>
            </a:r>
            <a:r>
              <a:rPr lang="en-US" altLang="zh-CN" sz="2800" kern="100" dirty="0">
                <a:latin typeface="Times New Roman" panose="02020603050405020304"/>
                <a:ea typeface="华文细黑" panose="02010600040101010101" charset="-122"/>
                <a:cs typeface="Courier New" panose="02070309020205020404"/>
              </a:rPr>
              <a:t>1.60</a:t>
            </a:r>
            <a:r>
              <a:rPr lang="zh-CN" altLang="zh-CN" sz="2800" kern="100" dirty="0">
                <a:latin typeface="Times New Roman" panose="02020603050405020304"/>
                <a:ea typeface="华文细黑" panose="02010600040101010101" charset="-122"/>
                <a:cs typeface="Times New Roman" panose="02020603050405020304"/>
              </a:rPr>
              <a:t>年栉风沐雨，</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载春华秋实，</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日上午，新疆</a:t>
            </a:r>
            <a:r>
              <a:rPr lang="en-US" altLang="zh-CN" sz="2800" kern="100" dirty="0">
                <a:latin typeface="Times New Roman" panose="02020603050405020304"/>
                <a:ea typeface="华文细黑" panose="02010600040101010101" charset="-122"/>
                <a:cs typeface="Courier New" panose="02070309020205020404"/>
              </a:rPr>
              <a:t>2 200</a:t>
            </a:r>
            <a:r>
              <a:rPr lang="zh-CN" altLang="zh-CN" sz="2800" kern="100" dirty="0">
                <a:latin typeface="Times New Roman" panose="02020603050405020304"/>
                <a:ea typeface="华文细黑" panose="02010600040101010101" charset="-122"/>
                <a:cs typeface="Times New Roman" panose="02020603050405020304"/>
              </a:rPr>
              <a:t>多名各族各界代表在新疆人民会堂隆重集会，热烈庆祝自治区成立</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周年。自治区成立</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周年为新的起点，中央进一步完善支持新疆发展的优惠政策，加大中央的投资力度，扩大投资规模，坚定不移推动新疆经济更好更快发展。这些政策有利于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实现各民族共同繁荣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推动区域间协调发展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逐步消除各民族间的差异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扩大新疆经济自治权</a:t>
            </a:r>
            <a:endParaRPr lang="zh-CN" altLang="zh-CN" sz="1050" kern="100" dirty="0">
              <a:latin typeface="宋体" panose="02010600030101010101" pitchFamily="2" charset="-122"/>
              <a:cs typeface="Courier New" panose="02070309020205020404"/>
            </a:endParaRPr>
          </a:p>
          <a:p>
            <a:pPr>
              <a:lnSpc>
                <a:spcPct val="150000"/>
              </a:lnSpc>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endParaRPr lang="zh-CN" altLang="zh-CN" sz="1050" kern="100" dirty="0">
              <a:effectLst/>
              <a:latin typeface="宋体" panose="02010600030101010101" pitchFamily="2" charset="-122"/>
              <a:cs typeface="Courier New" panose="02070309020205020404"/>
            </a:endParaRPr>
          </a:p>
        </p:txBody>
      </p:sp>
      <p:sp>
        <p:nvSpPr>
          <p:cNvPr id="2" name="矩形 1"/>
          <p:cNvSpPr/>
          <p:nvPr/>
        </p:nvSpPr>
        <p:spPr>
          <a:xfrm>
            <a:off x="3814100" y="3672954"/>
            <a:ext cx="444352" cy="523220"/>
          </a:xfrm>
          <a:prstGeom prst="rect">
            <a:avLst/>
          </a:prstGeom>
        </p:spPr>
        <p:txBody>
          <a:bodyPr wrap="none">
            <a:spAutoFit/>
          </a:bodyPr>
          <a:lstStyle/>
          <a:p>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A</a:t>
            </a:r>
            <a:endParaRPr lang="zh-CN" altLang="en-US" sz="2800"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4" name="Rectangle 21">
            <a:hlinkClick r:id="rId1"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3"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8" name="直接连接符 7"/>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9" name="矩形 8"/>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0" name="圆角矩形 9"/>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10"/>
                  </p:tgtEl>
                </p:cond>
              </p:nextCondLst>
            </p:seq>
          </p:childTnLst>
        </p:cTn>
      </p:par>
    </p:tnLst>
    <p:bldLst>
      <p:bldP spid="2" grpId="0"/>
      <p:bldP spid="2" grpId="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06574" y="837506"/>
            <a:ext cx="11291298" cy="5202130"/>
          </a:xfrm>
          <a:prstGeom prst="rect">
            <a:avLst/>
          </a:prstGeom>
        </p:spPr>
        <p:txBody>
          <a:bodyPr>
            <a:spAutoFit/>
          </a:bodyPr>
          <a:lstStyle/>
          <a:p>
            <a:pPr>
              <a:lnSpc>
                <a:spcPct val="140000"/>
              </a:lnSpc>
            </a:pPr>
            <a:r>
              <a:rPr lang="en-US" altLang="zh-CN" kern="100" dirty="0">
                <a:latin typeface="Times New Roman" panose="02020603050405020304"/>
                <a:ea typeface="华文细黑" panose="02010600040101010101" charset="-122"/>
                <a:cs typeface="Courier New" panose="02070309020205020404"/>
              </a:rPr>
              <a:t>2.2015</a:t>
            </a:r>
            <a:r>
              <a:rPr lang="zh-CN" altLang="zh-CN" kern="100" dirty="0">
                <a:latin typeface="Times New Roman" panose="02020603050405020304"/>
                <a:ea typeface="华文细黑" panose="02010600040101010101" charset="-122"/>
                <a:cs typeface="Times New Roman" panose="02020603050405020304"/>
              </a:rPr>
              <a:t>年</a:t>
            </a:r>
            <a:r>
              <a:rPr lang="en-US" altLang="zh-CN" kern="100" dirty="0">
                <a:latin typeface="Times New Roman" panose="02020603050405020304"/>
                <a:ea typeface="华文细黑" panose="02010600040101010101" charset="-122"/>
                <a:cs typeface="Courier New" panose="02070309020205020404"/>
              </a:rPr>
              <a:t>9</a:t>
            </a:r>
            <a:r>
              <a:rPr lang="zh-CN" altLang="zh-CN" kern="100" dirty="0">
                <a:latin typeface="Times New Roman" panose="02020603050405020304"/>
                <a:ea typeface="华文细黑" panose="02010600040101010101" charset="-122"/>
                <a:cs typeface="Times New Roman" panose="02020603050405020304"/>
              </a:rPr>
              <a:t>月</a:t>
            </a:r>
            <a:r>
              <a:rPr lang="en-US" altLang="zh-CN" kern="100" dirty="0">
                <a:latin typeface="Times New Roman" panose="02020603050405020304"/>
                <a:ea typeface="华文细黑" panose="02010600040101010101" charset="-122"/>
                <a:cs typeface="Courier New" panose="02070309020205020404"/>
              </a:rPr>
              <a:t>24</a:t>
            </a:r>
            <a:r>
              <a:rPr lang="zh-CN" altLang="zh-CN" kern="100" dirty="0">
                <a:latin typeface="Times New Roman" panose="02020603050405020304"/>
                <a:ea typeface="华文细黑" panose="02010600040101010101" charset="-122"/>
                <a:cs typeface="Times New Roman" panose="02020603050405020304"/>
              </a:rPr>
              <a:t>日，国务院新闻办公室发布《新疆各民族平等团结发展的历史见证》白皮书。白皮书指出，新疆维吾尔自治区的成立，标志着民族区域自治制度在新疆的全面贯彻实施。在中央政府的领导、关心和全国各兄弟省</a:t>
            </a:r>
            <a:r>
              <a:rPr lang="en-US" altLang="zh-CN" kern="100" dirty="0">
                <a:latin typeface="Times New Roman" panose="02020603050405020304"/>
                <a:ea typeface="华文细黑" panose="02010600040101010101" charset="-122"/>
                <a:cs typeface="Courier New" panose="02070309020205020404"/>
              </a:rPr>
              <a:t>(</a:t>
            </a:r>
            <a:r>
              <a:rPr lang="zh-CN" altLang="zh-CN" kern="100" dirty="0">
                <a:latin typeface="Times New Roman" panose="02020603050405020304"/>
                <a:ea typeface="华文细黑" panose="02010600040101010101" charset="-122"/>
                <a:cs typeface="Times New Roman" panose="02020603050405020304"/>
              </a:rPr>
              <a:t>区、市</a:t>
            </a:r>
            <a:r>
              <a:rPr lang="en-US" altLang="zh-CN" kern="100" dirty="0">
                <a:latin typeface="Times New Roman" panose="02020603050405020304"/>
                <a:ea typeface="华文细黑" panose="02010600040101010101" charset="-122"/>
                <a:cs typeface="Courier New" panose="02070309020205020404"/>
              </a:rPr>
              <a:t>)</a:t>
            </a:r>
            <a:r>
              <a:rPr lang="zh-CN" altLang="zh-CN" kern="100" dirty="0">
                <a:latin typeface="Times New Roman" panose="02020603050405020304"/>
                <a:ea typeface="华文细黑" panose="02010600040101010101" charset="-122"/>
                <a:cs typeface="Times New Roman" panose="02020603050405020304"/>
              </a:rPr>
              <a:t>的大力支持帮助下，新疆各族人民取得了社会主义建设伟大成就。对这一制度认识正确的是</a:t>
            </a:r>
            <a:r>
              <a:rPr lang="en-US" altLang="zh-CN" kern="100" dirty="0">
                <a:latin typeface="Times New Roman" panose="02020603050405020304"/>
                <a:ea typeface="华文细黑" panose="02010600040101010101" charset="-122"/>
                <a:cs typeface="Courier New" panose="02070309020205020404"/>
              </a:rPr>
              <a:t>(</a:t>
            </a:r>
            <a:r>
              <a:rPr lang="zh-CN" altLang="zh-CN" kern="100" dirty="0">
                <a:latin typeface="Times New Roman" panose="02020603050405020304"/>
                <a:ea typeface="华文细黑" panose="02010600040101010101" charset="-122"/>
                <a:cs typeface="Times New Roman" panose="02020603050405020304"/>
              </a:rPr>
              <a:t>　　</a:t>
            </a:r>
            <a:r>
              <a:rPr lang="en-US" altLang="zh-CN" kern="100" dirty="0">
                <a:latin typeface="Times New Roman" panose="02020603050405020304"/>
                <a:ea typeface="华文细黑" panose="02010600040101010101" charset="-122"/>
                <a:cs typeface="Courier New" panose="02070309020205020404"/>
              </a:rPr>
              <a:t>)</a:t>
            </a:r>
            <a:endParaRPr lang="zh-CN" altLang="zh-CN" kern="100" dirty="0">
              <a:latin typeface="宋体" panose="02010600030101010101" pitchFamily="2" charset="-122"/>
              <a:cs typeface="Courier New" panose="02070309020205020404"/>
            </a:endParaRPr>
          </a:p>
          <a:p>
            <a:pPr>
              <a:lnSpc>
                <a:spcPct val="140000"/>
              </a:lnSpc>
            </a:pPr>
            <a:r>
              <a:rPr lang="en-US" altLang="zh-CN" kern="100" dirty="0">
                <a:latin typeface="宋体" panose="02010600030101010101" pitchFamily="2" charset="-122"/>
                <a:ea typeface="华文细黑" panose="02010600040101010101" charset="-122"/>
                <a:cs typeface="Times New Roman" panose="02020603050405020304"/>
              </a:rPr>
              <a:t>①</a:t>
            </a:r>
            <a:r>
              <a:rPr lang="zh-CN" altLang="zh-CN" kern="100" dirty="0">
                <a:latin typeface="Times New Roman" panose="02020603050405020304"/>
                <a:ea typeface="华文细黑" panose="02010600040101010101" charset="-122"/>
                <a:cs typeface="Times New Roman" panose="02020603050405020304"/>
              </a:rPr>
              <a:t>自治机关应在中央统一领导下自主管理本民族自治地方的内部事务　</a:t>
            </a:r>
            <a:endParaRPr lang="en-US" altLang="zh-CN" kern="100" dirty="0" smtClean="0">
              <a:latin typeface="Times New Roman" panose="02020603050405020304"/>
              <a:ea typeface="华文细黑" panose="02010600040101010101" charset="-122"/>
              <a:cs typeface="Times New Roman" panose="02020603050405020304"/>
            </a:endParaRPr>
          </a:p>
          <a:p>
            <a:pPr>
              <a:lnSpc>
                <a:spcPct val="140000"/>
              </a:lnSpc>
            </a:pPr>
            <a:r>
              <a:rPr lang="en-US" altLang="zh-CN" kern="100" dirty="0" smtClean="0">
                <a:latin typeface="宋体" panose="02010600030101010101" pitchFamily="2" charset="-122"/>
                <a:ea typeface="华文细黑" panose="02010600040101010101" charset="-122"/>
                <a:cs typeface="Times New Roman" panose="02020603050405020304"/>
              </a:rPr>
              <a:t>②</a:t>
            </a:r>
            <a:r>
              <a:rPr lang="zh-CN" altLang="zh-CN" kern="100" dirty="0">
                <a:latin typeface="Times New Roman" panose="02020603050405020304"/>
                <a:ea typeface="华文细黑" panose="02010600040101010101" charset="-122"/>
                <a:cs typeface="Times New Roman" panose="02020603050405020304"/>
              </a:rPr>
              <a:t>民族自治机关是指民族自治地方的人民代表大会和行政、司法机关　</a:t>
            </a:r>
            <a:endParaRPr lang="en-US" altLang="zh-CN" kern="100" dirty="0" smtClean="0">
              <a:latin typeface="Times New Roman" panose="02020603050405020304"/>
              <a:ea typeface="华文细黑" panose="02010600040101010101" charset="-122"/>
              <a:cs typeface="Times New Roman" panose="02020603050405020304"/>
            </a:endParaRPr>
          </a:p>
          <a:p>
            <a:pPr>
              <a:lnSpc>
                <a:spcPct val="140000"/>
              </a:lnSpc>
            </a:pPr>
            <a:r>
              <a:rPr lang="en-US" altLang="zh-CN" kern="100" dirty="0" smtClean="0">
                <a:latin typeface="宋体" panose="02010600030101010101" pitchFamily="2" charset="-122"/>
                <a:ea typeface="华文细黑" panose="02010600040101010101" charset="-122"/>
                <a:cs typeface="Times New Roman" panose="02020603050405020304"/>
              </a:rPr>
              <a:t>③</a:t>
            </a:r>
            <a:r>
              <a:rPr lang="zh-CN" altLang="zh-CN" kern="100" dirty="0">
                <a:latin typeface="Times New Roman" panose="02020603050405020304"/>
                <a:ea typeface="华文细黑" panose="02010600040101010101" charset="-122"/>
                <a:cs typeface="Times New Roman" panose="02020603050405020304"/>
              </a:rPr>
              <a:t>我国的民族自治地方分为自治区、自治州、自治县</a:t>
            </a:r>
            <a:r>
              <a:rPr lang="en-US" altLang="zh-CN" kern="100" dirty="0">
                <a:latin typeface="Times New Roman" panose="02020603050405020304"/>
                <a:ea typeface="华文细黑" panose="02010600040101010101" charset="-122"/>
                <a:cs typeface="Courier New" panose="02070309020205020404"/>
              </a:rPr>
              <a:t>(</a:t>
            </a:r>
            <a:r>
              <a:rPr lang="zh-CN" altLang="zh-CN" kern="100" dirty="0">
                <a:latin typeface="Times New Roman" panose="02020603050405020304"/>
                <a:ea typeface="华文细黑" panose="02010600040101010101" charset="-122"/>
                <a:cs typeface="Times New Roman" panose="02020603050405020304"/>
              </a:rPr>
              <a:t>旗</a:t>
            </a:r>
            <a:r>
              <a:rPr lang="en-US" altLang="zh-CN" kern="100" dirty="0">
                <a:latin typeface="Times New Roman" panose="02020603050405020304"/>
                <a:ea typeface="华文细黑" panose="02010600040101010101" charset="-122"/>
                <a:cs typeface="Courier New" panose="02070309020205020404"/>
              </a:rPr>
              <a:t>)</a:t>
            </a:r>
            <a:r>
              <a:rPr lang="zh-CN" altLang="zh-CN" kern="100" dirty="0">
                <a:latin typeface="Times New Roman" panose="02020603050405020304"/>
                <a:ea typeface="华文细黑" panose="02010600040101010101" charset="-122"/>
                <a:cs typeface="Times New Roman" panose="02020603050405020304"/>
              </a:rPr>
              <a:t>、民族乡　</a:t>
            </a:r>
            <a:endParaRPr lang="en-US" altLang="zh-CN" kern="100" dirty="0" smtClean="0">
              <a:latin typeface="Times New Roman" panose="02020603050405020304"/>
              <a:ea typeface="华文细黑" panose="02010600040101010101" charset="-122"/>
              <a:cs typeface="Times New Roman" panose="02020603050405020304"/>
            </a:endParaRPr>
          </a:p>
          <a:p>
            <a:pPr>
              <a:lnSpc>
                <a:spcPct val="140000"/>
              </a:lnSpc>
            </a:pPr>
            <a:r>
              <a:rPr lang="en-US" altLang="zh-CN" kern="100" dirty="0" smtClean="0">
                <a:latin typeface="宋体" panose="02010600030101010101" pitchFamily="2" charset="-122"/>
                <a:ea typeface="华文细黑" panose="02010600040101010101" charset="-122"/>
                <a:cs typeface="Times New Roman" panose="02020603050405020304"/>
              </a:rPr>
              <a:t>④</a:t>
            </a:r>
            <a:r>
              <a:rPr lang="zh-CN" altLang="zh-CN" kern="100" dirty="0">
                <a:latin typeface="Times New Roman" panose="02020603050405020304"/>
                <a:ea typeface="华文细黑" panose="02010600040101010101" charset="-122"/>
                <a:cs typeface="Times New Roman" panose="02020603050405020304"/>
              </a:rPr>
              <a:t>自治权是民族区域自治制度的核心内容，国家统一是民族区域自治制度的前提和基础</a:t>
            </a:r>
            <a:endParaRPr lang="zh-CN" altLang="zh-CN" kern="100" dirty="0">
              <a:latin typeface="宋体" panose="02010600030101010101" pitchFamily="2" charset="-122"/>
              <a:cs typeface="Courier New" panose="02070309020205020404"/>
            </a:endParaRPr>
          </a:p>
          <a:p>
            <a:pPr>
              <a:lnSpc>
                <a:spcPct val="140000"/>
              </a:lnSpc>
            </a:pPr>
            <a:r>
              <a:rPr lang="en-US" altLang="zh-CN" kern="100" dirty="0">
                <a:latin typeface="Times New Roman" panose="02020603050405020304"/>
                <a:ea typeface="华文细黑" panose="02010600040101010101" charset="-122"/>
                <a:cs typeface="Courier New" panose="02070309020205020404"/>
              </a:rPr>
              <a:t>A.</a:t>
            </a:r>
            <a:r>
              <a:rPr lang="en-US" altLang="zh-CN" kern="100" dirty="0">
                <a:latin typeface="宋体" panose="02010600030101010101" pitchFamily="2" charset="-122"/>
                <a:ea typeface="华文细黑" panose="02010600040101010101" charset="-122"/>
                <a:cs typeface="Times New Roman" panose="02020603050405020304"/>
              </a:rPr>
              <a:t>①②</a:t>
            </a:r>
            <a:r>
              <a:rPr lang="en-US" altLang="zh-CN" kern="100" dirty="0">
                <a:latin typeface="Times New Roman" panose="02020603050405020304"/>
                <a:ea typeface="华文细黑" panose="02010600040101010101" charset="-122"/>
                <a:cs typeface="Courier New" panose="02070309020205020404"/>
              </a:rPr>
              <a:t>  </a:t>
            </a:r>
            <a:r>
              <a:rPr lang="en-US" altLang="zh-CN" kern="100" dirty="0" smtClean="0">
                <a:latin typeface="Times New Roman" panose="02020603050405020304"/>
                <a:ea typeface="华文细黑" panose="02010600040101010101" charset="-122"/>
                <a:cs typeface="Courier New" panose="02070309020205020404"/>
              </a:rPr>
              <a:t>	B</a:t>
            </a:r>
            <a:r>
              <a:rPr lang="en-US" altLang="zh-CN" kern="100" dirty="0">
                <a:latin typeface="Times New Roman" panose="02020603050405020304"/>
                <a:ea typeface="华文细黑" panose="02010600040101010101" charset="-122"/>
                <a:cs typeface="Courier New" panose="02070309020205020404"/>
              </a:rPr>
              <a:t>.</a:t>
            </a:r>
            <a:r>
              <a:rPr lang="en-US" altLang="zh-CN" kern="100" dirty="0">
                <a:latin typeface="宋体" panose="02010600030101010101" pitchFamily="2" charset="-122"/>
                <a:ea typeface="华文细黑" panose="02010600040101010101" charset="-122"/>
                <a:cs typeface="Times New Roman" panose="02020603050405020304"/>
              </a:rPr>
              <a:t>①③</a:t>
            </a:r>
            <a:r>
              <a:rPr lang="en-US" altLang="zh-CN" kern="100" dirty="0">
                <a:latin typeface="Times New Roman" panose="02020603050405020304"/>
                <a:ea typeface="华文细黑" panose="02010600040101010101" charset="-122"/>
                <a:cs typeface="Courier New" panose="02070309020205020404"/>
              </a:rPr>
              <a:t>  </a:t>
            </a:r>
            <a:r>
              <a:rPr lang="en-US" altLang="zh-CN" kern="100" dirty="0" smtClean="0">
                <a:latin typeface="Times New Roman" panose="02020603050405020304"/>
                <a:ea typeface="华文细黑" panose="02010600040101010101" charset="-122"/>
                <a:cs typeface="Courier New" panose="02070309020205020404"/>
              </a:rPr>
              <a:t>		C</a:t>
            </a:r>
            <a:r>
              <a:rPr lang="en-US" altLang="zh-CN" kern="100" dirty="0">
                <a:latin typeface="Times New Roman" panose="02020603050405020304"/>
                <a:ea typeface="华文细黑" panose="02010600040101010101" charset="-122"/>
                <a:cs typeface="Courier New" panose="02070309020205020404"/>
              </a:rPr>
              <a:t>.</a:t>
            </a:r>
            <a:r>
              <a:rPr lang="en-US" altLang="zh-CN" kern="100" dirty="0">
                <a:latin typeface="宋体" panose="02010600030101010101" pitchFamily="2" charset="-122"/>
                <a:ea typeface="华文细黑" panose="02010600040101010101" charset="-122"/>
                <a:cs typeface="Times New Roman" panose="02020603050405020304"/>
              </a:rPr>
              <a:t>②④</a:t>
            </a:r>
            <a:r>
              <a:rPr lang="en-US" altLang="zh-CN" kern="100" dirty="0">
                <a:latin typeface="Times New Roman" panose="02020603050405020304"/>
                <a:ea typeface="华文细黑" panose="02010600040101010101" charset="-122"/>
                <a:cs typeface="Courier New" panose="02070309020205020404"/>
              </a:rPr>
              <a:t>  </a:t>
            </a:r>
            <a:r>
              <a:rPr lang="en-US" altLang="zh-CN" kern="100" dirty="0" smtClean="0">
                <a:latin typeface="Times New Roman" panose="02020603050405020304"/>
                <a:ea typeface="华文细黑" panose="02010600040101010101" charset="-122"/>
                <a:cs typeface="Courier New" panose="02070309020205020404"/>
              </a:rPr>
              <a:t>		D</a:t>
            </a:r>
            <a:r>
              <a:rPr lang="en-US" altLang="zh-CN" kern="100" dirty="0">
                <a:latin typeface="Times New Roman" panose="02020603050405020304"/>
                <a:ea typeface="华文细黑" panose="02010600040101010101" charset="-122"/>
                <a:cs typeface="Courier New" panose="02070309020205020404"/>
              </a:rPr>
              <a:t>.</a:t>
            </a:r>
            <a:r>
              <a:rPr lang="en-US" altLang="zh-CN" kern="100" dirty="0">
                <a:latin typeface="宋体" panose="02010600030101010101" pitchFamily="2" charset="-122"/>
                <a:ea typeface="华文细黑" panose="02010600040101010101" charset="-122"/>
                <a:cs typeface="Times New Roman" panose="02020603050405020304"/>
              </a:rPr>
              <a:t>①④</a:t>
            </a:r>
            <a:endParaRPr lang="zh-CN" altLang="zh-CN" kern="100" dirty="0">
              <a:effectLst/>
              <a:latin typeface="宋体" panose="02010600030101010101" pitchFamily="2" charset="-122"/>
              <a:cs typeface="Courier New" panose="02070309020205020404"/>
            </a:endParaRPr>
          </a:p>
        </p:txBody>
      </p:sp>
      <p:sp>
        <p:nvSpPr>
          <p:cNvPr id="3" name="矩形 2"/>
          <p:cNvSpPr/>
          <p:nvPr/>
        </p:nvSpPr>
        <p:spPr>
          <a:xfrm>
            <a:off x="11140010" y="2493690"/>
            <a:ext cx="407484" cy="461665"/>
          </a:xfrm>
          <a:prstGeom prst="rect">
            <a:avLst/>
          </a:prstGeom>
        </p:spPr>
        <p:txBody>
          <a:bodyPr wrap="none">
            <a:spAutoFit/>
          </a:bodyPr>
          <a:lstStyle/>
          <a:p>
            <a:r>
              <a:rPr lang="en-US" altLang="zh-CN" kern="100" dirty="0" smtClean="0">
                <a:solidFill>
                  <a:schemeClr val="accent6">
                    <a:lumMod val="75000"/>
                  </a:schemeClr>
                </a:solidFill>
                <a:latin typeface="Times New Roman" panose="02020603050405020304"/>
                <a:ea typeface="华文细黑" panose="02010600040101010101" charset="-122"/>
                <a:cs typeface="Courier New" panose="02070309020205020404"/>
              </a:rPr>
              <a:t>D</a:t>
            </a:r>
            <a:endParaRPr lang="zh-CN" altLang="en-US"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4" name="Rectangle 21">
            <a:hlinkClick r:id="rId1" action="ppaction://hlinksldjump"/>
          </p:cNvPr>
          <p:cNvSpPr>
            <a:spLocks noChangeArrowheads="1"/>
          </p:cNvSpPr>
          <p:nvPr/>
        </p:nvSpPr>
        <p:spPr bwMode="auto">
          <a:xfrm>
            <a:off x="186552" y="-98598"/>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620475" y="-98401"/>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1054398" y="-98401"/>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7" name="直接连接符 6"/>
          <p:cNvCxnSpPr/>
          <p:nvPr/>
        </p:nvCxnSpPr>
        <p:spPr>
          <a:xfrm>
            <a:off x="-21560" y="459316"/>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8" name="矩形 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9" name="圆角矩形 8"/>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
                                        </p:tgtEl>
                                      </p:cBhvr>
                                    </p:animEffec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9"/>
                  </p:tgtEl>
                </p:cond>
              </p:nextCondLst>
            </p:seq>
          </p:childTnLst>
        </p:cTn>
      </p:par>
    </p:tnLst>
    <p:bldLst>
      <p:bldP spid="3" grpId="0"/>
      <p:bldP spid="3" grpId="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10"/>
          <p:cNvSpPr/>
          <p:nvPr/>
        </p:nvSpPr>
        <p:spPr>
          <a:xfrm>
            <a:off x="478582" y="1360808"/>
            <a:ext cx="11291298" cy="3970318"/>
          </a:xfrm>
          <a:prstGeom prst="rect">
            <a:avLst/>
          </a:prstGeom>
        </p:spPr>
        <p:txBody>
          <a:bodyPr>
            <a:spAutoFit/>
          </a:bodyPr>
          <a:lstStyle/>
          <a:p>
            <a:pPr defTabSz="-635">
              <a:lnSpc>
                <a:spcPct val="150000"/>
              </a:lnSpc>
              <a:tabLst>
                <a:tab pos="1890395" algn="l"/>
              </a:tabLst>
            </a:pPr>
            <a:r>
              <a:rPr lang="en-US" altLang="zh-CN" sz="2800" kern="100" dirty="0">
                <a:latin typeface="Times New Roman" panose="02020603050405020304"/>
                <a:ea typeface="华文细黑" panose="02010600040101010101" charset="-122"/>
              </a:rPr>
              <a:t>3.</a:t>
            </a:r>
            <a:r>
              <a:rPr lang="zh-CN" altLang="zh-CN" sz="2800" b="1" kern="100" dirty="0">
                <a:solidFill>
                  <a:srgbClr val="0000FF"/>
                </a:solidFill>
                <a:latin typeface="+mn-ea"/>
                <a:cs typeface="Times New Roman" panose="02020603050405020304"/>
              </a:rPr>
              <a:t>材料</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rPr>
              <a:t>2015</a:t>
            </a:r>
            <a:r>
              <a:rPr lang="zh-CN" altLang="zh-CN" sz="2800" kern="100" dirty="0">
                <a:latin typeface="Times New Roman" panose="02020603050405020304"/>
                <a:ea typeface="华文细黑" panose="02010600040101010101" charset="-122"/>
                <a:cs typeface="Times New Roman" panose="02020603050405020304"/>
              </a:rPr>
              <a:t>年，新疆维吾尔自治区成立</a:t>
            </a:r>
            <a:r>
              <a:rPr lang="en-US" altLang="zh-CN" sz="2800" kern="100" dirty="0">
                <a:latin typeface="Times New Roman" panose="02020603050405020304"/>
                <a:ea typeface="华文细黑" panose="02010600040101010101" charset="-122"/>
              </a:rPr>
              <a:t>60</a:t>
            </a:r>
            <a:r>
              <a:rPr lang="zh-CN" altLang="zh-CN" sz="2800" kern="100" dirty="0">
                <a:latin typeface="Times New Roman" panose="02020603050405020304"/>
                <a:ea typeface="华文细黑" panose="02010600040101010101" charset="-122"/>
                <a:cs typeface="Times New Roman" panose="02020603050405020304"/>
              </a:rPr>
              <a:t>周年。</a:t>
            </a:r>
            <a:r>
              <a:rPr lang="en-US" altLang="zh-CN" sz="2800" kern="100" dirty="0">
                <a:latin typeface="Times New Roman" panose="02020603050405020304"/>
                <a:ea typeface="华文细黑" panose="02010600040101010101" charset="-122"/>
              </a:rPr>
              <a:t>60</a:t>
            </a:r>
            <a:r>
              <a:rPr lang="zh-CN" altLang="zh-CN" sz="2800" kern="100" dirty="0">
                <a:latin typeface="Times New Roman" panose="02020603050405020304"/>
                <a:ea typeface="华文细黑" panose="02010600040101010101" charset="-122"/>
                <a:cs typeface="Times New Roman" panose="02020603050405020304"/>
              </a:rPr>
              <a:t>年来，新疆走过了波澜壮阔的历史进程，人民安居乐业，取得了举世瞩目的辉煌成就，新疆的发展进入了历史上最好最快的时期。新疆各族人民时刻铭记：民族团结是我国各族人民的生命线。要确保新疆和谐稳定，必须高举各民族大团结旗帜，必须把中央关心、全国支援同新疆各族干部群众艰苦奋斗紧密结合起来，形成推动新疆社会稳定和长治久安的强大合力。</a:t>
            </a:r>
            <a:endParaRPr lang="zh-CN" altLang="zh-CN" sz="1050" kern="100" dirty="0">
              <a:solidFill>
                <a:schemeClr val="accent6">
                  <a:lumMod val="75000"/>
                </a:schemeClr>
              </a:solidFill>
              <a:latin typeface="宋体" panose="02010600030101010101" pitchFamily="2" charset="-122"/>
              <a:cs typeface="Courier New" panose="02070309020205020404"/>
            </a:endParaRPr>
          </a:p>
        </p:txBody>
      </p:sp>
      <p:sp>
        <p:nvSpPr>
          <p:cNvPr id="3" name="Rectangle 21">
            <a:hlinkClick r:id="rId1"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4" name="Rectangle 21">
            <a:hlinkClick r:id="rId2"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3"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6" name="直接连接符 5"/>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p:nvPr/>
        </p:nvSpPr>
        <p:spPr>
          <a:xfrm>
            <a:off x="363083" y="765498"/>
            <a:ext cx="11420755" cy="5262979"/>
          </a:xfrm>
          <a:prstGeom prst="rect">
            <a:avLst/>
          </a:prstGeom>
        </p:spPr>
        <p:txBody>
          <a:bodyPr wrap="square">
            <a:spAutoFit/>
          </a:bodyPr>
          <a:lstStyle/>
          <a:p>
            <a:pPr>
              <a:lnSpc>
                <a:spcPct val="150000"/>
              </a:lnSpc>
            </a:pPr>
            <a:r>
              <a:rPr lang="zh-CN" altLang="zh-CN" sz="2800" kern="100" dirty="0">
                <a:latin typeface="Times New Roman" panose="02020603050405020304"/>
                <a:ea typeface="华文细黑" panose="02010600040101010101" charset="-122"/>
                <a:cs typeface="Times New Roman" panose="02020603050405020304"/>
              </a:rPr>
              <a:t>运用政治生活知识，谈谈你对</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民族团结是我国各族人民的生命线</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的理解。</a:t>
            </a:r>
            <a:endParaRPr lang="zh-CN" altLang="zh-CN" sz="1050" kern="100" dirty="0">
              <a:latin typeface="宋体" panose="02010600030101010101" pitchFamily="2" charset="-122"/>
              <a:cs typeface="Courier New" panose="02070309020205020404"/>
            </a:endParaRPr>
          </a:p>
          <a:p>
            <a:pPr>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(1)</a:t>
            </a:r>
            <a:r>
              <a:rPr lang="zh-CN" altLang="zh-CN" sz="2800" kern="100" dirty="0">
                <a:solidFill>
                  <a:schemeClr val="accent6">
                    <a:lumMod val="75000"/>
                  </a:schemeClr>
                </a:solidFill>
                <a:latin typeface="Times New Roman" panose="02020603050405020304"/>
                <a:ea typeface="华文细黑" panose="02010600040101010101" charset="-122"/>
                <a:cs typeface="Times New Roman" panose="02020603050405020304"/>
              </a:rPr>
              <a:t>我国是统一的多民族国家，这是我国重要的国情之一。民族团结关系着祖国统一、边疆巩固、社会稳定和国家长治久安。</a:t>
            </a:r>
            <a:endParaRPr lang="zh-CN" altLang="zh-CN" sz="1050" kern="100" dirty="0">
              <a:solidFill>
                <a:schemeClr val="accent6">
                  <a:lumMod val="75000"/>
                </a:schemeClr>
              </a:solidFill>
              <a:latin typeface="宋体" panose="02010600030101010101" pitchFamily="2" charset="-122"/>
              <a:cs typeface="Courier New" panose="02070309020205020404"/>
            </a:endParaRPr>
          </a:p>
          <a:p>
            <a:pPr>
              <a:lnSpc>
                <a:spcPct val="150000"/>
              </a:lnSpc>
            </a:pPr>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(2)</a:t>
            </a:r>
            <a:r>
              <a:rPr lang="zh-CN" altLang="zh-CN" sz="2800" kern="100" dirty="0">
                <a:solidFill>
                  <a:schemeClr val="accent6">
                    <a:lumMod val="75000"/>
                  </a:schemeClr>
                </a:solidFill>
                <a:latin typeface="Times New Roman" panose="02020603050405020304"/>
                <a:ea typeface="华文细黑" panose="02010600040101010101" charset="-122"/>
                <a:cs typeface="Times New Roman" panose="02020603050405020304"/>
              </a:rPr>
              <a:t>民族的团结、民族的凝聚力是衡量一个国家综合国力的重要标志之一，是社会稳定的前提，是经济发展和社会进步的保证，是国家统一的基础。</a:t>
            </a:r>
            <a:endParaRPr lang="zh-CN" altLang="zh-CN" sz="1050" kern="100" dirty="0">
              <a:solidFill>
                <a:schemeClr val="accent6">
                  <a:lumMod val="75000"/>
                </a:schemeClr>
              </a:solidFill>
              <a:latin typeface="宋体" panose="02010600030101010101" pitchFamily="2" charset="-122"/>
              <a:cs typeface="Courier New" panose="02070309020205020404"/>
            </a:endParaRPr>
          </a:p>
          <a:p>
            <a:pPr>
              <a:lnSpc>
                <a:spcPct val="150000"/>
              </a:lnSpc>
            </a:pPr>
            <a:r>
              <a:rPr lang="en-US" altLang="zh-CN" sz="2800" kern="100" dirty="0">
                <a:solidFill>
                  <a:schemeClr val="accent6">
                    <a:lumMod val="75000"/>
                  </a:schemeClr>
                </a:solidFill>
                <a:latin typeface="Times New Roman" panose="02020603050405020304"/>
                <a:ea typeface="华文细黑" panose="02010600040101010101" charset="-122"/>
              </a:rPr>
              <a:t>(3)</a:t>
            </a:r>
            <a:r>
              <a:rPr lang="zh-CN" altLang="zh-CN" sz="2800" kern="100" dirty="0">
                <a:solidFill>
                  <a:schemeClr val="accent6">
                    <a:lumMod val="75000"/>
                  </a:schemeClr>
                </a:solidFill>
                <a:latin typeface="Times New Roman" panose="02020603050405020304"/>
                <a:ea typeface="华文细黑" panose="02010600040101010101" charset="-122"/>
                <a:cs typeface="Times New Roman" panose="02020603050405020304"/>
              </a:rPr>
              <a:t>国家统一、民族团结，是我国顺利进行社会主义现代化建设，实现中华民族伟大复兴的根本保证。</a:t>
            </a:r>
            <a:endParaRPr lang="zh-CN" altLang="en-US" sz="2800" kern="100" dirty="0">
              <a:solidFill>
                <a:schemeClr val="accent6">
                  <a:lumMod val="75000"/>
                </a:schemeClr>
              </a:solidFill>
              <a:latin typeface="Times New Roman" panose="02020603050405020304" pitchFamily="18" charset="0"/>
              <a:ea typeface="华文细黑" panose="02010600040101010101" charset="-122"/>
            </a:endParaRPr>
          </a:p>
        </p:txBody>
      </p:sp>
      <p:sp>
        <p:nvSpPr>
          <p:cNvPr id="6" name="Rectangle 21">
            <a:hlinkClick r:id="rId1" action="ppaction://hlinksldjump"/>
          </p:cNvPr>
          <p:cNvSpPr>
            <a:spLocks noChangeArrowheads="1"/>
          </p:cNvSpPr>
          <p:nvPr/>
        </p:nvSpPr>
        <p:spPr bwMode="auto">
          <a:xfrm>
            <a:off x="620475"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2" action="ppaction://hlinksldjump"/>
          </p:cNvPr>
          <p:cNvSpPr>
            <a:spLocks noChangeArrowheads="1"/>
          </p:cNvSpPr>
          <p:nvPr/>
        </p:nvSpPr>
        <p:spPr bwMode="auto">
          <a:xfrm>
            <a:off x="1054398"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9" name="直接连接符 8"/>
          <p:cNvCxnSpPr/>
          <p:nvPr/>
        </p:nvCxnSpPr>
        <p:spPr>
          <a:xfrm>
            <a:off x="25473" y="729395"/>
            <a:ext cx="12118405" cy="35906"/>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10" name="矩形 9"/>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1" name="圆角矩形 10"/>
          <p:cNvSpPr/>
          <p:nvPr/>
        </p:nvSpPr>
        <p:spPr>
          <a:xfrm>
            <a:off x="10271670"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12" name="圆角矩形 11">
            <a:hlinkClick r:id="rId3" action="ppaction://hlinksldjump"/>
          </p:cNvPr>
          <p:cNvSpPr/>
          <p:nvPr/>
        </p:nvSpPr>
        <p:spPr>
          <a:xfrm>
            <a:off x="11346146"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
        <p:nvSpPr>
          <p:cNvPr id="13" name="Rectangle 21">
            <a:hlinkClick r:id="rId4" action="ppaction://hlinksldjump"/>
          </p:cNvPr>
          <p:cNvSpPr>
            <a:spLocks noChangeArrowheads="1"/>
          </p:cNvSpPr>
          <p:nvPr/>
        </p:nvSpPr>
        <p:spPr bwMode="auto">
          <a:xfrm>
            <a:off x="186552" y="189434"/>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1"/>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blinds(horizontal)">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blinds(horizontal)">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blinds(horizontal)">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5">
                                            <p:txEl>
                                              <p:pRg st="0" end="0"/>
                                            </p:txEl>
                                          </p:spTgt>
                                        </p:tgtEl>
                                      </p:cBhvr>
                                    </p:animEffect>
                                    <p:set>
                                      <p:cBhvr>
                                        <p:cTn id="22" dur="1" fill="hold">
                                          <p:stCondLst>
                                            <p:cond delay="499"/>
                                          </p:stCondLst>
                                        </p:cTn>
                                        <p:tgtEl>
                                          <p:spTgt spid="5">
                                            <p:txEl>
                                              <p:pRg st="0" end="0"/>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5">
                                            <p:txEl>
                                              <p:pRg st="1" end="1"/>
                                            </p:txEl>
                                          </p:spTgt>
                                        </p:tgtEl>
                                      </p:cBhvr>
                                    </p:animEffect>
                                    <p:set>
                                      <p:cBhvr>
                                        <p:cTn id="25" dur="1" fill="hold">
                                          <p:stCondLst>
                                            <p:cond delay="499"/>
                                          </p:stCondLst>
                                        </p:cTn>
                                        <p:tgtEl>
                                          <p:spTgt spid="5">
                                            <p:txEl>
                                              <p:pRg st="1" end="1"/>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5">
                                            <p:txEl>
                                              <p:pRg st="2" end="2"/>
                                            </p:txEl>
                                          </p:spTgt>
                                        </p:tgtEl>
                                      </p:cBhvr>
                                    </p:animEffect>
                                    <p:set>
                                      <p:cBhvr>
                                        <p:cTn id="28" dur="1" fill="hold">
                                          <p:stCondLst>
                                            <p:cond delay="499"/>
                                          </p:stCondLst>
                                        </p:cTn>
                                        <p:tgtEl>
                                          <p:spTgt spid="5">
                                            <p:txEl>
                                              <p:pRg st="2" end="2"/>
                                            </p:txEl>
                                          </p:spTgt>
                                        </p:tgtEl>
                                        <p:attrNameLst>
                                          <p:attrName>style.visibility</p:attrName>
                                        </p:attrNameLst>
                                      </p:cBhvr>
                                      <p:to>
                                        <p:strVal val="hidden"/>
                                      </p:to>
                                    </p:set>
                                  </p:childTnLst>
                                </p:cTn>
                              </p:par>
                              <p:par>
                                <p:cTn id="29" presetID="10" presetClass="exit" presetSubtype="0" fill="hold" grpId="0" nodeType="withEffect">
                                  <p:stCondLst>
                                    <p:cond delay="0"/>
                                  </p:stCondLst>
                                  <p:childTnLst>
                                    <p:animEffect transition="out" filter="fade">
                                      <p:cBhvr>
                                        <p:cTn id="30" dur="500"/>
                                        <p:tgtEl>
                                          <p:spTgt spid="5">
                                            <p:txEl>
                                              <p:pRg st="3" end="3"/>
                                            </p:txEl>
                                          </p:spTgt>
                                        </p:tgtEl>
                                      </p:cBhvr>
                                    </p:animEffect>
                                    <p:set>
                                      <p:cBhvr>
                                        <p:cTn id="31" dur="1" fill="hold">
                                          <p:stCondLst>
                                            <p:cond delay="499"/>
                                          </p:stCondLst>
                                        </p:cTn>
                                        <p:tgtEl>
                                          <p:spTgt spid="5">
                                            <p:txEl>
                                              <p:pRg st="3" end="3"/>
                                            </p:txEl>
                                          </p:spTgt>
                                        </p:tgtEl>
                                        <p:attrNameLst>
                                          <p:attrName>style.visibility</p:attrName>
                                        </p:attrNameLst>
                                      </p:cBhvr>
                                      <p:to>
                                        <p:strVal val="hidden"/>
                                      </p:to>
                                    </p:set>
                                  </p:childTnLst>
                                </p:cTn>
                              </p:par>
                            </p:childTnLst>
                          </p:cTn>
                        </p:par>
                      </p:childTnLst>
                    </p:cTn>
                  </p:par>
                </p:childTnLst>
              </p:cTn>
              <p:nextCondLst>
                <p:cond evt="onClick" delay="0">
                  <p:tgtEl>
                    <p:spTgt spid="11"/>
                  </p:tgtEl>
                </p:cond>
              </p:nextCondLst>
            </p:seq>
          </p:childTnLst>
        </p:cTn>
      </p:par>
    </p:tnLst>
    <p:bldLst>
      <p:bldP spid="5" grpId="0" build="allAtOnce"/>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9"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40"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矩形 17"/>
          <p:cNvSpPr/>
          <p:nvPr/>
        </p:nvSpPr>
        <p:spPr>
          <a:xfrm>
            <a:off x="191504" y="258220"/>
            <a:ext cx="1980029" cy="630942"/>
          </a:xfrm>
          <a:prstGeom prst="rect">
            <a:avLst/>
          </a:prstGeom>
        </p:spPr>
        <p:txBody>
          <a:bodyPr wrap="none">
            <a:spAutoFit/>
          </a:bodyPr>
          <a:lstStyle/>
          <a:p>
            <a:pPr lvl="0">
              <a:defRPr/>
            </a:pPr>
            <a:r>
              <a:rPr lang="zh-CN" altLang="en-US" sz="3500" b="1" dirty="0" smtClean="0">
                <a:solidFill>
                  <a:srgbClr val="0000FF"/>
                </a:solidFill>
                <a:latin typeface="+mj-ea"/>
                <a:ea typeface="+mj-ea"/>
              </a:rPr>
              <a:t>练出高分</a:t>
            </a:r>
            <a:endParaRPr lang="zh-CN" altLang="zh-CN" sz="3500" b="1" dirty="0">
              <a:solidFill>
                <a:srgbClr val="0000FF"/>
              </a:solidFill>
              <a:latin typeface="+mj-ea"/>
              <a:ea typeface="+mj-ea"/>
            </a:endParaRPr>
          </a:p>
        </p:txBody>
      </p:sp>
      <p:cxnSp>
        <p:nvCxnSpPr>
          <p:cNvPr id="19" name="直接连接符 18"/>
          <p:cNvCxnSpPr/>
          <p:nvPr/>
        </p:nvCxnSpPr>
        <p:spPr>
          <a:xfrm>
            <a:off x="2604" y="909514"/>
            <a:ext cx="12187809" cy="0"/>
          </a:xfrm>
          <a:prstGeom prst="line">
            <a:avLst/>
          </a:prstGeom>
          <a:ln w="12700">
            <a:solidFill>
              <a:schemeClr val="accent6">
                <a:lumMod val="75000"/>
              </a:schemeClr>
            </a:solidFill>
          </a:ln>
        </p:spPr>
        <p:style>
          <a:lnRef idx="2">
            <a:schemeClr val="dk1"/>
          </a:lnRef>
          <a:fillRef idx="0">
            <a:schemeClr val="dk1"/>
          </a:fillRef>
          <a:effectRef idx="1">
            <a:schemeClr val="dk1"/>
          </a:effectRef>
          <a:fontRef idx="minor">
            <a:schemeClr val="tx1"/>
          </a:fontRef>
        </p:style>
      </p:cxnSp>
      <p:sp>
        <p:nvSpPr>
          <p:cNvPr id="20" name="矩形 19"/>
          <p:cNvSpPr/>
          <p:nvPr/>
        </p:nvSpPr>
        <p:spPr>
          <a:xfrm>
            <a:off x="148784" y="1127211"/>
            <a:ext cx="11923086" cy="4534831"/>
          </a:xfrm>
          <a:prstGeom prst="rect">
            <a:avLst/>
          </a:prstGeom>
        </p:spPr>
        <p:txBody>
          <a:bodyPr>
            <a:spAutoFit/>
          </a:bodyPr>
          <a:lstStyle/>
          <a:p>
            <a:pPr algn="just">
              <a:lnSpc>
                <a:spcPct val="150000"/>
              </a:lnSpc>
              <a:spcAft>
                <a:spcPts val="0"/>
              </a:spcAft>
            </a:pPr>
            <a:r>
              <a:rPr lang="zh-CN" altLang="zh-CN" sz="2800" kern="100">
                <a:latin typeface="Times New Roman" panose="02020603050405020304"/>
                <a:ea typeface="华文细黑" panose="02010600040101010101" charset="-122"/>
                <a:cs typeface="Times New Roman" panose="02020603050405020304"/>
              </a:rPr>
              <a:t>一、选择题</a:t>
            </a:r>
            <a:endParaRPr lang="zh-CN" altLang="zh-CN" sz="1050" kern="10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我国已经启动了《中华大典</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藏文卷》的编撰工作，计划用</a:t>
            </a:r>
            <a:r>
              <a:rPr lang="en-US" altLang="zh-CN" sz="2800" kern="100" dirty="0">
                <a:latin typeface="Times New Roman" panose="02020603050405020304"/>
                <a:ea typeface="华文细黑" panose="02010600040101010101" charset="-122"/>
                <a:cs typeface="Courier New" panose="02070309020205020404"/>
              </a:rPr>
              <a:t>15</a:t>
            </a:r>
            <a:r>
              <a:rPr lang="zh-CN" altLang="zh-CN" sz="2800" kern="100" dirty="0">
                <a:latin typeface="Times New Roman" panose="02020603050405020304"/>
                <a:ea typeface="华文细黑" panose="02010600040101010101" charset="-122"/>
                <a:cs typeface="Times New Roman" panose="02020603050405020304"/>
              </a:rPr>
              <a:t>年时间，出版从吐蕃时期至西藏和平解放前的藏文文献典籍。这直接体现了</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我国坚持民族平等原则，尊重和保护藏族人民继承和发展民族文化的权利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我国坚持民族团结原则，增强民族凝聚力</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我国实行民族区域自治，保护藏族人民自主管理民族文化的权利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我国实行宗教信仰自由政策，尊重藏族人民的信仰自由权利</a:t>
            </a:r>
            <a:endParaRPr lang="zh-CN" altLang="zh-CN" sz="1050" kern="100" dirty="0">
              <a:effectLst/>
              <a:latin typeface="宋体" panose="02010600030101010101" pitchFamily="2" charset="-122"/>
              <a:cs typeface="Courier New" panose="02070309020205020404"/>
            </a:endParaRPr>
          </a:p>
        </p:txBody>
      </p:sp>
      <p:sp>
        <p:nvSpPr>
          <p:cNvPr id="17"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 name="矩形 1"/>
          <p:cNvSpPr/>
          <p:nvPr/>
        </p:nvSpPr>
        <p:spPr>
          <a:xfrm>
            <a:off x="10486965" y="2530973"/>
            <a:ext cx="444352" cy="523220"/>
          </a:xfrm>
          <a:prstGeom prst="rect">
            <a:avLst/>
          </a:prstGeom>
        </p:spPr>
        <p:txBody>
          <a:bodyPr wrap="none">
            <a:spAutoFit/>
          </a:bodyPr>
          <a:lstStyle/>
          <a:p>
            <a:r>
              <a:rPr lang="en-US" altLang="zh-CN" sz="2800" kern="100" dirty="0" smtClean="0">
                <a:solidFill>
                  <a:schemeClr val="accent6">
                    <a:lumMod val="75000"/>
                  </a:schemeClr>
                </a:solidFill>
                <a:latin typeface="Times New Roman" panose="02020603050405020304"/>
                <a:ea typeface="华文细黑" panose="02010600040101010101" charset="-122"/>
                <a:cs typeface="Courier New" panose="02070309020205020404"/>
              </a:rPr>
              <a:t>A</a:t>
            </a:r>
            <a:endParaRPr lang="zh-CN" altLang="en-US" sz="2800"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22" name="矩形 21"/>
          <p:cNvSpPr/>
          <p:nvPr/>
        </p:nvSpPr>
        <p:spPr>
          <a:xfrm>
            <a:off x="190550" y="5590034"/>
            <a:ext cx="11923086" cy="656077"/>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charset="-122"/>
                <a:cs typeface="Times New Roman" panose="02020603050405020304"/>
              </a:rPr>
              <a:t>材料体现了各民族之间文化上的平等。</a:t>
            </a:r>
            <a:endParaRPr lang="zh-CN" altLang="zh-CN" sz="1050" kern="100" dirty="0">
              <a:effectLst/>
              <a:latin typeface="宋体" panose="02010600030101010101" pitchFamily="2" charset="-122"/>
              <a:cs typeface="Courier New" panose="02070309020205020404"/>
            </a:endParaRPr>
          </a:p>
        </p:txBody>
      </p:sp>
      <p:sp>
        <p:nvSpPr>
          <p:cNvPr id="23" name="矩形 2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4" name="圆角矩形 23"/>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22"/>
                                        </p:tgtEl>
                                      </p:cBhvr>
                                    </p:animEffect>
                                    <p:set>
                                      <p:cBhvr>
                                        <p:cTn id="17" dur="1" fill="hold">
                                          <p:stCondLst>
                                            <p:cond delay="499"/>
                                          </p:stCondLst>
                                        </p:cTn>
                                        <p:tgtEl>
                                          <p:spTgt spid="22"/>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2" grpId="0"/>
      <p:bldP spid="2" grpId="1"/>
      <p:bldP spid="22" grpId="0"/>
      <p:bldP spid="22" grpId="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04027" y="765498"/>
            <a:ext cx="11291298" cy="5909310"/>
          </a:xfrm>
          <a:prstGeom prst="rect">
            <a:avLst/>
          </a:prstGeom>
        </p:spPr>
        <p:txBody>
          <a:bodyPr wrap="square">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第十届全国少数民族传统体育运动会于</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在内蒙古自治区鄂尔多斯市举行。全国少数民族传统体育运动会，是以少数民族为参加主体的大型体育赛事。本届运动会为了进一步发展和推广少数民族传统体育，首次在集体竞赛项目和表演项目上按一定比例允许汉族运动员参赛。这一变化有利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发展平等团结互助和谐的新型民族关系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保障少数民族人民当家作主权利的实现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促进民族之间的团结，增强民族凝聚力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民族区域自治地方行使文化管理自治权</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4" name="圆角矩形 33">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645090" y="1989634"/>
            <a:ext cx="10850716" cy="2031325"/>
          </a:xfrm>
          <a:prstGeom prst="rect">
            <a:avLst/>
          </a:prstGeom>
        </p:spPr>
        <p:txBody>
          <a:bodyPr wrap="square">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我国的人民代表大会制度、民族区域自治制度等民主制度保证少数民族人民当家作主权利的实现，</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排除；</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不符合题意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A</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16881" y="1269554"/>
            <a:ext cx="11524006"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3.</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全面建成小康社会，一个民族都不能少。</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习近平总书记会见基层民族团结优秀代表时的话语，引起社会热烈反响。为此，国家投入大量的人力、物力和财力，大力支持民族地区发展。此举</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意在改革与完善我国民族区域自治制度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是加强民族团结，实现各民族共同繁荣的要求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是消除各民族之间差别的有效途径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体现</a:t>
            </a:r>
            <a:r>
              <a:rPr lang="zh-CN" altLang="zh-CN" sz="2800" kern="100" dirty="0" smtClean="0">
                <a:latin typeface="Times New Roman" panose="02020603050405020304"/>
                <a:ea typeface="华文细黑" panose="02010600040101010101" charset="-122"/>
                <a:cs typeface="Times New Roman" panose="02020603050405020304"/>
              </a:rPr>
              <a:t>了社会主义公平正义、共同富裕的追求</a:t>
            </a:r>
            <a:endParaRPr lang="zh-CN" altLang="zh-CN" sz="1050" kern="100" dirty="0" smtClean="0">
              <a:latin typeface="宋体" panose="02010600030101010101" pitchFamily="2" charset="-122"/>
              <a:cs typeface="Courier New" panose="02070309020205020404"/>
            </a:endParaRPr>
          </a:p>
          <a:p>
            <a:pPr algn="just">
              <a:lnSpc>
                <a:spcPct val="150000"/>
              </a:lnSpc>
              <a:spcAft>
                <a:spcPts val="0"/>
              </a:spcAft>
            </a:pPr>
            <a:r>
              <a:rPr lang="en-US" altLang="zh-CN" sz="2800" kern="100" dirty="0" smtClean="0">
                <a:latin typeface="Times New Roman" panose="02020603050405020304"/>
                <a:ea typeface="华文细黑" panose="02010600040101010101" charset="-122"/>
                <a:cs typeface="Courier New" panose="02070309020205020404"/>
              </a:rPr>
              <a:t>A.</a:t>
            </a:r>
            <a:r>
              <a:rPr lang="en-US" altLang="zh-CN" sz="2800" kern="100" dirty="0" smtClean="0">
                <a:latin typeface="宋体" panose="02010600030101010101" pitchFamily="2" charset="-122"/>
                <a:ea typeface="华文细黑" panose="02010600040101010101" charset="-122"/>
                <a:cs typeface="Times New Roman" panose="02020603050405020304"/>
              </a:rPr>
              <a:t>①②</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smtClean="0">
                <a:latin typeface="宋体" panose="02010600030101010101" pitchFamily="2" charset="-122"/>
                <a:ea typeface="华文细黑" panose="02010600040101010101" charset="-122"/>
                <a:cs typeface="Times New Roman" panose="02020603050405020304"/>
              </a:rPr>
              <a:t>②④</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smtClean="0">
                <a:latin typeface="宋体" panose="02010600030101010101" pitchFamily="2" charset="-122"/>
                <a:ea typeface="华文细黑" panose="02010600040101010101" charset="-122"/>
                <a:cs typeface="Times New Roman" panose="02020603050405020304"/>
              </a:rPr>
              <a:t>①③</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smtClean="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16"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8516623" y="2565698"/>
            <a:ext cx="496186" cy="656846"/>
          </a:xfrm>
          <a:prstGeom prst="rect">
            <a:avLst/>
          </a:prstGeom>
        </p:spPr>
        <p:txBody>
          <a:bodyPr>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B</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1" name="矩形 3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3" name="圆角矩形 32"/>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2"/>
                                        </p:tgtEl>
                                      </p:cBhvr>
                                    </p:animEffect>
                                    <p:set>
                                      <p:cBhvr>
                                        <p:cTn id="1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32" grpId="0"/>
      <p:bldP spid="32" grpId="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04938" y="837506"/>
            <a:ext cx="11639247"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李克强总理强调，要进一步加大中央对西藏发展的支持力度，充实和完善特殊优惠扶持政策，继续执行</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收入全留、补助递增、专项扶持</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的财税优惠政策。上述政策</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是贯彻我国处理民族关系原则的具体体现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保障了少数民族地区人民当家作主的权利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协调了少数民族的特殊利益与国家的整体利益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是实现少数民族经济发展和社会进步的根本保证</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①③</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2" name="矩形 1"/>
          <p:cNvSpPr/>
          <p:nvPr/>
        </p:nvSpPr>
        <p:spPr>
          <a:xfrm>
            <a:off x="4138686" y="2300816"/>
            <a:ext cx="444352" cy="523220"/>
          </a:xfrm>
          <a:prstGeom prst="rect">
            <a:avLst/>
          </a:prstGeom>
        </p:spPr>
        <p:txBody>
          <a:bodyPr wrap="none">
            <a:spAutoFit/>
          </a:bodyPr>
          <a:lstStyle/>
          <a:p>
            <a:r>
              <a:rPr lang="en-US" altLang="zh-CN" sz="2800" kern="100" dirty="0" smtClean="0">
                <a:solidFill>
                  <a:schemeClr val="accent6">
                    <a:lumMod val="75000"/>
                  </a:schemeClr>
                </a:solidFill>
                <a:latin typeface="Times New Roman" panose="02020603050405020304"/>
                <a:ea typeface="华文细黑" panose="02010600040101010101" charset="-122"/>
                <a:cs typeface="Courier New" panose="02070309020205020404"/>
              </a:rPr>
              <a:t>D</a:t>
            </a:r>
            <a:endParaRPr lang="zh-CN" altLang="en-US" sz="2800" kern="100" dirty="0">
              <a:solidFill>
                <a:schemeClr val="accent6">
                  <a:lumMod val="75000"/>
                </a:schemeClr>
              </a:solidFill>
              <a:latin typeface="Times New Roman" panose="02020603050405020304"/>
              <a:ea typeface="华文细黑" panose="02010600040101010101" charset="-122"/>
              <a:cs typeface="Courier New" panose="02070309020205020404"/>
            </a:endParaRPr>
          </a:p>
        </p:txBody>
      </p:sp>
      <p:sp>
        <p:nvSpPr>
          <p:cNvPr id="33" name="矩形 32"/>
          <p:cNvSpPr/>
          <p:nvPr/>
        </p:nvSpPr>
        <p:spPr>
          <a:xfrm>
            <a:off x="262558" y="5295738"/>
            <a:ext cx="11639247" cy="1302408"/>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解析　</a:t>
            </a:r>
            <a:r>
              <a:rPr lang="zh-CN" altLang="zh-CN" sz="2800" kern="100" dirty="0">
                <a:latin typeface="Times New Roman" panose="02020603050405020304"/>
                <a:ea typeface="华文细黑" panose="02010600040101010101" charset="-122"/>
                <a:cs typeface="Times New Roman" panose="02020603050405020304"/>
              </a:rPr>
              <a:t>坚持党的领导和社会主义制度是实现少数民族经济发展和社会进步的根本保证，</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排除。</a:t>
            </a:r>
            <a:endParaRPr lang="zh-CN" altLang="zh-CN" sz="1050" kern="100" dirty="0">
              <a:effectLst/>
              <a:latin typeface="宋体" panose="02010600030101010101" pitchFamily="2" charset="-122"/>
              <a:cs typeface="Courier New" panose="02070309020205020404"/>
            </a:endParaRPr>
          </a:p>
        </p:txBody>
      </p: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5" name="圆角矩形 34"/>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5"/>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blinds(horizontal)">
                                      <p:cBhvr>
                                        <p:cTn id="7" dur="500"/>
                                        <p:tgtEl>
                                          <p:spTgt spid="3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1" nodeType="clickEffect">
                                  <p:stCondLst>
                                    <p:cond delay="0"/>
                                  </p:stCondLst>
                                  <p:childTnLst>
                                    <p:animEffect transition="out" filter="fade">
                                      <p:cBhvr>
                                        <p:cTn id="16" dur="500"/>
                                        <p:tgtEl>
                                          <p:spTgt spid="33"/>
                                        </p:tgtEl>
                                      </p:cBhvr>
                                    </p:animEffect>
                                    <p:set>
                                      <p:cBhvr>
                                        <p:cTn id="17" dur="1" fill="hold">
                                          <p:stCondLst>
                                            <p:cond delay="499"/>
                                          </p:stCondLst>
                                        </p:cTn>
                                        <p:tgtEl>
                                          <p:spTgt spid="33"/>
                                        </p:tgtEl>
                                        <p:attrNameLst>
                                          <p:attrName>style.visibility</p:attrName>
                                        </p:attrNameLst>
                                      </p:cBhvr>
                                      <p:to>
                                        <p:strVal val="hidden"/>
                                      </p:to>
                                    </p:set>
                                  </p:childTnLst>
                                </p:cTn>
                              </p:par>
                              <p:par>
                                <p:cTn id="18" presetID="10" presetClass="exit" presetSubtype="0" fill="hold" grpId="1" nodeType="withEffect">
                                  <p:stCondLst>
                                    <p:cond delay="0"/>
                                  </p:stCondLst>
                                  <p:childTnLst>
                                    <p:animEffect transition="out" filter="fade">
                                      <p:cBhvr>
                                        <p:cTn id="19" dur="500"/>
                                        <p:tgtEl>
                                          <p:spTgt spid="2"/>
                                        </p:tgtEl>
                                      </p:cBhvr>
                                    </p:animEffect>
                                    <p:set>
                                      <p:cBhvr>
                                        <p:cTn id="20" dur="1" fill="hold">
                                          <p:stCondLst>
                                            <p:cond delay="499"/>
                                          </p:stCondLst>
                                        </p:cTn>
                                        <p:tgtEl>
                                          <p:spTgt spid="2"/>
                                        </p:tgtEl>
                                        <p:attrNameLst>
                                          <p:attrName>style.visibility</p:attrName>
                                        </p:attrNameLst>
                                      </p:cBhvr>
                                      <p:to>
                                        <p:strVal val="hidden"/>
                                      </p:to>
                                    </p:set>
                                  </p:childTnLst>
                                </p:cTn>
                              </p:par>
                            </p:childTnLst>
                          </p:cTn>
                        </p:par>
                      </p:childTnLst>
                    </p:cTn>
                  </p:par>
                </p:childTnLst>
              </p:cTn>
              <p:nextCondLst>
                <p:cond evt="onClick" delay="0">
                  <p:tgtEl>
                    <p:spTgt spid="35"/>
                  </p:tgtEl>
                </p:cond>
              </p:nextCondLst>
            </p:seq>
          </p:childTnLst>
        </p:cTn>
      </p:par>
    </p:tnLst>
    <p:bldLst>
      <p:bldP spid="2" grpId="0"/>
      <p:bldP spid="2" grpId="1"/>
      <p:bldP spid="33" grpId="0"/>
      <p:bldP spid="33" grpId="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34800" y="1263159"/>
            <a:ext cx="11505998" cy="5262979"/>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5.</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能留下的只有自己的脚印，能带走的只有自己的影子。</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每当想起旧西藏农奴唱的这首民谣，拉萨北京中学的索朗卓嘎就很庆幸自己出生在新社会。确实，西藏民主改革以来，短短几十年，跨越上千年。藏族同胞能过上幸福生活的主要原因是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西藏自治区拥有高度自治权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我国实行民族区域自治制度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藏族人民能直接行使当家作主的权利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我国坚持民族平等、民族团结和各民族共同繁荣的原则</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①③</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4" name="圆角矩形 33">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614018" y="1341562"/>
            <a:ext cx="10947562" cy="2677656"/>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此题考查民族地区发展的原因。高度自治权属于特别行政区，排除</a:t>
            </a: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人民</a:t>
            </a:r>
            <a:r>
              <a:rPr lang="zh-CN" altLang="zh-CN" sz="2800" kern="100" dirty="0">
                <a:latin typeface="Times New Roman" panose="02020603050405020304"/>
                <a:ea typeface="华文细黑" panose="02010600040101010101" charset="-122"/>
                <a:cs typeface="Times New Roman" panose="02020603050405020304"/>
              </a:rPr>
              <a:t>通过选举代表行使当家作主的权利，排除</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C</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5939" y="1199570"/>
            <a:ext cx="11409907"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6.</a:t>
            </a:r>
            <a:r>
              <a:rPr lang="zh-CN" altLang="zh-CN" sz="2800" kern="100" dirty="0">
                <a:latin typeface="Times New Roman" panose="02020603050405020304"/>
                <a:ea typeface="华文细黑" panose="02010600040101010101" charset="-122"/>
                <a:cs typeface="Times New Roman" panose="02020603050405020304"/>
              </a:rPr>
              <a:t>民族区域自治制度是在国家统一领导下，各少数民族聚居的地方实行区域自治，设立自治机关，行使自治权的制度。下列属于民族自治机关的是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香港特别行政区政府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湖北省鹤峰县铁炉白族乡人民政府</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西藏自治区人民法院</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吉林延边朝鲜族自治州人民代表大会</a:t>
            </a:r>
            <a:endParaRPr lang="zh-CN" altLang="zh-CN" sz="1050" kern="100" dirty="0">
              <a:effectLst/>
              <a:latin typeface="宋体" panose="02010600030101010101" pitchFamily="2" charset="-122"/>
              <a:cs typeface="Courier New" panose="02070309020205020404"/>
            </a:endParaRPr>
          </a:p>
        </p:txBody>
      </p:sp>
      <p:sp>
        <p:nvSpPr>
          <p:cNvPr id="2" name="Rectangle 4"/>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5" name="Rectangle 5"/>
          <p:cNvSpPr>
            <a:spLocks noChangeArrowheads="1"/>
          </p:cNvSpPr>
          <p:nvPr/>
        </p:nvSpPr>
        <p:spPr bwMode="auto">
          <a:xfrm>
            <a:off x="0" y="8001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9"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3" name="直接连接符 32"/>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4" name="矩形 33"/>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5" name="圆角矩形 34">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3" name="矩形 2"/>
          <p:cNvSpPr/>
          <p:nvPr/>
        </p:nvSpPr>
        <p:spPr>
          <a:xfrm>
            <a:off x="550590" y="1413570"/>
            <a:ext cx="11185087" cy="2677656"/>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民族自治并不是高度自治，故</a:t>
            </a: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项不能入选</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民族乡</a:t>
            </a:r>
            <a:r>
              <a:rPr lang="zh-CN" altLang="zh-CN" sz="2800" kern="100" dirty="0">
                <a:latin typeface="Times New Roman" panose="02020603050405020304"/>
                <a:ea typeface="华文细黑" panose="02010600040101010101" charset="-122"/>
                <a:cs typeface="Times New Roman" panose="02020603050405020304"/>
              </a:rPr>
              <a:t>不是民族自治地方，故</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项不能入选</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民族自治</a:t>
            </a:r>
            <a:r>
              <a:rPr lang="zh-CN" altLang="zh-CN" sz="2800" kern="100" dirty="0">
                <a:latin typeface="Times New Roman" panose="02020603050405020304"/>
                <a:ea typeface="华文细黑" panose="02010600040101010101" charset="-122"/>
                <a:cs typeface="Times New Roman" panose="02020603050405020304"/>
              </a:rPr>
              <a:t>地方的审判机关不是自治机关，故</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项表述错误，不能入选</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2" name="Rectangle 4"/>
          <p:cNvSpPr>
            <a:spLocks noChangeArrowheads="1"/>
          </p:cNvSpPr>
          <p:nvPr/>
        </p:nvSpPr>
        <p:spPr bwMode="auto">
          <a:xfrm>
            <a:off x="0" y="0"/>
            <a:ext cx="12190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endParaRPr lang="zh-CN" altLang="en-US"/>
          </a:p>
        </p:txBody>
      </p:sp>
      <p:sp>
        <p:nvSpPr>
          <p:cNvPr id="5" name="Rectangle 5"/>
          <p:cNvSpPr>
            <a:spLocks noChangeArrowheads="1"/>
          </p:cNvSpPr>
          <p:nvPr/>
        </p:nvSpPr>
        <p:spPr bwMode="auto">
          <a:xfrm>
            <a:off x="0" y="800100"/>
            <a:ext cx="121904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1" fontAlgn="base" latinLnBrk="0" hangingPunct="1">
              <a:lnSpc>
                <a:spcPct val="100000"/>
              </a:lnSpc>
              <a:spcBef>
                <a:spcPct val="0"/>
              </a:spcBef>
              <a:spcAft>
                <a:spcPct val="0"/>
              </a:spcAft>
              <a:buClrTx/>
              <a:buSzTx/>
              <a:buFontTx/>
              <a:buNone/>
            </a:pPr>
            <a:endParaRPr kumimoji="0" lang="zh-CN" alt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cs typeface="宋体" panose="02010600030101010101" pitchFamily="2" charset="-122"/>
            </a:endParaRPr>
          </a:p>
        </p:txBody>
      </p:sp>
      <p:sp>
        <p:nvSpPr>
          <p:cNvPr id="19"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3" name="直接连接符 32"/>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01923" y="1269554"/>
            <a:ext cx="11409907" cy="461664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7.2015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日，是新疆维吾尔自治区成立</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周年纪念日。</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年来，在党的正确领导下，各族人民团结奋斗，新疆经济社会各项事业蓬勃发展。这表明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我国已消除了民族之间发展的不平衡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民族团结是各民族共同繁荣的前提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民族区域自治制度具有显著优越性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各族人民依法平等地享有政治权利</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endParaRPr lang="zh-CN" altLang="zh-CN" sz="1050" kern="100" dirty="0">
              <a:effectLst/>
              <a:latin typeface="宋体" panose="02010600030101010101" pitchFamily="2" charset="-122"/>
              <a:cs typeface="Courier New" panose="02070309020205020404"/>
            </a:endParaRPr>
          </a:p>
        </p:txBody>
      </p:sp>
      <p:sp>
        <p:nvSpPr>
          <p:cNvPr id="17"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1691143" y="2576635"/>
            <a:ext cx="540401" cy="656846"/>
          </a:xfrm>
          <a:prstGeom prst="rect">
            <a:avLst/>
          </a:prstGeom>
        </p:spPr>
        <p:txBody>
          <a:bodyPr>
            <a:spAutoFit/>
          </a:bodyPr>
          <a:lstStyle/>
          <a:p>
            <a:pPr algn="just">
              <a:lnSpc>
                <a:spcPct val="150000"/>
              </a:lnSpc>
              <a:spcAft>
                <a:spcPts val="0"/>
              </a:spcAft>
            </a:pP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D</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3" name="矩形 32"/>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4" name="圆角矩形 33"/>
          <p:cNvSpPr/>
          <p:nvPr/>
        </p:nvSpPr>
        <p:spPr>
          <a:xfrm>
            <a:off x="11275517"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4"/>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blinds(horizontal)">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2"/>
                                        </p:tgtEl>
                                      </p:cBhvr>
                                    </p:animEffect>
                                    <p:set>
                                      <p:cBhvr>
                                        <p:cTn id="12" dur="1" fill="hold">
                                          <p:stCondLst>
                                            <p:cond delay="4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4"/>
                  </p:tgtEl>
                </p:cond>
              </p:nextCondLst>
            </p:seq>
          </p:childTnLst>
        </p:cTn>
      </p:par>
    </p:tnLst>
    <p:bldLst>
      <p:bldP spid="32" grpId="0"/>
      <p:bldP spid="32" grpId="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85037" y="884540"/>
            <a:ext cx="11010769" cy="5909310"/>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8.</a:t>
            </a:r>
            <a:r>
              <a:rPr lang="zh-CN" altLang="zh-CN" sz="2800" kern="100" dirty="0">
                <a:latin typeface="Times New Roman" panose="02020603050405020304"/>
                <a:ea typeface="华文细黑" panose="02010600040101010101" charset="-122"/>
                <a:cs typeface="Times New Roman" panose="02020603050405020304"/>
              </a:rPr>
              <a:t>一段时间以来，一些地方出现非宗教活动场所、非宗教团体违法违规乱设功德箱等牟利现象。</a:t>
            </a:r>
            <a:r>
              <a:rPr lang="en-US" altLang="zh-CN" sz="2800" kern="100" dirty="0">
                <a:latin typeface="Times New Roman" panose="02020603050405020304"/>
                <a:ea typeface="华文细黑" panose="02010600040101010101" charset="-122"/>
                <a:cs typeface="Courier New" panose="02070309020205020404"/>
              </a:rPr>
              <a:t>2015</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日，国家宗教事务局、公安部、国家旅游局等</a:t>
            </a:r>
            <a:r>
              <a:rPr lang="en-US" altLang="zh-CN" sz="2800" kern="100" dirty="0">
                <a:latin typeface="Times New Roman" panose="02020603050405020304"/>
                <a:ea typeface="华文细黑" panose="02010600040101010101" charset="-122"/>
                <a:cs typeface="Courier New" panose="02070309020205020404"/>
              </a:rPr>
              <a:t>6</a:t>
            </a:r>
            <a:r>
              <a:rPr lang="zh-CN" altLang="zh-CN" sz="2800" kern="100" dirty="0">
                <a:latin typeface="Times New Roman" panose="02020603050405020304"/>
                <a:ea typeface="华文细黑" panose="02010600040101010101" charset="-122"/>
                <a:cs typeface="Times New Roman" panose="02020603050405020304"/>
              </a:rPr>
              <a:t>部门联合发布《关于开展整治违法违规设立功德箱等借教敛财问题专项工作的通知》，在全国部署开展专项整治工作。材料表明</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我国坚持宗教信仰自由</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国家依法加强对宗教事务的管理</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我国积极引导宗教与社会主义相适应</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我国坚持宗教独立自主自办的原则</a:t>
            </a:r>
            <a:endParaRPr lang="zh-CN" altLang="zh-CN" sz="1050" kern="100" dirty="0">
              <a:effectLst/>
              <a:latin typeface="宋体" panose="02010600030101010101" pitchFamily="2" charset="-122"/>
              <a:cs typeface="Courier New" panose="02070309020205020404"/>
            </a:endParaRPr>
          </a:p>
        </p:txBody>
      </p:sp>
      <p:sp>
        <p:nvSpPr>
          <p:cNvPr id="17"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3" name="圆角矩形 32">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46937" y="1341562"/>
            <a:ext cx="11120877" cy="4616648"/>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国家宗教事务局、公安部、国家旅游局等</a:t>
            </a:r>
            <a:r>
              <a:rPr lang="en-US" altLang="zh-CN" sz="2800" kern="100" dirty="0">
                <a:latin typeface="Times New Roman" panose="02020603050405020304"/>
                <a:ea typeface="华文细黑" panose="02010600040101010101" charset="-122"/>
                <a:cs typeface="Courier New" panose="02070309020205020404"/>
              </a:rPr>
              <a:t>6</a:t>
            </a:r>
            <a:r>
              <a:rPr lang="zh-CN" altLang="zh-CN" sz="2800" kern="100" dirty="0">
                <a:latin typeface="Times New Roman" panose="02020603050405020304"/>
                <a:ea typeface="华文细黑" panose="02010600040101010101" charset="-122"/>
                <a:cs typeface="Times New Roman" panose="02020603050405020304"/>
              </a:rPr>
              <a:t>部门联合发布《关于开展整治违法违规设立功德箱等借教敛财问题专项工作的通知》，在全国部署开展专项整治工作，这表明国家依法加强对宗教事务的管理，</a:t>
            </a:r>
            <a:r>
              <a:rPr lang="en-US" altLang="zh-CN" sz="2800" kern="100" dirty="0">
                <a:latin typeface="Times New Roman" panose="02020603050405020304"/>
                <a:ea typeface="华文细黑" panose="02010600040101010101" charset="-122"/>
                <a:cs typeface="Courier New" panose="02070309020205020404"/>
              </a:rPr>
              <a:t>B</a:t>
            </a:r>
            <a:r>
              <a:rPr lang="zh-CN" altLang="zh-CN" sz="2800" kern="100" dirty="0">
                <a:latin typeface="Times New Roman" panose="02020603050405020304"/>
                <a:ea typeface="华文细黑" panose="02010600040101010101" charset="-122"/>
                <a:cs typeface="Times New Roman" panose="02020603050405020304"/>
              </a:rPr>
              <a:t>符合题意</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en-US" altLang="zh-CN" sz="2800" kern="100" dirty="0" smtClean="0">
                <a:latin typeface="Times New Roman" panose="02020603050405020304"/>
                <a:ea typeface="华文细黑" panose="02010600040101010101" charset="-122"/>
                <a:cs typeface="Courier New" panose="02070309020205020404"/>
              </a:rPr>
              <a:t>A</a:t>
            </a:r>
            <a:r>
              <a:rPr lang="zh-CN" altLang="zh-CN" sz="2800" kern="100" dirty="0">
                <a:latin typeface="Times New Roman" panose="02020603050405020304"/>
                <a:ea typeface="华文细黑" panose="02010600040101010101" charset="-122"/>
                <a:cs typeface="Times New Roman" panose="02020603050405020304"/>
              </a:rPr>
              <a:t>、</a:t>
            </a:r>
            <a:r>
              <a:rPr lang="en-US" altLang="zh-CN" sz="2800" kern="100" dirty="0">
                <a:latin typeface="Times New Roman" panose="02020603050405020304"/>
                <a:ea typeface="华文细黑" panose="02010600040101010101" charset="-122"/>
                <a:cs typeface="Courier New" panose="02070309020205020404"/>
              </a:rPr>
              <a:t>D</a:t>
            </a:r>
            <a:r>
              <a:rPr lang="zh-CN" altLang="zh-CN" sz="2800" kern="100" dirty="0">
                <a:latin typeface="Times New Roman" panose="02020603050405020304"/>
                <a:ea typeface="华文细黑" panose="02010600040101010101" charset="-122"/>
                <a:cs typeface="Times New Roman" panose="02020603050405020304"/>
              </a:rPr>
              <a:t>说法正确但材料没有体现</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我国</a:t>
            </a:r>
            <a:r>
              <a:rPr lang="zh-CN" altLang="zh-CN" sz="2800" kern="100" dirty="0">
                <a:latin typeface="Times New Roman" panose="02020603050405020304"/>
                <a:ea typeface="华文细黑" panose="02010600040101010101" charset="-122"/>
                <a:cs typeface="Times New Roman" panose="02020603050405020304"/>
              </a:rPr>
              <a:t>积极引导宗教与社会主义社会相适应，</a:t>
            </a:r>
            <a:r>
              <a:rPr lang="en-US" altLang="zh-CN" sz="2800" kern="100" dirty="0">
                <a:latin typeface="Times New Roman" panose="02020603050405020304"/>
                <a:ea typeface="华文细黑" panose="02010600040101010101" charset="-122"/>
                <a:cs typeface="Courier New" panose="02070309020205020404"/>
              </a:rPr>
              <a:t>C</a:t>
            </a:r>
            <a:r>
              <a:rPr lang="zh-CN" altLang="zh-CN" sz="2800" kern="100" dirty="0">
                <a:latin typeface="Times New Roman" panose="02020603050405020304"/>
                <a:ea typeface="华文细黑" panose="02010600040101010101" charset="-122"/>
                <a:cs typeface="Times New Roman" panose="02020603050405020304"/>
              </a:rPr>
              <a:t>是错误的</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B</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17"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1" name="直接连接符 3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750"/>
                                        <p:tgtEl>
                                          <p:spTgt spid="3">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blinds(horizontal)">
                                      <p:cBhvr>
                                        <p:cTn id="11" dur="750"/>
                                        <p:tgtEl>
                                          <p:spTgt spid="3">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Effect transition="in" filter="blinds(horizontal)">
                                      <p:cBhvr>
                                        <p:cTn id="15" dur="750"/>
                                        <p:tgtEl>
                                          <p:spTgt spid="3">
                                            <p:txEl>
                                              <p:pRg st="2" end="2"/>
                                            </p:txEl>
                                          </p:spTgt>
                                        </p:tgtEl>
                                      </p:cBhvr>
                                    </p:animEffect>
                                  </p:childTnLst>
                                </p:cTn>
                              </p:par>
                            </p:childTnLst>
                          </p:cTn>
                        </p:par>
                        <p:par>
                          <p:cTn id="16" fill="hold">
                            <p:stCondLst>
                              <p:cond delay="3000"/>
                            </p:stCondLst>
                            <p:childTnLst>
                              <p:par>
                                <p:cTn id="17" presetID="3" presetClass="entr" presetSubtype="10" fill="hold" nodeType="after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linds(horizontal)">
                                      <p:cBhvr>
                                        <p:cTn id="19" dur="75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68698" y="1191151"/>
            <a:ext cx="11457851" cy="5262979"/>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中国道教协会发布的《中国道教协会关于弘扬传统文化的意见》中提出，要践行道教尊道贵德的核心教义，传承道教和谐共生的思想智慧，彰显道教抱朴守真的心灵品质，发扬道教珍爱生命的养生传统，光大道教济世利人的慈爱情怀。这一要求旨在</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发挥宗教的积极因素，促进社会和谐稳定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消除信教群众在宗教教义理解上的偏差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凸显宗教教义对人格和心灵的教化作用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积极引导宗教与社会主义社会相适应</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smtClean="0">
                <a:latin typeface="宋体" panose="02010600030101010101" pitchFamily="2" charset="-122"/>
                <a:ea typeface="华文细黑" panose="02010600040101010101" charset="-122"/>
                <a:cs typeface="Times New Roman" panose="02020603050405020304"/>
              </a:rPr>
              <a:t>③④</a:t>
            </a:r>
            <a:endParaRPr lang="zh-CN" altLang="zh-CN" sz="1050" kern="100" dirty="0">
              <a:latin typeface="宋体" panose="02010600030101010101" pitchFamily="2" charset="-122"/>
              <a:cs typeface="Courier New" panose="02070309020205020404"/>
            </a:endParaRPr>
          </a:p>
        </p:txBody>
      </p:sp>
      <p:sp>
        <p:nvSpPr>
          <p:cNvPr id="16"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0" name="直接连接符 29"/>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1" name="矩形 30"/>
          <p:cNvSpPr/>
          <p:nvPr/>
        </p:nvSpPr>
        <p:spPr>
          <a:xfrm>
            <a:off x="6681513" y="3132988"/>
            <a:ext cx="542671" cy="656846"/>
          </a:xfrm>
          <a:prstGeom prst="rect">
            <a:avLst/>
          </a:prstGeom>
        </p:spPr>
        <p:txBody>
          <a:bodyPr>
            <a:spAutoFit/>
          </a:bodyPr>
          <a:lstStyle/>
          <a:p>
            <a:pPr algn="just">
              <a:lnSpc>
                <a:spcPct val="150000"/>
              </a:lnSpc>
              <a:spcAft>
                <a:spcPts val="0"/>
              </a:spcAft>
            </a:pPr>
            <a:r>
              <a:rPr lang="en-US" altLang="zh-CN" sz="2800" b="1" dirty="0">
                <a:solidFill>
                  <a:schemeClr val="accent6">
                    <a:lumMod val="75000"/>
                  </a:schemeClr>
                </a:solidFill>
                <a:latin typeface="Times New Roman" panose="02020603050405020304" pitchFamily="18" charset="0"/>
                <a:cs typeface="Times New Roman" panose="02020603050405020304" pitchFamily="18" charset="0"/>
              </a:rPr>
              <a:t>B</a:t>
            </a:r>
            <a:endParaRPr lang="zh-CN" altLang="zh-CN" sz="2800" b="1"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2" name="矩形 3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3" name="圆角矩形 32"/>
          <p:cNvSpPr/>
          <p:nvPr/>
        </p:nvSpPr>
        <p:spPr>
          <a:xfrm>
            <a:off x="11335986"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linds(horizontal)">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1"/>
                                        </p:tgtEl>
                                      </p:cBhvr>
                                    </p:animEffect>
                                    <p:set>
                                      <p:cBhvr>
                                        <p:cTn id="12" dur="1" fill="hold">
                                          <p:stCondLst>
                                            <p:cond delay="499"/>
                                          </p:stCondLst>
                                        </p:cTn>
                                        <p:tgtEl>
                                          <p:spTgt spid="31"/>
                                        </p:tgtEl>
                                        <p:attrNameLst>
                                          <p:attrName>style.visibility</p:attrName>
                                        </p:attrNameLst>
                                      </p:cBhvr>
                                      <p:to>
                                        <p:strVal val="hidden"/>
                                      </p:to>
                                    </p:set>
                                  </p:childTnLst>
                                </p:cTn>
                              </p:par>
                            </p:childTnLst>
                          </p:cTn>
                        </p:par>
                      </p:childTnLst>
                    </p:cTn>
                  </p:par>
                </p:childTnLst>
              </p:cTn>
              <p:nextCondLst>
                <p:cond evt="onClick" delay="0">
                  <p:tgtEl>
                    <p:spTgt spid="33"/>
                  </p:tgtEl>
                </p:cond>
              </p:nextCondLst>
            </p:seq>
          </p:childTnLst>
        </p:cTn>
      </p:par>
    </p:tnLst>
    <p:bldLst>
      <p:bldP spid="31" grpId="0"/>
      <p:bldP spid="31" grpId="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90550" y="1116764"/>
            <a:ext cx="11185087" cy="656846"/>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10.</a:t>
            </a:r>
            <a:r>
              <a:rPr lang="zh-CN" altLang="zh-CN" sz="2800" kern="100" dirty="0">
                <a:latin typeface="Times New Roman" panose="02020603050405020304"/>
                <a:ea typeface="华文细黑" panose="02010600040101010101" charset="-122"/>
                <a:cs typeface="Times New Roman" panose="02020603050405020304"/>
              </a:rPr>
              <a:t>下边漫画《多谢菩萨保佑》启示我们</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effectLst/>
              <a:latin typeface="宋体" panose="02010600030101010101" pitchFamily="2" charset="-122"/>
              <a:cs typeface="Courier New" panose="02070309020205020404"/>
            </a:endParaRPr>
          </a:p>
        </p:txBody>
      </p:sp>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pic>
        <p:nvPicPr>
          <p:cNvPr id="26626" name="Picture 2" descr="\\张红\f\2016PPT原文件\大一轮\人教版政治\+4.TIF"/>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400930" y="2089608"/>
            <a:ext cx="3391377" cy="28523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矩形 32"/>
          <p:cNvSpPr/>
          <p:nvPr/>
        </p:nvSpPr>
        <p:spPr>
          <a:xfrm>
            <a:off x="3574926" y="5005196"/>
            <a:ext cx="2945384" cy="656846"/>
          </a:xfrm>
          <a:prstGeom prst="rect">
            <a:avLst/>
          </a:prstGeom>
        </p:spPr>
        <p:txBody>
          <a:bodyPr>
            <a:spAutoFit/>
          </a:bodyPr>
          <a:lstStyle/>
          <a:p>
            <a:pPr algn="ctr">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多谢菩萨保佑</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0"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1"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2" name="直接连接符 31"/>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33" name="矩形 32"/>
          <p:cNvSpPr/>
          <p:nvPr/>
        </p:nvSpPr>
        <p:spPr>
          <a:xfrm>
            <a:off x="557045" y="1557586"/>
            <a:ext cx="11010769" cy="3323987"/>
          </a:xfrm>
          <a:prstGeom prst="rect">
            <a:avLst/>
          </a:prstGeom>
        </p:spPr>
        <p:txBody>
          <a:bodyPr>
            <a:spAutoFit/>
          </a:bodyPr>
          <a:lstStyle/>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贯彻宗教信仰自由政策，以科学的态度对待</a:t>
            </a:r>
            <a:r>
              <a:rPr lang="zh-CN" altLang="zh-CN" sz="2800" kern="100" dirty="0" smtClean="0">
                <a:latin typeface="Times New Roman" panose="02020603050405020304"/>
                <a:ea typeface="华文细黑" panose="02010600040101010101" charset="-122"/>
                <a:cs typeface="Times New Roman" panose="02020603050405020304"/>
              </a:rPr>
              <a:t>宗教</a:t>
            </a:r>
            <a:r>
              <a:rPr lang="en-US" altLang="zh-CN" sz="2800" kern="100" dirty="0" smtClean="0">
                <a:latin typeface="Times New Roman" panose="02020603050405020304"/>
                <a:ea typeface="华文细黑" panose="02010600040101010101" charset="-122"/>
                <a:cs typeface="Times New Roman" panose="02020603050405020304"/>
              </a:rPr>
              <a:t>  </a:t>
            </a:r>
            <a:r>
              <a:rPr lang="en-US" altLang="zh-CN" sz="2800" kern="100" dirty="0" smtClean="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要弘扬科学精神，反对封建迷信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必须持之以恒地对人民群众进行科学世界观和无神论的宣传教育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信教群众与不信教群众能够共同致力于中国特色社会主义事业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①②</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宋体" panose="02010600030101010101" pitchFamily="2" charset="-122"/>
                <a:ea typeface="华文细黑" panose="02010600040101010101" charset="-122"/>
                <a:cs typeface="Times New Roman" panose="02020603050405020304"/>
              </a:rPr>
              <a:t>②③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endParaRPr lang="zh-CN" altLang="zh-CN" sz="1050" kern="100" dirty="0">
              <a:effectLst/>
              <a:latin typeface="宋体" panose="02010600030101010101" pitchFamily="2" charset="-122"/>
              <a:cs typeface="Courier New" panose="02070309020205020404"/>
            </a:endParaRPr>
          </a:p>
        </p:txBody>
      </p:sp>
      <p:sp>
        <p:nvSpPr>
          <p:cNvPr id="34" name="矩形 33"/>
          <p:cNvSpPr/>
          <p:nvPr/>
        </p:nvSpPr>
        <p:spPr>
          <a:xfrm>
            <a:off x="557045" y="4800791"/>
            <a:ext cx="11010769" cy="656846"/>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C</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
        <p:nvSpPr>
          <p:cNvPr id="35" name="矩形 34"/>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36" name="圆角矩形 35"/>
          <p:cNvSpPr/>
          <p:nvPr/>
        </p:nvSpPr>
        <p:spPr>
          <a:xfrm>
            <a:off x="11265357" y="6649268"/>
            <a:ext cx="888681"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6"/>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blinds(horizontal)">
                                      <p:cBhvr>
                                        <p:cTn id="7" dur="500"/>
                                        <p:tgtEl>
                                          <p:spTgt spid="3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34"/>
                                        </p:tgtEl>
                                      </p:cBhvr>
                                    </p:animEffect>
                                    <p:set>
                                      <p:cBhvr>
                                        <p:cTn id="12" dur="1" fill="hold">
                                          <p:stCondLst>
                                            <p:cond delay="4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6"/>
                  </p:tgtEl>
                </p:cond>
              </p:nextCondLst>
            </p:seq>
          </p:childTnLst>
        </p:cTn>
      </p:par>
    </p:tnLst>
    <p:bldLst>
      <p:bldP spid="34" grpId="0"/>
      <p:bldP spid="34" grpId="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7" name="矩形 6"/>
          <p:cNvSpPr/>
          <p:nvPr/>
        </p:nvSpPr>
        <p:spPr>
          <a:xfrm>
            <a:off x="388311" y="914669"/>
            <a:ext cx="11179503" cy="5909310"/>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11.</a:t>
            </a:r>
            <a:r>
              <a:rPr lang="zh-CN" altLang="zh-CN" sz="2800" kern="100" dirty="0">
                <a:latin typeface="Times New Roman" panose="02020603050405020304"/>
                <a:ea typeface="华文细黑" panose="02010600040101010101" charset="-122"/>
                <a:cs typeface="Times New Roman" panose="02020603050405020304"/>
              </a:rPr>
              <a:t>中国特色社会主义是由道路、理论体系、制度三位一体构成的。对此理解正确的是</a:t>
            </a:r>
            <a:r>
              <a:rPr lang="en-US" altLang="zh-CN" sz="2800" kern="100" dirty="0">
                <a:latin typeface="Times New Roman" panose="02020603050405020304"/>
                <a:ea typeface="华文细黑" panose="02010600040101010101" charset="-122"/>
                <a:cs typeface="Courier New" panose="02070309020205020404"/>
              </a:rPr>
              <a:t>(</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宋体" panose="02010600030101010101" pitchFamily="2" charset="-122"/>
                <a:ea typeface="华文细黑" panose="02010600040101010101" charset="-122"/>
                <a:cs typeface="Times New Roman" panose="02020603050405020304"/>
              </a:rPr>
              <a:t>①</a:t>
            </a:r>
            <a:r>
              <a:rPr lang="zh-CN" altLang="zh-CN" sz="2800" kern="100" dirty="0">
                <a:latin typeface="Times New Roman" panose="02020603050405020304"/>
                <a:ea typeface="华文细黑" panose="02010600040101010101" charset="-122"/>
                <a:cs typeface="Times New Roman" panose="02020603050405020304"/>
              </a:rPr>
              <a:t>中国特色社会主义道路是我国建设社会主义文化强国的必由之路　</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中国特色社会主义理论体系是由毛泽东思想、邓小平理论、</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三个代表</a:t>
            </a:r>
            <a:r>
              <a:rPr lang="en-US" altLang="zh-CN" sz="2800" kern="100" dirty="0">
                <a:latin typeface="宋体" panose="02010600030101010101" pitchFamily="2" charset="-122"/>
                <a:ea typeface="华文细黑" panose="02010600040101010101" charset="-122"/>
                <a:cs typeface="Times New Roman" panose="02020603050405020304"/>
              </a:rPr>
              <a:t>”</a:t>
            </a:r>
            <a:r>
              <a:rPr lang="zh-CN" altLang="zh-CN" sz="2800" kern="100" dirty="0">
                <a:latin typeface="Times New Roman" panose="02020603050405020304"/>
                <a:ea typeface="华文细黑" panose="02010600040101010101" charset="-122"/>
                <a:cs typeface="Times New Roman" panose="02020603050405020304"/>
              </a:rPr>
              <a:t>重要思想、科学发展观构成的　</a:t>
            </a:r>
            <a:r>
              <a:rPr lang="en-US" altLang="zh-CN" sz="2800" kern="100" dirty="0">
                <a:latin typeface="宋体" panose="02010600030101010101" pitchFamily="2" charset="-122"/>
                <a:ea typeface="华文细黑" panose="02010600040101010101" charset="-122"/>
                <a:cs typeface="Times New Roman" panose="02020603050405020304"/>
              </a:rPr>
              <a:t>③</a:t>
            </a:r>
            <a:r>
              <a:rPr lang="zh-CN" altLang="zh-CN" sz="2800" kern="100" dirty="0">
                <a:latin typeface="Times New Roman" panose="02020603050405020304"/>
                <a:ea typeface="华文细黑" panose="02010600040101010101" charset="-122"/>
                <a:cs typeface="Times New Roman" panose="02020603050405020304"/>
              </a:rPr>
              <a:t>坚定不移地发展人民民主，切实保证广大人民民主权利的实现，是坚持与发展中国特色社会主义制度的本质要求　</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a:latin typeface="Times New Roman" panose="02020603050405020304"/>
                <a:ea typeface="华文细黑" panose="02010600040101010101" charset="-122"/>
                <a:cs typeface="Times New Roman" panose="02020603050405020304"/>
              </a:rPr>
              <a:t>三者分别指明了中国特色社会主义的实现途径、根本保障和行动指南</a:t>
            </a:r>
            <a:r>
              <a:rPr lang="en-US" altLang="zh-CN" sz="2800" kern="100" dirty="0">
                <a:latin typeface="Times New Roman" panose="02020603050405020304"/>
                <a:ea typeface="华文细黑" panose="02010600040101010101" charset="-122"/>
                <a:cs typeface="Courier New" panose="02070309020205020404"/>
              </a:rPr>
              <a:t> </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A.</a:t>
            </a:r>
            <a:r>
              <a:rPr lang="en-US" altLang="zh-CN" sz="2800" kern="100" dirty="0">
                <a:latin typeface="宋体" panose="02010600030101010101" pitchFamily="2" charset="-122"/>
                <a:ea typeface="华文细黑" panose="02010600040101010101" charset="-122"/>
                <a:cs typeface="Times New Roman" panose="02020603050405020304"/>
              </a:rPr>
              <a:t>①③</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B</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C</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③④</a:t>
            </a:r>
            <a:r>
              <a:rPr lang="en-US" altLang="zh-CN" sz="2800" kern="100" dirty="0">
                <a:latin typeface="Times New Roman" panose="02020603050405020304"/>
                <a:ea typeface="华文细黑" panose="02010600040101010101" charset="-122"/>
                <a:cs typeface="Courier New" panose="02070309020205020404"/>
              </a:rPr>
              <a:t>  </a:t>
            </a:r>
            <a:r>
              <a:rPr lang="en-US" altLang="zh-CN" sz="2800" kern="100" dirty="0" smtClean="0">
                <a:latin typeface="Times New Roman" panose="02020603050405020304"/>
                <a:ea typeface="华文细黑" panose="02010600040101010101" charset="-122"/>
                <a:cs typeface="Courier New" panose="02070309020205020404"/>
              </a:rPr>
              <a:t>		D</a:t>
            </a:r>
            <a:r>
              <a:rPr lang="en-US" altLang="zh-CN" sz="2800" kern="100" dirty="0">
                <a:latin typeface="Times New Roman" panose="02020603050405020304"/>
                <a:ea typeface="华文细黑" panose="02010600040101010101" charset="-122"/>
                <a:cs typeface="Courier New" panose="02070309020205020404"/>
              </a:rPr>
              <a:t>.</a:t>
            </a:r>
            <a:r>
              <a:rPr lang="en-US" altLang="zh-CN" sz="2800" kern="100" dirty="0">
                <a:latin typeface="宋体" panose="02010600030101010101" pitchFamily="2" charset="-122"/>
                <a:ea typeface="华文细黑" panose="02010600040101010101" charset="-122"/>
                <a:cs typeface="Times New Roman" panose="02020603050405020304"/>
              </a:rPr>
              <a:t>①②</a:t>
            </a:r>
            <a:endParaRPr lang="zh-CN" altLang="zh-CN" sz="1050" kern="100" dirty="0">
              <a:effectLst/>
              <a:latin typeface="宋体" panose="02010600030101010101" pitchFamily="2" charset="-122"/>
              <a:cs typeface="Courier New" panose="02070309020205020404"/>
            </a:endParaRPr>
          </a:p>
        </p:txBody>
      </p: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9" name="圆角矩形 18">
            <a:hlinkClick r:id="rId15" action="ppaction://hlinksldjump"/>
          </p:cNvPr>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2"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4"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5" name="直接连接符 34"/>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2" name="矩形 1"/>
          <p:cNvSpPr/>
          <p:nvPr/>
        </p:nvSpPr>
        <p:spPr>
          <a:xfrm>
            <a:off x="694606" y="1125538"/>
            <a:ext cx="10959223" cy="2031325"/>
          </a:xfrm>
          <a:prstGeom prst="rect">
            <a:avLst/>
          </a:prstGeom>
        </p:spPr>
        <p:txBody>
          <a:bodyPr>
            <a:spAutoFit/>
          </a:bodyPr>
          <a:lstStyle/>
          <a:p>
            <a:pPr algn="just">
              <a:lnSpc>
                <a:spcPct val="150000"/>
              </a:lnSpc>
              <a:spcAft>
                <a:spcPts val="0"/>
              </a:spcAft>
            </a:pPr>
            <a:r>
              <a:rPr lang="zh-CN" altLang="zh-CN" sz="2800" b="1" kern="100" dirty="0" smtClean="0">
                <a:solidFill>
                  <a:srgbClr val="0000FF"/>
                </a:solidFill>
                <a:latin typeface="Times New Roman" panose="02020603050405020304"/>
                <a:cs typeface="Times New Roman" panose="02020603050405020304"/>
              </a:rPr>
              <a:t>解析</a:t>
            </a:r>
            <a:r>
              <a:rPr lang="zh-CN" altLang="zh-CN" sz="2800" b="1" kern="100" dirty="0">
                <a:solidFill>
                  <a:srgbClr val="0000FF"/>
                </a:solidFill>
                <a:latin typeface="Times New Roman" panose="02020603050405020304"/>
                <a:cs typeface="Times New Roman" panose="02020603050405020304"/>
              </a:rPr>
              <a:t>　</a:t>
            </a:r>
            <a:r>
              <a:rPr lang="zh-CN" altLang="zh-CN" sz="2800" kern="100" dirty="0">
                <a:latin typeface="Times New Roman" panose="02020603050405020304"/>
                <a:ea typeface="华文细黑" panose="02010600040101010101" charset="-122"/>
                <a:cs typeface="Times New Roman" panose="02020603050405020304"/>
              </a:rPr>
              <a:t>中国特色社会主义理论体系不包括毛泽东思想，</a:t>
            </a:r>
            <a:r>
              <a:rPr lang="en-US" altLang="zh-CN" sz="2800" kern="100" dirty="0">
                <a:latin typeface="宋体" panose="02010600030101010101" pitchFamily="2" charset="-122"/>
                <a:ea typeface="华文细黑" panose="02010600040101010101" charset="-122"/>
                <a:cs typeface="Times New Roman" panose="02020603050405020304"/>
              </a:rPr>
              <a:t>②</a:t>
            </a:r>
            <a:r>
              <a:rPr lang="zh-CN" altLang="zh-CN" sz="2800" kern="100" dirty="0">
                <a:latin typeface="Times New Roman" panose="02020603050405020304"/>
                <a:ea typeface="华文细黑" panose="02010600040101010101" charset="-122"/>
                <a:cs typeface="Times New Roman" panose="02020603050405020304"/>
              </a:rPr>
              <a:t>错误</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algn="just">
              <a:lnSpc>
                <a:spcPct val="150000"/>
              </a:lnSpc>
              <a:spcAft>
                <a:spcPts val="0"/>
              </a:spcAft>
            </a:pPr>
            <a:r>
              <a:rPr lang="zh-CN" altLang="zh-CN" sz="2800" kern="100" dirty="0" smtClean="0">
                <a:latin typeface="Times New Roman" panose="02020603050405020304"/>
                <a:ea typeface="华文细黑" panose="02010600040101010101" charset="-122"/>
                <a:cs typeface="Times New Roman" panose="02020603050405020304"/>
              </a:rPr>
              <a:t>道路</a:t>
            </a:r>
            <a:r>
              <a:rPr lang="zh-CN" altLang="zh-CN" sz="2800" kern="100" dirty="0">
                <a:latin typeface="Times New Roman" panose="02020603050405020304"/>
                <a:ea typeface="华文细黑" panose="02010600040101010101" charset="-122"/>
                <a:cs typeface="Times New Roman" panose="02020603050405020304"/>
              </a:rPr>
              <a:t>是实现途径，理论体系是行动指南，制度是根本保障，排除</a:t>
            </a:r>
            <a:r>
              <a:rPr lang="en-US" altLang="zh-CN" sz="2800" kern="100" dirty="0">
                <a:latin typeface="宋体" panose="02010600030101010101" pitchFamily="2" charset="-122"/>
                <a:ea typeface="华文细黑" panose="02010600040101010101" charset="-122"/>
                <a:cs typeface="Times New Roman" panose="02020603050405020304"/>
              </a:rPr>
              <a:t>④</a:t>
            </a:r>
            <a:r>
              <a:rPr lang="zh-CN" altLang="zh-CN" sz="2800" kern="100" dirty="0" smtClean="0">
                <a:latin typeface="Times New Roman" panose="02020603050405020304"/>
                <a:ea typeface="华文细黑" panose="02010600040101010101" charset="-122"/>
                <a:cs typeface="Times New Roman" panose="02020603050405020304"/>
              </a:rPr>
              <a:t>。</a:t>
            </a:r>
            <a:endParaRPr lang="en-US" altLang="zh-CN" sz="2800" kern="100" dirty="0" smtClean="0">
              <a:latin typeface="Times New Roman" panose="02020603050405020304"/>
              <a:ea typeface="华文细黑" panose="02010600040101010101" charset="-122"/>
              <a:cs typeface="Times New Roman" panose="02020603050405020304"/>
            </a:endParaRPr>
          </a:p>
          <a:p>
            <a:pPr lvl="0" algn="just">
              <a:lnSpc>
                <a:spcPct val="150000"/>
              </a:lnSpc>
            </a:pPr>
            <a:r>
              <a:rPr lang="zh-CN" altLang="zh-CN" sz="2800" b="1" kern="100" dirty="0">
                <a:solidFill>
                  <a:srgbClr val="0000FF"/>
                </a:solidFill>
                <a:latin typeface="Times New Roman" panose="02020603050405020304"/>
                <a:cs typeface="Times New Roman" panose="02020603050405020304"/>
              </a:rPr>
              <a:t>答案　</a:t>
            </a:r>
            <a:r>
              <a:rPr lang="en-US" altLang="zh-CN" sz="2800" dirty="0">
                <a:solidFill>
                  <a:schemeClr val="accent6">
                    <a:lumMod val="75000"/>
                  </a:schemeClr>
                </a:solidFill>
                <a:latin typeface="Times New Roman" panose="02020603050405020304" pitchFamily="18" charset="0"/>
                <a:cs typeface="Times New Roman" panose="02020603050405020304" pitchFamily="18" charset="0"/>
              </a:rPr>
              <a:t>A</a:t>
            </a:r>
            <a:endParaRPr lang="zh-CN" altLang="zh-CN" sz="2800" dirty="0">
              <a:solidFill>
                <a:schemeClr val="accent6">
                  <a:lumMod val="75000"/>
                </a:schemeClr>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750"/>
                                        <p:tgtEl>
                                          <p:spTgt spid="2">
                                            <p:txEl>
                                              <p:pRg st="0" end="0"/>
                                            </p:txEl>
                                          </p:spTgt>
                                        </p:tgtEl>
                                      </p:cBhvr>
                                    </p:animEffect>
                                  </p:childTnLst>
                                </p:cTn>
                              </p:par>
                            </p:childTnLst>
                          </p:cTn>
                        </p:par>
                        <p:par>
                          <p:cTn id="8" fill="hold">
                            <p:stCondLst>
                              <p:cond delay="10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750"/>
                                        <p:tgtEl>
                                          <p:spTgt spid="2">
                                            <p:txEl>
                                              <p:pRg st="1" end="1"/>
                                            </p:txEl>
                                          </p:spTgt>
                                        </p:tgtEl>
                                      </p:cBhvr>
                                    </p:animEffect>
                                  </p:childTnLst>
                                </p:cTn>
                              </p:par>
                            </p:childTnLst>
                          </p:cTn>
                        </p:par>
                        <p:par>
                          <p:cTn id="12" fill="hold">
                            <p:stCondLst>
                              <p:cond delay="2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75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39700" y="909514"/>
            <a:ext cx="11688154" cy="4507644"/>
          </a:xfrm>
          <a:prstGeom prst="rect">
            <a:avLst/>
          </a:prstGeom>
        </p:spPr>
        <p:txBody>
          <a:bodyPr>
            <a:spAutoFit/>
          </a:bodyPr>
          <a:lstStyle/>
          <a:p>
            <a:pPr algn="just">
              <a:lnSpc>
                <a:spcPct val="140000"/>
              </a:lnSpc>
              <a:spcAft>
                <a:spcPts val="0"/>
              </a:spcAft>
            </a:pPr>
            <a:r>
              <a:rPr lang="en-US" altLang="zh-CN" sz="2600" kern="100" dirty="0">
                <a:latin typeface="Times New Roman" panose="02020603050405020304"/>
                <a:ea typeface="华文细黑" panose="02010600040101010101" charset="-122"/>
                <a:cs typeface="Courier New" panose="02070309020205020404"/>
              </a:rPr>
              <a:t>12.</a:t>
            </a:r>
            <a:r>
              <a:rPr lang="zh-CN" altLang="zh-CN" sz="2600" kern="100" dirty="0">
                <a:latin typeface="Times New Roman" panose="02020603050405020304"/>
                <a:ea typeface="华文细黑" panose="02010600040101010101" charset="-122"/>
                <a:cs typeface="Times New Roman" panose="02020603050405020304"/>
              </a:rPr>
              <a:t>有学者这样形容中国特色政治发展道路。中国特色社会主义理论是</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方向盘</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，中国共产党的坚强领导是</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驾驶员</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，人民群众的政治参与是强大的</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发动机</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，选举民主和协商民主是两条</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快车道</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，社会主义民主法治建设是安全运行的</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交通规则</a:t>
            </a:r>
            <a:r>
              <a:rPr lang="en-US" altLang="zh-CN" sz="2600" kern="100" dirty="0">
                <a:latin typeface="宋体" panose="02010600030101010101" pitchFamily="2" charset="-122"/>
                <a:ea typeface="华文细黑" panose="02010600040101010101" charset="-122"/>
                <a:cs typeface="Times New Roman" panose="02020603050405020304"/>
              </a:rPr>
              <a:t>”</a:t>
            </a:r>
            <a:r>
              <a:rPr lang="zh-CN" altLang="zh-CN" sz="2600" kern="100" dirty="0">
                <a:latin typeface="Times New Roman" panose="02020603050405020304"/>
                <a:ea typeface="华文细黑" panose="02010600040101010101" charset="-122"/>
                <a:cs typeface="Times New Roman" panose="02020603050405020304"/>
              </a:rPr>
              <a:t>。这集中表明，走中国特色政治发展道路必须</a:t>
            </a:r>
            <a:r>
              <a:rPr lang="en-US" altLang="zh-CN" sz="2600" kern="100" dirty="0">
                <a:latin typeface="Times New Roman" panose="02020603050405020304"/>
                <a:ea typeface="华文细黑" panose="02010600040101010101" charset="-122"/>
                <a:cs typeface="Courier New" panose="02070309020205020404"/>
              </a:rPr>
              <a:t>(</a:t>
            </a:r>
            <a:r>
              <a:rPr lang="zh-CN" altLang="zh-CN" sz="2600" kern="100" dirty="0">
                <a:latin typeface="Times New Roman" panose="02020603050405020304"/>
                <a:ea typeface="华文细黑" panose="02010600040101010101" charset="-122"/>
                <a:cs typeface="Times New Roman" panose="02020603050405020304"/>
              </a:rPr>
              <a:t>　　</a:t>
            </a:r>
            <a:r>
              <a:rPr lang="en-US" altLang="zh-CN" sz="2600" kern="100" dirty="0">
                <a:latin typeface="Times New Roman" panose="02020603050405020304"/>
                <a:ea typeface="华文细黑" panose="02010600040101010101" charset="-122"/>
                <a:cs typeface="Courier New" panose="02070309020205020404"/>
              </a:rPr>
              <a:t>)</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华文细黑" panose="02010600040101010101" charset="-122"/>
                <a:cs typeface="Courier New" panose="02070309020205020404"/>
              </a:rPr>
              <a:t>A.</a:t>
            </a:r>
            <a:r>
              <a:rPr lang="zh-CN" altLang="zh-CN" sz="2600" kern="100" dirty="0">
                <a:latin typeface="Times New Roman" panose="02020603050405020304"/>
                <a:ea typeface="华文细黑" panose="02010600040101010101" charset="-122"/>
                <a:cs typeface="Times New Roman" panose="02020603050405020304"/>
              </a:rPr>
              <a:t>充分发挥党的领导核心作用和人民群众的主体作用</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华文细黑" panose="02010600040101010101" charset="-122"/>
                <a:cs typeface="Courier New" panose="02070309020205020404"/>
              </a:rPr>
              <a:t>B.</a:t>
            </a:r>
            <a:r>
              <a:rPr lang="zh-CN" altLang="zh-CN" sz="2600" kern="100" dirty="0">
                <a:latin typeface="Times New Roman" panose="02020603050405020304"/>
                <a:ea typeface="华文细黑" panose="02010600040101010101" charset="-122"/>
                <a:cs typeface="Times New Roman" panose="02020603050405020304"/>
              </a:rPr>
              <a:t>贯彻民主集中制原则，确保国家一切权力属于人民</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华文细黑" panose="02010600040101010101" charset="-122"/>
                <a:cs typeface="Courier New" panose="02070309020205020404"/>
              </a:rPr>
              <a:t>C.</a:t>
            </a:r>
            <a:r>
              <a:rPr lang="zh-CN" altLang="zh-CN" sz="2600" kern="100" dirty="0">
                <a:latin typeface="Times New Roman" panose="02020603050405020304"/>
                <a:ea typeface="华文细黑" panose="02010600040101010101" charset="-122"/>
                <a:cs typeface="Times New Roman" panose="02020603050405020304"/>
              </a:rPr>
              <a:t>坚持党的领导、人民当家作主和依法治国的有机统一</a:t>
            </a:r>
            <a:endParaRPr lang="zh-CN" altLang="zh-CN" sz="2600" kern="100" dirty="0">
              <a:latin typeface="宋体" panose="02010600030101010101" pitchFamily="2" charset="-122"/>
              <a:cs typeface="Courier New" panose="02070309020205020404"/>
            </a:endParaRPr>
          </a:p>
          <a:p>
            <a:pPr algn="just">
              <a:lnSpc>
                <a:spcPct val="140000"/>
              </a:lnSpc>
              <a:spcAft>
                <a:spcPts val="0"/>
              </a:spcAft>
            </a:pPr>
            <a:r>
              <a:rPr lang="en-US" altLang="zh-CN" sz="2600" kern="100" dirty="0">
                <a:latin typeface="Times New Roman" panose="02020603050405020304"/>
                <a:ea typeface="华文细黑" panose="02010600040101010101" charset="-122"/>
                <a:cs typeface="Courier New" panose="02070309020205020404"/>
              </a:rPr>
              <a:t>D.</a:t>
            </a:r>
            <a:r>
              <a:rPr lang="zh-CN" altLang="zh-CN" sz="2600" kern="100" dirty="0">
                <a:latin typeface="Times New Roman" panose="02020603050405020304"/>
                <a:ea typeface="华文细黑" panose="02010600040101010101" charset="-122"/>
                <a:cs typeface="Times New Roman" panose="02020603050405020304"/>
              </a:rPr>
              <a:t>坚持人民民主专政，巩固国家生存和发展的政治基石</a:t>
            </a:r>
            <a:endParaRPr lang="zh-CN" altLang="zh-CN" sz="2600" kern="100" dirty="0">
              <a:effectLst/>
              <a:latin typeface="宋体" panose="02010600030101010101" pitchFamily="2" charset="-122"/>
              <a:cs typeface="Courier New" panose="02070309020205020404"/>
            </a:endParaRPr>
          </a:p>
        </p:txBody>
      </p:sp>
      <p:sp>
        <p:nvSpPr>
          <p:cNvPr id="22"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3"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5"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6"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7"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8"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29"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0"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1"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2"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3"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4"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5"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36"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37" name="直接连接符 36"/>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19" name="圆角矩形 18"/>
          <p:cNvSpPr/>
          <p:nvPr/>
        </p:nvSpPr>
        <p:spPr>
          <a:xfrm>
            <a:off x="10904609" y="6649268"/>
            <a:ext cx="1301117"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a:solidFill>
                  <a:srgbClr val="C00000"/>
                </a:solidFill>
                <a:latin typeface="黑体" panose="02010609060101010101" pitchFamily="49" charset="-122"/>
                <a:ea typeface="黑体" panose="02010609060101010101" pitchFamily="49" charset="-122"/>
              </a:rPr>
              <a:t>解析答案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21" name="矩形 20"/>
          <p:cNvSpPr/>
          <p:nvPr/>
        </p:nvSpPr>
        <p:spPr>
          <a:xfrm>
            <a:off x="334566" y="5377555"/>
            <a:ext cx="10686944" cy="1220591"/>
          </a:xfrm>
          <a:prstGeom prst="rect">
            <a:avLst/>
          </a:prstGeom>
        </p:spPr>
        <p:txBody>
          <a:bodyPr>
            <a:spAutoFit/>
          </a:bodyPr>
          <a:lstStyle/>
          <a:p>
            <a:pPr algn="just">
              <a:lnSpc>
                <a:spcPct val="150000"/>
              </a:lnSpc>
              <a:spcAft>
                <a:spcPts val="0"/>
              </a:spcAft>
            </a:pPr>
            <a:r>
              <a:rPr lang="zh-CN" altLang="zh-CN" sz="2600" b="1" kern="100" dirty="0" smtClean="0">
                <a:solidFill>
                  <a:srgbClr val="0000FF"/>
                </a:solidFill>
                <a:latin typeface="Times New Roman" panose="02020603050405020304"/>
                <a:cs typeface="Times New Roman" panose="02020603050405020304"/>
              </a:rPr>
              <a:t>解析</a:t>
            </a:r>
            <a:r>
              <a:rPr lang="zh-CN" altLang="zh-CN" sz="2600" b="1" kern="100" dirty="0">
                <a:solidFill>
                  <a:srgbClr val="0000FF"/>
                </a:solidFill>
                <a:latin typeface="Times New Roman" panose="02020603050405020304"/>
                <a:cs typeface="Times New Roman" panose="02020603050405020304"/>
              </a:rPr>
              <a:t>　</a:t>
            </a:r>
            <a:r>
              <a:rPr lang="zh-CN" altLang="zh-CN" sz="2600" kern="100" dirty="0">
                <a:latin typeface="Times New Roman" panose="02020603050405020304"/>
                <a:ea typeface="华文细黑" panose="02010600040101010101" charset="-122"/>
                <a:cs typeface="Times New Roman" panose="02020603050405020304"/>
              </a:rPr>
              <a:t>走中国特色政治发展道路必须坚持党的领导、人民当家作主和依法治国的有机统一，</a:t>
            </a:r>
            <a:r>
              <a:rPr lang="en-US" altLang="zh-CN" sz="2600" kern="100" dirty="0">
                <a:latin typeface="Times New Roman" panose="02020603050405020304"/>
                <a:ea typeface="华文细黑" panose="02010600040101010101" charset="-122"/>
                <a:cs typeface="Courier New" panose="02070309020205020404"/>
              </a:rPr>
              <a:t>C</a:t>
            </a:r>
            <a:r>
              <a:rPr lang="zh-CN" altLang="zh-CN" sz="2600" kern="100" dirty="0">
                <a:latin typeface="Times New Roman" panose="02020603050405020304"/>
                <a:ea typeface="华文细黑" panose="02010600040101010101" charset="-122"/>
                <a:cs typeface="Times New Roman" panose="02020603050405020304"/>
              </a:rPr>
              <a:t>正确且全面</a:t>
            </a:r>
            <a:r>
              <a:rPr lang="zh-CN" altLang="zh-CN" sz="2600" kern="100" dirty="0" smtClean="0">
                <a:latin typeface="Times New Roman" panose="02020603050405020304"/>
                <a:ea typeface="华文细黑" panose="02010600040101010101" charset="-122"/>
                <a:cs typeface="Times New Roman" panose="02020603050405020304"/>
              </a:rPr>
              <a:t>。</a:t>
            </a:r>
            <a:endParaRPr lang="en-US" altLang="zh-CN" sz="2600" kern="100" dirty="0" smtClean="0">
              <a:latin typeface="Times New Roman" panose="02020603050405020304"/>
              <a:ea typeface="华文细黑" panose="02010600040101010101" charset="-122"/>
              <a:cs typeface="Times New Roman" panose="02020603050405020304"/>
            </a:endParaRPr>
          </a:p>
        </p:txBody>
      </p:sp>
      <p:sp>
        <p:nvSpPr>
          <p:cNvPr id="24" name="矩形 23"/>
          <p:cNvSpPr/>
          <p:nvPr/>
        </p:nvSpPr>
        <p:spPr>
          <a:xfrm>
            <a:off x="11164584" y="2637706"/>
            <a:ext cx="418314" cy="620619"/>
          </a:xfrm>
          <a:prstGeom prst="rect">
            <a:avLst/>
          </a:prstGeom>
        </p:spPr>
        <p:txBody>
          <a:bodyPr>
            <a:spAutoFit/>
          </a:bodyPr>
          <a:lstStyle/>
          <a:p>
            <a:pPr lvl="0" algn="just">
              <a:lnSpc>
                <a:spcPct val="150000"/>
              </a:lnSpc>
            </a:pPr>
            <a:r>
              <a:rPr lang="en-US" altLang="zh-CN" sz="2600" dirty="0">
                <a:solidFill>
                  <a:srgbClr val="F79646">
                    <a:lumMod val="75000"/>
                  </a:srgbClr>
                </a:solidFill>
                <a:latin typeface="Times New Roman" panose="02020603050405020304" pitchFamily="18" charset="0"/>
                <a:cs typeface="Times New Roman" panose="02020603050405020304" pitchFamily="18" charset="0"/>
              </a:rPr>
              <a:t>C</a:t>
            </a:r>
            <a:endParaRPr lang="zh-CN" altLang="zh-CN" sz="2600" dirty="0">
              <a:solidFill>
                <a:srgbClr val="F79646">
                  <a:lumMod val="75000"/>
                </a:srgb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9"/>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blinds(horizontal)">
                                      <p:cBhvr>
                                        <p:cTn id="7" dur="500"/>
                                        <p:tgtEl>
                                          <p:spTgt spid="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4">
                                            <p:txEl>
                                              <p:pRg st="0" end="0"/>
                                            </p:txEl>
                                          </p:spTgt>
                                        </p:tgtEl>
                                        <p:attrNameLst>
                                          <p:attrName>style.visibility</p:attrName>
                                        </p:attrNameLst>
                                      </p:cBhvr>
                                      <p:to>
                                        <p:strVal val="visible"/>
                                      </p:to>
                                    </p:set>
                                    <p:animEffect transition="in" filter="blinds(horizontal)">
                                      <p:cBhvr>
                                        <p:cTn id="12" dur="500"/>
                                        <p:tgtEl>
                                          <p:spTgt spid="2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21">
                                            <p:txEl>
                                              <p:pRg st="0" end="0"/>
                                            </p:txEl>
                                          </p:spTgt>
                                        </p:tgtEl>
                                      </p:cBhvr>
                                    </p:animEffect>
                                    <p:set>
                                      <p:cBhvr>
                                        <p:cTn id="17" dur="1" fill="hold">
                                          <p:stCondLst>
                                            <p:cond delay="499"/>
                                          </p:stCondLst>
                                        </p:cTn>
                                        <p:tgtEl>
                                          <p:spTgt spid="21">
                                            <p:txEl>
                                              <p:pRg st="0" end="0"/>
                                            </p:txEl>
                                          </p:spTgt>
                                        </p:tgtEl>
                                        <p:attrNameLst>
                                          <p:attrName>style.visibility</p:attrName>
                                        </p:attrNameLst>
                                      </p:cBhvr>
                                      <p:to>
                                        <p:strVal val="hidden"/>
                                      </p:to>
                                    </p:set>
                                  </p:childTnLst>
                                </p:cTn>
                              </p:par>
                              <p:par>
                                <p:cTn id="18" presetID="10" presetClass="exit" presetSubtype="0" fill="hold" grpId="0" nodeType="withEffect">
                                  <p:stCondLst>
                                    <p:cond delay="0"/>
                                  </p:stCondLst>
                                  <p:childTnLst>
                                    <p:animEffect transition="out" filter="fade">
                                      <p:cBhvr>
                                        <p:cTn id="19" dur="500"/>
                                        <p:tgtEl>
                                          <p:spTgt spid="24">
                                            <p:txEl>
                                              <p:pRg st="0" end="0"/>
                                            </p:txEl>
                                          </p:spTgt>
                                        </p:tgtEl>
                                      </p:cBhvr>
                                    </p:animEffect>
                                    <p:set>
                                      <p:cBhvr>
                                        <p:cTn id="20" dur="1" fill="hold">
                                          <p:stCondLst>
                                            <p:cond delay="499"/>
                                          </p:stCondLst>
                                        </p:cTn>
                                        <p:tgtEl>
                                          <p:spTgt spid="24">
                                            <p:txEl>
                                              <p:pRg st="0" end="0"/>
                                            </p:txEl>
                                          </p:spTgt>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bldLst>
      <p:bldP spid="21" grpId="0" build="allAtOnce"/>
      <p:bldP spid="24" grpId="0" build="allAtOnce"/>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97562" y="1477442"/>
            <a:ext cx="11688154" cy="4616648"/>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二、非选择题</a:t>
            </a:r>
            <a:endParaRPr lang="zh-CN" altLang="zh-CN" sz="1000" kern="100" dirty="0">
              <a:latin typeface="宋体" panose="02010600030101010101" pitchFamily="2" charset="-122"/>
              <a:cs typeface="Courier New" panose="02070309020205020404"/>
            </a:endParaRPr>
          </a:p>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13.</a:t>
            </a:r>
            <a:r>
              <a:rPr lang="zh-CN" altLang="zh-CN" sz="2800" kern="100" dirty="0">
                <a:latin typeface="Times New Roman" panose="02020603050405020304"/>
                <a:ea typeface="华文细黑" panose="02010600040101010101" charset="-122"/>
                <a:cs typeface="Times New Roman" panose="02020603050405020304"/>
              </a:rPr>
              <a:t>阅读下列材料，结合所学知识回答问题。</a:t>
            </a:r>
            <a:endParaRPr lang="zh-CN" altLang="zh-CN" sz="1000" kern="100" dirty="0">
              <a:latin typeface="宋体" panose="02010600030101010101" pitchFamily="2" charset="-122"/>
              <a:cs typeface="Courier New" panose="02070309020205020404"/>
            </a:endParaRPr>
          </a:p>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材料一</a:t>
            </a:r>
            <a:r>
              <a:rPr lang="zh-CN" altLang="zh-CN" sz="2800" kern="100" dirty="0">
                <a:latin typeface="Times New Roman" panose="02020603050405020304"/>
                <a:ea typeface="华文细黑" panose="02010600040101010101" charset="-122"/>
                <a:cs typeface="Times New Roman" panose="02020603050405020304"/>
              </a:rPr>
              <a:t>　</a:t>
            </a:r>
            <a:r>
              <a:rPr lang="en-US" altLang="zh-CN" sz="2800" kern="100" dirty="0">
                <a:latin typeface="Times New Roman" panose="02020603050405020304"/>
                <a:ea typeface="华文细黑" panose="02010600040101010101" charset="-122"/>
                <a:cs typeface="Courier New" panose="02070309020205020404"/>
              </a:rPr>
              <a:t>2016</a:t>
            </a:r>
            <a:r>
              <a:rPr lang="zh-CN" altLang="zh-CN" sz="2800" kern="100" dirty="0">
                <a:latin typeface="Times New Roman" panose="02020603050405020304"/>
                <a:ea typeface="华文细黑" panose="02010600040101010101" charset="-122"/>
                <a:cs typeface="Times New Roman" panose="02020603050405020304"/>
              </a:rPr>
              <a:t>年</a:t>
            </a:r>
            <a:r>
              <a:rPr lang="en-US" altLang="zh-CN" sz="2800" kern="100" dirty="0">
                <a:latin typeface="Times New Roman" panose="02020603050405020304"/>
                <a:ea typeface="华文细黑" panose="02010600040101010101" charset="-122"/>
                <a:cs typeface="Courier New" panose="02070309020205020404"/>
              </a:rPr>
              <a:t>9</a:t>
            </a:r>
            <a:r>
              <a:rPr lang="zh-CN" altLang="zh-CN" sz="2800" kern="100" dirty="0">
                <a:latin typeface="Times New Roman" panose="02020603050405020304"/>
                <a:ea typeface="华文细黑" panose="02010600040101010101" charset="-122"/>
                <a:cs typeface="Times New Roman" panose="02020603050405020304"/>
              </a:rPr>
              <a:t>月是第</a:t>
            </a:r>
            <a:r>
              <a:rPr lang="en-US" altLang="zh-CN" sz="2800" kern="100" dirty="0">
                <a:latin typeface="Times New Roman" panose="02020603050405020304"/>
                <a:ea typeface="华文细黑" panose="02010600040101010101" charset="-122"/>
                <a:cs typeface="Courier New" panose="02070309020205020404"/>
              </a:rPr>
              <a:t>30</a:t>
            </a:r>
            <a:r>
              <a:rPr lang="zh-CN" altLang="zh-CN" sz="2800" kern="100" dirty="0">
                <a:latin typeface="Times New Roman" panose="02020603050405020304"/>
                <a:ea typeface="华文细黑" panose="02010600040101010101" charset="-122"/>
                <a:cs typeface="Times New Roman" panose="02020603050405020304"/>
              </a:rPr>
              <a:t>个民族团结月。通过回顾历史，同学们了解到，自秦汉以来，中国就是一个统一的多民族国家。在漫长的历史进程中，中国各族人民密切交往、相互依存、交流融合、休戚与共，形成了中华民族多元一体的格局。当前要着力增强人民的民族团结意识，使每一个人都认识到：加强民族团结，不仅是政府的责任，也是我们每一个公民的责任。</a:t>
            </a:r>
            <a:endParaRPr lang="zh-CN" altLang="zh-CN" sz="1000" kern="100" dirty="0">
              <a:effectLst/>
              <a:latin typeface="宋体" panose="02010600030101010101" pitchFamily="2" charset="-122"/>
              <a:cs typeface="Courier New" panose="02070309020205020404"/>
            </a:endParaRPr>
          </a:p>
        </p:txBody>
      </p:sp>
      <p:sp>
        <p:nvSpPr>
          <p:cNvPr id="3"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19270" y="1701602"/>
            <a:ext cx="11464568" cy="1948739"/>
          </a:xfrm>
          <a:prstGeom prst="rect">
            <a:avLst/>
          </a:prstGeom>
        </p:spPr>
        <p:txBody>
          <a:bodyPr wrap="square">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材料二　</a:t>
            </a:r>
            <a:r>
              <a:rPr lang="zh-CN" altLang="zh-CN" sz="2800" kern="100" dirty="0">
                <a:latin typeface="Times New Roman" panose="02020603050405020304"/>
                <a:ea typeface="华文细黑" panose="02010600040101010101" charset="-122"/>
                <a:cs typeface="Times New Roman" panose="02020603050405020304"/>
              </a:rPr>
              <a:t>西藏和平解放</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多年来，国家把方针政策同西藏实际紧密结合，走有中国特色、西藏特点的发展道路，切实保障和改善民生，加强民族工作和宗教工作，全力维护西藏社会和谐稳定。</a:t>
            </a:r>
            <a:endParaRPr lang="zh-CN" altLang="zh-CN" sz="1050" kern="100" dirty="0">
              <a:effectLst/>
              <a:latin typeface="宋体" panose="02010600030101010101" pitchFamily="2" charset="-122"/>
              <a:cs typeface="Courier New" panose="02070309020205020404"/>
            </a:endParaRPr>
          </a:p>
        </p:txBody>
      </p:sp>
      <p:sp>
        <p:nvSpPr>
          <p:cNvPr id="5"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21" name="直接连接符 2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20" name="矩形 19"/>
          <p:cNvSpPr/>
          <p:nvPr/>
        </p:nvSpPr>
        <p:spPr>
          <a:xfrm>
            <a:off x="478582" y="2842111"/>
            <a:ext cx="10636914" cy="3323987"/>
          </a:xfrm>
          <a:prstGeom prst="rect">
            <a:avLst/>
          </a:prstGeom>
        </p:spPr>
        <p:txBody>
          <a:bodyPr>
            <a:spAutoFit/>
          </a:bodyPr>
          <a:lstStyle/>
          <a:p>
            <a:pPr algn="just">
              <a:lnSpc>
                <a:spcPct val="150000"/>
              </a:lnSpc>
              <a:spcAft>
                <a:spcPts val="0"/>
              </a:spcAft>
            </a:pPr>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(2)</a:t>
            </a:r>
            <a:r>
              <a:rPr lang="zh-CN" altLang="zh-CN" sz="2800" kern="100" dirty="0">
                <a:solidFill>
                  <a:schemeClr val="accent6">
                    <a:lumMod val="75000"/>
                  </a:schemeClr>
                </a:solidFill>
                <a:latin typeface="Times New Roman" panose="02020603050405020304"/>
                <a:ea typeface="华文细黑" panose="02010600040101010101" charset="-122"/>
                <a:cs typeface="Times New Roman" panose="02020603050405020304"/>
              </a:rPr>
              <a:t>要坚持和完善民族区域自治制度，切实保障少数民族人民当家作主的权利，为维护西藏和谐稳定提供制度保障。</a:t>
            </a:r>
            <a:endParaRPr lang="zh-CN" altLang="zh-CN" sz="1050" kern="100" dirty="0">
              <a:solidFill>
                <a:schemeClr val="accent6">
                  <a:lumMod val="75000"/>
                </a:schemeClr>
              </a:solidFill>
              <a:latin typeface="宋体" panose="02010600030101010101" pitchFamily="2" charset="-122"/>
              <a:cs typeface="Courier New" panose="02070309020205020404"/>
            </a:endParaRPr>
          </a:p>
          <a:p>
            <a:pPr algn="just">
              <a:lnSpc>
                <a:spcPct val="150000"/>
              </a:lnSpc>
              <a:spcAft>
                <a:spcPts val="0"/>
              </a:spcAft>
            </a:pPr>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(3)</a:t>
            </a:r>
            <a:r>
              <a:rPr lang="zh-CN" altLang="zh-CN" sz="2800" kern="100" dirty="0">
                <a:solidFill>
                  <a:schemeClr val="accent6">
                    <a:lumMod val="75000"/>
                  </a:schemeClr>
                </a:solidFill>
                <a:latin typeface="Times New Roman" panose="02020603050405020304"/>
                <a:ea typeface="华文细黑" panose="02010600040101010101" charset="-122"/>
                <a:cs typeface="Times New Roman" panose="02020603050405020304"/>
              </a:rPr>
              <a:t>要贯彻落实宗教信仰自由政策，依法管理宗教事务，坚持独立自主自办的原则，积极引导宗教与社会主义社会相适应，为维护西藏和谐稳定提供融洽的社会氛围。</a:t>
            </a:r>
            <a:endParaRPr lang="zh-CN" altLang="zh-CN" sz="1050" kern="100" dirty="0">
              <a:solidFill>
                <a:schemeClr val="accent6">
                  <a:lumMod val="75000"/>
                </a:schemeClr>
              </a:solidFill>
              <a:effectLst/>
              <a:latin typeface="宋体" panose="02010600030101010101" pitchFamily="2" charset="-122"/>
              <a:cs typeface="Courier New" panose="02070309020205020404"/>
            </a:endParaRPr>
          </a:p>
        </p:txBody>
      </p:sp>
      <p:sp>
        <p:nvSpPr>
          <p:cNvPr id="18" name="矩形 17"/>
          <p:cNvSpPr/>
          <p:nvPr/>
        </p:nvSpPr>
        <p:spPr>
          <a:xfrm>
            <a:off x="463286" y="909514"/>
            <a:ext cx="11464568" cy="2031325"/>
          </a:xfrm>
          <a:prstGeom prst="rect">
            <a:avLst/>
          </a:prstGeom>
        </p:spPr>
        <p:txBody>
          <a:bodyPr wrap="square">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请运用民族、宗教相关知识，谈谈国家应如何维护西藏和谐稳定。</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chemeClr val="accent6">
                    <a:lumMod val="75000"/>
                  </a:schemeClr>
                </a:solidFill>
                <a:latin typeface="Times New Roman" panose="02020603050405020304"/>
                <a:ea typeface="华文细黑" panose="02010600040101010101" charset="-122"/>
                <a:cs typeface="Courier New" panose="02070309020205020404"/>
              </a:rPr>
              <a:t>(1)</a:t>
            </a:r>
            <a:r>
              <a:rPr lang="zh-CN" altLang="zh-CN" sz="2800" kern="100" dirty="0">
                <a:solidFill>
                  <a:schemeClr val="accent6">
                    <a:lumMod val="75000"/>
                  </a:schemeClr>
                </a:solidFill>
                <a:latin typeface="Times New Roman" panose="02020603050405020304"/>
                <a:ea typeface="华文细黑" panose="02010600040101010101" charset="-122"/>
                <a:cs typeface="Times New Roman" panose="02020603050405020304"/>
              </a:rPr>
              <a:t>要坚持民族平等、民族团结和各民族共同繁荣的原则，巩固和发展平等团结互助和谐的社会主义民族关系。</a:t>
            </a:r>
            <a:endParaRPr lang="zh-CN" altLang="zh-CN" sz="1050" kern="100" dirty="0">
              <a:solidFill>
                <a:schemeClr val="accent6">
                  <a:lumMod val="75000"/>
                </a:schemeClr>
              </a:solidFill>
              <a:effectLst/>
              <a:latin typeface="宋体" panose="02010600030101010101" pitchFamily="2" charset="-122"/>
              <a:cs typeface="Courier New" panose="02070309020205020404"/>
            </a:endParaRPr>
          </a:p>
        </p:txBody>
      </p:sp>
      <p:sp>
        <p:nvSpPr>
          <p:cNvPr id="21" name="矩形 2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2" name="圆角矩形 21"/>
          <p:cNvSpPr/>
          <p:nvPr/>
        </p:nvSpPr>
        <p:spPr>
          <a:xfrm>
            <a:off x="11346146" y="6649268"/>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
                                            <p:txEl>
                                              <p:pRg st="1" end="1"/>
                                            </p:txEl>
                                          </p:spTgt>
                                        </p:tgtEl>
                                        <p:attrNameLst>
                                          <p:attrName>style.visibility</p:attrName>
                                        </p:attrNameLst>
                                      </p:cBhvr>
                                      <p:to>
                                        <p:strVal val="visible"/>
                                      </p:to>
                                    </p:set>
                                    <p:animEffect transition="in" filter="blinds(horizontal)">
                                      <p:cBhvr>
                                        <p:cTn id="7" dur="500"/>
                                        <p:tgtEl>
                                          <p:spTgt spid="18">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20">
                                            <p:txEl>
                                              <p:pRg st="0" end="0"/>
                                            </p:txEl>
                                          </p:spTgt>
                                        </p:tgtEl>
                                        <p:attrNameLst>
                                          <p:attrName>style.visibility</p:attrName>
                                        </p:attrNameLst>
                                      </p:cBhvr>
                                      <p:to>
                                        <p:strVal val="visible"/>
                                      </p:to>
                                    </p:set>
                                    <p:animEffect transition="in" filter="blinds(horizontal)">
                                      <p:cBhvr>
                                        <p:cTn id="12" dur="500"/>
                                        <p:tgtEl>
                                          <p:spTgt spid="20">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xEl>
                                              <p:pRg st="1" end="1"/>
                                            </p:txEl>
                                          </p:spTgt>
                                        </p:tgtEl>
                                        <p:attrNameLst>
                                          <p:attrName>style.visibility</p:attrName>
                                        </p:attrNameLst>
                                      </p:cBhvr>
                                      <p:to>
                                        <p:strVal val="visible"/>
                                      </p:to>
                                    </p:set>
                                    <p:animEffect transition="in" filter="blinds(horizontal)">
                                      <p:cBhvr>
                                        <p:cTn id="17" dur="500"/>
                                        <p:tgtEl>
                                          <p:spTgt spid="20">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nodeType="clickEffect">
                                  <p:stCondLst>
                                    <p:cond delay="0"/>
                                  </p:stCondLst>
                                  <p:childTnLst>
                                    <p:animEffect transition="out" filter="fade">
                                      <p:cBhvr>
                                        <p:cTn id="21" dur="500"/>
                                        <p:tgtEl>
                                          <p:spTgt spid="18">
                                            <p:txEl>
                                              <p:pRg st="1" end="1"/>
                                            </p:txEl>
                                          </p:spTgt>
                                        </p:tgtEl>
                                      </p:cBhvr>
                                    </p:animEffect>
                                    <p:set>
                                      <p:cBhvr>
                                        <p:cTn id="22" dur="1" fill="hold">
                                          <p:stCondLst>
                                            <p:cond delay="499"/>
                                          </p:stCondLst>
                                        </p:cTn>
                                        <p:tgtEl>
                                          <p:spTgt spid="18">
                                            <p:txEl>
                                              <p:pRg st="1" end="1"/>
                                            </p:txEl>
                                          </p:spTgt>
                                        </p:tgtEl>
                                        <p:attrNameLst>
                                          <p:attrName>style.visibility</p:attrName>
                                        </p:attrNameLst>
                                      </p:cBhvr>
                                      <p:to>
                                        <p:strVal val="hidden"/>
                                      </p:to>
                                    </p:set>
                                  </p:childTnLst>
                                </p:cTn>
                              </p:par>
                              <p:par>
                                <p:cTn id="23" presetID="10" presetClass="exit" presetSubtype="0" fill="hold" grpId="0" nodeType="withEffect">
                                  <p:stCondLst>
                                    <p:cond delay="0"/>
                                  </p:stCondLst>
                                  <p:childTnLst>
                                    <p:animEffect transition="out" filter="fade">
                                      <p:cBhvr>
                                        <p:cTn id="24" dur="500"/>
                                        <p:tgtEl>
                                          <p:spTgt spid="20">
                                            <p:txEl>
                                              <p:pRg st="0" end="0"/>
                                            </p:txEl>
                                          </p:spTgt>
                                        </p:tgtEl>
                                      </p:cBhvr>
                                    </p:animEffect>
                                    <p:set>
                                      <p:cBhvr>
                                        <p:cTn id="25" dur="1" fill="hold">
                                          <p:stCondLst>
                                            <p:cond delay="499"/>
                                          </p:stCondLst>
                                        </p:cTn>
                                        <p:tgtEl>
                                          <p:spTgt spid="20">
                                            <p:txEl>
                                              <p:pRg st="0" end="0"/>
                                            </p:txEl>
                                          </p:spTgt>
                                        </p:tgtEl>
                                        <p:attrNameLst>
                                          <p:attrName>style.visibility</p:attrName>
                                        </p:attrNameLst>
                                      </p:cBhvr>
                                      <p:to>
                                        <p:strVal val="hidden"/>
                                      </p:to>
                                    </p:set>
                                  </p:childTnLst>
                                </p:cTn>
                              </p:par>
                              <p:par>
                                <p:cTn id="26" presetID="10" presetClass="exit" presetSubtype="0" fill="hold" grpId="0" nodeType="withEffect">
                                  <p:stCondLst>
                                    <p:cond delay="0"/>
                                  </p:stCondLst>
                                  <p:childTnLst>
                                    <p:animEffect transition="out" filter="fade">
                                      <p:cBhvr>
                                        <p:cTn id="27" dur="500"/>
                                        <p:tgtEl>
                                          <p:spTgt spid="20">
                                            <p:txEl>
                                              <p:pRg st="1" end="1"/>
                                            </p:txEl>
                                          </p:spTgt>
                                        </p:tgtEl>
                                      </p:cBhvr>
                                    </p:animEffect>
                                    <p:set>
                                      <p:cBhvr>
                                        <p:cTn id="28" dur="1" fill="hold">
                                          <p:stCondLst>
                                            <p:cond delay="499"/>
                                          </p:stCondLst>
                                        </p:cTn>
                                        <p:tgtEl>
                                          <p:spTgt spid="20">
                                            <p:txEl>
                                              <p:pRg st="1" end="1"/>
                                            </p:txEl>
                                          </p:spTgt>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20" grpId="0" build="allAtOnce"/>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8"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9"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21" name="直接连接符 20"/>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20" name="矩形 19"/>
          <p:cNvSpPr/>
          <p:nvPr/>
        </p:nvSpPr>
        <p:spPr>
          <a:xfrm>
            <a:off x="608507" y="1704044"/>
            <a:ext cx="10743283" cy="4534062"/>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14.2015</a:t>
            </a:r>
            <a:r>
              <a:rPr lang="zh-CN" altLang="zh-CN" sz="2800" kern="100" dirty="0">
                <a:latin typeface="Times New Roman" panose="02020603050405020304"/>
                <a:ea typeface="华文细黑" panose="02010600040101010101" charset="-122"/>
                <a:cs typeface="Times New Roman" panose="02020603050405020304"/>
              </a:rPr>
              <a:t>年是西藏自治区成立</a:t>
            </a:r>
            <a:r>
              <a:rPr lang="en-US" altLang="zh-CN" sz="2800" kern="100" dirty="0">
                <a:latin typeface="Times New Roman" panose="02020603050405020304"/>
                <a:ea typeface="华文细黑" panose="02010600040101010101" charset="-122"/>
                <a:cs typeface="Courier New" panose="02070309020205020404"/>
              </a:rPr>
              <a:t>50</a:t>
            </a:r>
            <a:r>
              <a:rPr lang="zh-CN" altLang="zh-CN" sz="2800" kern="100" dirty="0">
                <a:latin typeface="Times New Roman" panose="02020603050405020304"/>
                <a:ea typeface="华文细黑" panose="02010600040101010101" charset="-122"/>
                <a:cs typeface="Times New Roman" panose="02020603050405020304"/>
              </a:rPr>
              <a:t>周年。</a:t>
            </a:r>
            <a:r>
              <a:rPr lang="en-US" altLang="zh-CN" sz="2800" kern="100" dirty="0">
                <a:latin typeface="Times New Roman" panose="02020603050405020304"/>
                <a:ea typeface="华文细黑" panose="02010600040101010101" charset="-122"/>
                <a:cs typeface="Courier New" panose="02070309020205020404"/>
              </a:rPr>
              <a:t>4</a:t>
            </a:r>
            <a:r>
              <a:rPr lang="zh-CN" altLang="zh-CN" sz="2800" kern="100" dirty="0">
                <a:latin typeface="Times New Roman" panose="02020603050405020304"/>
                <a:ea typeface="华文细黑" panose="02010600040101010101" charset="-122"/>
                <a:cs typeface="Times New Roman" panose="02020603050405020304"/>
              </a:rPr>
              <a:t>月</a:t>
            </a:r>
            <a:r>
              <a:rPr lang="en-US" altLang="zh-CN" sz="2800" kern="100" dirty="0">
                <a:latin typeface="Times New Roman" panose="02020603050405020304"/>
                <a:ea typeface="华文细黑" panose="02010600040101010101" charset="-122"/>
                <a:cs typeface="Courier New" panose="02070309020205020404"/>
              </a:rPr>
              <a:t>15</a:t>
            </a:r>
            <a:r>
              <a:rPr lang="zh-CN" altLang="zh-CN" sz="2800" kern="100" dirty="0">
                <a:latin typeface="Times New Roman" panose="02020603050405020304"/>
                <a:ea typeface="华文细黑" panose="02010600040101010101" charset="-122"/>
                <a:cs typeface="Times New Roman" panose="02020603050405020304"/>
              </a:rPr>
              <a:t>日，国务院新闻办公室发表的《西藏发展道路的历史选择》白皮书，以大量数据和生动事实，全面展现了</a:t>
            </a:r>
            <a:r>
              <a:rPr lang="en-US" altLang="zh-CN" sz="2800" kern="100" dirty="0">
                <a:latin typeface="Times New Roman" panose="02020603050405020304"/>
                <a:ea typeface="华文细黑" panose="02010600040101010101" charset="-122"/>
                <a:cs typeface="Courier New" panose="02070309020205020404"/>
              </a:rPr>
              <a:t>60</a:t>
            </a:r>
            <a:r>
              <a:rPr lang="zh-CN" altLang="zh-CN" sz="2800" kern="100" dirty="0">
                <a:latin typeface="Times New Roman" panose="02020603050405020304"/>
                <a:ea typeface="华文细黑" panose="02010600040101010101" charset="-122"/>
                <a:cs typeface="Times New Roman" panose="02020603050405020304"/>
              </a:rPr>
              <a:t>多年来西藏社会发生的天翻地覆的变化。下面摘录的是白皮书部分数据与事实：</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事实一：半个多世纪以来，在中华民族大家庭中，西藏各族人民与全国各族人民同心同德，风雨同舟，建立起新型的民族关系，藏族与其他民族你中有我、我中有你，谁也离不开谁。</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388873" y="1630295"/>
            <a:ext cx="11404211" cy="3887731"/>
          </a:xfrm>
          <a:prstGeom prst="rect">
            <a:avLst/>
          </a:prstGeom>
        </p:spPr>
        <p:txBody>
          <a:bodyPr>
            <a:spAutoFit/>
          </a:bodyPr>
          <a:lstStyle/>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事实二：</a:t>
            </a:r>
            <a:r>
              <a:rPr lang="en-US" altLang="zh-CN" sz="2800" kern="100" dirty="0">
                <a:latin typeface="Times New Roman" panose="02020603050405020304"/>
                <a:ea typeface="华文细黑" panose="02010600040101010101" charset="-122"/>
                <a:cs typeface="Courier New" panose="02070309020205020404"/>
              </a:rPr>
              <a:t>2013</a:t>
            </a:r>
            <a:r>
              <a:rPr lang="zh-CN" altLang="zh-CN" sz="2800" kern="100" dirty="0">
                <a:latin typeface="Times New Roman" panose="02020603050405020304"/>
                <a:ea typeface="华文细黑" panose="02010600040101010101" charset="-122"/>
                <a:cs typeface="Times New Roman" panose="02020603050405020304"/>
              </a:rPr>
              <a:t>年，西藏农牧民人均纯收入达到</a:t>
            </a:r>
            <a:r>
              <a:rPr lang="en-US" altLang="zh-CN" sz="2800" kern="100" dirty="0">
                <a:latin typeface="Times New Roman" panose="02020603050405020304"/>
                <a:ea typeface="华文细黑" panose="02010600040101010101" charset="-122"/>
                <a:cs typeface="Courier New" panose="02070309020205020404"/>
              </a:rPr>
              <a:t>6 578</a:t>
            </a:r>
            <a:r>
              <a:rPr lang="zh-CN" altLang="zh-CN" sz="2800" kern="100" dirty="0">
                <a:latin typeface="Times New Roman" panose="02020603050405020304"/>
                <a:ea typeface="华文细黑" panose="02010600040101010101" charset="-122"/>
                <a:cs typeface="Times New Roman" panose="02020603050405020304"/>
              </a:rPr>
              <a:t>元，城镇居民人均可支配收入达到</a:t>
            </a:r>
            <a:r>
              <a:rPr lang="en-US" altLang="zh-CN" sz="2800" kern="100" dirty="0">
                <a:latin typeface="Times New Roman" panose="02020603050405020304"/>
                <a:ea typeface="华文细黑" panose="02010600040101010101" charset="-122"/>
                <a:cs typeface="Courier New" panose="02070309020205020404"/>
              </a:rPr>
              <a:t>20 023</a:t>
            </a:r>
            <a:r>
              <a:rPr lang="zh-CN" altLang="zh-CN" sz="2800" kern="100" dirty="0">
                <a:latin typeface="Times New Roman" panose="02020603050405020304"/>
                <a:ea typeface="华文细黑" panose="02010600040101010101" charset="-122"/>
                <a:cs typeface="Times New Roman" panose="02020603050405020304"/>
              </a:rPr>
              <a:t>元。西藏经济逐步由封闭型向开放型、由供给型向经营型转变，发展步伐基本上与全国同步。</a:t>
            </a:r>
            <a:endParaRPr lang="zh-CN" altLang="zh-CN" sz="1050" kern="100" dirty="0">
              <a:latin typeface="宋体" panose="02010600030101010101" pitchFamily="2" charset="-122"/>
              <a:cs typeface="Courier New" panose="02070309020205020404"/>
            </a:endParaRPr>
          </a:p>
          <a:p>
            <a:pPr algn="just">
              <a:lnSpc>
                <a:spcPct val="150000"/>
              </a:lnSpc>
              <a:spcAft>
                <a:spcPts val="0"/>
              </a:spcAft>
            </a:pPr>
            <a:r>
              <a:rPr lang="zh-CN" altLang="zh-CN" sz="2800" kern="100" dirty="0">
                <a:latin typeface="Times New Roman" panose="02020603050405020304"/>
                <a:ea typeface="华文细黑" panose="02010600040101010101" charset="-122"/>
                <a:cs typeface="Times New Roman" panose="02020603050405020304"/>
              </a:rPr>
              <a:t>事实三：目前，在西藏自治区</a:t>
            </a:r>
            <a:r>
              <a:rPr lang="en-US" altLang="zh-CN" sz="2800" kern="100" dirty="0">
                <a:latin typeface="Times New Roman" panose="02020603050405020304"/>
                <a:ea typeface="华文细黑" panose="02010600040101010101" charset="-122"/>
                <a:cs typeface="Courier New" panose="02070309020205020404"/>
              </a:rPr>
              <a:t>34 244</a:t>
            </a:r>
            <a:r>
              <a:rPr lang="zh-CN" altLang="zh-CN" sz="2800" kern="100" dirty="0">
                <a:latin typeface="Times New Roman" panose="02020603050405020304"/>
                <a:ea typeface="华文细黑" panose="02010600040101010101" charset="-122"/>
                <a:cs typeface="Times New Roman" panose="02020603050405020304"/>
              </a:rPr>
              <a:t>名四级人大代表中，藏族和其他少数民族代表</a:t>
            </a:r>
            <a:r>
              <a:rPr lang="en-US" altLang="zh-CN" sz="2800" kern="100" dirty="0">
                <a:latin typeface="Times New Roman" panose="02020603050405020304"/>
                <a:ea typeface="华文细黑" panose="02010600040101010101" charset="-122"/>
                <a:cs typeface="Courier New" panose="02070309020205020404"/>
              </a:rPr>
              <a:t>31 901</a:t>
            </a:r>
            <a:r>
              <a:rPr lang="zh-CN" altLang="zh-CN" sz="2800" kern="100" dirty="0">
                <a:latin typeface="Times New Roman" panose="02020603050405020304"/>
                <a:ea typeface="华文细黑" panose="02010600040101010101" charset="-122"/>
                <a:cs typeface="Times New Roman" panose="02020603050405020304"/>
              </a:rPr>
              <a:t>名，占</a:t>
            </a:r>
            <a:r>
              <a:rPr lang="en-US" altLang="zh-CN" sz="2800" kern="100" dirty="0">
                <a:latin typeface="Times New Roman" panose="02020603050405020304"/>
                <a:ea typeface="华文细黑" panose="02010600040101010101" charset="-122"/>
                <a:cs typeface="Courier New" panose="02070309020205020404"/>
              </a:rPr>
              <a:t>93%</a:t>
            </a:r>
            <a:r>
              <a:rPr lang="zh-CN" altLang="zh-CN" sz="2800" kern="100" dirty="0">
                <a:latin typeface="Times New Roman" panose="02020603050405020304"/>
                <a:ea typeface="华文细黑" panose="02010600040101010101" charset="-122"/>
                <a:cs typeface="Times New Roman" panose="02020603050405020304"/>
              </a:rPr>
              <a:t>以上，门巴族、珞巴族、纳西族、回族、壮族等均有自己的代表。</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388873" y="1125538"/>
            <a:ext cx="11404211" cy="1302408"/>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(1)</a:t>
            </a:r>
            <a:r>
              <a:rPr lang="zh-CN" altLang="zh-CN" sz="2800" kern="100" dirty="0">
                <a:latin typeface="Times New Roman" panose="02020603050405020304"/>
                <a:ea typeface="华文细黑" panose="02010600040101010101" charset="-122"/>
                <a:cs typeface="Times New Roman" panose="02020603050405020304"/>
              </a:rPr>
              <a:t>结合事实一，说明半个多世纪以来，我国建立起怎样的新型民族关系。三个事实分别体现了我国处理民族关系的哪个原则。</a:t>
            </a:r>
            <a:endParaRPr lang="zh-CN" altLang="zh-CN" sz="1050" kern="100" dirty="0">
              <a:effectLst/>
              <a:latin typeface="宋体" panose="02010600030101010101" pitchFamily="2" charset="-122"/>
              <a:cs typeface="Courier New" panose="02070309020205020404"/>
            </a:endParaRPr>
          </a:p>
        </p:txBody>
      </p:sp>
      <p:sp>
        <p:nvSpPr>
          <p:cNvPr id="20" name="矩形 19"/>
          <p:cNvSpPr/>
          <p:nvPr/>
        </p:nvSpPr>
        <p:spPr>
          <a:xfrm>
            <a:off x="406574" y="2561175"/>
            <a:ext cx="11404211" cy="1948739"/>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宋体" panose="02010600030101010101" pitchFamily="2" charset="-122"/>
                <a:ea typeface="华文细黑" panose="02010600040101010101" charset="-122"/>
                <a:cs typeface="Times New Roman" panose="02020603050405020304"/>
              </a:rPr>
              <a:t>①</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事实一中的新型民族关系是：平等团结互助和谐的社会主义民族关系。</a:t>
            </a:r>
            <a:r>
              <a:rPr lang="en-US" altLang="zh-CN" sz="2800" kern="100" dirty="0">
                <a:solidFill>
                  <a:srgbClr val="E36C0A"/>
                </a:solidFill>
                <a:latin typeface="宋体" panose="02010600030101010101" pitchFamily="2" charset="-122"/>
                <a:ea typeface="华文细黑" panose="02010600040101010101" charset="-122"/>
                <a:cs typeface="Times New Roman" panose="02020603050405020304"/>
              </a:rPr>
              <a:t>②</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三个事实分别体现了民族团结原则、各民族共同繁荣原则、民族平等原则。</a:t>
            </a:r>
            <a:endParaRPr lang="zh-CN" altLang="zh-CN" sz="1050" kern="100" dirty="0">
              <a:effectLst/>
              <a:latin typeface="宋体" panose="02010600030101010101" pitchFamily="2" charset="-122"/>
              <a:cs typeface="Courier New" panose="02070309020205020404"/>
            </a:endParaRPr>
          </a:p>
        </p:txBody>
      </p:sp>
      <p:sp>
        <p:nvSpPr>
          <p:cNvPr id="21" name="矩形 20"/>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2" name="圆角矩形 21"/>
          <p:cNvSpPr/>
          <p:nvPr/>
        </p:nvSpPr>
        <p:spPr>
          <a:xfrm>
            <a:off x="11382521"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2"/>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2"/>
                  </p:tgtEl>
                </p:cond>
              </p:nextCondLst>
            </p:seq>
          </p:childTnLst>
        </p:cTn>
      </p:par>
    </p:tnLst>
    <p:bldLst>
      <p:bldP spid="20" grpId="0"/>
      <p:bldP spid="20" grpId="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1">
            <a:hlinkClick r:id="rId1" action="ppaction://hlinksldjump"/>
          </p:cNvPr>
          <p:cNvSpPr>
            <a:spLocks noChangeArrowheads="1"/>
          </p:cNvSpPr>
          <p:nvPr/>
        </p:nvSpPr>
        <p:spPr bwMode="auto">
          <a:xfrm>
            <a:off x="5096619"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smtClean="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5" name="Rectangle 21">
            <a:hlinkClick r:id="rId2" action="ppaction://hlinksldjump"/>
          </p:cNvPr>
          <p:cNvSpPr>
            <a:spLocks noChangeArrowheads="1"/>
          </p:cNvSpPr>
          <p:nvPr/>
        </p:nvSpPr>
        <p:spPr bwMode="auto">
          <a:xfrm>
            <a:off x="5530542"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6" name="Rectangle 21">
            <a:hlinkClick r:id="rId3" action="ppaction://hlinksldjump"/>
          </p:cNvPr>
          <p:cNvSpPr>
            <a:spLocks noChangeArrowheads="1"/>
          </p:cNvSpPr>
          <p:nvPr/>
        </p:nvSpPr>
        <p:spPr bwMode="auto">
          <a:xfrm>
            <a:off x="5964465"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7" name="Rectangle 21">
            <a:hlinkClick r:id="rId4" action="ppaction://hlinksldjump"/>
          </p:cNvPr>
          <p:cNvSpPr>
            <a:spLocks noChangeArrowheads="1"/>
          </p:cNvSpPr>
          <p:nvPr/>
        </p:nvSpPr>
        <p:spPr bwMode="auto">
          <a:xfrm>
            <a:off x="6398388"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4</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8" name="Rectangle 21">
            <a:hlinkClick r:id="rId5" action="ppaction://hlinksldjump"/>
          </p:cNvPr>
          <p:cNvSpPr>
            <a:spLocks noChangeArrowheads="1"/>
          </p:cNvSpPr>
          <p:nvPr/>
        </p:nvSpPr>
        <p:spPr bwMode="auto">
          <a:xfrm>
            <a:off x="6832311"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5</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9" name="Rectangle 21">
            <a:hlinkClick r:id="rId6" action="ppaction://hlinksldjump"/>
          </p:cNvPr>
          <p:cNvSpPr>
            <a:spLocks noChangeArrowheads="1"/>
          </p:cNvSpPr>
          <p:nvPr/>
        </p:nvSpPr>
        <p:spPr bwMode="auto">
          <a:xfrm>
            <a:off x="7266234"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6</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0" name="Rectangle 21">
            <a:hlinkClick r:id="rId7" action="ppaction://hlinksldjump"/>
          </p:cNvPr>
          <p:cNvSpPr>
            <a:spLocks noChangeArrowheads="1"/>
          </p:cNvSpPr>
          <p:nvPr/>
        </p:nvSpPr>
        <p:spPr bwMode="auto">
          <a:xfrm>
            <a:off x="7700157"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7</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1" name="Rectangle 21">
            <a:hlinkClick r:id="rId8" action="ppaction://hlinksldjump"/>
          </p:cNvPr>
          <p:cNvSpPr>
            <a:spLocks noChangeArrowheads="1"/>
          </p:cNvSpPr>
          <p:nvPr/>
        </p:nvSpPr>
        <p:spPr bwMode="auto">
          <a:xfrm>
            <a:off x="8134080" y="258220"/>
            <a:ext cx="360288"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8</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2" name="Rectangle 21">
            <a:hlinkClick r:id="rId9" action="ppaction://hlinksldjump"/>
          </p:cNvPr>
          <p:cNvSpPr>
            <a:spLocks noChangeArrowheads="1"/>
          </p:cNvSpPr>
          <p:nvPr/>
        </p:nvSpPr>
        <p:spPr bwMode="auto">
          <a:xfrm>
            <a:off x="8568003" y="258220"/>
            <a:ext cx="43863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9</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3" name="Rectangle 21">
            <a:hlinkClick r:id="rId10" action="ppaction://hlinksldjump"/>
          </p:cNvPr>
          <p:cNvSpPr>
            <a:spLocks noChangeArrowheads="1"/>
          </p:cNvSpPr>
          <p:nvPr/>
        </p:nvSpPr>
        <p:spPr bwMode="auto">
          <a:xfrm>
            <a:off x="9080272" y="258220"/>
            <a:ext cx="550824"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10</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4" name="Rectangle 21">
            <a:hlinkClick r:id="rId11" action="ppaction://hlinksldjump"/>
          </p:cNvPr>
          <p:cNvSpPr>
            <a:spLocks noChangeArrowheads="1"/>
          </p:cNvSpPr>
          <p:nvPr/>
        </p:nvSpPr>
        <p:spPr bwMode="auto">
          <a:xfrm>
            <a:off x="9704731" y="258220"/>
            <a:ext cx="519726"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11</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5" name="Rectangle 21">
            <a:hlinkClick r:id="rId12" action="ppaction://hlinksldjump"/>
          </p:cNvPr>
          <p:cNvSpPr>
            <a:spLocks noChangeArrowheads="1"/>
          </p:cNvSpPr>
          <p:nvPr/>
        </p:nvSpPr>
        <p:spPr bwMode="auto">
          <a:xfrm>
            <a:off x="1029809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12</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6" name="Rectangle 21">
            <a:hlinkClick r:id="rId13" action="ppaction://hlinksldjump"/>
          </p:cNvPr>
          <p:cNvSpPr>
            <a:spLocks noChangeArrowheads="1"/>
          </p:cNvSpPr>
          <p:nvPr/>
        </p:nvSpPr>
        <p:spPr bwMode="auto">
          <a:xfrm>
            <a:off x="10880472"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13</a:t>
            </a:r>
            <a:endParaRPr lang="en-US" altLang="zh-CN" sz="2000" dirty="0">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sp>
        <p:nvSpPr>
          <p:cNvPr id="17" name="Rectangle 21">
            <a:hlinkClick r:id="rId14" action="ppaction://hlinksldjump"/>
          </p:cNvPr>
          <p:cNvSpPr>
            <a:spLocks noChangeArrowheads="1"/>
          </p:cNvSpPr>
          <p:nvPr/>
        </p:nvSpPr>
        <p:spPr bwMode="auto">
          <a:xfrm>
            <a:off x="11404347" y="258220"/>
            <a:ext cx="559115" cy="57586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898" tIns="60948" rIns="121898" bIns="60948" anchor="ctr"/>
          <a:lstStyle/>
          <a:p>
            <a:pPr algn="ctr" defTabSz="914400"/>
            <a:r>
              <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rPr>
              <a:t>14</a:t>
            </a:r>
            <a:endParaRPr lang="en-US" altLang="zh-CN" sz="2000" dirty="0">
              <a:solidFill>
                <a:srgbClr val="0000FF"/>
              </a:solidFill>
              <a:effectLst>
                <a:reflection blurRad="6350" stA="55000" endA="300" endPos="45500" dir="5400000" sy="-100000" algn="bl" rotWithShape="0"/>
              </a:effectLst>
              <a:latin typeface="Broadway" panose="04040905080B02020502" pitchFamily="82" charset="0"/>
              <a:ea typeface="楷体" panose="02010609060101010101" pitchFamily="49" charset="-122"/>
              <a:cs typeface="经典繁仿黑" pitchFamily="49" charset="-122"/>
            </a:endParaRPr>
          </a:p>
        </p:txBody>
      </p:sp>
      <p:cxnSp>
        <p:nvCxnSpPr>
          <p:cNvPr id="19" name="直接连接符 18"/>
          <p:cNvCxnSpPr/>
          <p:nvPr/>
        </p:nvCxnSpPr>
        <p:spPr>
          <a:xfrm>
            <a:off x="2604" y="909514"/>
            <a:ext cx="12187809" cy="0"/>
          </a:xfrm>
          <a:prstGeom prst="line">
            <a:avLst/>
          </a:prstGeom>
        </p:spPr>
        <p:style>
          <a:lnRef idx="1">
            <a:schemeClr val="accent6"/>
          </a:lnRef>
          <a:fillRef idx="0">
            <a:schemeClr val="accent6"/>
          </a:fillRef>
          <a:effectRef idx="0">
            <a:schemeClr val="accent6"/>
          </a:effectRef>
          <a:fontRef idx="minor">
            <a:schemeClr val="tx1"/>
          </a:fontRef>
        </p:style>
      </p:cxnSp>
      <p:sp>
        <p:nvSpPr>
          <p:cNvPr id="18" name="矩形 17"/>
          <p:cNvSpPr/>
          <p:nvPr/>
        </p:nvSpPr>
        <p:spPr>
          <a:xfrm>
            <a:off x="334566" y="909514"/>
            <a:ext cx="11404211" cy="1948739"/>
          </a:xfrm>
          <a:prstGeom prst="rect">
            <a:avLst/>
          </a:prstGeom>
        </p:spPr>
        <p:txBody>
          <a:bodyPr>
            <a:spAutoFit/>
          </a:bodyPr>
          <a:lstStyle/>
          <a:p>
            <a:pPr algn="just">
              <a:lnSpc>
                <a:spcPct val="150000"/>
              </a:lnSpc>
              <a:spcAft>
                <a:spcPts val="0"/>
              </a:spcAft>
            </a:pPr>
            <a:r>
              <a:rPr lang="en-US" altLang="zh-CN" sz="2800" kern="100" dirty="0">
                <a:latin typeface="Times New Roman" panose="02020603050405020304"/>
                <a:ea typeface="华文细黑" panose="02010600040101010101" charset="-122"/>
                <a:cs typeface="Courier New" panose="02070309020205020404"/>
              </a:rPr>
              <a:t>(2)</a:t>
            </a:r>
            <a:r>
              <a:rPr lang="zh-CN" altLang="zh-CN" sz="2800" kern="100" dirty="0">
                <a:latin typeface="Times New Roman" panose="02020603050405020304"/>
                <a:ea typeface="华文细黑" panose="02010600040101010101" charset="-122"/>
                <a:cs typeface="Times New Roman" panose="02020603050405020304"/>
              </a:rPr>
              <a:t>中央多次指出，在西藏要坚持中国共产党的领导，坚持社会主义制度，坚持民族区域自治制度。请运用所学知识说明在西藏为什么要坚持中国共产党的领导。</a:t>
            </a:r>
            <a:endParaRPr lang="zh-CN" altLang="zh-CN" sz="1050" kern="100" dirty="0">
              <a:effectLst/>
              <a:latin typeface="宋体" panose="02010600030101010101" pitchFamily="2" charset="-122"/>
              <a:cs typeface="Courier New" panose="02070309020205020404"/>
            </a:endParaRPr>
          </a:p>
        </p:txBody>
      </p:sp>
      <p:sp>
        <p:nvSpPr>
          <p:cNvPr id="20" name="矩形 19"/>
          <p:cNvSpPr/>
          <p:nvPr/>
        </p:nvSpPr>
        <p:spPr>
          <a:xfrm>
            <a:off x="334566" y="2768290"/>
            <a:ext cx="11404211" cy="3887731"/>
          </a:xfrm>
          <a:prstGeom prst="rect">
            <a:avLst/>
          </a:prstGeom>
        </p:spPr>
        <p:txBody>
          <a:bodyPr>
            <a:spAutoFit/>
          </a:bodyPr>
          <a:lstStyle/>
          <a:p>
            <a:pPr algn="just">
              <a:lnSpc>
                <a:spcPct val="150000"/>
              </a:lnSpc>
              <a:spcAft>
                <a:spcPts val="0"/>
              </a:spcAft>
            </a:pPr>
            <a:r>
              <a:rPr lang="zh-CN" altLang="zh-CN" sz="2800" b="1" kern="100" dirty="0">
                <a:solidFill>
                  <a:srgbClr val="0000FF"/>
                </a:solidFill>
                <a:latin typeface="Times New Roman" panose="02020603050405020304"/>
                <a:cs typeface="Times New Roman" panose="02020603050405020304"/>
              </a:rPr>
              <a:t>答案　</a:t>
            </a:r>
            <a:r>
              <a:rPr lang="en-US" altLang="zh-CN" sz="2800" kern="100" dirty="0">
                <a:solidFill>
                  <a:srgbClr val="E36C0A"/>
                </a:solidFill>
                <a:latin typeface="宋体" panose="02010600030101010101" pitchFamily="2" charset="-122"/>
                <a:ea typeface="华文细黑" panose="02010600040101010101" charset="-122"/>
                <a:cs typeface="Times New Roman" panose="02020603050405020304"/>
              </a:rPr>
              <a:t>①</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中国共产党是执政党，是中国特色社会主义事业的领导核心。坚持党对西藏的领导是由党的领导和执政地位决定的。</a:t>
            </a:r>
            <a:r>
              <a:rPr lang="en-US" altLang="zh-CN" sz="2800" kern="100" dirty="0">
                <a:solidFill>
                  <a:srgbClr val="E36C0A"/>
                </a:solidFill>
                <a:latin typeface="宋体" panose="02010600030101010101" pitchFamily="2" charset="-122"/>
                <a:ea typeface="华文细黑" panose="02010600040101010101" charset="-122"/>
                <a:cs typeface="Times New Roman" panose="02020603050405020304"/>
              </a:rPr>
              <a:t>②</a:t>
            </a:r>
            <a:r>
              <a:rPr lang="zh-CN" altLang="zh-CN" sz="2800" kern="100" dirty="0">
                <a:solidFill>
                  <a:srgbClr val="E36C0A"/>
                </a:solidFill>
                <a:latin typeface="Times New Roman" panose="02020603050405020304"/>
                <a:ea typeface="华文细黑" panose="02010600040101010101" charset="-122"/>
                <a:cs typeface="Times New Roman" panose="02020603050405020304"/>
              </a:rPr>
              <a:t>只有坚持中国共产党的领导，才能使西藏坚持和发展中国特色社会主义；才能维护国家的统一、西藏各民族的团结，为国家和西藏地区建设创造稳定、和谐的社会环境；才能最广泛、最充分地调动一切积极因素，实现国家和西藏地区全面建成小康社会的宏伟目标。</a:t>
            </a:r>
            <a:endParaRPr lang="zh-CN" altLang="zh-CN" sz="1050" kern="100" dirty="0">
              <a:effectLst/>
              <a:latin typeface="宋体" panose="02010600030101010101" pitchFamily="2" charset="-122"/>
              <a:cs typeface="Courier New" panose="02070309020205020404"/>
            </a:endParaRPr>
          </a:p>
        </p:txBody>
      </p:sp>
      <p:sp>
        <p:nvSpPr>
          <p:cNvPr id="22" name="矩形 21"/>
          <p:cNvSpPr/>
          <p:nvPr/>
        </p:nvSpPr>
        <p:spPr>
          <a:xfrm>
            <a:off x="0" y="6663993"/>
            <a:ext cx="12194933" cy="194007"/>
          </a:xfrm>
          <a:prstGeom prst="rect">
            <a:avLst/>
          </a:prstGeom>
          <a:solidFill>
            <a:schemeClr val="accent6">
              <a:lumMod val="40000"/>
              <a:lumOff val="60000"/>
            </a:schemeClr>
          </a:solidFill>
          <a:ln>
            <a:noFill/>
          </a:ln>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pPr>
            <a:endParaRPr lang="zh-CN" altLang="en-US" kern="100" dirty="0">
              <a:solidFill>
                <a:srgbClr val="0000CC"/>
              </a:solidFill>
              <a:latin typeface="Times New Roman" panose="02020603050405020304" pitchFamily="18" charset="0"/>
              <a:ea typeface="华文细黑" panose="02010600040101010101" charset="-122"/>
              <a:cs typeface="Times New Roman" panose="02020603050405020304" pitchFamily="18" charset="0"/>
            </a:endParaRPr>
          </a:p>
        </p:txBody>
      </p:sp>
      <p:sp>
        <p:nvSpPr>
          <p:cNvPr id="23" name="圆角矩形 22"/>
          <p:cNvSpPr/>
          <p:nvPr/>
        </p:nvSpPr>
        <p:spPr>
          <a:xfrm>
            <a:off x="10343678" y="6658148"/>
            <a:ext cx="807892" cy="20084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C00000"/>
                </a:solidFill>
                <a:latin typeface="黑体" panose="02010609060101010101" pitchFamily="49" charset="-122"/>
                <a:ea typeface="黑体" panose="02010609060101010101" pitchFamily="49" charset="-122"/>
              </a:rPr>
              <a:t>答案</a:t>
            </a:r>
            <a:endParaRPr lang="zh-CN" altLang="en-US" sz="1400" dirty="0">
              <a:solidFill>
                <a:srgbClr val="C00000"/>
              </a:solidFill>
              <a:latin typeface="黑体" panose="02010609060101010101" pitchFamily="49" charset="-122"/>
              <a:ea typeface="黑体" panose="02010609060101010101" pitchFamily="49" charset="-122"/>
            </a:endParaRPr>
          </a:p>
        </p:txBody>
      </p:sp>
      <p:sp>
        <p:nvSpPr>
          <p:cNvPr id="24" name="圆角矩形 23">
            <a:hlinkClick r:id="rId15" action="ppaction://hlinksldjump"/>
          </p:cNvPr>
          <p:cNvSpPr/>
          <p:nvPr/>
        </p:nvSpPr>
        <p:spPr>
          <a:xfrm>
            <a:off x="11361950" y="6656343"/>
            <a:ext cx="807892" cy="215702"/>
          </a:xfrm>
          <a:prstGeom prst="roundRect">
            <a:avLst/>
          </a:prstGeom>
          <a:ln>
            <a:noFill/>
          </a:ln>
        </p:spPr>
        <p:style>
          <a:lnRef idx="1">
            <a:schemeClr val="dk1"/>
          </a:lnRef>
          <a:fillRef idx="2">
            <a:schemeClr val="dk1"/>
          </a:fillRef>
          <a:effectRef idx="1">
            <a:schemeClr val="dk1"/>
          </a:effectRef>
          <a:fontRef idx="minor">
            <a:schemeClr val="dk1"/>
          </a:fontRef>
        </p:style>
        <p:txBody>
          <a:bodyPr rtlCol="0" anchor="ctr"/>
          <a:lstStyle/>
          <a:p>
            <a:pPr algn="ctr"/>
            <a:r>
              <a:rPr lang="zh-CN" altLang="en-US" sz="1400" dirty="0" smtClean="0">
                <a:solidFill>
                  <a:srgbClr val="0000FF"/>
                </a:solidFill>
                <a:latin typeface="黑体" panose="02010609060101010101" pitchFamily="49" charset="-122"/>
                <a:ea typeface="黑体" panose="02010609060101010101" pitchFamily="49" charset="-122"/>
              </a:rPr>
              <a:t>返回</a:t>
            </a:r>
            <a:endParaRPr lang="zh-CN" altLang="en-US" sz="1400" dirty="0">
              <a:solidFill>
                <a:srgbClr val="0000FF"/>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3"/>
                    </p:tgtEl>
                  </p:cond>
                </p:stCondLst>
                <p:endSync evt="end" delay="0">
                  <p:rtn val="all"/>
                </p:endSync>
                <p:childTnLst>
                  <p:par>
                    <p:cTn id="3" fill="hold">
                      <p:stCondLst>
                        <p:cond delay="0"/>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linds(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20"/>
                                        </p:tgtEl>
                                      </p:cBhvr>
                                    </p:animEffect>
                                    <p:set>
                                      <p:cBhvr>
                                        <p:cTn id="12" dur="1" fill="hold">
                                          <p:stCondLst>
                                            <p:cond delay="4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3"/>
                  </p:tgtEl>
                </p:cond>
              </p:nextCondLst>
            </p:seq>
          </p:childTnLst>
        </p:cTn>
      </p:par>
    </p:tnLst>
    <p:bldLst>
      <p:bldP spid="20" grpId="0"/>
      <p:bldP spid="20" grpId="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7"/>
          <p:cNvSpPr>
            <a:spLocks noChangeArrowheads="1"/>
          </p:cNvSpPr>
          <p:nvPr/>
        </p:nvSpPr>
        <p:spPr bwMode="gray">
          <a:xfrm>
            <a:off x="0" y="2216059"/>
            <a:ext cx="12190413" cy="2223023"/>
          </a:xfrm>
          <a:prstGeom prst="rect">
            <a:avLst/>
          </a:prstGeom>
          <a:solidFill>
            <a:srgbClr val="00CCFF"/>
          </a:solidFill>
          <a:ln w="9525">
            <a:noFill/>
            <a:miter lim="800000"/>
          </a:ln>
        </p:spPr>
        <p:txBody>
          <a:bodyPr wrap="none" lIns="91375" tIns="45688" rIns="91375" bIns="45688" anchor="ctr"/>
          <a:lstStyle/>
          <a:p>
            <a:pPr>
              <a:defRPr/>
            </a:pPr>
            <a:endParaRPr lang="zh-CN" altLang="en-US" kern="0">
              <a:solidFill>
                <a:sysClr val="windowText" lastClr="000000"/>
              </a:solidFill>
              <a:latin typeface="Arial" panose="020B0604020202020204"/>
            </a:endParaRPr>
          </a:p>
        </p:txBody>
      </p:sp>
      <p:sp>
        <p:nvSpPr>
          <p:cNvPr id="7" name="矩形 6"/>
          <p:cNvSpPr/>
          <p:nvPr/>
        </p:nvSpPr>
        <p:spPr>
          <a:xfrm>
            <a:off x="3790218" y="2235464"/>
            <a:ext cx="5113300" cy="1410354"/>
          </a:xfrm>
          <a:prstGeom prst="rect">
            <a:avLst/>
          </a:prstGeom>
        </p:spPr>
        <p:txBody>
          <a:bodyPr wrap="square" lIns="91410" tIns="45704" rIns="91410" bIns="45704">
            <a:spAutoFit/>
          </a:bodyPr>
          <a:lstStyle/>
          <a:p>
            <a:pPr algn="ctr">
              <a:lnSpc>
                <a:spcPct val="130000"/>
              </a:lnSpc>
              <a:defRPr/>
            </a:pPr>
            <a:r>
              <a:rPr lang="zh-CN" altLang="en-US" sz="7300" b="1" dirty="0" smtClean="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anose="020B0503020204020204" pitchFamily="34" charset="-122"/>
                <a:ea typeface="微软雅黑" panose="020B0503020204020204" pitchFamily="34" charset="-122"/>
              </a:rPr>
              <a:t>本课结束</a:t>
            </a:r>
            <a:endParaRPr lang="zh-CN" altLang="en-US" sz="7300" b="1" dirty="0">
              <a:solidFill>
                <a:schemeClr val="accent6">
                  <a:lumMod val="75000"/>
                </a:schemeClr>
              </a:solidFill>
              <a:effectLst>
                <a:outerShdw blurRad="38100" dist="38100" dir="2700000" algn="tl">
                  <a:srgbClr val="000000">
                    <a:alpha val="43137"/>
                  </a:srgbClr>
                </a:outerShdw>
                <a:reflection blurRad="25400" stA="30000" endPos="30000" dist="50800" dir="5400000" sy="-100000" algn="bl" rotWithShape="0"/>
              </a:effectLst>
              <a:latin typeface="微软雅黑" panose="020B0503020204020204" pitchFamily="34" charset="-122"/>
              <a:ea typeface="微软雅黑" panose="020B0503020204020204" pitchFamily="34" charset="-122"/>
            </a:endParaRPr>
          </a:p>
        </p:txBody>
      </p:sp>
      <p:sp>
        <p:nvSpPr>
          <p:cNvPr id="8" name="标题 1"/>
          <p:cNvSpPr txBox="1"/>
          <p:nvPr/>
        </p:nvSpPr>
        <p:spPr>
          <a:xfrm>
            <a:off x="2793174" y="3468210"/>
            <a:ext cx="5471896"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zh-CN" altLang="en-US" sz="2400" b="1" dirty="0">
                <a:solidFill>
                  <a:schemeClr val="bg1"/>
                </a:solidFill>
                <a:latin typeface="微软雅黑" panose="020B0503020204020204" pitchFamily="34" charset="-122"/>
                <a:ea typeface="微软雅黑" panose="020B0503020204020204" pitchFamily="34" charset="-122"/>
              </a:rPr>
              <a:t>更多精彩内容请登录：</a:t>
            </a:r>
            <a:endParaRPr lang="zh-CN" altLang="en-US" sz="2400" b="1" dirty="0">
              <a:solidFill>
                <a:schemeClr val="bg1"/>
              </a:solidFill>
              <a:latin typeface="微软雅黑" panose="020B0503020204020204" pitchFamily="34" charset="-122"/>
              <a:ea typeface="微软雅黑" panose="020B0503020204020204" pitchFamily="34" charset="-122"/>
            </a:endParaRPr>
          </a:p>
        </p:txBody>
      </p:sp>
      <p:sp>
        <p:nvSpPr>
          <p:cNvPr id="9" name="标题 1">
            <a:hlinkClick r:id="rId1"/>
          </p:cNvPr>
          <p:cNvSpPr txBox="1"/>
          <p:nvPr/>
        </p:nvSpPr>
        <p:spPr>
          <a:xfrm>
            <a:off x="5896103" y="3429794"/>
            <a:ext cx="3968431" cy="1215276"/>
          </a:xfrm>
          <a:prstGeom prst="rect">
            <a:avLst/>
          </a:prstGeom>
        </p:spPr>
        <p:txBody>
          <a:bodyPr vert="horz" lIns="91412" tIns="45707" rIns="91412" bIns="45707"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altLang="zh-CN" sz="2700" b="1" dirty="0">
                <a:solidFill>
                  <a:schemeClr val="bg1"/>
                </a:solidFill>
                <a:latin typeface="微软雅黑" panose="020B0503020204020204" pitchFamily="34" charset="-122"/>
                <a:ea typeface="微软雅黑" panose="020B0503020204020204" pitchFamily="34" charset="-122"/>
              </a:rPr>
              <a:t>www.91taoke.com</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435">
                                          <p:stCondLst>
                                            <p:cond delay="0"/>
                                          </p:stCondLst>
                                        </p:cTn>
                                        <p:tgtEl>
                                          <p:spTgt spid="8"/>
                                        </p:tgtEl>
                                      </p:cBhvr>
                                    </p:animEffect>
                                    <p:anim calcmode="lin" valueType="num">
                                      <p:cBhvr>
                                        <p:cTn id="8" dur="1367"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9" dur="498"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0" dur="498" tmFilter="0, 0; 0.125,0.2665; 0.25,0.4; 0.375,0.465; 0.5,0.5;  0.625,0.535; 0.75,0.6; 0.875,0.7335; 1,1">
                                          <p:stCondLst>
                                            <p:cond delay="498"/>
                                          </p:stCondLst>
                                        </p:cTn>
                                        <p:tgtEl>
                                          <p:spTgt spid="8"/>
                                        </p:tgtEl>
                                        <p:attrNameLst>
                                          <p:attrName>ppt_y</p:attrName>
                                        </p:attrNameLst>
                                      </p:cBhvr>
                                      <p:tavLst>
                                        <p:tav tm="0" fmla="#ppt_y-sin(pi*$)/9">
                                          <p:val>
                                            <p:fltVal val="0"/>
                                          </p:val>
                                        </p:tav>
                                        <p:tav tm="100000">
                                          <p:val>
                                            <p:fltVal val="1"/>
                                          </p:val>
                                        </p:tav>
                                      </p:tavLst>
                                    </p:anim>
                                    <p:anim calcmode="lin" valueType="num">
                                      <p:cBhvr>
                                        <p:cTn id="11" dur="249" tmFilter="0, 0; 0.125,0.2665; 0.25,0.4; 0.375,0.465; 0.5,0.5;  0.625,0.535; 0.75,0.6; 0.875,0.7335; 1,1">
                                          <p:stCondLst>
                                            <p:cond delay="993"/>
                                          </p:stCondLst>
                                        </p:cTn>
                                        <p:tgtEl>
                                          <p:spTgt spid="8"/>
                                        </p:tgtEl>
                                        <p:attrNameLst>
                                          <p:attrName>ppt_y</p:attrName>
                                        </p:attrNameLst>
                                      </p:cBhvr>
                                      <p:tavLst>
                                        <p:tav tm="0" fmla="#ppt_y-sin(pi*$)/27">
                                          <p:val>
                                            <p:fltVal val="0"/>
                                          </p:val>
                                        </p:tav>
                                        <p:tav tm="100000">
                                          <p:val>
                                            <p:fltVal val="1"/>
                                          </p:val>
                                        </p:tav>
                                      </p:tavLst>
                                    </p:anim>
                                    <p:anim calcmode="lin" valueType="num">
                                      <p:cBhvr>
                                        <p:cTn id="12" dur="123" tmFilter="0, 0; 0.125,0.2665; 0.25,0.4; 0.375,0.465; 0.5,0.5;  0.625,0.535; 0.75,0.6; 0.875,0.7335; 1,1">
                                          <p:stCondLst>
                                            <p:cond delay="1242"/>
                                          </p:stCondLst>
                                        </p:cTn>
                                        <p:tgtEl>
                                          <p:spTgt spid="8"/>
                                        </p:tgtEl>
                                        <p:attrNameLst>
                                          <p:attrName>ppt_y</p:attrName>
                                        </p:attrNameLst>
                                      </p:cBhvr>
                                      <p:tavLst>
                                        <p:tav tm="0" fmla="#ppt_y-sin(pi*$)/81">
                                          <p:val>
                                            <p:fltVal val="0"/>
                                          </p:val>
                                        </p:tav>
                                        <p:tav tm="100000">
                                          <p:val>
                                            <p:fltVal val="1"/>
                                          </p:val>
                                        </p:tav>
                                      </p:tavLst>
                                    </p:anim>
                                    <p:animScale>
                                      <p:cBhvr>
                                        <p:cTn id="13" dur="20">
                                          <p:stCondLst>
                                            <p:cond delay="487"/>
                                          </p:stCondLst>
                                        </p:cTn>
                                        <p:tgtEl>
                                          <p:spTgt spid="8"/>
                                        </p:tgtEl>
                                      </p:cBhvr>
                                      <p:to x="100000" y="60000"/>
                                    </p:animScale>
                                    <p:animScale>
                                      <p:cBhvr>
                                        <p:cTn id="14" dur="124" decel="50000">
                                          <p:stCondLst>
                                            <p:cond delay="507"/>
                                          </p:stCondLst>
                                        </p:cTn>
                                        <p:tgtEl>
                                          <p:spTgt spid="8"/>
                                        </p:tgtEl>
                                      </p:cBhvr>
                                      <p:to x="100000" y="100000"/>
                                    </p:animScale>
                                    <p:animScale>
                                      <p:cBhvr>
                                        <p:cTn id="15" dur="20">
                                          <p:stCondLst>
                                            <p:cond delay="984"/>
                                          </p:stCondLst>
                                        </p:cTn>
                                        <p:tgtEl>
                                          <p:spTgt spid="8"/>
                                        </p:tgtEl>
                                      </p:cBhvr>
                                      <p:to x="100000" y="80000"/>
                                    </p:animScale>
                                    <p:animScale>
                                      <p:cBhvr>
                                        <p:cTn id="16" dur="124" decel="50000">
                                          <p:stCondLst>
                                            <p:cond delay="1004"/>
                                          </p:stCondLst>
                                        </p:cTn>
                                        <p:tgtEl>
                                          <p:spTgt spid="8"/>
                                        </p:tgtEl>
                                      </p:cBhvr>
                                      <p:to x="100000" y="100000"/>
                                    </p:animScale>
                                    <p:animScale>
                                      <p:cBhvr>
                                        <p:cTn id="17" dur="20">
                                          <p:stCondLst>
                                            <p:cond delay="1231"/>
                                          </p:stCondLst>
                                        </p:cTn>
                                        <p:tgtEl>
                                          <p:spTgt spid="8"/>
                                        </p:tgtEl>
                                      </p:cBhvr>
                                      <p:to x="100000" y="90000"/>
                                    </p:animScale>
                                    <p:animScale>
                                      <p:cBhvr>
                                        <p:cTn id="18" dur="124" decel="50000">
                                          <p:stCondLst>
                                            <p:cond delay="1251"/>
                                          </p:stCondLst>
                                        </p:cTn>
                                        <p:tgtEl>
                                          <p:spTgt spid="8"/>
                                        </p:tgtEl>
                                      </p:cBhvr>
                                      <p:to x="100000" y="100000"/>
                                    </p:animScale>
                                    <p:animScale>
                                      <p:cBhvr>
                                        <p:cTn id="19" dur="20">
                                          <p:stCondLst>
                                            <p:cond delay="1356"/>
                                          </p:stCondLst>
                                        </p:cTn>
                                        <p:tgtEl>
                                          <p:spTgt spid="8"/>
                                        </p:tgtEl>
                                      </p:cBhvr>
                                      <p:to x="100000" y="95000"/>
                                    </p:animScale>
                                    <p:animScale>
                                      <p:cBhvr>
                                        <p:cTn id="20" dur="124" decel="50000">
                                          <p:stCondLst>
                                            <p:cond delay="1376"/>
                                          </p:stCondLst>
                                        </p:cTn>
                                        <p:tgtEl>
                                          <p:spTgt spid="8"/>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435">
                                          <p:stCondLst>
                                            <p:cond delay="0"/>
                                          </p:stCondLst>
                                        </p:cTn>
                                        <p:tgtEl>
                                          <p:spTgt spid="9"/>
                                        </p:tgtEl>
                                      </p:cBhvr>
                                    </p:animEffect>
                                    <p:anim calcmode="lin" valueType="num">
                                      <p:cBhvr>
                                        <p:cTn id="24" dur="1367"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25" dur="498"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26" dur="498" tmFilter="0, 0; 0.125,0.2665; 0.25,0.4; 0.375,0.465; 0.5,0.5;  0.625,0.535; 0.75,0.6; 0.875,0.7335; 1,1">
                                          <p:stCondLst>
                                            <p:cond delay="498"/>
                                          </p:stCondLst>
                                        </p:cTn>
                                        <p:tgtEl>
                                          <p:spTgt spid="9"/>
                                        </p:tgtEl>
                                        <p:attrNameLst>
                                          <p:attrName>ppt_y</p:attrName>
                                        </p:attrNameLst>
                                      </p:cBhvr>
                                      <p:tavLst>
                                        <p:tav tm="0" fmla="#ppt_y-sin(pi*$)/9">
                                          <p:val>
                                            <p:fltVal val="0"/>
                                          </p:val>
                                        </p:tav>
                                        <p:tav tm="100000">
                                          <p:val>
                                            <p:fltVal val="1"/>
                                          </p:val>
                                        </p:tav>
                                      </p:tavLst>
                                    </p:anim>
                                    <p:anim calcmode="lin" valueType="num">
                                      <p:cBhvr>
                                        <p:cTn id="27" dur="249" tmFilter="0, 0; 0.125,0.2665; 0.25,0.4; 0.375,0.465; 0.5,0.5;  0.625,0.535; 0.75,0.6; 0.875,0.7335; 1,1">
                                          <p:stCondLst>
                                            <p:cond delay="993"/>
                                          </p:stCondLst>
                                        </p:cTn>
                                        <p:tgtEl>
                                          <p:spTgt spid="9"/>
                                        </p:tgtEl>
                                        <p:attrNameLst>
                                          <p:attrName>ppt_y</p:attrName>
                                        </p:attrNameLst>
                                      </p:cBhvr>
                                      <p:tavLst>
                                        <p:tav tm="0" fmla="#ppt_y-sin(pi*$)/27">
                                          <p:val>
                                            <p:fltVal val="0"/>
                                          </p:val>
                                        </p:tav>
                                        <p:tav tm="100000">
                                          <p:val>
                                            <p:fltVal val="1"/>
                                          </p:val>
                                        </p:tav>
                                      </p:tavLst>
                                    </p:anim>
                                    <p:anim calcmode="lin" valueType="num">
                                      <p:cBhvr>
                                        <p:cTn id="28" dur="123" tmFilter="0, 0; 0.125,0.2665; 0.25,0.4; 0.375,0.465; 0.5,0.5;  0.625,0.535; 0.75,0.6; 0.875,0.7335; 1,1">
                                          <p:stCondLst>
                                            <p:cond delay="1242"/>
                                          </p:stCondLst>
                                        </p:cTn>
                                        <p:tgtEl>
                                          <p:spTgt spid="9"/>
                                        </p:tgtEl>
                                        <p:attrNameLst>
                                          <p:attrName>ppt_y</p:attrName>
                                        </p:attrNameLst>
                                      </p:cBhvr>
                                      <p:tavLst>
                                        <p:tav tm="0" fmla="#ppt_y-sin(pi*$)/81">
                                          <p:val>
                                            <p:fltVal val="0"/>
                                          </p:val>
                                        </p:tav>
                                        <p:tav tm="100000">
                                          <p:val>
                                            <p:fltVal val="1"/>
                                          </p:val>
                                        </p:tav>
                                      </p:tavLst>
                                    </p:anim>
                                    <p:animScale>
                                      <p:cBhvr>
                                        <p:cTn id="29" dur="20">
                                          <p:stCondLst>
                                            <p:cond delay="487"/>
                                          </p:stCondLst>
                                        </p:cTn>
                                        <p:tgtEl>
                                          <p:spTgt spid="9"/>
                                        </p:tgtEl>
                                      </p:cBhvr>
                                      <p:to x="100000" y="60000"/>
                                    </p:animScale>
                                    <p:animScale>
                                      <p:cBhvr>
                                        <p:cTn id="30" dur="124" decel="50000">
                                          <p:stCondLst>
                                            <p:cond delay="507"/>
                                          </p:stCondLst>
                                        </p:cTn>
                                        <p:tgtEl>
                                          <p:spTgt spid="9"/>
                                        </p:tgtEl>
                                      </p:cBhvr>
                                      <p:to x="100000" y="100000"/>
                                    </p:animScale>
                                    <p:animScale>
                                      <p:cBhvr>
                                        <p:cTn id="31" dur="20">
                                          <p:stCondLst>
                                            <p:cond delay="984"/>
                                          </p:stCondLst>
                                        </p:cTn>
                                        <p:tgtEl>
                                          <p:spTgt spid="9"/>
                                        </p:tgtEl>
                                      </p:cBhvr>
                                      <p:to x="100000" y="80000"/>
                                    </p:animScale>
                                    <p:animScale>
                                      <p:cBhvr>
                                        <p:cTn id="32" dur="124" decel="50000">
                                          <p:stCondLst>
                                            <p:cond delay="1004"/>
                                          </p:stCondLst>
                                        </p:cTn>
                                        <p:tgtEl>
                                          <p:spTgt spid="9"/>
                                        </p:tgtEl>
                                      </p:cBhvr>
                                      <p:to x="100000" y="100000"/>
                                    </p:animScale>
                                    <p:animScale>
                                      <p:cBhvr>
                                        <p:cTn id="33" dur="20">
                                          <p:stCondLst>
                                            <p:cond delay="1231"/>
                                          </p:stCondLst>
                                        </p:cTn>
                                        <p:tgtEl>
                                          <p:spTgt spid="9"/>
                                        </p:tgtEl>
                                      </p:cBhvr>
                                      <p:to x="100000" y="90000"/>
                                    </p:animScale>
                                    <p:animScale>
                                      <p:cBhvr>
                                        <p:cTn id="34" dur="124" decel="50000">
                                          <p:stCondLst>
                                            <p:cond delay="1251"/>
                                          </p:stCondLst>
                                        </p:cTn>
                                        <p:tgtEl>
                                          <p:spTgt spid="9"/>
                                        </p:tgtEl>
                                      </p:cBhvr>
                                      <p:to x="100000" y="100000"/>
                                    </p:animScale>
                                    <p:animScale>
                                      <p:cBhvr>
                                        <p:cTn id="35" dur="20">
                                          <p:stCondLst>
                                            <p:cond delay="1356"/>
                                          </p:stCondLst>
                                        </p:cTn>
                                        <p:tgtEl>
                                          <p:spTgt spid="9"/>
                                        </p:tgtEl>
                                      </p:cBhvr>
                                      <p:to x="100000" y="95000"/>
                                    </p:animScale>
                                    <p:animScale>
                                      <p:cBhvr>
                                        <p:cTn id="36" dur="124" decel="50000">
                                          <p:stCondLst>
                                            <p:cond delay="1376"/>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theme/theme1.xml><?xml version="1.0" encoding="utf-8"?>
<a:theme xmlns:a="http://schemas.openxmlformats.org/drawingml/2006/main" name="6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15936</Words>
  <Application>WPS 演示</Application>
  <PresentationFormat>自定义</PresentationFormat>
  <Paragraphs>1584</Paragraphs>
  <Slides>93</Slides>
  <Notes>5</Notes>
  <HiddenSlides>11</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93</vt:i4>
      </vt:variant>
    </vt:vector>
  </HeadingPairs>
  <TitlesOfParts>
    <vt:vector size="112" baseType="lpstr">
      <vt:lpstr>Arial</vt:lpstr>
      <vt:lpstr>宋体</vt:lpstr>
      <vt:lpstr>Wingdings</vt:lpstr>
      <vt:lpstr>Times New Roman</vt:lpstr>
      <vt:lpstr>微软雅黑</vt:lpstr>
      <vt:lpstr>Times New Roman</vt:lpstr>
      <vt:lpstr>华文细黑</vt:lpstr>
      <vt:lpstr>Courier New</vt:lpstr>
      <vt:lpstr>Arial Black</vt:lpstr>
      <vt:lpstr>黑体</vt:lpstr>
      <vt:lpstr>Cambria Math</vt:lpstr>
      <vt:lpstr>楷体</vt:lpstr>
      <vt:lpstr>Wingdings</vt:lpstr>
      <vt:lpstr>Broadway</vt:lpstr>
      <vt:lpstr>经典繁仿黑</vt:lpstr>
      <vt:lpstr>Arial</vt:lpstr>
      <vt:lpstr>Calibri</vt:lpstr>
      <vt:lpstr>Arial Black</vt:lpstr>
      <vt:lpstr>6_Office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ASUS</cp:lastModifiedBy>
  <cp:revision>898</cp:revision>
  <dcterms:created xsi:type="dcterms:W3CDTF">2014-11-27T01:03:00Z</dcterms:created>
  <dcterms:modified xsi:type="dcterms:W3CDTF">2016-11-14T09:05:53Z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