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366" r:id="rId3"/>
    <p:sldId id="386" r:id="rId4"/>
    <p:sldId id="397" r:id="rId5"/>
    <p:sldId id="404" r:id="rId6"/>
    <p:sldId id="403" r:id="rId7"/>
    <p:sldId id="407" r:id="rId8"/>
    <p:sldId id="428" r:id="rId9"/>
    <p:sldId id="401" r:id="rId10"/>
    <p:sldId id="429" r:id="rId11"/>
    <p:sldId id="399" r:id="rId12"/>
    <p:sldId id="405" r:id="rId13"/>
    <p:sldId id="430" r:id="rId14"/>
    <p:sldId id="398" r:id="rId15"/>
    <p:sldId id="409" r:id="rId16"/>
    <p:sldId id="410" r:id="rId17"/>
    <p:sldId id="387" r:id="rId18"/>
    <p:sldId id="411" r:id="rId20"/>
    <p:sldId id="447" r:id="rId21"/>
    <p:sldId id="412" r:id="rId22"/>
    <p:sldId id="448" r:id="rId23"/>
    <p:sldId id="449" r:id="rId24"/>
    <p:sldId id="413" r:id="rId25"/>
    <p:sldId id="414" r:id="rId26"/>
    <p:sldId id="385" r:id="rId27"/>
    <p:sldId id="415" r:id="rId28"/>
    <p:sldId id="416" r:id="rId29"/>
    <p:sldId id="417" r:id="rId30"/>
    <p:sldId id="418" r:id="rId31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66"/>
            <p14:sldId id="386"/>
            <p14:sldId id="397"/>
            <p14:sldId id="404"/>
            <p14:sldId id="403"/>
            <p14:sldId id="407"/>
            <p14:sldId id="428"/>
            <p14:sldId id="401"/>
            <p14:sldId id="429"/>
            <p14:sldId id="399"/>
            <p14:sldId id="405"/>
            <p14:sldId id="430"/>
            <p14:sldId id="398"/>
            <p14:sldId id="409"/>
            <p14:sldId id="410"/>
            <p14:sldId id="412"/>
            <p14:sldId id="448"/>
            <p14:sldId id="449"/>
            <p14:sldId id="413"/>
            <p14:sldId id="414"/>
            <p14:sldId id="385"/>
            <p14:sldId id="415"/>
            <p14:sldId id="416"/>
            <p14:sldId id="417"/>
            <p14:sldId id="418"/>
            <p14:sldId id="387"/>
            <p14:sldId id="411"/>
            <p14:sldId id="44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3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二级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三级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四级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五级</a:t>
            </a:r>
            <a:endParaRPr lang="zh-CN" altLang="en-US" smtClean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zh-CN"/>
              <a:t>注意缩进，强调封装、注释</a:t>
            </a:r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  <a:endParaRPr lang="zh-CN" dirty="0" smtClean="0">
              <a:sym typeface="Eurostile" charset="0"/>
            </a:endParaRP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  <a:endParaRPr lang="zh-CN" dirty="0" smtClean="0">
              <a:sym typeface="Eurostile" charset="0"/>
            </a:endParaRP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  <a:endParaRPr lang="zh-CN" dirty="0" smtClean="0">
              <a:sym typeface="Eurostile" charset="0"/>
            </a:endParaRP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  <a:endParaRPr lang="zh-CN" dirty="0" smtClean="0">
              <a:sym typeface="Eurostile" charset="0"/>
            </a:endParaRP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  <a:endParaRPr lang="zh-CN" dirty="0" smtClean="0">
              <a:sym typeface="Eurostile" charset="0"/>
            </a:endParaRP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  <a:endParaRPr lang="zh-CN" dirty="0" smtClean="0">
              <a:sym typeface="Eurostile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06074" y="2393512"/>
            <a:ext cx="2559932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ython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24698" y="1205560"/>
            <a:ext cx="924687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6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</a:t>
            </a:r>
            <a:r>
              <a:rPr lang="en-US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6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float() 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3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en-US" altLang="zh-CN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print() 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</a:t>
            </a:r>
            <a:endParaRPr lang="en-US" altLang="zh-CN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en-US" altLang="zh-CN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input() 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</a:t>
            </a:r>
            <a:endParaRPr lang="en-US" altLang="zh-CN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1009291" y="3311776"/>
            <a:ext cx="75601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、该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能干什么？ 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、该函数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可传什么参数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、该函数有返回值吗？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971224" y="888211"/>
            <a:ext cx="498085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8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一个</a:t>
            </a:r>
            <a:r>
              <a:rPr kumimoji="1" lang="zh-CN" altLang="en-US" sz="8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1" r="36446" b="34516"/>
          <a:stretch>
            <a:fillRect/>
          </a:stretch>
        </p:blipFill>
        <p:spPr>
          <a:xfrm>
            <a:off x="1078146" y="1015012"/>
            <a:ext cx="5870698" cy="1704525"/>
          </a:xfrm>
          <a:prstGeom prst="rect">
            <a:avLst/>
          </a:prstGeom>
        </p:spPr>
      </p:pic>
      <p:sp>
        <p:nvSpPr>
          <p:cNvPr id="4" name="文本框 2"/>
          <p:cNvSpPr txBox="1"/>
          <p:nvPr/>
        </p:nvSpPr>
        <p:spPr>
          <a:xfrm>
            <a:off x="1296575" y="4414395"/>
            <a:ext cx="655089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6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36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nt</a:t>
            </a:r>
            <a:r>
              <a:rPr lang="en-US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是一个可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将字符串类型的数字转换成整数类型</a:t>
            </a:r>
            <a:r>
              <a:rPr lang="zh-CN" altLang="en-US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的函数</a:t>
            </a:r>
            <a:endParaRPr lang="zh-CN" altLang="en-US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2"/>
          <p:cNvSpPr txBox="1"/>
          <p:nvPr/>
        </p:nvSpPr>
        <p:spPr>
          <a:xfrm>
            <a:off x="516099" y="2926694"/>
            <a:ext cx="7560179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8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该函数干什么的？</a:t>
            </a:r>
            <a:endParaRPr lang="en-US" altLang="zh-CN" sz="48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1" r="36446" b="34516"/>
          <a:stretch>
            <a:fillRect/>
          </a:stretch>
        </p:blipFill>
        <p:spPr>
          <a:xfrm>
            <a:off x="1165141" y="1490675"/>
            <a:ext cx="5870698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91578" y="3430256"/>
            <a:ext cx="7560179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0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该函数可传</a:t>
            </a:r>
            <a:r>
              <a:rPr lang="zh-CN" altLang="en-US" sz="40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</a:t>
            </a:r>
            <a:r>
              <a:rPr lang="zh-CN" altLang="en-US" sz="40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参数？</a:t>
            </a:r>
            <a:endParaRPr lang="en-US" altLang="zh-CN" sz="40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80.8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”、“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”、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100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200.55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1152499" y="3196266"/>
            <a:ext cx="7560179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该函数有返回值吗？</a:t>
            </a:r>
            <a:endParaRPr lang="zh-CN" altLang="en-US" sz="44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有！返回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整数</a:t>
            </a: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" y="868045"/>
            <a:ext cx="8829675" cy="23279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733425" y="2547620"/>
            <a:ext cx="8338185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变量 </a:t>
            </a: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数字、字符串、布尔值</a:t>
            </a:r>
            <a:endParaRPr lang="zh-CN" altLang="en-US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变量 </a:t>
            </a: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= </a:t>
            </a:r>
            <a:r>
              <a:rPr lang="zh-CN" alt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函数的返回值</a:t>
            </a:r>
            <a:endParaRPr lang="zh-CN" altLang="en-US" sz="4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如：</a:t>
            </a: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num=</a:t>
            </a:r>
            <a:r>
              <a:rPr 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80</a:t>
            </a: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30" y="1078230"/>
            <a:ext cx="4779010" cy="1259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1117992" y="1928183"/>
            <a:ext cx="756017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nt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 5    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返回结果直接参与运算</a:t>
            </a:r>
            <a:endParaRPr lang="en-US" altLang="zh-CN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print( 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返回结果直接参与运算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=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</a:t>
            </a: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结果赋值给变量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18" y="799212"/>
            <a:ext cx="3499089" cy="92237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2311879" y="2649256"/>
            <a:ext cx="759125" cy="6754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2418963" y="4098008"/>
            <a:ext cx="759125" cy="67549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3976777" y="5539968"/>
            <a:ext cx="759125" cy="6754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24698" y="1205560"/>
            <a:ext cx="9246870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54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</a:t>
            </a:r>
            <a:r>
              <a:rPr lang="en-US" altLang="zh-CN" sz="5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5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5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54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float() </a:t>
            </a:r>
            <a:r>
              <a:rPr lang="zh-CN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5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endParaRPr lang="en-US" altLang="zh-CN" sz="5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16" y="1250561"/>
            <a:ext cx="6581775" cy="3114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88" r="36446" b="34516"/>
          <a:stretch>
            <a:fillRect/>
          </a:stretch>
        </p:blipFill>
        <p:spPr>
          <a:xfrm>
            <a:off x="3269411" y="1486710"/>
            <a:ext cx="4292064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0" y="3794088"/>
            <a:ext cx="7560179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可传参数：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数字、字符串、布尔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表达式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9195" y="1725283"/>
            <a:ext cx="2600216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/>
              <a:t>print</a:t>
            </a:r>
            <a:endParaRPr lang="en-US" altLang="zh-CN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88" r="36446" b="34516"/>
          <a:stretch>
            <a:fillRect/>
          </a:stretch>
        </p:blipFill>
        <p:spPr>
          <a:xfrm>
            <a:off x="3624376" y="1486710"/>
            <a:ext cx="4292064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15" y="3794125"/>
            <a:ext cx="845058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可传参数：提示字符串或无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作用：等待用户输入，并返回输入值（字符串）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9290" y="1725295"/>
            <a:ext cx="288607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/>
              <a:t>input</a:t>
            </a:r>
            <a:endParaRPr lang="en-US" altLang="zh-CN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970654" y="1237575"/>
            <a:ext cx="655089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input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（“身高：”）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= input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“体重：”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 (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*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)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1039665" y="3287787"/>
            <a:ext cx="65508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 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（“身高：”）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 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“体重：”）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weight / height * height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1" r="36445" b="34516"/>
          <a:stretch>
            <a:fillRect/>
          </a:stretch>
        </p:blipFill>
        <p:spPr>
          <a:xfrm>
            <a:off x="4201065" y="1447714"/>
            <a:ext cx="4300690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1" y="3285129"/>
            <a:ext cx="75601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传两个参数，浮点数和保留的小数位</a:t>
            </a: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round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200.555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 200.56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9194" y="1725283"/>
            <a:ext cx="33679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 smtClean="0"/>
              <a:t>round</a:t>
            </a:r>
            <a:endParaRPr lang="zh-CN" altLang="en-US" sz="8000" b="1" dirty="0"/>
          </a:p>
        </p:txBody>
      </p:sp>
      <p:sp>
        <p:nvSpPr>
          <p:cNvPr id="7" name="文本框 2"/>
          <p:cNvSpPr txBox="1"/>
          <p:nvPr/>
        </p:nvSpPr>
        <p:spPr>
          <a:xfrm>
            <a:off x="669195" y="828635"/>
            <a:ext cx="65508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round </a:t>
            </a:r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是一个可设置小数位，四舍五入的函数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1" r="36445" b="34516"/>
          <a:stretch>
            <a:fillRect/>
          </a:stretch>
        </p:blipFill>
        <p:spPr>
          <a:xfrm>
            <a:off x="4201065" y="1447714"/>
            <a:ext cx="4300690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1" y="3285129"/>
            <a:ext cx="75601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传参：字符串、列表等</a:t>
            </a: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len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（“中大附中”）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 4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40795" y="1846053"/>
            <a:ext cx="17893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 err="1" smtClean="0"/>
              <a:t>len</a:t>
            </a:r>
            <a:endParaRPr lang="zh-CN" altLang="en-US" sz="8000" b="1" dirty="0"/>
          </a:p>
        </p:txBody>
      </p:sp>
      <p:sp>
        <p:nvSpPr>
          <p:cNvPr id="7" name="文本框 2"/>
          <p:cNvSpPr txBox="1"/>
          <p:nvPr/>
        </p:nvSpPr>
        <p:spPr>
          <a:xfrm>
            <a:off x="669195" y="828635"/>
            <a:ext cx="65508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可计算字符串、列表等的长度的函数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659765" y="516255"/>
            <a:ext cx="5177790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自己定义函数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" y="2078990"/>
            <a:ext cx="7346950" cy="3198495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75484"/>
            <a:ext cx="3942080" cy="37846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英文字母（大小写）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下划线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最好</a:t>
            </a:r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见文知意！</a:t>
            </a:r>
            <a:endParaRPr lang="zh-CN" altLang="en-US" sz="4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函数名要求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10716" y="2913563"/>
            <a:ext cx="5872480" cy="2030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请理解为已声明的变量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是一种局部变量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函数调用时产生，执行完释放的变量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694999" y="1234286"/>
            <a:ext cx="33832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函数参数</a:t>
            </a:r>
            <a:r>
              <a:rPr kumimoji="1"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909955"/>
            <a:ext cx="3819525" cy="166243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56692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函数名（传参数）</a:t>
            </a:r>
            <a:endParaRPr lang="en-US" altLang="zh-CN" sz="5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怎样调用函数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756285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变量</a:t>
            </a:r>
            <a:r>
              <a:rPr lang="en-US" altLang="zh-CN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函数名（传参数）</a:t>
            </a:r>
            <a:endParaRPr lang="en-US" altLang="zh-CN" sz="5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怎样获取函数返回值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971224" y="888211"/>
            <a:ext cx="696129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程序代码的执行：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420942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（）：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（“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！”）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return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！”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19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6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342159" y="1547021"/>
            <a:ext cx="5690597" cy="662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“小明”）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408294" y="3122779"/>
            <a:ext cx="323479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 =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“小明”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 = 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s+name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练习：定义一个</a:t>
            </a:r>
            <a:r>
              <a:rPr lang="en-US" altLang="zh-CN" sz="28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函数，并调用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身体质量指数</a:t>
            </a:r>
            <a:r>
              <a:rPr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(Body Mass Index, 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简称BMI</a:t>
            </a:r>
            <a:r>
              <a:rPr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), 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亦称克托莱指数</a:t>
            </a:r>
            <a:endParaRPr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 = </a:t>
            </a:r>
            <a:r>
              <a:rPr lang="en-US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体重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(kg)÷身高^2(m) </a:t>
            </a:r>
            <a:endParaRPr 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BMI指数为18.5～23.9时属正常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，否则太瘦或太胖</a:t>
            </a: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=w/(h*h)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print(</a:t>
            </a:r>
            <a:r>
              <a:rPr lang="en-US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return </a:t>
            </a:r>
            <a:r>
              <a:rPr lang="en-US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1830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return w/(h*h)</a:t>
            </a:r>
            <a:r>
              <a:rPr 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调用：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1.7, 75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float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input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：”））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= float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：”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））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mybmi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en-US" altLang="zh-CN"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1285</Words>
  <Application>WPS 演示</Application>
  <PresentationFormat>全屏显示(4:3)</PresentationFormat>
  <Paragraphs>145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9" baseType="lpstr">
      <vt:lpstr>Arial</vt:lpstr>
      <vt:lpstr>宋体</vt:lpstr>
      <vt:lpstr>Wingdings</vt:lpstr>
      <vt:lpstr>Eurostile</vt:lpstr>
      <vt:lpstr>ZWSimpleStroke</vt:lpstr>
      <vt:lpstr>Hiragino Sans GB W3</vt:lpstr>
      <vt:lpstr>微软雅黑</vt:lpstr>
      <vt:lpstr>Arial</vt:lpstr>
      <vt:lpstr>Arial Unicode MS</vt:lpstr>
      <vt:lpstr>Calibri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Administrator</cp:lastModifiedBy>
  <cp:revision>138</cp:revision>
  <dcterms:created xsi:type="dcterms:W3CDTF">2015-04-23T13:51:00Z</dcterms:created>
  <dcterms:modified xsi:type="dcterms:W3CDTF">2020-10-10T04:10:08Z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