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5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7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8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9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4" r:id="rId3"/>
    <p:sldMasterId id="2147483668" r:id="rId4"/>
    <p:sldMasterId id="2147483672" r:id="rId5"/>
    <p:sldMasterId id="2147483676" r:id="rId6"/>
    <p:sldMasterId id="2147483680" r:id="rId7"/>
    <p:sldMasterId id="2147483684" r:id="rId8"/>
    <p:sldMasterId id="2147483688" r:id="rId9"/>
    <p:sldMasterId id="2147483692" r:id="rId10"/>
  </p:sldMasterIdLst>
  <p:notesMasterIdLst>
    <p:notesMasterId r:id="rId45"/>
  </p:notesMasterIdLst>
  <p:sldIdLst>
    <p:sldId id="337" r:id="rId11"/>
    <p:sldId id="338" r:id="rId12"/>
    <p:sldId id="339" r:id="rId13"/>
    <p:sldId id="470" r:id="rId14"/>
    <p:sldId id="471" r:id="rId15"/>
    <p:sldId id="494" r:id="rId16"/>
    <p:sldId id="498" r:id="rId17"/>
    <p:sldId id="491" r:id="rId18"/>
    <p:sldId id="352" r:id="rId19"/>
    <p:sldId id="492" r:id="rId20"/>
    <p:sldId id="514" r:id="rId21"/>
    <p:sldId id="495" r:id="rId22"/>
    <p:sldId id="512" r:id="rId23"/>
    <p:sldId id="513" r:id="rId24"/>
    <p:sldId id="515" r:id="rId25"/>
    <p:sldId id="511" r:id="rId26"/>
    <p:sldId id="516" r:id="rId27"/>
    <p:sldId id="368" r:id="rId28"/>
    <p:sldId id="517" r:id="rId29"/>
    <p:sldId id="518" r:id="rId30"/>
    <p:sldId id="948" r:id="rId31"/>
    <p:sldId id="949" r:id="rId32"/>
    <p:sldId id="950" r:id="rId33"/>
    <p:sldId id="952" r:id="rId34"/>
    <p:sldId id="951" r:id="rId35"/>
    <p:sldId id="953" r:id="rId36"/>
    <p:sldId id="954" r:id="rId37"/>
    <p:sldId id="955" r:id="rId38"/>
    <p:sldId id="956" r:id="rId39"/>
    <p:sldId id="1018" r:id="rId40"/>
    <p:sldId id="487" r:id="rId41"/>
    <p:sldId id="957" r:id="rId42"/>
    <p:sldId id="958" r:id="rId43"/>
    <p:sldId id="297" r:id="rId44"/>
  </p:sldIdLst>
  <p:sldSz cx="12190413" cy="6859588"/>
  <p:notesSz cx="6858000" cy="9144000"/>
  <p:custDataLst>
    <p:tags r:id="rId4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77645B"/>
    <a:srgbClr val="897469"/>
    <a:srgbClr val="62534B"/>
    <a:srgbClr val="3296A8"/>
    <a:srgbClr val="6D8AAB"/>
    <a:srgbClr val="31709C"/>
    <a:srgbClr val="7697B3"/>
    <a:srgbClr val="6FA0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15" autoAdjust="0"/>
    <p:restoredTop sz="97778" autoAdjust="0"/>
  </p:normalViewPr>
  <p:slideViewPr>
    <p:cSldViewPr snapToGrid="0" showGuides="1">
      <p:cViewPr varScale="1">
        <p:scale>
          <a:sx n="64" d="100"/>
          <a:sy n="64" d="100"/>
        </p:scale>
        <p:origin x="544" y="3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tags" Target="tags/tag1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777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032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030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866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5546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6454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222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860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336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556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915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028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126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2598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0488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347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4512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226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9571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237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2504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0161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6190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>
            <a:extLst>
              <a:ext uri="{FF2B5EF4-FFF2-40B4-BE49-F238E27FC236}">
                <a16:creationId xmlns:a16="http://schemas.microsoft.com/office/drawing/2014/main" id="{C4DD1A6C-0E7E-4BC7-B747-EA2C82C27561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0722" name="文本占位符 2">
            <a:extLst>
              <a:ext uri="{FF2B5EF4-FFF2-40B4-BE49-F238E27FC236}">
                <a16:creationId xmlns:a16="http://schemas.microsoft.com/office/drawing/2014/main" id="{84313F2B-9D14-4DD3-9A3C-264ABD3B270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2414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14288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4" Type="http://schemas.microsoft.com/office/2007/relationships/hdphoto" Target="../media/hdphoto1.wdp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4" Type="http://schemas.microsoft.com/office/2007/relationships/hdphoto" Target="../media/hdphoto1.wdp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4" Type="http://schemas.microsoft.com/office/2007/relationships/hdphoto" Target="../media/hdphoto1.wdp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4" Type="http://schemas.microsoft.com/office/2007/relationships/hdphoto" Target="../media/hdphoto1.wdp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4" Type="http://schemas.microsoft.com/office/2007/relationships/hdphoto" Target="../media/hdphoto1.wdp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4" Type="http://schemas.microsoft.com/office/2007/relationships/hdphoto" Target="../media/hdphoto1.wdp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4" Type="http://schemas.microsoft.com/office/2007/relationships/hdphoto" Target="../media/hdphoto1.wdp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91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67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26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90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19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75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85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43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50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77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72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79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8348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49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45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17096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16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93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69790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73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0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94530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99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29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17412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4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94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50274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15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29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1816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3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95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/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55202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JM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2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62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56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57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200" b="1"/>
            </a:lvl4pPr>
            <a:lvl5pPr marL="2438339" indent="0">
              <a:buNone/>
              <a:defRPr sz="2200" b="1"/>
            </a:lvl5pPr>
            <a:lvl6pPr marL="3047924" indent="0">
              <a:buNone/>
              <a:defRPr sz="2200" b="1"/>
            </a:lvl6pPr>
            <a:lvl7pPr marL="3657509" indent="0">
              <a:buNone/>
              <a:defRPr sz="2200" b="1"/>
            </a:lvl7pPr>
            <a:lvl8pPr marL="4267093" indent="0">
              <a:buNone/>
              <a:defRPr sz="2200" b="1"/>
            </a:lvl8pPr>
            <a:lvl9pPr marL="4876678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200" b="1"/>
            </a:lvl4pPr>
            <a:lvl5pPr marL="2438339" indent="0">
              <a:buNone/>
              <a:defRPr sz="2200" b="1"/>
            </a:lvl5pPr>
            <a:lvl6pPr marL="3047924" indent="0">
              <a:buNone/>
              <a:defRPr sz="2200" b="1"/>
            </a:lvl6pPr>
            <a:lvl7pPr marL="3657509" indent="0">
              <a:buNone/>
              <a:defRPr sz="2200" b="1"/>
            </a:lvl7pPr>
            <a:lvl8pPr marL="4267093" indent="0">
              <a:buNone/>
              <a:defRPr sz="2200" b="1"/>
            </a:lvl8pPr>
            <a:lvl9pPr marL="4876678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41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11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88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4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29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8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4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32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67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2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F7A4AF7-1AA6-48EE-9E27-02AA2EE48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453" y="190544"/>
            <a:ext cx="10941742" cy="8638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CF4418D-DFBA-45CE-9086-99DFF0EC94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4337" y="1125799"/>
            <a:ext cx="5369284" cy="51843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1D70BA9-2907-4BF4-A391-9B0672CDD4D8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6793" y="1125799"/>
            <a:ext cx="5369285" cy="251518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B456B2E9-BD94-4159-B42A-61B488B79F03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6793" y="3793416"/>
            <a:ext cx="5369285" cy="251677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84783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02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70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608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781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413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209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39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4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JM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JM" dirty="0"/>
          </a:p>
        </p:txBody>
      </p:sp>
      <p:sp>
        <p:nvSpPr>
          <p:cNvPr id="11" name="Freeform 5"/>
          <p:cNvSpPr>
            <a:spLocks/>
          </p:cNvSpPr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JM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15/4/2020</a:t>
            </a:fld>
            <a:endParaRPr lang="en-JM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JM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JM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JM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JM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71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121917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4/15/2020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06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13.jpeg"/><Relationship Id="rId4" Type="http://schemas.openxmlformats.org/officeDocument/2006/relationships/hyperlink" Target="http://a2.att.hudong.com/84/33/01300000108314122009333037155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3.xml"/><Relationship Id="rId5" Type="http://schemas.microsoft.com/office/2007/relationships/hdphoto" Target="../media/hdphoto2.wdp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图片4">
            <a:extLst>
              <a:ext uri="{FF2B5EF4-FFF2-40B4-BE49-F238E27FC236}">
                <a16:creationId xmlns:a16="http://schemas.microsoft.com/office/drawing/2014/main" id="{DA704816-6CDE-4922-9662-FE21F1D96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21904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WordArt 3">
            <a:extLst>
              <a:ext uri="{FF2B5EF4-FFF2-40B4-BE49-F238E27FC236}">
                <a16:creationId xmlns:a16="http://schemas.microsoft.com/office/drawing/2014/main" id="{EDE2B8E8-1B76-495E-9245-2A306F64B71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89682" y="258418"/>
            <a:ext cx="3242425" cy="122265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1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天坛祈年殿</a:t>
            </a:r>
          </a:p>
        </p:txBody>
      </p:sp>
    </p:spTree>
    <p:extLst>
      <p:ext uri="{BB962C8B-B14F-4D97-AF65-F5344CB8AC3E}">
        <p14:creationId xmlns:p14="http://schemas.microsoft.com/office/powerpoint/2010/main" val="419178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2B87750-6509-4258-A32F-F3A2D48C4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0413" cy="6686729"/>
          </a:xfrm>
          <a:prstGeom prst="rect">
            <a:avLst/>
          </a:prstGeom>
        </p:spPr>
      </p:pic>
      <p:sp>
        <p:nvSpPr>
          <p:cNvPr id="6147" name="Text Box 3">
            <a:extLst>
              <a:ext uri="{FF2B5EF4-FFF2-40B4-BE49-F238E27FC236}">
                <a16:creationId xmlns:a16="http://schemas.microsoft.com/office/drawing/2014/main" id="{D1EDC87C-D55D-4BB7-A0DC-821D2F04FE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7464" y="162920"/>
            <a:ext cx="4295482" cy="923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zh-CN" sz="4801" b="1" dirty="0">
                <a:solidFill>
                  <a:srgbClr val="FF0000"/>
                </a:solidFill>
              </a:rPr>
              <a:t>  </a:t>
            </a:r>
            <a:r>
              <a:rPr lang="zh-CN" altLang="en-US" sz="5401" b="1" dirty="0">
                <a:solidFill>
                  <a:srgbClr val="FF0000"/>
                </a:solidFill>
              </a:rPr>
              <a:t>巍巍中山陵</a:t>
            </a:r>
          </a:p>
        </p:txBody>
      </p:sp>
    </p:spTree>
    <p:extLst>
      <p:ext uri="{BB962C8B-B14F-4D97-AF65-F5344CB8AC3E}">
        <p14:creationId xmlns:p14="http://schemas.microsoft.com/office/powerpoint/2010/main" val="277207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C683665-D2C0-4355-B0E9-99C65464C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0764"/>
            <a:ext cx="12190413" cy="6936264"/>
          </a:xfrm>
          <a:prstGeom prst="rect">
            <a:avLst/>
          </a:prstGeom>
        </p:spPr>
      </p:pic>
      <p:sp>
        <p:nvSpPr>
          <p:cNvPr id="7171" name="Text Box 3">
            <a:extLst>
              <a:ext uri="{FF2B5EF4-FFF2-40B4-BE49-F238E27FC236}">
                <a16:creationId xmlns:a16="http://schemas.microsoft.com/office/drawing/2014/main" id="{362F38CD-ACBE-4B0E-9A74-5310B2757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67804" y="123827"/>
            <a:ext cx="923458" cy="4465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kumimoji="1" lang="zh-CN" altLang="en-US" sz="4801" b="1" dirty="0">
                <a:solidFill>
                  <a:schemeClr val="bg1"/>
                </a:solidFill>
              </a:rPr>
              <a:t>香港宝莲寺大佛</a:t>
            </a:r>
          </a:p>
        </p:txBody>
      </p:sp>
    </p:spTree>
    <p:extLst>
      <p:ext uri="{BB962C8B-B14F-4D97-AF65-F5344CB8AC3E}">
        <p14:creationId xmlns:p14="http://schemas.microsoft.com/office/powerpoint/2010/main" val="389838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图片包含 户外, 地面, 雪花, 男士&#10;&#10;已生成极高可信度的说明">
            <a:extLst>
              <a:ext uri="{FF2B5EF4-FFF2-40B4-BE49-F238E27FC236}">
                <a16:creationId xmlns:a16="http://schemas.microsoft.com/office/drawing/2014/main" id="{7DAEC471-B6E8-4807-82A0-126D18E254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0413" cy="6857107"/>
          </a:xfrm>
          <a:prstGeom prst="rect">
            <a:avLst/>
          </a:prstGeom>
        </p:spPr>
      </p:pic>
      <p:pic>
        <p:nvPicPr>
          <p:cNvPr id="9" name="dubuque精美钢琴曲">
            <a:hlinkClick r:id="" action="ppaction://media"/>
            <a:extLst>
              <a:ext uri="{FF2B5EF4-FFF2-40B4-BE49-F238E27FC236}">
                <a16:creationId xmlns:a16="http://schemas.microsoft.com/office/drawing/2014/main" id="{F57380F8-8431-44BF-9300-52047EA3EE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6093" y="-1396459"/>
            <a:ext cx="609600" cy="609600"/>
          </a:xfrm>
          <a:prstGeom prst="rect">
            <a:avLst/>
          </a:prstGeom>
        </p:spPr>
      </p:pic>
      <p:sp>
        <p:nvSpPr>
          <p:cNvPr id="5" name="_14">
            <a:extLst>
              <a:ext uri="{FF2B5EF4-FFF2-40B4-BE49-F238E27FC236}">
                <a16:creationId xmlns:a16="http://schemas.microsoft.com/office/drawing/2014/main" id="{FA555977-C0EE-4286-8A6F-323A072382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0836" y="1143215"/>
            <a:ext cx="1854328" cy="336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zh-CN" altLang="en-US" sz="9600" b="1" spc="6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台阶</a:t>
            </a:r>
            <a:endParaRPr lang="zh-CN" sz="9600" b="1" spc="600" dirty="0">
              <a:solidFill>
                <a:srgbClr val="77645B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0EA4426-3438-4C45-B27A-DFA060EF859E}"/>
              </a:ext>
            </a:extLst>
          </p:cNvPr>
          <p:cNvSpPr/>
          <p:nvPr/>
        </p:nvSpPr>
        <p:spPr>
          <a:xfrm>
            <a:off x="4286767" y="2184108"/>
            <a:ext cx="589287" cy="1556698"/>
          </a:xfrm>
          <a:prstGeom prst="rect">
            <a:avLst/>
          </a:prstGeom>
          <a:solidFill>
            <a:srgbClr val="77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李森祥</a:t>
            </a:r>
          </a:p>
        </p:txBody>
      </p:sp>
      <p:cxnSp>
        <p:nvCxnSpPr>
          <p:cNvPr id="11" name="直接连接符 27">
            <a:extLst>
              <a:ext uri="{FF2B5EF4-FFF2-40B4-BE49-F238E27FC236}">
                <a16:creationId xmlns:a16="http://schemas.microsoft.com/office/drawing/2014/main" id="{D97AA746-2A1E-4F97-A39A-B738B918920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77862" y="1148077"/>
            <a:ext cx="0" cy="3777271"/>
          </a:xfrm>
          <a:prstGeom prst="line">
            <a:avLst/>
          </a:prstGeom>
          <a:noFill/>
          <a:ln w="19050">
            <a:solidFill>
              <a:srgbClr val="77645B">
                <a:alpha val="67842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46242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75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25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2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户外, 地面, 雪花, 男士&#10;&#10;已生成极高可信度的说明">
            <a:extLst>
              <a:ext uri="{FF2B5EF4-FFF2-40B4-BE49-F238E27FC236}">
                <a16:creationId xmlns:a16="http://schemas.microsoft.com/office/drawing/2014/main" id="{A2B7F80C-D565-41BF-BE47-1DEA5B1C9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2" name="Rectangle 18">
            <a:extLst>
              <a:ext uri="{FF2B5EF4-FFF2-40B4-BE49-F238E27FC236}">
                <a16:creationId xmlns:a16="http://schemas.microsoft.com/office/drawing/2014/main" id="{BF427D7D-DF7D-4C31-A9B4-01281A867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8914" y="1434799"/>
            <a:ext cx="830997" cy="218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rPr>
              <a:t>第一章</a:t>
            </a:r>
            <a:endParaRPr lang="en-US" altLang="zh-CN" sz="5400" b="1" dirty="0">
              <a:solidFill>
                <a:srgbClr val="77645B"/>
              </a:solidFill>
              <a:latin typeface="黑体" panose="02010609060101010101" pitchFamily="49" charset="-122"/>
              <a:ea typeface="黑体" panose="02010609060101010101" pitchFamily="49" charset="-122"/>
              <a:cs typeface="宋体" pitchFamily="2" charset="-122"/>
            </a:endParaRPr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id="{F627A3EF-E92A-486C-A63B-C47917580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9327" y="1663669"/>
            <a:ext cx="169277" cy="174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rPr>
              <a:t>CONTENTS</a:t>
            </a:r>
          </a:p>
        </p:txBody>
      </p:sp>
      <p:cxnSp>
        <p:nvCxnSpPr>
          <p:cNvPr id="14" name="直接连接符 27">
            <a:extLst>
              <a:ext uri="{FF2B5EF4-FFF2-40B4-BE49-F238E27FC236}">
                <a16:creationId xmlns:a16="http://schemas.microsoft.com/office/drawing/2014/main" id="{160B04B8-1374-42CE-BC4C-FB8E096D762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585137" y="799045"/>
            <a:ext cx="0" cy="3777271"/>
          </a:xfrm>
          <a:prstGeom prst="line">
            <a:avLst/>
          </a:prstGeom>
          <a:noFill/>
          <a:ln w="19050">
            <a:solidFill>
              <a:srgbClr val="77645B">
                <a:alpha val="67842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D471B258-4872-4F9F-A5A1-3EB27D4BD774}"/>
              </a:ext>
            </a:extLst>
          </p:cNvPr>
          <p:cNvGrpSpPr/>
          <p:nvPr/>
        </p:nvGrpSpPr>
        <p:grpSpPr>
          <a:xfrm>
            <a:off x="5936106" y="923094"/>
            <a:ext cx="692738" cy="3455716"/>
            <a:chOff x="6556156" y="1229544"/>
            <a:chExt cx="372958" cy="3304726"/>
          </a:xfrm>
          <a:solidFill>
            <a:srgbClr val="46A9A6"/>
          </a:solidFill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80DD9C37-3313-4357-BBB3-441F030458FE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5081457" y="2704243"/>
              <a:ext cx="3304726" cy="355328"/>
            </a:xfrm>
            <a:custGeom>
              <a:avLst/>
              <a:gdLst>
                <a:gd name="T0" fmla="*/ 97 w 8676"/>
                <a:gd name="T1" fmla="*/ 0 h 884"/>
                <a:gd name="T2" fmla="*/ 8475 w 8676"/>
                <a:gd name="T3" fmla="*/ 0 h 884"/>
                <a:gd name="T4" fmla="*/ 8676 w 8676"/>
                <a:gd name="T5" fmla="*/ 202 h 884"/>
                <a:gd name="T6" fmla="*/ 8676 w 8676"/>
                <a:gd name="T7" fmla="*/ 788 h 884"/>
                <a:gd name="T8" fmla="*/ 8579 w 8676"/>
                <a:gd name="T9" fmla="*/ 884 h 884"/>
                <a:gd name="T10" fmla="*/ 97 w 8676"/>
                <a:gd name="T11" fmla="*/ 884 h 884"/>
                <a:gd name="T12" fmla="*/ 0 w 8676"/>
                <a:gd name="T13" fmla="*/ 788 h 884"/>
                <a:gd name="T14" fmla="*/ 0 w 8676"/>
                <a:gd name="T15" fmla="*/ 96 h 884"/>
                <a:gd name="T16" fmla="*/ 97 w 8676"/>
                <a:gd name="T17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76" h="884">
                  <a:moveTo>
                    <a:pt x="97" y="0"/>
                  </a:moveTo>
                  <a:lnTo>
                    <a:pt x="8475" y="0"/>
                  </a:lnTo>
                  <a:lnTo>
                    <a:pt x="8676" y="202"/>
                  </a:lnTo>
                  <a:lnTo>
                    <a:pt x="8676" y="788"/>
                  </a:lnTo>
                  <a:cubicBezTo>
                    <a:pt x="8676" y="841"/>
                    <a:pt x="8632" y="884"/>
                    <a:pt x="8579" y="884"/>
                  </a:cubicBezTo>
                  <a:lnTo>
                    <a:pt x="97" y="884"/>
                  </a:lnTo>
                  <a:cubicBezTo>
                    <a:pt x="44" y="884"/>
                    <a:pt x="0" y="841"/>
                    <a:pt x="0" y="788"/>
                  </a:cubicBezTo>
                  <a:lnTo>
                    <a:pt x="0" y="96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noFill/>
            <a:ln w="19050" cap="flat" cmpd="sng">
              <a:solidFill>
                <a:srgbClr val="77645B"/>
              </a:solidFill>
              <a:round/>
              <a:headEnd/>
              <a:tailEnd/>
            </a:ln>
          </p:spPr>
          <p:txBody>
            <a:bodyPr lIns="68562" tIns="34281" rIns="68562" bIns="34281"/>
            <a:lstStyle/>
            <a:p>
              <a:endParaRPr lang="zh-CN" altLang="en-US" sz="2000" dirty="0">
                <a:solidFill>
                  <a:srgbClr val="46A9A6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" name="TextBox 105">
              <a:extLst>
                <a:ext uri="{FF2B5EF4-FFF2-40B4-BE49-F238E27FC236}">
                  <a16:creationId xmlns:a16="http://schemas.microsoft.com/office/drawing/2014/main" id="{BFB2FE0C-B9A9-4C23-BB2C-AA70495A36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56305" y="1898587"/>
              <a:ext cx="372809" cy="197934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 lIns="68562" tIns="34281" rIns="68562" bIns="3428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3600" b="0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字词学习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480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0" y="135846"/>
            <a:ext cx="12190413" cy="722307"/>
            <a:chOff x="0" y="639492"/>
            <a:chExt cx="12190413" cy="722307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3668" y="639492"/>
              <a:ext cx="3543076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字词学习</a:t>
              </a:r>
              <a:endParaRPr lang="zh-CN" altLang="en-US" sz="3300" b="1" spc="3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5909" y="1836428"/>
            <a:ext cx="11814504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门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槛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)        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厚</a:t>
            </a:r>
            <a:r>
              <a:rPr kumimoji="1" lang="zh-CN" altLang="en-US" sz="4400" b="1" dirty="0">
                <a:solidFill>
                  <a:srgbClr val="00B0F0"/>
                </a:solidFill>
                <a:latin typeface="Times New Roman" panose="02020603050405020304" pitchFamily="18" charset="0"/>
              </a:rPr>
              <a:t>道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 )         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晌午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（               ）</a:t>
            </a:r>
            <a:endParaRPr kumimoji="1" lang="en-US" altLang="zh-CN" sz="4400" b="1" dirty="0">
              <a:solidFill>
                <a:srgbClr val="77645B"/>
              </a:solidFill>
              <a:latin typeface="Times New Roman" panose="02020603050405020304" pitchFamily="18" charset="0"/>
            </a:endParaRPr>
          </a:p>
          <a:p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烦</a:t>
            </a:r>
            <a:r>
              <a:rPr kumimoji="1" lang="zh-CN" altLang="en-US" sz="4400" b="1" dirty="0">
                <a:solidFill>
                  <a:srgbClr val="00B0F0"/>
                </a:solidFill>
                <a:latin typeface="Times New Roman" panose="02020603050405020304" pitchFamily="18" charset="0"/>
              </a:rPr>
              <a:t>躁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)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        头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颅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（    ）        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硌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 )</a:t>
            </a:r>
          </a:p>
          <a:p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涎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     )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水   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尴尬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      )   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舀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米（     ）</a:t>
            </a:r>
            <a:endParaRPr kumimoji="1" lang="en-US" altLang="zh-CN" sz="4400" b="1" dirty="0">
              <a:solidFill>
                <a:srgbClr val="77645B"/>
              </a:solidFill>
              <a:latin typeface="Times New Roman" panose="02020603050405020304" pitchFamily="18" charset="0"/>
            </a:endParaRPr>
          </a:p>
          <a:p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揩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     )       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撬</a:t>
            </a:r>
            <a:r>
              <a:rPr kumimoji="1" lang="zh-CN" altLang="en-US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     )        </a:t>
            </a:r>
            <a:r>
              <a:rPr kumimoji="1"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凹凼</a:t>
            </a:r>
            <a:r>
              <a:rPr kumimoji="1" lang="en-US" altLang="zh-CN" sz="4400" b="1" dirty="0">
                <a:solidFill>
                  <a:srgbClr val="77645B"/>
                </a:solidFill>
                <a:latin typeface="Times New Roman" panose="02020603050405020304" pitchFamily="18" charset="0"/>
              </a:rPr>
              <a:t>(                )</a:t>
            </a:r>
          </a:p>
        </p:txBody>
      </p:sp>
      <p:sp>
        <p:nvSpPr>
          <p:cNvPr id="9" name="Text Box 4">
            <a:hlinkClick r:id="" action="ppaction://noaction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1680069" y="1773448"/>
            <a:ext cx="10510344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kǎn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</a:t>
            </a:r>
            <a:r>
              <a:rPr kumimoji="1" lang="en-US" altLang="zh-CN" sz="4400" b="1" dirty="0" err="1">
                <a:solidFill>
                  <a:srgbClr val="00B0F0"/>
                </a:solidFill>
                <a:latin typeface="Times New Roman" panose="02020603050405020304" pitchFamily="18" charset="0"/>
              </a:rPr>
              <a:t>dao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</a:t>
            </a:r>
            <a:r>
              <a:rPr kumimoji="1"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shǎng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kumimoji="1" lang="en-US" altLang="zh-CN" sz="4400" b="1" dirty="0" err="1">
                <a:solidFill>
                  <a:srgbClr val="0066FF"/>
                </a:solidFill>
                <a:latin typeface="Times New Roman" panose="02020603050405020304" pitchFamily="18" charset="0"/>
              </a:rPr>
              <a:t>wu</a:t>
            </a:r>
            <a:r>
              <a:rPr kumimoji="1" lang="en-US" altLang="zh-CN" sz="44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</a:p>
          <a:p>
            <a:r>
              <a:rPr kumimoji="1"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zào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</a:t>
            </a:r>
            <a:r>
              <a:rPr kumimoji="1"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lú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gè </a:t>
            </a:r>
          </a:p>
          <a:p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xián                   ɡān </a:t>
            </a:r>
            <a:r>
              <a:rPr kumimoji="1"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gà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yǎo </a:t>
            </a:r>
          </a:p>
          <a:p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Kāi                  </a:t>
            </a:r>
            <a:r>
              <a:rPr kumimoji="1"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qiào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</a:t>
            </a:r>
            <a:r>
              <a:rPr kumimoji="1"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āo  </a:t>
            </a:r>
            <a:r>
              <a:rPr kumimoji="1"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dàng</a:t>
            </a:r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</a:t>
            </a:r>
          </a:p>
          <a:p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                   	</a:t>
            </a:r>
          </a:p>
          <a:p>
            <a:r>
              <a:rPr kumimoji="1"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50499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0" y="135846"/>
            <a:ext cx="12190413" cy="722307"/>
            <a:chOff x="0" y="639492"/>
            <a:chExt cx="12190413" cy="722307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3668" y="639492"/>
              <a:ext cx="3543076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字词学习</a:t>
              </a:r>
              <a:endParaRPr lang="zh-CN" altLang="en-US" sz="3300" b="1" spc="3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356288" y="1026910"/>
            <a:ext cx="770413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77645B"/>
                </a:solidFill>
                <a:latin typeface="Tahoma" panose="020B0604030504040204" pitchFamily="34" charset="0"/>
                <a:ea typeface="华文中宋" pitchFamily="2" charset="-122"/>
              </a:rPr>
              <a:t>(2)</a:t>
            </a:r>
            <a:r>
              <a:rPr lang="zh-CN" altLang="en-US" sz="3600" b="1" dirty="0">
                <a:solidFill>
                  <a:srgbClr val="77645B"/>
                </a:solidFill>
                <a:latin typeface="Tahoma" panose="020B0604030504040204" pitchFamily="34" charset="0"/>
                <a:ea typeface="华文中宋" pitchFamily="2" charset="-122"/>
              </a:rPr>
              <a:t>释义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揩</a:t>
            </a:r>
            <a:r>
              <a:rPr lang="zh-CN" altLang="en-US" sz="3600" b="1" dirty="0">
                <a:solidFill>
                  <a:srgbClr val="77645B"/>
                </a:solidFill>
                <a:latin typeface="Tahoma" panose="020B0604030504040204" pitchFamily="34" charset="0"/>
                <a:ea typeface="华文中宋" pitchFamily="2" charset="-122"/>
              </a:rPr>
              <a:t>：擦、抹。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晌午</a:t>
            </a:r>
            <a:r>
              <a:rPr lang="zh-CN" altLang="en-US" sz="3600" b="1" dirty="0">
                <a:solidFill>
                  <a:srgbClr val="77645B"/>
                </a:solidFill>
                <a:latin typeface="Tahoma" panose="020B0604030504040204" pitchFamily="34" charset="0"/>
                <a:ea typeface="华文中宋" pitchFamily="2" charset="-122"/>
              </a:rPr>
              <a:t>：中午。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微不足道</a:t>
            </a:r>
            <a:r>
              <a:rPr lang="zh-CN" altLang="en-US" sz="3600" b="1" dirty="0">
                <a:solidFill>
                  <a:srgbClr val="77645B"/>
                </a:solidFill>
                <a:latin typeface="Tahoma" panose="020B0604030504040204" pitchFamily="34" charset="0"/>
                <a:ea typeface="华文中宋" pitchFamily="2" charset="-122"/>
              </a:rPr>
              <a:t>：非常渺小，不值得一提。</a:t>
            </a:r>
          </a:p>
          <a:p>
            <a:pPr>
              <a:spcBef>
                <a:spcPct val="50000"/>
              </a:spcBef>
            </a:pPr>
            <a:endParaRPr lang="en-US" altLang="zh-CN" sz="3600" b="1" dirty="0">
              <a:solidFill>
                <a:srgbClr val="77645B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716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户外, 地面, 雪花, 男士&#10;&#10;已生成极高可信度的说明">
            <a:extLst>
              <a:ext uri="{FF2B5EF4-FFF2-40B4-BE49-F238E27FC236}">
                <a16:creationId xmlns:a16="http://schemas.microsoft.com/office/drawing/2014/main" id="{A2B7F80C-D565-41BF-BE47-1DEA5B1C9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2" name="Rectangle 18">
            <a:extLst>
              <a:ext uri="{FF2B5EF4-FFF2-40B4-BE49-F238E27FC236}">
                <a16:creationId xmlns:a16="http://schemas.microsoft.com/office/drawing/2014/main" id="{BF427D7D-DF7D-4C31-A9B4-01281A867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8914" y="1434799"/>
            <a:ext cx="830997" cy="218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rPr>
              <a:t>第二章</a:t>
            </a:r>
            <a:endParaRPr lang="en-US" altLang="zh-CN" sz="5400" b="1" dirty="0">
              <a:solidFill>
                <a:srgbClr val="77645B"/>
              </a:solidFill>
              <a:latin typeface="黑体" panose="02010609060101010101" pitchFamily="49" charset="-122"/>
              <a:ea typeface="黑体" panose="02010609060101010101" pitchFamily="49" charset="-122"/>
              <a:cs typeface="宋体" pitchFamily="2" charset="-122"/>
            </a:endParaRPr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id="{F627A3EF-E92A-486C-A63B-C47917580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9327" y="1663669"/>
            <a:ext cx="169277" cy="174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rPr>
              <a:t>CONTENTS</a:t>
            </a:r>
          </a:p>
        </p:txBody>
      </p:sp>
      <p:cxnSp>
        <p:nvCxnSpPr>
          <p:cNvPr id="14" name="直接连接符 27">
            <a:extLst>
              <a:ext uri="{FF2B5EF4-FFF2-40B4-BE49-F238E27FC236}">
                <a16:creationId xmlns:a16="http://schemas.microsoft.com/office/drawing/2014/main" id="{160B04B8-1374-42CE-BC4C-FB8E096D762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585137" y="799045"/>
            <a:ext cx="0" cy="3777271"/>
          </a:xfrm>
          <a:prstGeom prst="line">
            <a:avLst/>
          </a:prstGeom>
          <a:noFill/>
          <a:ln w="19050">
            <a:solidFill>
              <a:srgbClr val="77645B">
                <a:alpha val="67842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D471B258-4872-4F9F-A5A1-3EB27D4BD774}"/>
              </a:ext>
            </a:extLst>
          </p:cNvPr>
          <p:cNvGrpSpPr/>
          <p:nvPr/>
        </p:nvGrpSpPr>
        <p:grpSpPr>
          <a:xfrm>
            <a:off x="5936106" y="923094"/>
            <a:ext cx="692738" cy="3455716"/>
            <a:chOff x="6556156" y="1229544"/>
            <a:chExt cx="372958" cy="3304726"/>
          </a:xfrm>
          <a:solidFill>
            <a:srgbClr val="46A9A6"/>
          </a:solidFill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80DD9C37-3313-4357-BBB3-441F030458FE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5081457" y="2704243"/>
              <a:ext cx="3304726" cy="355328"/>
            </a:xfrm>
            <a:custGeom>
              <a:avLst/>
              <a:gdLst>
                <a:gd name="T0" fmla="*/ 97 w 8676"/>
                <a:gd name="T1" fmla="*/ 0 h 884"/>
                <a:gd name="T2" fmla="*/ 8475 w 8676"/>
                <a:gd name="T3" fmla="*/ 0 h 884"/>
                <a:gd name="T4" fmla="*/ 8676 w 8676"/>
                <a:gd name="T5" fmla="*/ 202 h 884"/>
                <a:gd name="T6" fmla="*/ 8676 w 8676"/>
                <a:gd name="T7" fmla="*/ 788 h 884"/>
                <a:gd name="T8" fmla="*/ 8579 w 8676"/>
                <a:gd name="T9" fmla="*/ 884 h 884"/>
                <a:gd name="T10" fmla="*/ 97 w 8676"/>
                <a:gd name="T11" fmla="*/ 884 h 884"/>
                <a:gd name="T12" fmla="*/ 0 w 8676"/>
                <a:gd name="T13" fmla="*/ 788 h 884"/>
                <a:gd name="T14" fmla="*/ 0 w 8676"/>
                <a:gd name="T15" fmla="*/ 96 h 884"/>
                <a:gd name="T16" fmla="*/ 97 w 8676"/>
                <a:gd name="T17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76" h="884">
                  <a:moveTo>
                    <a:pt x="97" y="0"/>
                  </a:moveTo>
                  <a:lnTo>
                    <a:pt x="8475" y="0"/>
                  </a:lnTo>
                  <a:lnTo>
                    <a:pt x="8676" y="202"/>
                  </a:lnTo>
                  <a:lnTo>
                    <a:pt x="8676" y="788"/>
                  </a:lnTo>
                  <a:cubicBezTo>
                    <a:pt x="8676" y="841"/>
                    <a:pt x="8632" y="884"/>
                    <a:pt x="8579" y="884"/>
                  </a:cubicBezTo>
                  <a:lnTo>
                    <a:pt x="97" y="884"/>
                  </a:lnTo>
                  <a:cubicBezTo>
                    <a:pt x="44" y="884"/>
                    <a:pt x="0" y="841"/>
                    <a:pt x="0" y="788"/>
                  </a:cubicBezTo>
                  <a:lnTo>
                    <a:pt x="0" y="96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noFill/>
            <a:ln w="19050" cap="flat" cmpd="sng">
              <a:solidFill>
                <a:srgbClr val="77645B"/>
              </a:solidFill>
              <a:round/>
              <a:headEnd/>
              <a:tailEnd/>
            </a:ln>
          </p:spPr>
          <p:txBody>
            <a:bodyPr lIns="68562" tIns="34281" rIns="68562" bIns="34281"/>
            <a:lstStyle/>
            <a:p>
              <a:endParaRPr lang="zh-CN" altLang="en-US" sz="2000" dirty="0">
                <a:solidFill>
                  <a:srgbClr val="46A9A6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" name="TextBox 105">
              <a:extLst>
                <a:ext uri="{FF2B5EF4-FFF2-40B4-BE49-F238E27FC236}">
                  <a16:creationId xmlns:a16="http://schemas.microsoft.com/office/drawing/2014/main" id="{BFB2FE0C-B9A9-4C23-BB2C-AA70495A36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56305" y="1898588"/>
              <a:ext cx="372809" cy="197934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 lIns="68562" tIns="34281" rIns="68562" bIns="3428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3600" b="0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作者介绍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73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4C0791A-6676-4043-BBF1-DD2993D19C98}"/>
              </a:ext>
            </a:extLst>
          </p:cNvPr>
          <p:cNvSpPr/>
          <p:nvPr/>
        </p:nvSpPr>
        <p:spPr>
          <a:xfrm flipV="1">
            <a:off x="0" y="812434"/>
            <a:ext cx="12190413" cy="45719"/>
          </a:xfrm>
          <a:prstGeom prst="rect">
            <a:avLst/>
          </a:prstGeom>
          <a:solidFill>
            <a:srgbClr val="77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20938" y="1143082"/>
            <a:ext cx="7640914" cy="4552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kumimoji="1" lang="en-US" altLang="zh-CN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      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李森祥，</a:t>
            </a:r>
            <a:r>
              <a:rPr kumimoji="1" lang="zh-CN" altLang="en-US" sz="2400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当代作家，中国作家协会会员</a:t>
            </a:r>
            <a:endParaRPr kumimoji="1" lang="zh-CN" altLang="en-US" sz="2400" dirty="0">
              <a:solidFill>
                <a:srgbClr val="77645B"/>
              </a:solidFill>
              <a:latin typeface="Times New Roman" pitchFamily="18" charset="0"/>
              <a:ea typeface="华文中宋" pitchFamily="2" charset="-122"/>
            </a:endParaRPr>
          </a:p>
          <a:p>
            <a:pPr eaLnBrk="0" hangingPunct="0">
              <a:lnSpc>
                <a:spcPct val="140000"/>
              </a:lnSpc>
            </a:pP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       中央电视台热播过的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《</a:t>
            </a:r>
            <a:r>
              <a:rPr kumimoji="1" lang="zh-CN" altLang="en-US" sz="2400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天下粮仓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》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，李森祥便是该剧的策划。作为</a:t>
            </a:r>
            <a:r>
              <a:rPr kumimoji="1" lang="zh-CN" altLang="en-US" sz="2400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浙江电视台制作中心主任李森祥长期从事影视剧创作、拍摄、策划工作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，有很强的艺术感受能力。</a:t>
            </a:r>
          </a:p>
          <a:p>
            <a:pPr eaLnBrk="0" hangingPunct="0">
              <a:lnSpc>
                <a:spcPct val="140000"/>
              </a:lnSpc>
            </a:pP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        代表作有小说</a:t>
            </a:r>
            <a:r>
              <a:rPr kumimoji="1" lang="en-US" altLang="zh-CN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《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小学老师</a:t>
            </a:r>
            <a:r>
              <a:rPr kumimoji="1" lang="en-US" altLang="zh-CN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》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、</a:t>
            </a:r>
            <a:r>
              <a:rPr kumimoji="1" lang="en-US" altLang="zh-CN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《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抒情年代</a:t>
            </a:r>
            <a:r>
              <a:rPr kumimoji="1" lang="en-US" altLang="zh-CN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》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、</a:t>
            </a:r>
            <a:r>
              <a:rPr kumimoji="1" lang="en-US" altLang="zh-CN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《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传世之鼓</a:t>
            </a:r>
            <a:r>
              <a:rPr kumimoji="1" lang="en-US" altLang="zh-CN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》</a:t>
            </a:r>
            <a:r>
              <a:rPr kumimoji="1" lang="zh-CN" altLang="en-US" sz="2400" dirty="0">
                <a:solidFill>
                  <a:srgbClr val="77645B"/>
                </a:solidFill>
                <a:latin typeface="Times New Roman" pitchFamily="18" charset="0"/>
                <a:ea typeface="华文中宋" pitchFamily="2" charset="-122"/>
              </a:rPr>
              <a:t>等。作品充满</a:t>
            </a:r>
            <a:r>
              <a:rPr kumimoji="1" lang="zh-CN" altLang="en-US" sz="2400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对劳动人民的深厚感情。其艺术特色是文字简洁、善抓细节。</a:t>
            </a:r>
          </a:p>
          <a:p>
            <a:pPr eaLnBrk="0" hangingPunct="0">
              <a:lnSpc>
                <a:spcPct val="130000"/>
              </a:lnSpc>
            </a:pPr>
            <a:endParaRPr kumimoji="1" lang="en-US" altLang="zh-CN" sz="2000" dirty="0">
              <a:solidFill>
                <a:srgbClr val="77645B"/>
              </a:solidFill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997679" y="139147"/>
            <a:ext cx="2651600" cy="6275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solidFill>
                  <a:srgbClr val="77645B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作者简介</a:t>
            </a:r>
          </a:p>
        </p:txBody>
      </p:sp>
      <p:pic>
        <p:nvPicPr>
          <p:cNvPr id="7" name="Picture 5" descr="aa59892b01abc2c4e7cd40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370" y="1314547"/>
            <a:ext cx="3376612" cy="401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29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户外, 地面, 雪花, 男士&#10;&#10;已生成极高可信度的说明">
            <a:extLst>
              <a:ext uri="{FF2B5EF4-FFF2-40B4-BE49-F238E27FC236}">
                <a16:creationId xmlns:a16="http://schemas.microsoft.com/office/drawing/2014/main" id="{A2B7F80C-D565-41BF-BE47-1DEA5B1C9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2" name="Rectangle 18">
            <a:extLst>
              <a:ext uri="{FF2B5EF4-FFF2-40B4-BE49-F238E27FC236}">
                <a16:creationId xmlns:a16="http://schemas.microsoft.com/office/drawing/2014/main" id="{BF427D7D-DF7D-4C31-A9B4-01281A867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8914" y="1434799"/>
            <a:ext cx="830997" cy="218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rPr>
              <a:t>第三章</a:t>
            </a:r>
            <a:endParaRPr lang="en-US" altLang="zh-CN" sz="5400" b="1" dirty="0">
              <a:solidFill>
                <a:srgbClr val="77645B"/>
              </a:solidFill>
              <a:latin typeface="黑体" panose="02010609060101010101" pitchFamily="49" charset="-122"/>
              <a:ea typeface="黑体" panose="02010609060101010101" pitchFamily="49" charset="-122"/>
              <a:cs typeface="宋体" pitchFamily="2" charset="-122"/>
            </a:endParaRPr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id="{F627A3EF-E92A-486C-A63B-C47917580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9327" y="1663669"/>
            <a:ext cx="169277" cy="174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rPr>
              <a:t>CONTENTS</a:t>
            </a:r>
          </a:p>
        </p:txBody>
      </p:sp>
      <p:cxnSp>
        <p:nvCxnSpPr>
          <p:cNvPr id="14" name="直接连接符 27">
            <a:extLst>
              <a:ext uri="{FF2B5EF4-FFF2-40B4-BE49-F238E27FC236}">
                <a16:creationId xmlns:a16="http://schemas.microsoft.com/office/drawing/2014/main" id="{160B04B8-1374-42CE-BC4C-FB8E096D762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585137" y="799045"/>
            <a:ext cx="0" cy="3777271"/>
          </a:xfrm>
          <a:prstGeom prst="line">
            <a:avLst/>
          </a:prstGeom>
          <a:noFill/>
          <a:ln w="19050">
            <a:solidFill>
              <a:srgbClr val="77645B">
                <a:alpha val="67842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D471B258-4872-4F9F-A5A1-3EB27D4BD774}"/>
              </a:ext>
            </a:extLst>
          </p:cNvPr>
          <p:cNvGrpSpPr/>
          <p:nvPr/>
        </p:nvGrpSpPr>
        <p:grpSpPr>
          <a:xfrm>
            <a:off x="5936106" y="923094"/>
            <a:ext cx="692738" cy="3455716"/>
            <a:chOff x="6556156" y="1229544"/>
            <a:chExt cx="372958" cy="3304726"/>
          </a:xfrm>
          <a:solidFill>
            <a:srgbClr val="46A9A6"/>
          </a:solidFill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80DD9C37-3313-4357-BBB3-441F030458FE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5081457" y="2704243"/>
              <a:ext cx="3304726" cy="355328"/>
            </a:xfrm>
            <a:custGeom>
              <a:avLst/>
              <a:gdLst>
                <a:gd name="T0" fmla="*/ 97 w 8676"/>
                <a:gd name="T1" fmla="*/ 0 h 884"/>
                <a:gd name="T2" fmla="*/ 8475 w 8676"/>
                <a:gd name="T3" fmla="*/ 0 h 884"/>
                <a:gd name="T4" fmla="*/ 8676 w 8676"/>
                <a:gd name="T5" fmla="*/ 202 h 884"/>
                <a:gd name="T6" fmla="*/ 8676 w 8676"/>
                <a:gd name="T7" fmla="*/ 788 h 884"/>
                <a:gd name="T8" fmla="*/ 8579 w 8676"/>
                <a:gd name="T9" fmla="*/ 884 h 884"/>
                <a:gd name="T10" fmla="*/ 97 w 8676"/>
                <a:gd name="T11" fmla="*/ 884 h 884"/>
                <a:gd name="T12" fmla="*/ 0 w 8676"/>
                <a:gd name="T13" fmla="*/ 788 h 884"/>
                <a:gd name="T14" fmla="*/ 0 w 8676"/>
                <a:gd name="T15" fmla="*/ 96 h 884"/>
                <a:gd name="T16" fmla="*/ 97 w 8676"/>
                <a:gd name="T17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76" h="884">
                  <a:moveTo>
                    <a:pt x="97" y="0"/>
                  </a:moveTo>
                  <a:lnTo>
                    <a:pt x="8475" y="0"/>
                  </a:lnTo>
                  <a:lnTo>
                    <a:pt x="8676" y="202"/>
                  </a:lnTo>
                  <a:lnTo>
                    <a:pt x="8676" y="788"/>
                  </a:lnTo>
                  <a:cubicBezTo>
                    <a:pt x="8676" y="841"/>
                    <a:pt x="8632" y="884"/>
                    <a:pt x="8579" y="884"/>
                  </a:cubicBezTo>
                  <a:lnTo>
                    <a:pt x="97" y="884"/>
                  </a:lnTo>
                  <a:cubicBezTo>
                    <a:pt x="44" y="884"/>
                    <a:pt x="0" y="841"/>
                    <a:pt x="0" y="788"/>
                  </a:cubicBezTo>
                  <a:lnTo>
                    <a:pt x="0" y="96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noFill/>
            <a:ln w="19050" cap="flat" cmpd="sng">
              <a:solidFill>
                <a:srgbClr val="77645B"/>
              </a:solidFill>
              <a:round/>
              <a:headEnd/>
              <a:tailEnd/>
            </a:ln>
          </p:spPr>
          <p:txBody>
            <a:bodyPr lIns="68562" tIns="34281" rIns="68562" bIns="34281"/>
            <a:lstStyle/>
            <a:p>
              <a:endParaRPr lang="zh-CN" altLang="en-US" sz="2000" dirty="0">
                <a:solidFill>
                  <a:srgbClr val="46A9A6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" name="TextBox 105">
              <a:extLst>
                <a:ext uri="{FF2B5EF4-FFF2-40B4-BE49-F238E27FC236}">
                  <a16:creationId xmlns:a16="http://schemas.microsoft.com/office/drawing/2014/main" id="{BFB2FE0C-B9A9-4C23-BB2C-AA70495A36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56305" y="1898587"/>
              <a:ext cx="372809" cy="197934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 lIns="68562" tIns="34281" rIns="68562" bIns="3428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3600" b="0" spc="30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课文赏析</a:t>
              </a:r>
              <a:endParaRPr lang="zh-CN" altLang="en-US" sz="3600" b="0" spc="3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976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户外, 地面, 雪花, 男士&#10;&#10;已生成极高可信度的说明">
            <a:extLst>
              <a:ext uri="{FF2B5EF4-FFF2-40B4-BE49-F238E27FC236}">
                <a16:creationId xmlns:a16="http://schemas.microsoft.com/office/drawing/2014/main" id="{A2B7F80C-D565-41BF-BE47-1DEA5B1C9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319E598-A360-404F-A4BC-00647DEA3E83}"/>
              </a:ext>
            </a:extLst>
          </p:cNvPr>
          <p:cNvSpPr txBox="1"/>
          <p:nvPr/>
        </p:nvSpPr>
        <p:spPr>
          <a:xfrm>
            <a:off x="1878496" y="1679713"/>
            <a:ext cx="64504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整体感知：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你能复述这个故事吗？</a:t>
            </a:r>
            <a:endParaRPr lang="en-US" altLang="zh-CN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你认为台阶在文中有什么含义？</a:t>
            </a:r>
            <a:endParaRPr lang="en-US" altLang="zh-CN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你觉得这篇小说传达了什么主题？</a:t>
            </a:r>
          </a:p>
        </p:txBody>
      </p:sp>
    </p:spTree>
    <p:extLst>
      <p:ext uri="{BB962C8B-B14F-4D97-AF65-F5344CB8AC3E}">
        <p14:creationId xmlns:p14="http://schemas.microsoft.com/office/powerpoint/2010/main" val="405162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0" y="135846"/>
            <a:ext cx="12190413" cy="722307"/>
            <a:chOff x="0" y="639492"/>
            <a:chExt cx="12190413" cy="722307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3668" y="639492"/>
              <a:ext cx="3543076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课文赏析</a:t>
              </a:r>
            </a:p>
          </p:txBody>
        </p:sp>
      </p:grpSp>
      <p:sp>
        <p:nvSpPr>
          <p:cNvPr id="5" name="Rectangle 3"/>
          <p:cNvSpPr txBox="1">
            <a:spLocks noRot="1" noChangeArrowheads="1"/>
          </p:cNvSpPr>
          <p:nvPr/>
        </p:nvSpPr>
        <p:spPr>
          <a:xfrm>
            <a:off x="197755" y="2497324"/>
            <a:ext cx="4125913" cy="1143000"/>
          </a:xfrm>
          <a:prstGeom prst="rect">
            <a:avLst/>
          </a:prstGeom>
        </p:spPr>
        <p:txBody>
          <a:bodyPr/>
          <a:lstStyle>
            <a:lvl1pPr algn="ctr" defTabSz="1219170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小说三要素：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526013" y="1312342"/>
            <a:ext cx="1210588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人物</a:t>
            </a:r>
            <a:endParaRPr lang="en-US" altLang="zh-CN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情节</a:t>
            </a:r>
            <a:endParaRPr lang="en-US" altLang="zh-CN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环境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736601" y="2591770"/>
            <a:ext cx="59769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77645B"/>
                </a:solidFill>
              </a:rPr>
              <a:t>（序幕）开端、发展、高潮、结局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014008" y="3879396"/>
            <a:ext cx="34163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77645B"/>
                </a:solidFill>
              </a:rPr>
              <a:t>社会环境、自然环境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0" y="135846"/>
            <a:ext cx="12190413" cy="722307"/>
            <a:chOff x="0" y="639492"/>
            <a:chExt cx="12190413" cy="722307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3668" y="639492"/>
              <a:ext cx="3543076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情节梳理</a:t>
              </a:r>
            </a:p>
          </p:txBody>
        </p:sp>
      </p:grp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4474249" y="1068049"/>
            <a:ext cx="16209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77645B"/>
                </a:solidFill>
              </a:rPr>
              <a:t>《</a:t>
            </a:r>
            <a:r>
              <a:rPr lang="zh-CN" altLang="en-US" sz="2800" dirty="0">
                <a:solidFill>
                  <a:srgbClr val="77645B"/>
                </a:solidFill>
              </a:rPr>
              <a:t>台阶</a:t>
            </a:r>
            <a:r>
              <a:rPr lang="en-US" altLang="zh-CN" sz="2800" dirty="0">
                <a:solidFill>
                  <a:srgbClr val="77645B"/>
                </a:solidFill>
              </a:rPr>
              <a:t>》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2550946" y="1795458"/>
            <a:ext cx="12105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父亲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2294624" y="2576032"/>
            <a:ext cx="975459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1-9</a:t>
            </a:r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）父亲觉得自己家的台阶低，要造高台阶的新屋</a:t>
            </a: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2294624" y="3128474"/>
            <a:ext cx="818685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10-16</a:t>
            </a:r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）父亲辛勤劳动，开始了漫长的准备</a:t>
            </a: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2294624" y="3795437"/>
            <a:ext cx="65453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17-24</a:t>
            </a:r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）建造有九级台阶的新屋。</a:t>
            </a: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4" name="Text Box 19"/>
          <p:cNvSpPr txBox="1">
            <a:spLocks noChangeArrowheads="1"/>
          </p:cNvSpPr>
          <p:nvPr/>
        </p:nvSpPr>
        <p:spPr bwMode="auto">
          <a:xfrm>
            <a:off x="2423505" y="4386308"/>
            <a:ext cx="818685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25-32</a:t>
            </a:r>
            <a:r>
              <a:rPr lang="zh-CN" altLang="en-US" sz="32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）住进新屋，人也老了，心情很失落</a:t>
            </a:r>
          </a:p>
        </p:txBody>
      </p:sp>
      <p:sp>
        <p:nvSpPr>
          <p:cNvPr id="25" name="Text Box 20"/>
          <p:cNvSpPr txBox="1">
            <a:spLocks noChangeArrowheads="1"/>
          </p:cNvSpPr>
          <p:nvPr/>
        </p:nvSpPr>
        <p:spPr bwMode="auto">
          <a:xfrm>
            <a:off x="1147544" y="1844744"/>
            <a:ext cx="1723549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人物：</a:t>
            </a:r>
          </a:p>
          <a:p>
            <a:r>
              <a:rPr lang="zh-CN" altLang="en-US" sz="40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开端：</a:t>
            </a:r>
          </a:p>
          <a:p>
            <a:r>
              <a:rPr lang="zh-CN" altLang="en-US" sz="40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发展：</a:t>
            </a:r>
          </a:p>
          <a:p>
            <a:r>
              <a:rPr lang="zh-CN" altLang="en-US" sz="40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高潮：</a:t>
            </a:r>
          </a:p>
          <a:p>
            <a:r>
              <a:rPr lang="zh-CN" altLang="en-US" sz="40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结局：</a:t>
            </a:r>
          </a:p>
        </p:txBody>
      </p:sp>
    </p:spTree>
    <p:extLst>
      <p:ext uri="{BB962C8B-B14F-4D97-AF65-F5344CB8AC3E}">
        <p14:creationId xmlns:p14="http://schemas.microsoft.com/office/powerpoint/2010/main" val="4576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20" grpId="0"/>
      <p:bldP spid="22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1381539" y="1461308"/>
            <a:ext cx="90147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1-9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、父亲为什么觉得“我们家台阶低”？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、有高台阶的新屋对父亲来说意味着什么？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、从这个部分看，父亲是一个怎样的人？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544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1709530" y="245473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149088" y="1326750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1-9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、父亲为什么觉得“我们家台阶低”？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" name="Picture 2" descr="五、六十年代的宣传画">
            <a:extLst>
              <a:ext uri="{FF2B5EF4-FFF2-40B4-BE49-F238E27FC236}">
                <a16:creationId xmlns:a16="http://schemas.microsoft.com/office/drawing/2014/main" id="{ED59C755-DE34-4E0C-920E-7454C42E0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104" y="-263553"/>
            <a:ext cx="4038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942F1FEB-9C2E-409D-87B6-211687484E78}"/>
              </a:ext>
            </a:extLst>
          </p:cNvPr>
          <p:cNvSpPr/>
          <p:nvPr/>
        </p:nvSpPr>
        <p:spPr>
          <a:xfrm>
            <a:off x="445518" y="2980002"/>
            <a:ext cx="76482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台阶高</a:t>
            </a:r>
            <a:r>
              <a:rPr kumimoji="1" lang="en-US" altLang="zh-CN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,</a:t>
            </a:r>
            <a:r>
              <a:rPr kumimoji="1" lang="zh-CN" altLang="en-US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姚体" pitchFamily="2" charset="-122"/>
                <a:ea typeface="方正姚体" pitchFamily="2" charset="-122"/>
              </a:rPr>
              <a:t>屋主人的地位就相应高。 </a:t>
            </a:r>
          </a:p>
        </p:txBody>
      </p:sp>
    </p:spTree>
    <p:extLst>
      <p:ext uri="{BB962C8B-B14F-4D97-AF65-F5344CB8AC3E}">
        <p14:creationId xmlns:p14="http://schemas.microsoft.com/office/powerpoint/2010/main" val="64399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F07D6CD6-C408-4324-B7C5-9D8E7A49C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2370" y="-291372"/>
            <a:ext cx="4477744" cy="1371918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资料链接：</a:t>
            </a:r>
          </a:p>
        </p:txBody>
      </p:sp>
      <p:sp>
        <p:nvSpPr>
          <p:cNvPr id="125955" name="Rectangle 3">
            <a:extLst>
              <a:ext uri="{FF2B5EF4-FFF2-40B4-BE49-F238E27FC236}">
                <a16:creationId xmlns:a16="http://schemas.microsoft.com/office/drawing/2014/main" id="{66C17758-0AB4-48C5-8D2F-6CF3842752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5090" y="918754"/>
            <a:ext cx="11165396" cy="502208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5001" b="1" dirty="0">
                <a:solidFill>
                  <a:schemeClr val="accent2"/>
                </a:solidFill>
              </a:rPr>
              <a:t>     </a:t>
            </a:r>
            <a:r>
              <a:rPr lang="en-US" altLang="zh-CN" b="1" dirty="0">
                <a:solidFill>
                  <a:srgbClr val="990000"/>
                </a:solidFill>
                <a:ea typeface="黑体" panose="02010609060101010101" pitchFamily="49" charset="-122"/>
              </a:rPr>
              <a:t>“</a:t>
            </a:r>
            <a:r>
              <a:rPr lang="zh-CN" altLang="en-US" b="1" dirty="0">
                <a:solidFill>
                  <a:srgbClr val="99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阴阳八卦</a:t>
            </a:r>
            <a:r>
              <a:rPr lang="zh-CN" altLang="en-US" b="1" dirty="0">
                <a:solidFill>
                  <a:srgbClr val="990000"/>
                </a:solidFill>
                <a:ea typeface="黑体" panose="02010609060101010101" pitchFamily="49" charset="-122"/>
              </a:rPr>
              <a:t>”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的传统文化 </a:t>
            </a:r>
          </a:p>
          <a:p>
            <a:pPr>
              <a:buNone/>
            </a:pPr>
            <a:r>
              <a:rPr lang="zh-CN" altLang="en-US" dirty="0"/>
              <a:t>         </a:t>
            </a:r>
            <a:r>
              <a:rPr lang="zh-CN" altLang="en-US" sz="3401" b="1" dirty="0"/>
              <a:t>单数是“阳数”，所以和人居相关的台阶都是单数，一、三、五、七、九是级别的象征，而一级是最低级别的象征，九级是最高级别的象征。</a:t>
            </a:r>
            <a:r>
              <a:rPr lang="zh-CN" altLang="en-US" sz="3400" b="1" dirty="0"/>
              <a:t>再如“紫禁城”的建筑物有</a:t>
            </a:r>
            <a:r>
              <a:rPr lang="en-US" altLang="zh-CN" sz="3400" b="1" dirty="0"/>
              <a:t>9999</a:t>
            </a:r>
            <a:r>
              <a:rPr lang="zh-CN" altLang="en-US" sz="3400" b="1" dirty="0"/>
              <a:t>幢，标志着最高皇权的象征。再如云南大学的台阶有</a:t>
            </a:r>
            <a:r>
              <a:rPr lang="en-US" altLang="zh-CN" sz="3400" b="1" dirty="0"/>
              <a:t>97</a:t>
            </a:r>
            <a:r>
              <a:rPr lang="zh-CN" altLang="en-US" sz="3400" b="1" dirty="0"/>
              <a:t>个，这表明是云南省的最高学俯。从这我们可看出，父亲把我家的台阶从三级升到九级的目的就不言而喻了。所以民间百姓的门槛一般是三个台阶以</a:t>
            </a:r>
            <a:r>
              <a:rPr lang="zh-CN" altLang="en-US" sz="3400" b="1" dirty="0">
                <a:solidFill>
                  <a:srgbClr val="FF0000"/>
                </a:solidFill>
              </a:rPr>
              <a:t>图吉利而且也是地位级别的写照。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1381539" y="1461308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1-9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、有高台阶的新屋对父亲来说意味着什么？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F6D1143-BCDA-4654-A5F8-9E277F0A9CE5}"/>
              </a:ext>
            </a:extLst>
          </p:cNvPr>
          <p:cNvSpPr/>
          <p:nvPr/>
        </p:nvSpPr>
        <p:spPr>
          <a:xfrm>
            <a:off x="1381539" y="2940324"/>
            <a:ext cx="92632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4000" b="1" dirty="0">
                <a:solidFill>
                  <a:srgbClr val="0066CC"/>
                </a:solidFill>
                <a:latin typeface="方正姚体" pitchFamily="2" charset="-122"/>
                <a:ea typeface="方正姚体" pitchFamily="2" charset="-122"/>
              </a:rPr>
              <a:t>  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台阶高</a:t>
            </a:r>
            <a:r>
              <a:rPr kumimoji="1" lang="en-US" altLang="zh-CN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——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地位高</a:t>
            </a:r>
            <a:r>
              <a:rPr kumimoji="1" lang="en-US" altLang="zh-CN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——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受人尊重</a:t>
            </a:r>
            <a:endParaRPr kumimoji="1" lang="en-US" altLang="zh-CN" sz="4000" b="1" dirty="0">
              <a:solidFill>
                <a:srgbClr val="0000FF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kumimoji="1" lang="en-US" altLang="zh-CN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  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父亲毕生的奋斗就是要赢得尊重，高台阶</a:t>
            </a:r>
            <a:r>
              <a:rPr kumimoji="1" lang="zh-CN" altLang="zh-CN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是他物质与精神的双重理想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1562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id="{C590DB99-97B2-4822-B562-C88F5C2E9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23"/>
          <a:stretch>
            <a:fillRect/>
          </a:stretch>
        </p:blipFill>
        <p:spPr bwMode="auto">
          <a:xfrm>
            <a:off x="3808677" y="1753006"/>
            <a:ext cx="5174861" cy="4725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">
            <a:extLst>
              <a:ext uri="{FF2B5EF4-FFF2-40B4-BE49-F238E27FC236}">
                <a16:creationId xmlns:a16="http://schemas.microsoft.com/office/drawing/2014/main" id="{1561B139-B7EF-4BD3-B345-A8F0F92B83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4314" y="1413203"/>
            <a:ext cx="647850" cy="366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7412" name="AutoShape 4">
            <a:extLst>
              <a:ext uri="{FF2B5EF4-FFF2-40B4-BE49-F238E27FC236}">
                <a16:creationId xmlns:a16="http://schemas.microsoft.com/office/drawing/2014/main" id="{0FAA18B2-3BDE-433E-A132-D936E9D76F16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6209533" y="2335754"/>
            <a:ext cx="865388" cy="287404"/>
          </a:xfrm>
          <a:prstGeom prst="rightArrow">
            <a:avLst>
              <a:gd name="adj1" fmla="val 50000"/>
              <a:gd name="adj2" fmla="val 75276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3" name="AutoShape 5">
            <a:extLst>
              <a:ext uri="{FF2B5EF4-FFF2-40B4-BE49-F238E27FC236}">
                <a16:creationId xmlns:a16="http://schemas.microsoft.com/office/drawing/2014/main" id="{79A49008-2A94-451A-9105-5455E3B63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7382" y="3186851"/>
            <a:ext cx="647850" cy="21595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4" name="Text Box 6">
            <a:extLst>
              <a:ext uri="{FF2B5EF4-FFF2-40B4-BE49-F238E27FC236}">
                <a16:creationId xmlns:a16="http://schemas.microsoft.com/office/drawing/2014/main" id="{4A7D9A5A-6AA2-4004-9EAF-99CBF9EAA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4714" y="3142390"/>
            <a:ext cx="1943550" cy="366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ea typeface="新宋体" panose="02010609030101010101" pitchFamily="49" charset="-122"/>
            </a:endParaRPr>
          </a:p>
        </p:txBody>
      </p:sp>
      <p:sp>
        <p:nvSpPr>
          <p:cNvPr id="17415" name="Text Box 7">
            <a:extLst>
              <a:ext uri="{FF2B5EF4-FFF2-40B4-BE49-F238E27FC236}">
                <a16:creationId xmlns:a16="http://schemas.microsoft.com/office/drawing/2014/main" id="{8402EB90-4FC2-4CA1-AA7D-259566157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9559" y="3034415"/>
            <a:ext cx="1980071" cy="45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 dirty="0">
                <a:solidFill>
                  <a:srgbClr val="0000CC"/>
                </a:solidFill>
                <a:ea typeface="黑体" panose="02010609060101010101" pitchFamily="49" charset="-122"/>
              </a:rPr>
              <a:t>尊重的需要</a:t>
            </a:r>
          </a:p>
        </p:txBody>
      </p:sp>
      <p:sp>
        <p:nvSpPr>
          <p:cNvPr id="17416" name="AutoShape 8">
            <a:extLst>
              <a:ext uri="{FF2B5EF4-FFF2-40B4-BE49-F238E27FC236}">
                <a16:creationId xmlns:a16="http://schemas.microsoft.com/office/drawing/2014/main" id="{E5DCF5CF-97C1-4150-A189-DC34580B8D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1450" y="4711204"/>
            <a:ext cx="647850" cy="21595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17417" name="Text Box 9">
            <a:extLst>
              <a:ext uri="{FF2B5EF4-FFF2-40B4-BE49-F238E27FC236}">
                <a16:creationId xmlns:a16="http://schemas.microsoft.com/office/drawing/2014/main" id="{70F5C679-F998-4634-A917-5651132DB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34135" y="5563888"/>
            <a:ext cx="1548170" cy="45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0000CC"/>
                </a:solidFill>
                <a:ea typeface="黑体" panose="02010609060101010101" pitchFamily="49" charset="-122"/>
              </a:rPr>
              <a:t>生理需要</a:t>
            </a:r>
          </a:p>
        </p:txBody>
      </p:sp>
      <p:sp>
        <p:nvSpPr>
          <p:cNvPr id="17418" name="AutoShape 10">
            <a:extLst>
              <a:ext uri="{FF2B5EF4-FFF2-40B4-BE49-F238E27FC236}">
                <a16:creationId xmlns:a16="http://schemas.microsoft.com/office/drawing/2014/main" id="{6DE02C8C-3B15-4A1C-A661-4C143D5278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7775" y="5702033"/>
            <a:ext cx="576395" cy="215950"/>
          </a:xfrm>
          <a:prstGeom prst="rightArrow">
            <a:avLst>
              <a:gd name="adj1" fmla="val 50000"/>
              <a:gd name="adj2" fmla="val 66728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9" name="AutoShape 11">
            <a:extLst>
              <a:ext uri="{FF2B5EF4-FFF2-40B4-BE49-F238E27FC236}">
                <a16:creationId xmlns:a16="http://schemas.microsoft.com/office/drawing/2014/main" id="{027242DB-390E-4389-B37A-838CCDC0C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8471" y="4025245"/>
            <a:ext cx="647850" cy="21595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12700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20" name="Text Box 12">
            <a:extLst>
              <a:ext uri="{FF2B5EF4-FFF2-40B4-BE49-F238E27FC236}">
                <a16:creationId xmlns:a16="http://schemas.microsoft.com/office/drawing/2014/main" id="{6BFE6873-6784-4B19-9830-4601E479AD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300" y="4558768"/>
            <a:ext cx="1410026" cy="45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0000CC"/>
                </a:solidFill>
                <a:ea typeface="黑体" panose="02010609060101010101" pitchFamily="49" charset="-122"/>
              </a:rPr>
              <a:t>安全需要</a:t>
            </a:r>
          </a:p>
        </p:txBody>
      </p:sp>
      <p:sp>
        <p:nvSpPr>
          <p:cNvPr id="17421" name="WordArt 13">
            <a:extLst>
              <a:ext uri="{FF2B5EF4-FFF2-40B4-BE49-F238E27FC236}">
                <a16:creationId xmlns:a16="http://schemas.microsoft.com/office/drawing/2014/main" id="{E2DA7970-930C-4475-8C19-3E2DF873010E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7086035" y="2119804"/>
            <a:ext cx="2248420" cy="609741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1" kern="10" normalizeH="1" dirty="0">
                <a:ln w="12700" cmpd="sng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68999"/>
                    </a:srgbClr>
                  </a:outerShdw>
                </a:effectLst>
                <a:latin typeface="宋体" panose="02010600030101010101" pitchFamily="2" charset="-122"/>
              </a:rPr>
              <a:t>自我实现的需要</a:t>
            </a:r>
          </a:p>
        </p:txBody>
      </p:sp>
      <p:sp>
        <p:nvSpPr>
          <p:cNvPr id="17422" name="Text Box 14">
            <a:extLst>
              <a:ext uri="{FF2B5EF4-FFF2-40B4-BE49-F238E27FC236}">
                <a16:creationId xmlns:a16="http://schemas.microsoft.com/office/drawing/2014/main" id="{DD4CF951-5A7C-434E-9718-214692938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5340" y="3872809"/>
            <a:ext cx="2329401" cy="45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rgbClr val="0000CC"/>
                </a:solidFill>
                <a:ea typeface="黑体" panose="02010609060101010101" pitchFamily="49" charset="-122"/>
              </a:rPr>
              <a:t>爱和归属的需要</a:t>
            </a:r>
          </a:p>
        </p:txBody>
      </p:sp>
      <p:pic>
        <p:nvPicPr>
          <p:cNvPr id="17423" name="Picture 15" descr="马斯洛理论">
            <a:hlinkClick r:id="rId4" tooltip="点击查看原图"/>
            <a:extLst>
              <a:ext uri="{FF2B5EF4-FFF2-40B4-BE49-F238E27FC236}">
                <a16:creationId xmlns:a16="http://schemas.microsoft.com/office/drawing/2014/main" id="{7C1B4AB5-5C65-4A10-A1BF-B80342978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89" y="2896271"/>
            <a:ext cx="2200784" cy="285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4" name="Rectangle 16">
            <a:extLst>
              <a:ext uri="{FF2B5EF4-FFF2-40B4-BE49-F238E27FC236}">
                <a16:creationId xmlns:a16="http://schemas.microsoft.com/office/drawing/2014/main" id="{ADEFFFBD-03FD-4742-AB45-61C6304DC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1041" y="685959"/>
            <a:ext cx="4773130" cy="641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1" b="1" dirty="0">
                <a:solidFill>
                  <a:schemeClr val="tx2"/>
                </a:solidFill>
                <a:ea typeface="黑体" panose="02010609060101010101" pitchFamily="49" charset="-122"/>
              </a:rPr>
              <a:t>马斯洛的需要层次理论</a:t>
            </a:r>
          </a:p>
        </p:txBody>
      </p:sp>
      <p:sp>
        <p:nvSpPr>
          <p:cNvPr id="17425" name="Rectangle 17">
            <a:extLst>
              <a:ext uri="{FF2B5EF4-FFF2-40B4-BE49-F238E27FC236}">
                <a16:creationId xmlns:a16="http://schemas.microsoft.com/office/drawing/2014/main" id="{3DFC6942-805C-45B1-BB93-B54F406A7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6198" y="1956108"/>
            <a:ext cx="3772774" cy="523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zh-CN" sz="2801" b="1" dirty="0">
                <a:ea typeface="华文楷体" panose="02010600040101010101" pitchFamily="2" charset="-122"/>
              </a:rPr>
              <a:t>马斯洛（美国心理学家）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utoUpdateAnimBg="0"/>
      <p:bldP spid="17416" grpId="0" animBg="1" autoUpdateAnimBg="0"/>
      <p:bldP spid="17417" grpId="0" autoUpdateAnimBg="0"/>
      <p:bldP spid="17420" grpId="0" autoUpdateAnimBg="0"/>
      <p:bldP spid="1742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377687" y="1404840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1-9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、从这个部分看，父亲是一个怎样的人？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AF564FB-F4E1-4E8B-87DE-51782D626260}"/>
              </a:ext>
            </a:extLst>
          </p:cNvPr>
          <p:cNvSpPr txBox="1"/>
          <p:nvPr/>
        </p:nvSpPr>
        <p:spPr>
          <a:xfrm>
            <a:off x="506552" y="3110848"/>
            <a:ext cx="85146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1</a:t>
            </a:r>
            <a:r>
              <a:rPr lang="zh-CN" altLang="en-US" sz="2400" dirty="0"/>
              <a:t>、</a:t>
            </a:r>
            <a:r>
              <a:rPr lang="zh-CN" altLang="zh-CN" sz="2400" dirty="0"/>
              <a:t>父亲年轻时独自从山上背下三块三百斤重的青石板</a:t>
            </a:r>
            <a:r>
              <a:rPr lang="zh-CN" altLang="en-US" sz="2400" dirty="0"/>
              <a:t>。</a:t>
            </a:r>
            <a:endParaRPr lang="en-US" altLang="zh-CN" sz="2400" dirty="0"/>
          </a:p>
          <a:p>
            <a:r>
              <a:rPr lang="en-US" altLang="zh-CN" sz="2400" dirty="0"/>
              <a:t>2</a:t>
            </a:r>
            <a:r>
              <a:rPr lang="zh-CN" altLang="en-US" sz="2400" dirty="0"/>
              <a:t>、在青石板上洗脚。</a:t>
            </a:r>
            <a:endParaRPr lang="en-US" altLang="zh-CN" sz="2400" dirty="0"/>
          </a:p>
          <a:p>
            <a:r>
              <a:rPr lang="en-US" altLang="zh-CN" sz="2400" dirty="0"/>
              <a:t>3</a:t>
            </a:r>
            <a:r>
              <a:rPr lang="zh-CN" altLang="en-US" sz="2400" dirty="0"/>
              <a:t>、感叹台阶低。</a:t>
            </a:r>
            <a:endParaRPr lang="en-US" altLang="zh-CN" sz="2400" dirty="0"/>
          </a:p>
          <a:p>
            <a:endParaRPr lang="zh-CN" altLang="zh-CN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90FDA39-FBD5-4554-8962-6BDA7242F27A}"/>
              </a:ext>
            </a:extLst>
          </p:cNvPr>
          <p:cNvSpPr txBox="1"/>
          <p:nvPr/>
        </p:nvSpPr>
        <p:spPr>
          <a:xfrm>
            <a:off x="131870" y="4787836"/>
            <a:ext cx="118080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父亲形象：年轻力壮、勤劳辛苦、</a:t>
            </a:r>
            <a:endParaRPr kumimoji="1" lang="en-US" altLang="zh-CN" sz="4000" b="1" dirty="0">
              <a:solidFill>
                <a:srgbClr val="0000FF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kumimoji="1" lang="en-US" altLang="zh-CN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                    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节省、要强、热爱生活（觉醒、有追求）</a:t>
            </a:r>
          </a:p>
        </p:txBody>
      </p:sp>
      <p:pic>
        <p:nvPicPr>
          <p:cNvPr id="15" name="Picture 3" descr="s_750fc4dd489f4fccdb67c53506b9f0a2161438">
            <a:extLst>
              <a:ext uri="{FF2B5EF4-FFF2-40B4-BE49-F238E27FC236}">
                <a16:creationId xmlns:a16="http://schemas.microsoft.com/office/drawing/2014/main" id="{FE1CE920-F0D4-40DF-857D-5965FBA9B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02531" y="838413"/>
            <a:ext cx="3256012" cy="4717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4947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1002663" y="1673501"/>
            <a:ext cx="102074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10-16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、父亲为建造新屋做了哪些准备？请勾画出来。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、从这个部分来看，父亲是一个怎样的人？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30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2">
            <a:extLst>
              <a:ext uri="{FF2B5EF4-FFF2-40B4-BE49-F238E27FC236}">
                <a16:creationId xmlns:a16="http://schemas.microsoft.com/office/drawing/2014/main" id="{8852CA2E-C9CF-4941-8019-1D4FE546B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562" y="228374"/>
            <a:ext cx="10825019" cy="715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1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1</a:t>
            </a:r>
            <a:r>
              <a:rPr lang="zh-CN" altLang="en-US" sz="3201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、阅读发展部分，说说父亲为了建新屋做了哪些</a:t>
            </a:r>
            <a:r>
              <a:rPr lang="zh-CN" altLang="en-US" sz="3201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准备</a:t>
            </a:r>
            <a:r>
              <a:rPr lang="zh-CN" altLang="en-US" sz="3201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。</a:t>
            </a:r>
          </a:p>
        </p:txBody>
      </p:sp>
      <p:sp>
        <p:nvSpPr>
          <p:cNvPr id="19593" name="文本框 19592">
            <a:extLst>
              <a:ext uri="{FF2B5EF4-FFF2-40B4-BE49-F238E27FC236}">
                <a16:creationId xmlns:a16="http://schemas.microsoft.com/office/drawing/2014/main" id="{02CEFE09-F403-4558-A34D-DA134AE83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8265" y="5031953"/>
            <a:ext cx="1475129" cy="1476717"/>
          </a:xfrm>
          <a:prstGeom prst="rect">
            <a:avLst/>
          </a:prstGeom>
          <a:noFill/>
          <a:ln w="12700">
            <a:solidFill>
              <a:srgbClr val="385D8A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001" b="1">
                <a:latin typeface="宋体" panose="02010600030101010101" pitchFamily="2" charset="-122"/>
              </a:rPr>
              <a:t>台阶低</a:t>
            </a:r>
          </a:p>
          <a:p>
            <a:endParaRPr lang="zh-CN" altLang="zh-CN" sz="3001" b="1">
              <a:latin typeface="宋体" panose="02010600030101010101" pitchFamily="2" charset="-122"/>
            </a:endParaRPr>
          </a:p>
          <a:p>
            <a:r>
              <a:rPr lang="zh-CN" altLang="zh-CN" sz="3001" b="1">
                <a:solidFill>
                  <a:srgbClr val="FF0000"/>
                </a:solidFill>
                <a:latin typeface="宋体" panose="02010600030101010101" pitchFamily="2" charset="-122"/>
              </a:rPr>
              <a:t>地位低</a:t>
            </a:r>
          </a:p>
        </p:txBody>
      </p:sp>
      <p:sp>
        <p:nvSpPr>
          <p:cNvPr id="31755" name="文本框 31754">
            <a:extLst>
              <a:ext uri="{FF2B5EF4-FFF2-40B4-BE49-F238E27FC236}">
                <a16:creationId xmlns:a16="http://schemas.microsoft.com/office/drawing/2014/main" id="{443BB756-72E3-4231-915B-F35D5829B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5306" y="5282836"/>
            <a:ext cx="1081337" cy="5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>
                <a:solidFill>
                  <a:srgbClr val="0000FF"/>
                </a:solidFill>
                <a:latin typeface="宋体" panose="02010600030101010101" pitchFamily="2" charset="-122"/>
              </a:rPr>
              <a:t>捡砖</a:t>
            </a:r>
          </a:p>
        </p:txBody>
      </p:sp>
      <p:sp>
        <p:nvSpPr>
          <p:cNvPr id="31756" name="文本框 31755">
            <a:extLst>
              <a:ext uri="{FF2B5EF4-FFF2-40B4-BE49-F238E27FC236}">
                <a16:creationId xmlns:a16="http://schemas.microsoft.com/office/drawing/2014/main" id="{4D104CE0-81D7-41F3-B5D4-089A03588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1639" y="4895396"/>
            <a:ext cx="1079750" cy="5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>
                <a:solidFill>
                  <a:srgbClr val="0000FF"/>
                </a:solidFill>
                <a:latin typeface="宋体" panose="02010600030101010101" pitchFamily="2" charset="-122"/>
              </a:rPr>
              <a:t>捡瓦</a:t>
            </a:r>
          </a:p>
        </p:txBody>
      </p:sp>
      <p:sp>
        <p:nvSpPr>
          <p:cNvPr id="31757" name="文本框 31756">
            <a:extLst>
              <a:ext uri="{FF2B5EF4-FFF2-40B4-BE49-F238E27FC236}">
                <a16:creationId xmlns:a16="http://schemas.microsoft.com/office/drawing/2014/main" id="{0DC4A3B0-F7D2-4398-A231-D7FB08A501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9327" y="3163032"/>
            <a:ext cx="1352863" cy="5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>
                <a:solidFill>
                  <a:srgbClr val="0000FF"/>
                </a:solidFill>
                <a:latin typeface="宋体" panose="02010600030101010101" pitchFamily="2" charset="-122"/>
              </a:rPr>
              <a:t>捡石头</a:t>
            </a:r>
          </a:p>
        </p:txBody>
      </p:sp>
      <p:sp>
        <p:nvSpPr>
          <p:cNvPr id="31758" name="文本框 31757">
            <a:extLst>
              <a:ext uri="{FF2B5EF4-FFF2-40B4-BE49-F238E27FC236}">
                <a16:creationId xmlns:a16="http://schemas.microsoft.com/office/drawing/2014/main" id="{E0EA77DA-A6AA-4DB6-8A93-B66FF9EBD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4994" y="4479375"/>
            <a:ext cx="1348099" cy="5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>
                <a:solidFill>
                  <a:srgbClr val="0000FF"/>
                </a:solidFill>
                <a:latin typeface="宋体" panose="02010600030101010101" pitchFamily="2" charset="-122"/>
              </a:rPr>
              <a:t>存角票</a:t>
            </a:r>
          </a:p>
        </p:txBody>
      </p:sp>
      <p:sp>
        <p:nvSpPr>
          <p:cNvPr id="31759" name="文本框 31758">
            <a:extLst>
              <a:ext uri="{FF2B5EF4-FFF2-40B4-BE49-F238E27FC236}">
                <a16:creationId xmlns:a16="http://schemas.microsoft.com/office/drawing/2014/main" id="{206C9131-9FFF-4E58-910D-303569F94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3628" y="4120517"/>
            <a:ext cx="1165495" cy="55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>
                <a:solidFill>
                  <a:srgbClr val="0000FF"/>
                </a:solidFill>
                <a:latin typeface="宋体" panose="02010600030101010101" pitchFamily="2" charset="-122"/>
              </a:rPr>
              <a:t>种田</a:t>
            </a:r>
          </a:p>
        </p:txBody>
      </p:sp>
      <p:sp>
        <p:nvSpPr>
          <p:cNvPr id="31760" name="文本框 31759">
            <a:extLst>
              <a:ext uri="{FF2B5EF4-FFF2-40B4-BE49-F238E27FC236}">
                <a16:creationId xmlns:a16="http://schemas.microsoft.com/office/drawing/2014/main" id="{726D54CC-BF65-4D95-8CAE-E64A672355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3441" y="3663211"/>
            <a:ext cx="1013059" cy="5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 dirty="0">
                <a:solidFill>
                  <a:srgbClr val="0000FF"/>
                </a:solidFill>
                <a:latin typeface="宋体" panose="02010600030101010101" pitchFamily="2" charset="-122"/>
              </a:rPr>
              <a:t>砍柴</a:t>
            </a:r>
          </a:p>
        </p:txBody>
      </p:sp>
      <p:sp>
        <p:nvSpPr>
          <p:cNvPr id="31761" name="文本框 31760">
            <a:extLst>
              <a:ext uri="{FF2B5EF4-FFF2-40B4-BE49-F238E27FC236}">
                <a16:creationId xmlns:a16="http://schemas.microsoft.com/office/drawing/2014/main" id="{78328B1E-077B-4767-A6F3-5B01655C0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6268" y="2731132"/>
            <a:ext cx="1464014" cy="5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>
                <a:solidFill>
                  <a:srgbClr val="0000FF"/>
                </a:solidFill>
                <a:latin typeface="宋体" panose="02010600030101010101" pitchFamily="2" charset="-122"/>
              </a:rPr>
              <a:t>编草鞋</a:t>
            </a:r>
          </a:p>
        </p:txBody>
      </p:sp>
      <p:sp>
        <p:nvSpPr>
          <p:cNvPr id="31762" name="文本框 31761">
            <a:extLst>
              <a:ext uri="{FF2B5EF4-FFF2-40B4-BE49-F238E27FC236}">
                <a16:creationId xmlns:a16="http://schemas.microsoft.com/office/drawing/2014/main" id="{B5224662-2DE5-4FDB-9516-7F30F5D0C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5277" y="2426262"/>
            <a:ext cx="1459250" cy="552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001" b="1">
                <a:solidFill>
                  <a:srgbClr val="0000FF"/>
                </a:solidFill>
                <a:latin typeface="宋体" panose="02010600030101010101" pitchFamily="2" charset="-122"/>
              </a:rPr>
              <a:t>踏黄泥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82AAA053-C882-4A07-8D58-82B6F62F3CC0}"/>
              </a:ext>
            </a:extLst>
          </p:cNvPr>
          <p:cNvGrpSpPr>
            <a:grpSpLocks/>
          </p:cNvGrpSpPr>
          <p:nvPr/>
        </p:nvGrpSpPr>
        <p:grpSpPr bwMode="auto">
          <a:xfrm>
            <a:off x="2728927" y="3191614"/>
            <a:ext cx="6326064" cy="2723193"/>
            <a:chOff x="2388" y="3697"/>
            <a:chExt cx="9961" cy="4289"/>
          </a:xfrm>
        </p:grpSpPr>
        <p:cxnSp>
          <p:nvCxnSpPr>
            <p:cNvPr id="19468" name="肘形连接符 31746">
              <a:extLst>
                <a:ext uri="{FF2B5EF4-FFF2-40B4-BE49-F238E27FC236}">
                  <a16:creationId xmlns:a16="http://schemas.microsoft.com/office/drawing/2014/main" id="{BA99FA54-DAB8-4F1F-AFFF-6B88B7319D4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2388" y="7434"/>
              <a:ext cx="2573" cy="553"/>
            </a:xfrm>
            <a:prstGeom prst="bentConnector3">
              <a:avLst>
                <a:gd name="adj1" fmla="val 50019"/>
              </a:avLst>
            </a:prstGeom>
            <a:noFill/>
            <a:ln w="76200">
              <a:solidFill>
                <a:srgbClr val="FFFF66"/>
              </a:solidFill>
              <a:miter lim="800000"/>
              <a:headEnd/>
              <a:tailEnd/>
            </a:ln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66"/>
              </a:extrusionClr>
              <a:contourClr>
                <a:srgbClr val="FFFF66"/>
              </a:contourClr>
            </a:sp3d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69" name="肘形连接符 31746">
              <a:extLst>
                <a:ext uri="{FF2B5EF4-FFF2-40B4-BE49-F238E27FC236}">
                  <a16:creationId xmlns:a16="http://schemas.microsoft.com/office/drawing/2014/main" id="{C6F3CA32-F925-42D8-AF12-F3604C3C8D6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3667" y="6881"/>
              <a:ext cx="2573" cy="553"/>
            </a:xfrm>
            <a:prstGeom prst="bentConnector3">
              <a:avLst>
                <a:gd name="adj1" fmla="val 50019"/>
              </a:avLst>
            </a:prstGeom>
            <a:noFill/>
            <a:ln w="76200">
              <a:solidFill>
                <a:srgbClr val="FFFF66"/>
              </a:solidFill>
              <a:miter lim="800000"/>
              <a:headEnd/>
              <a:tailEnd/>
            </a:ln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66"/>
              </a:extrusionClr>
              <a:contourClr>
                <a:srgbClr val="FFFF66"/>
              </a:contourClr>
            </a:sp3d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0" name="肘形连接符 31746">
              <a:extLst>
                <a:ext uri="{FF2B5EF4-FFF2-40B4-BE49-F238E27FC236}">
                  <a16:creationId xmlns:a16="http://schemas.microsoft.com/office/drawing/2014/main" id="{EFB88DC0-796D-4B9A-8ABB-7A0B437E131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4887" y="6244"/>
              <a:ext cx="2573" cy="553"/>
            </a:xfrm>
            <a:prstGeom prst="bentConnector3">
              <a:avLst>
                <a:gd name="adj1" fmla="val 50019"/>
              </a:avLst>
            </a:prstGeom>
            <a:noFill/>
            <a:ln w="76200">
              <a:solidFill>
                <a:srgbClr val="FFFF66"/>
              </a:solidFill>
              <a:miter lim="800000"/>
              <a:headEnd/>
              <a:tailEnd/>
            </a:ln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66"/>
              </a:extrusionClr>
              <a:contourClr>
                <a:srgbClr val="FFFF66"/>
              </a:contourClr>
            </a:sp3d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1" name="肘形连接符 31746">
              <a:extLst>
                <a:ext uri="{FF2B5EF4-FFF2-40B4-BE49-F238E27FC236}">
                  <a16:creationId xmlns:a16="http://schemas.microsoft.com/office/drawing/2014/main" id="{55675082-13E4-4FEA-805A-D8F2193508C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6099" y="5623"/>
              <a:ext cx="2573" cy="553"/>
            </a:xfrm>
            <a:prstGeom prst="bentConnector3">
              <a:avLst>
                <a:gd name="adj1" fmla="val 50019"/>
              </a:avLst>
            </a:prstGeom>
            <a:noFill/>
            <a:ln w="76200">
              <a:solidFill>
                <a:srgbClr val="FFFF66"/>
              </a:solidFill>
              <a:miter lim="800000"/>
              <a:headEnd/>
              <a:tailEnd/>
            </a:ln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66"/>
              </a:extrusionClr>
              <a:contourClr>
                <a:srgbClr val="FFFF66"/>
              </a:contourClr>
            </a:sp3d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2" name="肘形连接符 31746">
              <a:extLst>
                <a:ext uri="{FF2B5EF4-FFF2-40B4-BE49-F238E27FC236}">
                  <a16:creationId xmlns:a16="http://schemas.microsoft.com/office/drawing/2014/main" id="{70D7B1A3-AF52-4964-BE11-4F6C347CFBD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7341" y="4982"/>
              <a:ext cx="2573" cy="553"/>
            </a:xfrm>
            <a:prstGeom prst="bentConnector3">
              <a:avLst>
                <a:gd name="adj1" fmla="val 50019"/>
              </a:avLst>
            </a:prstGeom>
            <a:noFill/>
            <a:ln w="76200">
              <a:solidFill>
                <a:srgbClr val="FFFF66"/>
              </a:solidFill>
              <a:miter lim="800000"/>
              <a:headEnd/>
              <a:tailEnd/>
            </a:ln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66"/>
              </a:extrusionClr>
              <a:contourClr>
                <a:srgbClr val="FFFF66"/>
              </a:contourClr>
            </a:sp3d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3" name="肘形连接符 31746">
              <a:extLst>
                <a:ext uri="{FF2B5EF4-FFF2-40B4-BE49-F238E27FC236}">
                  <a16:creationId xmlns:a16="http://schemas.microsoft.com/office/drawing/2014/main" id="{C79895A2-5A63-42DD-B77A-5C5813B226F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8556" y="4339"/>
              <a:ext cx="2573" cy="553"/>
            </a:xfrm>
            <a:prstGeom prst="bentConnector3">
              <a:avLst>
                <a:gd name="adj1" fmla="val 50019"/>
              </a:avLst>
            </a:prstGeom>
            <a:noFill/>
            <a:ln w="76200">
              <a:solidFill>
                <a:srgbClr val="FFFF66"/>
              </a:solidFill>
              <a:miter lim="800000"/>
              <a:headEnd/>
              <a:tailEnd/>
            </a:ln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66"/>
              </a:extrusionClr>
              <a:contourClr>
                <a:srgbClr val="FFFF66"/>
              </a:contourClr>
            </a:sp3d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4" name="肘形连接符 31746">
              <a:extLst>
                <a:ext uri="{FF2B5EF4-FFF2-40B4-BE49-F238E27FC236}">
                  <a16:creationId xmlns:a16="http://schemas.microsoft.com/office/drawing/2014/main" id="{3C67991B-764E-4D8D-BD73-C4E17A77BFE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9777" y="3697"/>
              <a:ext cx="2573" cy="553"/>
            </a:xfrm>
            <a:prstGeom prst="bentConnector3">
              <a:avLst>
                <a:gd name="adj1" fmla="val 50019"/>
              </a:avLst>
            </a:prstGeom>
            <a:noFill/>
            <a:ln w="76200">
              <a:solidFill>
                <a:srgbClr val="FFFF66"/>
              </a:solidFill>
              <a:miter lim="800000"/>
              <a:headEnd/>
              <a:tailEnd/>
            </a:ln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66"/>
              </a:extrusionClr>
              <a:contourClr>
                <a:srgbClr val="FFFF66"/>
              </a:contourClr>
            </a:sp3d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0" name="文本框 29">
            <a:extLst>
              <a:ext uri="{FF2B5EF4-FFF2-40B4-BE49-F238E27FC236}">
                <a16:creationId xmlns:a16="http://schemas.microsoft.com/office/drawing/2014/main" id="{1DB39223-3E02-4511-B603-B500FCACB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5366" y="1254415"/>
            <a:ext cx="1548170" cy="1476717"/>
          </a:xfrm>
          <a:prstGeom prst="rect">
            <a:avLst/>
          </a:prstGeom>
          <a:noFill/>
          <a:ln w="12700">
            <a:solidFill>
              <a:srgbClr val="385D8A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001" b="1">
                <a:latin typeface="宋体" panose="02010600030101010101" pitchFamily="2" charset="-122"/>
              </a:rPr>
              <a:t>台阶高</a:t>
            </a:r>
          </a:p>
          <a:p>
            <a:endParaRPr lang="zh-CN" altLang="zh-CN" sz="3001" b="1">
              <a:latin typeface="宋体" panose="02010600030101010101" pitchFamily="2" charset="-122"/>
            </a:endParaRPr>
          </a:p>
          <a:p>
            <a:r>
              <a:rPr lang="zh-CN" altLang="en-US" sz="3001" b="1">
                <a:solidFill>
                  <a:srgbClr val="FF0000"/>
                </a:solidFill>
                <a:latin typeface="宋体" panose="02010600030101010101" pitchFamily="2" charset="-122"/>
              </a:rPr>
              <a:t>受尊重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2BC8D94-F43E-41AE-A879-EC121FC52E34}"/>
              </a:ext>
            </a:extLst>
          </p:cNvPr>
          <p:cNvSpPr txBox="1"/>
          <p:nvPr/>
        </p:nvSpPr>
        <p:spPr>
          <a:xfrm>
            <a:off x="8310282" y="4150687"/>
            <a:ext cx="292077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2</a:t>
            </a:r>
            <a:r>
              <a:rPr lang="zh-CN" altLang="en-US" sz="3600" dirty="0"/>
              <a:t>、父亲形象：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吃苦耐劳、执着坚韧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6406189-B70F-4A76-9682-02BB13F824E5}"/>
              </a:ext>
            </a:extLst>
          </p:cNvPr>
          <p:cNvSpPr txBox="1"/>
          <p:nvPr/>
        </p:nvSpPr>
        <p:spPr>
          <a:xfrm>
            <a:off x="1135108" y="1997720"/>
            <a:ext cx="40401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地位高，受尊重是他的精神动力！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5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5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5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93" grpId="0" bldLvl="0" animBg="1"/>
      <p:bldP spid="31755" grpId="0"/>
      <p:bldP spid="31756" grpId="0"/>
      <p:bldP spid="31757" grpId="0"/>
      <p:bldP spid="31758" grpId="0"/>
      <p:bldP spid="31759" grpId="0"/>
      <p:bldP spid="31760" grpId="0"/>
      <p:bldP spid="31761" grpId="0"/>
      <p:bldP spid="31762" grpId="0"/>
      <p:bldP spid="30" grpId="0" bldLvl="0" animBg="1"/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545463" y="1549475"/>
            <a:ext cx="113070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17-24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、在建造新屋时父亲的情绪、状态怎样？有哪些体现？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、从这个部分来看，父亲是一个怎样的人？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、九级台阶的建成对父亲来说意味着什么？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311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452897" y="1045633"/>
            <a:ext cx="113070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17-24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在建造新屋与台阶时父亲的情绪、状态怎样？有哪些体现？父亲形象？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51D75DB-16FB-4D77-88C4-F635AAAED014}"/>
              </a:ext>
            </a:extLst>
          </p:cNvPr>
          <p:cNvSpPr/>
          <p:nvPr/>
        </p:nvSpPr>
        <p:spPr>
          <a:xfrm>
            <a:off x="452897" y="2991198"/>
            <a:ext cx="1109948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zh-CN" altLang="zh-CN" sz="2800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父亲在霜冷露重的深秋早晨为修台阶做准备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zh-CN" altLang="zh-CN" sz="2800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父亲在热烈的鞭炮声中既高兴又尴尬的表现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zh-CN" altLang="zh-CN" sz="2800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父亲在抬老屋的青石板时用手扶着腰</a:t>
            </a:r>
          </a:p>
          <a:p>
            <a:pPr marL="457200" algn="just">
              <a:spcAft>
                <a:spcPts val="0"/>
              </a:spcAft>
            </a:pPr>
            <a:r>
              <a:rPr kumimoji="1" lang="zh-CN" altLang="zh-CN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——人物心理、状态：精力旺盛、幸福满足</a:t>
            </a:r>
          </a:p>
          <a:p>
            <a:pPr marL="457200" algn="just">
              <a:spcAft>
                <a:spcPts val="0"/>
              </a:spcAft>
            </a:pPr>
            <a:r>
              <a:rPr kumimoji="1" lang="zh-CN" altLang="zh-CN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——人物形象：开始老了，但不服老</a:t>
            </a:r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，谦卑</a:t>
            </a:r>
            <a:endParaRPr kumimoji="1" lang="zh-CN" altLang="zh-CN" sz="4000" b="1" dirty="0">
              <a:solidFill>
                <a:srgbClr val="0000FF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97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545463" y="1549475"/>
            <a:ext cx="113070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17-24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、九级台阶的建成对父亲来说意味着什么？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6E1C182-3DD6-476B-AA43-8D6D56B7B87D}"/>
              </a:ext>
            </a:extLst>
          </p:cNvPr>
          <p:cNvSpPr/>
          <p:nvPr/>
        </p:nvSpPr>
        <p:spPr>
          <a:xfrm>
            <a:off x="505362" y="3077858"/>
            <a:ext cx="105167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altLang="zh-CN" sz="2800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zh-CN" sz="2800" b="1" kern="100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九级台阶象征着父亲的人生达到了巅峰，理想得以实现</a:t>
            </a:r>
            <a:r>
              <a:rPr lang="zh-CN" altLang="zh-CN" sz="2800" kern="10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。这九级台阶是对他辛苦半生的肯定与奖励，是人生价值的体现，于是搬进新屋以后，不允许“我”跳上跳下，而自己却忍不住先坐了上去，这一刻父亲坐在了幸福的云端</a:t>
            </a:r>
          </a:p>
        </p:txBody>
      </p:sp>
    </p:spTree>
    <p:extLst>
      <p:ext uri="{BB962C8B-B14F-4D97-AF65-F5344CB8AC3E}">
        <p14:creationId xmlns:p14="http://schemas.microsoft.com/office/powerpoint/2010/main" val="259063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2847975" y="47003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545463" y="1549475"/>
            <a:ext cx="113070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25-32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、九级台阶建成以后，父亲发生了哪些变化？为什么会有这些变化？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、结合台阶的含义与父亲的变化，你能谈谈主题吗？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928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545463" y="1549475"/>
            <a:ext cx="113070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研读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25-32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段，思考：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、九级台阶建成以后，父亲发生了哪些变化？为什么会有这些变化？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B885331-893C-4BA1-8239-B1A4F63D06EB}"/>
              </a:ext>
            </a:extLst>
          </p:cNvPr>
          <p:cNvSpPr txBox="1"/>
          <p:nvPr/>
        </p:nvSpPr>
        <p:spPr>
          <a:xfrm>
            <a:off x="1023730" y="3591857"/>
            <a:ext cx="84176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b="1" dirty="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变化：身体衰老，心情失落、不自在</a:t>
            </a:r>
          </a:p>
        </p:txBody>
      </p:sp>
    </p:spTree>
    <p:extLst>
      <p:ext uri="{BB962C8B-B14F-4D97-AF65-F5344CB8AC3E}">
        <p14:creationId xmlns:p14="http://schemas.microsoft.com/office/powerpoint/2010/main" val="117647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主题探究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452897" y="1241538"/>
            <a:ext cx="11307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不自在、心情失落的原因？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82EEA26-7084-4EF8-9014-D9FA4F375596}"/>
              </a:ext>
            </a:extLst>
          </p:cNvPr>
          <p:cNvSpPr/>
          <p:nvPr/>
        </p:nvSpPr>
        <p:spPr>
          <a:xfrm>
            <a:off x="452896" y="2228638"/>
            <a:ext cx="1141442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地位并没有真正改变，渴望的“尊重”并没有真正实现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父亲骨子里的自卑心理让他无法心安理得地享受高台阶。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物质满足，但心理与精神发生了错位。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、父亲的失落感不仅来自身体的衰老，还因为他不能劳动，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更来自人生失去了方向，他发现自己没有精力和勇气再次出发。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56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研读人物形象，体会台阶含义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CE2DF40-54E5-4F58-BE89-A87C41462BE6}"/>
              </a:ext>
            </a:extLst>
          </p:cNvPr>
          <p:cNvSpPr/>
          <p:nvPr/>
        </p:nvSpPr>
        <p:spPr>
          <a:xfrm>
            <a:off x="712304" y="1296516"/>
            <a:ext cx="100667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266700" algn="just">
              <a:spcAft>
                <a:spcPts val="0"/>
              </a:spcAft>
            </a:pPr>
            <a:r>
              <a:rPr lang="zh-CN" altLang="zh-CN" sz="28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“关于小说的结尾。当初我的确没有把它当成悲剧来处理。在中国乡村，一个父亲的使命也就那么多，或造一间屋，或为子女成家立业，然后就迅速衰老，并且再也不被人关注，我只是为他们的最终命运而惋惜，这几乎是乡村农民最为真实的一个结尾。但是，即使富裕起来的农民，他们最终的命运会不会有所改变呢？我个人认为不能！这就牵涉到另外一个层面，如人生的两难，中国传统文化的一些顽疾</a:t>
            </a:r>
            <a:r>
              <a:rPr lang="en-US" altLang="zh-CN" sz="28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zh-CN" sz="28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当然还包括生命的终极目标等。”</a:t>
            </a:r>
            <a:endParaRPr lang="en-US" altLang="zh-CN" sz="28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228600" indent="266700" algn="just">
              <a:spcAft>
                <a:spcPts val="0"/>
              </a:spcAft>
            </a:pPr>
            <a:r>
              <a:rPr lang="en-US" altLang="zh-CN" sz="28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                                  </a:t>
            </a:r>
            <a:r>
              <a:rPr lang="zh-CN" altLang="zh-CN" sz="28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——李森祥</a:t>
            </a:r>
            <a:r>
              <a:rPr lang="zh-CN" altLang="en-US" sz="2800" b="1" kern="1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写给编者</a:t>
            </a:r>
            <a:endParaRPr lang="zh-CN" altLang="zh-CN" sz="2800" b="1" kern="1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4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F0FC0F70-AC76-4EA2-86EB-0B407A4ACBB5}"/>
              </a:ext>
            </a:extLst>
          </p:cNvPr>
          <p:cNvGrpSpPr/>
          <p:nvPr/>
        </p:nvGrpSpPr>
        <p:grpSpPr>
          <a:xfrm>
            <a:off x="-477078" y="211739"/>
            <a:ext cx="12190413" cy="672393"/>
            <a:chOff x="0" y="689406"/>
            <a:chExt cx="12190413" cy="67239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4C0791A-6676-4043-BBF1-DD2993D19C98}"/>
                </a:ext>
              </a:extLst>
            </p:cNvPr>
            <p:cNvSpPr/>
            <p:nvPr/>
          </p:nvSpPr>
          <p:spPr>
            <a:xfrm flipV="1">
              <a:off x="0" y="1316080"/>
              <a:ext cx="12190413" cy="45719"/>
            </a:xfrm>
            <a:prstGeom prst="rect">
              <a:avLst/>
            </a:prstGeom>
            <a:solidFill>
              <a:srgbClr val="7764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9BB0E5B-E5F4-4490-B3C7-C915B81DF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013" y="689406"/>
              <a:ext cx="611494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300" b="1" spc="300" dirty="0">
                  <a:solidFill>
                    <a:srgbClr val="77645B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主题探究</a:t>
              </a:r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F43C5BB-12BF-48D1-B132-72E4ABDA78BE}"/>
              </a:ext>
            </a:extLst>
          </p:cNvPr>
          <p:cNvSpPr txBox="1"/>
          <p:nvPr/>
        </p:nvSpPr>
        <p:spPr>
          <a:xfrm>
            <a:off x="323689" y="893194"/>
            <a:ext cx="11307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主题：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9AA0E5F-1120-4588-AA68-1263EBB1D1E3}"/>
              </a:ext>
            </a:extLst>
          </p:cNvPr>
          <p:cNvSpPr txBox="1"/>
          <p:nvPr/>
        </p:nvSpPr>
        <p:spPr>
          <a:xfrm>
            <a:off x="442958" y="1578369"/>
            <a:ext cx="11076494" cy="4465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1</a:t>
            </a:r>
            <a:r>
              <a:rPr lang="zh-CN" altLang="en-US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“台阶”</a:t>
            </a:r>
            <a:r>
              <a:rPr lang="zh-CN" altLang="zh-CN" sz="2400" b="1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承载着父亲在物质和精神上的双重理想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，也象征着人生的使命。作者通过</a:t>
            </a:r>
            <a:r>
              <a:rPr lang="zh-CN" altLang="zh-CN" sz="2400" b="1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父亲的物质理想得以实现，而精神理想受挫的结局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，引发读者对物质理想与精神追求错位现象的多元思考。物质生活的改善可以带来精神上的愉悦，但物质生活的改善并不等同于精神生活的同步提升。</a:t>
            </a:r>
            <a:r>
              <a:rPr lang="zh-CN" altLang="zh-CN" sz="2400" b="1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怎样在提高物质生活水平的同时，实现更高层次的精神追求？</a:t>
            </a:r>
            <a:endParaRPr lang="en-US" altLang="zh-CN" sz="2400" b="1" dirty="0">
              <a:solidFill>
                <a:srgbClr val="0000FF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2</a:t>
            </a:r>
            <a:r>
              <a:rPr lang="zh-CN" altLang="en-US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作者对父亲的优秀品质表示</a:t>
            </a:r>
            <a:r>
              <a:rPr lang="zh-CN" altLang="zh-CN" sz="2400" b="1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敬仰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和</a:t>
            </a:r>
            <a:r>
              <a:rPr lang="zh-CN" altLang="zh-CN" sz="2400" b="1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赞叹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；对父亲身上的中国传统农民所特有的谦卑表示</a:t>
            </a:r>
            <a:r>
              <a:rPr lang="zh-CN" altLang="zh-CN" sz="2400" b="1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同情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；对改变农村的面貌寄予</a:t>
            </a:r>
            <a:r>
              <a:rPr lang="zh-CN" altLang="zh-CN" sz="2400" b="1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希望</a:t>
            </a:r>
            <a:r>
              <a:rPr lang="zh-CN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。</a:t>
            </a:r>
            <a:endParaRPr lang="en-US" altLang="zh-CN" sz="2400" b="1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3</a:t>
            </a:r>
            <a:r>
              <a:rPr lang="zh-CN" altLang="en-US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、对人生活意义和生活目标的思考。</a:t>
            </a:r>
            <a:endParaRPr lang="en-US" altLang="zh-CN" sz="2400" b="1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220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F407B90-49BA-4E6F-9918-070C7A4A5A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743" y="1403828"/>
            <a:ext cx="10672647" cy="2754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001" b="1" dirty="0">
                <a:latin typeface="宋体" panose="02010600030101010101" pitchFamily="2" charset="-122"/>
              </a:rPr>
              <a:t>    4</a:t>
            </a:r>
            <a:r>
              <a:rPr lang="zh-CN" altLang="en-US" sz="3001" b="1" dirty="0">
                <a:latin typeface="宋体" panose="02010600030101010101" pitchFamily="2" charset="-122"/>
              </a:rPr>
              <a:t>、</a:t>
            </a:r>
            <a:r>
              <a:rPr lang="zh-CN" altLang="zh-CN" sz="3001" b="1" dirty="0">
                <a:latin typeface="宋体" panose="02010600030101010101" pitchFamily="2" charset="-122"/>
                <a:sym typeface="宋体" panose="02010600030101010101" pitchFamily="2" charset="-122"/>
              </a:rPr>
              <a:t>小说塑造了发展中的</a:t>
            </a:r>
            <a:r>
              <a:rPr lang="zh-CN" altLang="zh-CN" sz="3001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中国农村一个农民的典型形象</a:t>
            </a:r>
            <a:r>
              <a:rPr lang="zh-CN" altLang="zh-CN" sz="3001" b="1" dirty="0">
                <a:latin typeface="宋体" panose="02010600030101010101" pitchFamily="2" charset="-122"/>
                <a:sym typeface="宋体" panose="02010600030101010101" pitchFamily="2" charset="-122"/>
              </a:rPr>
              <a:t>，他身上所具备的优秀品质代表了新旧交替时期中国农民的突出特征；农民创业之所以如此艰难困苦，根源在于经济落后，</a:t>
            </a:r>
            <a:r>
              <a:rPr lang="zh-CN" altLang="zh-CN" sz="3001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热切希望以先进的生产力迅速改变农村落后的面貌。</a:t>
            </a: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8CF96146-3232-4F3E-A2F6-E5D14977A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935" y="211739"/>
            <a:ext cx="611494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zh-CN" altLang="en-US" sz="3300" b="1" spc="3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主题探究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>
            <a:extLst>
              <a:ext uri="{FF2B5EF4-FFF2-40B4-BE49-F238E27FC236}">
                <a16:creationId xmlns:a16="http://schemas.microsoft.com/office/drawing/2014/main" id="{9A3926EA-6613-41A9-B571-1C955AFC3E7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25339" y="1576893"/>
            <a:ext cx="11277664" cy="579571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第一，写三块青石板的来历，可以写出当年父亲的年轻力壮，</a:t>
            </a:r>
            <a:r>
              <a:rPr lang="zh-CN" altLang="en-US" sz="280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为后面写造新屋的时候托石板闪了腰，形成对比。</a:t>
            </a:r>
          </a:p>
          <a:p>
            <a:pPr>
              <a:lnSpc>
                <a:spcPct val="90000"/>
              </a:lnSpc>
            </a:pP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第二，写石板粗糙，可以</a:t>
            </a:r>
            <a:r>
              <a:rPr lang="zh-CN" altLang="en-US" sz="280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暗示当年经济条件更差。</a:t>
            </a:r>
          </a:p>
          <a:p>
            <a:pPr>
              <a:lnSpc>
                <a:spcPct val="90000"/>
              </a:lnSpc>
            </a:pP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第三，写“我”在台阶上跳来跳去，表明那时年幼，而新屋造好，“我已长大成人了”，说</a:t>
            </a:r>
            <a:r>
              <a:rPr lang="zh-CN" altLang="en-US" sz="280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明准备盖房前后用了一二十年</a:t>
            </a: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。写</a:t>
            </a:r>
            <a:r>
              <a:rPr lang="zh-CN" altLang="en-US" sz="280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小孩能连跳三级</a:t>
            </a: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，可见</a:t>
            </a:r>
            <a:r>
              <a:rPr lang="zh-CN" altLang="en-US" sz="280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台阶之低</a:t>
            </a: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。写父亲在台阶的坐姿，又是写台阶之低。</a:t>
            </a:r>
          </a:p>
          <a:p>
            <a:pPr>
              <a:lnSpc>
                <a:spcPct val="90000"/>
              </a:lnSpc>
            </a:pP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第四，写父亲的脚板，</a:t>
            </a:r>
            <a:r>
              <a:rPr lang="zh-CN" altLang="en-US" sz="280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写出了父亲终年辛劳的形象</a:t>
            </a:r>
            <a:r>
              <a:rPr lang="zh-CN" altLang="en-US" sz="2801" dirty="0">
                <a:latin typeface="等线" panose="02010600030101010101" pitchFamily="2" charset="-122"/>
                <a:ea typeface="等线" panose="02010600030101010101" pitchFamily="2" charset="-122"/>
              </a:rPr>
              <a:t>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1212E8F-301A-4297-9E26-62293D258E50}"/>
              </a:ext>
            </a:extLst>
          </p:cNvPr>
          <p:cNvSpPr txBox="1"/>
          <p:nvPr/>
        </p:nvSpPr>
        <p:spPr>
          <a:xfrm>
            <a:off x="3091070" y="314131"/>
            <a:ext cx="6192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闲笔：为何详写青石板？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3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4C0791A-6676-4043-BBF1-DD2993D19C98}"/>
              </a:ext>
            </a:extLst>
          </p:cNvPr>
          <p:cNvSpPr/>
          <p:nvPr/>
        </p:nvSpPr>
        <p:spPr>
          <a:xfrm flipV="1">
            <a:off x="-477078" y="838413"/>
            <a:ext cx="12190413" cy="45719"/>
          </a:xfrm>
          <a:prstGeom prst="rect">
            <a:avLst/>
          </a:prstGeom>
          <a:solidFill>
            <a:srgbClr val="77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28C9E62-9103-46A0-824E-C9B532B99A78}"/>
              </a:ext>
            </a:extLst>
          </p:cNvPr>
          <p:cNvSpPr txBox="1"/>
          <p:nvPr/>
        </p:nvSpPr>
        <p:spPr>
          <a:xfrm>
            <a:off x="4783857" y="68972"/>
            <a:ext cx="41116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语言赏析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A184126-4979-4C56-AC3E-59FE3F076C13}"/>
              </a:ext>
            </a:extLst>
          </p:cNvPr>
          <p:cNvSpPr/>
          <p:nvPr/>
        </p:nvSpPr>
        <p:spPr>
          <a:xfrm>
            <a:off x="800962" y="1227643"/>
            <a:ext cx="107582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摘抄：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“台阶旁栽着一棵桃树，桃树为台阶遮出一片绿阴。父亲坐在绿阴里，能看见别人家高高的台阶，那里栽着几棵柳树，柳树枝老是摇来摇去，却摇不散父亲那专注的目光。这时，一片片旱烟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雾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在父亲头上飘来飘去。”表现父亲怎样的思想感情？（第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13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E8046B3-C7AE-4508-9809-CCB7BA9D30E6}"/>
              </a:ext>
            </a:extLst>
          </p:cNvPr>
          <p:cNvSpPr/>
          <p:nvPr/>
        </p:nvSpPr>
        <p:spPr>
          <a:xfrm>
            <a:off x="1174405" y="3497175"/>
            <a:ext cx="103848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zh-CN" altLang="en-US" sz="28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动作、神态描写，环境烘托，“雾”字刻画了父亲一动不动地望着别人家高高的台阶时的专注，体现了他羡慕向往的心情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，他在谋划怎样加快准备，争取能早日建造起高台阶的新屋，像人家一样气派，也叫人羡慕。</a:t>
            </a:r>
          </a:p>
        </p:txBody>
      </p:sp>
    </p:spTree>
    <p:extLst>
      <p:ext uri="{BB962C8B-B14F-4D97-AF65-F5344CB8AC3E}">
        <p14:creationId xmlns:p14="http://schemas.microsoft.com/office/powerpoint/2010/main" val="352984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4C0791A-6676-4043-BBF1-DD2993D19C98}"/>
              </a:ext>
            </a:extLst>
          </p:cNvPr>
          <p:cNvSpPr/>
          <p:nvPr/>
        </p:nvSpPr>
        <p:spPr>
          <a:xfrm flipV="1">
            <a:off x="-477078" y="838413"/>
            <a:ext cx="12190413" cy="45719"/>
          </a:xfrm>
          <a:prstGeom prst="rect">
            <a:avLst/>
          </a:prstGeom>
          <a:solidFill>
            <a:srgbClr val="77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3063875" y="426699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847975" y="5203623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847975" y="5132185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919413" y="57084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847975" y="6140248"/>
            <a:ext cx="18473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200">
              <a:solidFill>
                <a:srgbClr val="77645B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28C9E62-9103-46A0-824E-C9B532B99A78}"/>
              </a:ext>
            </a:extLst>
          </p:cNvPr>
          <p:cNvSpPr txBox="1"/>
          <p:nvPr/>
        </p:nvSpPr>
        <p:spPr>
          <a:xfrm>
            <a:off x="3770066" y="33253"/>
            <a:ext cx="41116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语言赏析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A184126-4979-4C56-AC3E-59FE3F076C13}"/>
              </a:ext>
            </a:extLst>
          </p:cNvPr>
          <p:cNvSpPr/>
          <p:nvPr/>
        </p:nvSpPr>
        <p:spPr>
          <a:xfrm>
            <a:off x="652670" y="1388424"/>
            <a:ext cx="10588487" cy="4431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Font typeface="Wingdings" panose="05000000000000000000" pitchFamily="2" charset="2"/>
              <a:buChar char="n"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摘抄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父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亲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浮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在雾里。父亲头发上像是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飘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了一层细雨，每一根细发都艰难地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挑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着一颗乃至数颗小水珠，随着父亲踏黄泥的节奏一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起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伏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。晃破了便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滚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到额头上，额头上一会儿 就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滚满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了黄豆大的露珠。（</a:t>
            </a:r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段）</a:t>
            </a:r>
            <a:endParaRPr lang="en-US" altLang="zh-CN" sz="28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lvl="0" indent="-34290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Font typeface="Wingdings" panose="05000000000000000000" pitchFamily="2" charset="2"/>
              <a:buChar char="n"/>
            </a:pPr>
            <a:endParaRPr lang="zh-CN" altLang="en-US" sz="28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lvl="0" indent="-342900" fontAlgn="base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“浮”“飘” “挑” “起” “伏” “滚”一组动词，十分贴切、生动、新颖。写出了父亲秋夜踏黄泥的用力、专注，为父亲塑造了一幅充满动感的雕像。</a:t>
            </a:r>
          </a:p>
        </p:txBody>
      </p:sp>
    </p:spTree>
    <p:extLst>
      <p:ext uri="{BB962C8B-B14F-4D97-AF65-F5344CB8AC3E}">
        <p14:creationId xmlns:p14="http://schemas.microsoft.com/office/powerpoint/2010/main" val="286105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户外, 地面, 雪花, 男士&#10;&#10;已生成极高可信度的说明">
            <a:extLst>
              <a:ext uri="{FF2B5EF4-FFF2-40B4-BE49-F238E27FC236}">
                <a16:creationId xmlns:a16="http://schemas.microsoft.com/office/drawing/2014/main" id="{D82B235F-FF74-41B5-AA0A-7B1F1CA40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3" name="_14">
            <a:extLst>
              <a:ext uri="{FF2B5EF4-FFF2-40B4-BE49-F238E27FC236}">
                <a16:creationId xmlns:a16="http://schemas.microsoft.com/office/drawing/2014/main" id="{7A054522-9FE5-45D4-9FCA-84B414B356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7932" y="1148077"/>
            <a:ext cx="1854328" cy="336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zh-CN" altLang="en-US" sz="9600" b="1" spc="6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下课</a:t>
            </a:r>
            <a:endParaRPr lang="zh-CN" sz="9600" b="1" spc="600" dirty="0">
              <a:solidFill>
                <a:srgbClr val="77645B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8A02FB7A-55A7-4684-9319-73983F8A37BD}"/>
              </a:ext>
            </a:extLst>
          </p:cNvPr>
          <p:cNvSpPr/>
          <p:nvPr/>
        </p:nvSpPr>
        <p:spPr>
          <a:xfrm>
            <a:off x="4286767" y="2184108"/>
            <a:ext cx="589287" cy="1556698"/>
          </a:xfrm>
          <a:prstGeom prst="rect">
            <a:avLst/>
          </a:prstGeom>
          <a:solidFill>
            <a:srgbClr val="77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李森祥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3972AEB4-02EA-46B5-9058-204DDFB263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147"/>
          <a:stretch/>
        </p:blipFill>
        <p:spPr>
          <a:xfrm>
            <a:off x="5681923" y="560483"/>
            <a:ext cx="1754846" cy="4881959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4D4158A8-7FA7-4655-9C1C-2CA68D13DC8E}"/>
              </a:ext>
            </a:extLst>
          </p:cNvPr>
          <p:cNvSpPr txBox="1"/>
          <p:nvPr/>
        </p:nvSpPr>
        <p:spPr>
          <a:xfrm>
            <a:off x="5170950" y="1191619"/>
            <a:ext cx="553998" cy="3785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spc="3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人教版初中语文</a:t>
            </a:r>
            <a:r>
              <a:rPr lang="en-US" altLang="zh-CN" sz="2400" spc="3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400" spc="300" dirty="0">
                <a:solidFill>
                  <a:srgbClr val="77645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课件</a:t>
            </a:r>
          </a:p>
        </p:txBody>
      </p:sp>
      <p:cxnSp>
        <p:nvCxnSpPr>
          <p:cNvPr id="17" name="直接连接符 27">
            <a:extLst>
              <a:ext uri="{FF2B5EF4-FFF2-40B4-BE49-F238E27FC236}">
                <a16:creationId xmlns:a16="http://schemas.microsoft.com/office/drawing/2014/main" id="{6639B6ED-CF37-42B3-8667-E51722EBB0F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098957" y="1110414"/>
            <a:ext cx="0" cy="3777271"/>
          </a:xfrm>
          <a:prstGeom prst="line">
            <a:avLst/>
          </a:prstGeom>
          <a:noFill/>
          <a:ln w="19050">
            <a:solidFill>
              <a:srgbClr val="77645B">
                <a:alpha val="67842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89240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75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25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25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75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GENSWF_OUTPUT_FILE_NAME" val="33"/>
  <p:tag name="ISPRING_PRESENTATION_TITLE" val="人教版初中语文范本PPT-台阶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5328</TotalTime>
  <Words>2025</Words>
  <Application>Microsoft Office PowerPoint</Application>
  <PresentationFormat>自定义</PresentationFormat>
  <Paragraphs>196</Paragraphs>
  <Slides>34</Slides>
  <Notes>27</Notes>
  <HiddenSlides>0</HiddenSlides>
  <MMClips>1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34</vt:i4>
      </vt:variant>
    </vt:vector>
  </HeadingPairs>
  <TitlesOfParts>
    <vt:vector size="62" baseType="lpstr">
      <vt:lpstr>ITC Avant Garde Std Bk</vt:lpstr>
      <vt:lpstr>LiHei Pro</vt:lpstr>
      <vt:lpstr>Signika</vt:lpstr>
      <vt:lpstr>等线</vt:lpstr>
      <vt:lpstr>等线 Light</vt:lpstr>
      <vt:lpstr>方正姚体</vt:lpstr>
      <vt:lpstr>仿宋</vt:lpstr>
      <vt:lpstr>黑体</vt:lpstr>
      <vt:lpstr>华文楷体</vt:lpstr>
      <vt:lpstr>隶书</vt:lpstr>
      <vt:lpstr>迷你简汉真广标</vt:lpstr>
      <vt:lpstr>宋体</vt:lpstr>
      <vt:lpstr>Arial</vt:lpstr>
      <vt:lpstr>Calibri</vt:lpstr>
      <vt:lpstr>Impact</vt:lpstr>
      <vt:lpstr>Tahoma</vt:lpstr>
      <vt:lpstr>Times New Roman</vt:lpstr>
      <vt:lpstr>Wingdings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资料链接：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人教版初中语文范本PPT-台阶</dc:title>
  <dc:creator>lxl</dc:creator>
  <cp:lastModifiedBy>谢 文源</cp:lastModifiedBy>
  <cp:revision>3204</cp:revision>
  <dcterms:created xsi:type="dcterms:W3CDTF">2015-12-01T09:06:39Z</dcterms:created>
  <dcterms:modified xsi:type="dcterms:W3CDTF">2020-04-15T03:07:57Z</dcterms:modified>
</cp:coreProperties>
</file>