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36"/>
  </p:notesMasterIdLst>
  <p:sldIdLst>
    <p:sldId id="257" r:id="rId3"/>
    <p:sldId id="269" r:id="rId4"/>
    <p:sldId id="260" r:id="rId5"/>
    <p:sldId id="270" r:id="rId6"/>
    <p:sldId id="271" r:id="rId7"/>
    <p:sldId id="272" r:id="rId8"/>
    <p:sldId id="261" r:id="rId9"/>
    <p:sldId id="262" r:id="rId10"/>
    <p:sldId id="273" r:id="rId11"/>
    <p:sldId id="274" r:id="rId12"/>
    <p:sldId id="275" r:id="rId13"/>
    <p:sldId id="276" r:id="rId14"/>
    <p:sldId id="661" r:id="rId15"/>
    <p:sldId id="280" r:id="rId16"/>
    <p:sldId id="277" r:id="rId17"/>
    <p:sldId id="278" r:id="rId18"/>
    <p:sldId id="751" r:id="rId19"/>
    <p:sldId id="279" r:id="rId20"/>
    <p:sldId id="281" r:id="rId21"/>
    <p:sldId id="284" r:id="rId22"/>
    <p:sldId id="286" r:id="rId23"/>
    <p:sldId id="288" r:id="rId24"/>
    <p:sldId id="289" r:id="rId25"/>
    <p:sldId id="290" r:id="rId26"/>
    <p:sldId id="299" r:id="rId27"/>
    <p:sldId id="295" r:id="rId28"/>
    <p:sldId id="753" r:id="rId29"/>
    <p:sldId id="778" r:id="rId30"/>
    <p:sldId id="779" r:id="rId31"/>
    <p:sldId id="780" r:id="rId32"/>
    <p:sldId id="781" r:id="rId33"/>
    <p:sldId id="773" r:id="rId34"/>
    <p:sldId id="777" r:id="rId35"/>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79457" autoAdjust="0"/>
  </p:normalViewPr>
  <p:slideViewPr>
    <p:cSldViewPr>
      <p:cViewPr varScale="1">
        <p:scale>
          <a:sx n="105" d="100"/>
          <a:sy n="105" d="100"/>
        </p:scale>
        <p:origin x="564" y="64"/>
      </p:cViewPr>
      <p:guideLst>
        <p:guide orient="horz" pos="1620"/>
        <p:guide pos="2880"/>
      </p:guideLst>
    </p:cSldViewPr>
  </p:slideViewPr>
  <p:notesTextViewPr>
    <p:cViewPr>
      <p:scale>
        <a:sx n="100" d="100"/>
        <a:sy n="100" d="100"/>
      </p:scale>
      <p:origin x="0" y="0"/>
    </p:cViewPr>
  </p:notesTextViewPr>
  <p:sorterViewPr>
    <p:cViewPr varScale="1">
      <p:scale>
        <a:sx n="1" d="1"/>
        <a:sy n="1" d="1"/>
      </p:scale>
      <p:origin x="0" y="-351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21E036-1BDD-4A56-A0E1-BA0033C3094B}" type="datetimeFigureOut">
              <a:rPr lang="zh-CN" altLang="en-US" smtClean="0"/>
              <a:t>2020/3/12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9C435-60F1-402C-9E7D-1BE871BF56E7}" type="slidenum">
              <a:rPr lang="zh-CN" altLang="en-US" smtClean="0"/>
              <a:t>‹#›</a:t>
            </a:fld>
            <a:endParaRPr lang="zh-CN" altLang="en-US"/>
          </a:p>
        </p:txBody>
      </p:sp>
    </p:spTree>
    <p:extLst>
      <p:ext uri="{BB962C8B-B14F-4D97-AF65-F5344CB8AC3E}">
        <p14:creationId xmlns:p14="http://schemas.microsoft.com/office/powerpoint/2010/main" val="3782872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阿尔弗雷德</a:t>
            </a:r>
            <a:r>
              <a:rPr lang="en-US" altLang="zh-CN" dirty="0"/>
              <a:t>·</a:t>
            </a:r>
            <a:r>
              <a:rPr lang="zh-CN" altLang="en-US" dirty="0"/>
              <a:t>赛耶</a:t>
            </a:r>
            <a:r>
              <a:rPr lang="en-US" altLang="zh-CN" dirty="0"/>
              <a:t>·</a:t>
            </a:r>
            <a:r>
              <a:rPr lang="zh-CN" altLang="en-US" dirty="0"/>
              <a:t>马汉（</a:t>
            </a:r>
            <a:r>
              <a:rPr lang="en-US" altLang="zh-CN" dirty="0"/>
              <a:t>Alfred Thayer Mahan</a:t>
            </a:r>
            <a:r>
              <a:rPr lang="zh-CN" altLang="en-US" dirty="0"/>
              <a:t>，</a:t>
            </a:r>
            <a:r>
              <a:rPr lang="en-US" altLang="zh-CN" dirty="0"/>
              <a:t>1840</a:t>
            </a:r>
            <a:r>
              <a:rPr lang="zh-CN" altLang="en-US" dirty="0"/>
              <a:t>年</a:t>
            </a:r>
            <a:r>
              <a:rPr lang="en-US" altLang="zh-CN" dirty="0"/>
              <a:t>9</a:t>
            </a:r>
            <a:r>
              <a:rPr lang="zh-CN" altLang="en-US" dirty="0"/>
              <a:t>月</a:t>
            </a:r>
            <a:r>
              <a:rPr lang="en-US" altLang="zh-CN" dirty="0"/>
              <a:t>27</a:t>
            </a:r>
            <a:r>
              <a:rPr lang="zh-CN" altLang="en-US" dirty="0"/>
              <a:t>日</a:t>
            </a:r>
            <a:r>
              <a:rPr lang="en-US" altLang="zh-CN" dirty="0"/>
              <a:t>-1914</a:t>
            </a:r>
            <a:r>
              <a:rPr lang="zh-CN" altLang="en-US" dirty="0"/>
              <a:t>年</a:t>
            </a:r>
            <a:r>
              <a:rPr lang="en-US" altLang="zh-CN" dirty="0"/>
              <a:t>12</a:t>
            </a:r>
            <a:r>
              <a:rPr lang="zh-CN" altLang="en-US" dirty="0"/>
              <a:t>月</a:t>
            </a:r>
            <a:r>
              <a:rPr lang="en-US" altLang="zh-CN" dirty="0"/>
              <a:t>1</a:t>
            </a:r>
            <a:r>
              <a:rPr lang="zh-CN" altLang="en-US" dirty="0"/>
              <a:t>日）。海权论鼻祖。马汉的思想深受古希腊雅典海军统帅地米斯托克利及政治家伯里克利的影响，主要著述有</a:t>
            </a:r>
            <a:r>
              <a:rPr lang="en-US" altLang="zh-CN" dirty="0"/>
              <a:t>《</a:t>
            </a:r>
            <a:r>
              <a:rPr lang="zh-CN" altLang="en-US" dirty="0"/>
              <a:t>海权对历史的影响</a:t>
            </a:r>
            <a:r>
              <a:rPr lang="en-US" altLang="zh-CN" dirty="0"/>
              <a:t>》</a:t>
            </a:r>
            <a:r>
              <a:rPr lang="zh-CN" altLang="en-US" dirty="0"/>
              <a:t>，</a:t>
            </a:r>
            <a:r>
              <a:rPr lang="en-US" altLang="zh-CN" dirty="0"/>
              <a:t>《</a:t>
            </a:r>
            <a:r>
              <a:rPr lang="zh-CN" altLang="en-US" dirty="0"/>
              <a:t>海权对法国革命及帝国的影响，</a:t>
            </a:r>
            <a:r>
              <a:rPr lang="en-US" altLang="zh-CN" dirty="0"/>
              <a:t>1793</a:t>
            </a:r>
            <a:r>
              <a:rPr lang="zh-CN" altLang="en-US" dirty="0"/>
              <a:t>－</a:t>
            </a:r>
            <a:r>
              <a:rPr lang="en-US" altLang="zh-CN" dirty="0"/>
              <a:t>1812》</a:t>
            </a:r>
            <a:r>
              <a:rPr lang="zh-CN" altLang="en-US" dirty="0"/>
              <a:t>，</a:t>
            </a:r>
            <a:r>
              <a:rPr lang="en-US" altLang="zh-CN" dirty="0"/>
              <a:t>《</a:t>
            </a:r>
            <a:r>
              <a:rPr lang="zh-CN" altLang="en-US" dirty="0"/>
              <a:t>海权的影响与</a:t>
            </a:r>
            <a:r>
              <a:rPr lang="en-US" altLang="zh-CN" dirty="0"/>
              <a:t>1812</a:t>
            </a:r>
            <a:r>
              <a:rPr lang="zh-CN" altLang="en-US" dirty="0"/>
              <a:t>年战争的关系</a:t>
            </a:r>
            <a:r>
              <a:rPr lang="en-US" altLang="zh-CN" dirty="0"/>
              <a:t>》</a:t>
            </a:r>
            <a:r>
              <a:rPr lang="zh-CN" altLang="en-US" dirty="0"/>
              <a:t>，</a:t>
            </a:r>
            <a:r>
              <a:rPr lang="en-US" altLang="zh-CN" dirty="0"/>
              <a:t>《</a:t>
            </a:r>
            <a:r>
              <a:rPr lang="zh-CN" altLang="en-US" dirty="0"/>
              <a:t>海军战略</a:t>
            </a:r>
            <a:r>
              <a:rPr lang="en-US" altLang="zh-CN" dirty="0"/>
              <a:t>》</a:t>
            </a:r>
            <a:r>
              <a:rPr lang="zh-CN" altLang="en-US" dirty="0"/>
              <a:t>等。</a:t>
            </a:r>
          </a:p>
        </p:txBody>
      </p:sp>
      <p:sp>
        <p:nvSpPr>
          <p:cNvPr id="4" name="灯片编号占位符 3"/>
          <p:cNvSpPr>
            <a:spLocks noGrp="1"/>
          </p:cNvSpPr>
          <p:nvPr>
            <p:ph type="sldNum" sz="quarter" idx="5"/>
          </p:nvPr>
        </p:nvSpPr>
        <p:spPr/>
        <p:txBody>
          <a:bodyPr/>
          <a:lstStyle/>
          <a:p>
            <a:fld id="{4CF9C435-60F1-402C-9E7D-1BE871BF56E7}" type="slidenum">
              <a:rPr lang="zh-CN" altLang="en-US" smtClean="0"/>
              <a:t>1</a:t>
            </a:fld>
            <a:endParaRPr lang="zh-CN" altLang="en-US"/>
          </a:p>
        </p:txBody>
      </p:sp>
    </p:spTree>
    <p:extLst>
      <p:ext uri="{BB962C8B-B14F-4D97-AF65-F5344CB8AC3E}">
        <p14:creationId xmlns:p14="http://schemas.microsoft.com/office/powerpoint/2010/main" val="3438137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4CF9C435-60F1-402C-9E7D-1BE871BF56E7}" type="slidenum">
              <a:rPr lang="zh-CN" altLang="en-US" smtClean="0"/>
              <a:t>27</a:t>
            </a:fld>
            <a:endParaRPr lang="zh-CN" altLang="en-US"/>
          </a:p>
        </p:txBody>
      </p:sp>
    </p:spTree>
    <p:extLst>
      <p:ext uri="{BB962C8B-B14F-4D97-AF65-F5344CB8AC3E}">
        <p14:creationId xmlns:p14="http://schemas.microsoft.com/office/powerpoint/2010/main" val="17832490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slide" Target="../slides/slide1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slide" Target="../slides/slide1.xml"/><Relationship Id="rId2" Type="http://schemas.openxmlformats.org/officeDocument/2006/relationships/hyperlink" Target="http://39.104.72.189/" TargetMode="External"/><Relationship Id="rId1" Type="http://schemas.openxmlformats.org/officeDocument/2006/relationships/slideMaster" Target="../slideMasters/slideMaster2.xml"/><Relationship Id="rId5" Type="http://schemas.openxmlformats.org/officeDocument/2006/relationships/slide" Target="../slides/slide5.xml"/><Relationship Id="rId4" Type="http://schemas.openxmlformats.org/officeDocument/2006/relationships/slide" Target="../slides/slide1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FD2B3D5-3BD5-4CE2-9766-3BB75F0F5737}" type="datetimeFigureOut">
              <a:rPr lang="zh-CN" altLang="en-US" smtClean="0"/>
              <a:pPr/>
              <a:t>2020/3/12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8778061-C1DD-4DA3-8009-2AE9326C341D}"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4_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主文档内容</a:t>
            </a:r>
          </a:p>
        </p:txBody>
      </p:sp>
      <p:sp>
        <p:nvSpPr>
          <p:cNvPr id="8" name="动作按钮: 后退或前一项 7">
            <a:hlinkClick r:id="" action="ppaction://hlinkshowjump?jump=previousslide" highlightClick="1"/>
          </p:cNvPr>
          <p:cNvSpPr/>
          <p:nvPr userDrawn="1"/>
        </p:nvSpPr>
        <p:spPr>
          <a:xfrm>
            <a:off x="8281988" y="4884808"/>
            <a:ext cx="209550" cy="2286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9" name="动作按钮: 前进或下一项 8">
            <a:hlinkClick r:id="" action="ppaction://hlinkshowjump?jump=nextslide" highlightClick="1"/>
          </p:cNvPr>
          <p:cNvSpPr/>
          <p:nvPr userDrawn="1"/>
        </p:nvSpPr>
        <p:spPr>
          <a:xfrm>
            <a:off x="8554642" y="4894333"/>
            <a:ext cx="202406" cy="20955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10" name="动作按钮: 结束 9">
            <a:hlinkClick r:id="" action="ppaction://hlinkshowjump?jump=endshow" highlightClick="1"/>
          </p:cNvPr>
          <p:cNvSpPr/>
          <p:nvPr userDrawn="1"/>
        </p:nvSpPr>
        <p:spPr>
          <a:xfrm>
            <a:off x="8820150" y="4885999"/>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cxnSp>
        <p:nvCxnSpPr>
          <p:cNvPr id="5" name="直接连接符 4"/>
          <p:cNvCxnSpPr/>
          <p:nvPr userDrawn="1"/>
        </p:nvCxnSpPr>
        <p:spPr>
          <a:xfrm>
            <a:off x="181155" y="304838"/>
            <a:ext cx="8775808"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8001086" y="73805"/>
            <a:ext cx="1060553" cy="230832"/>
          </a:xfrm>
          <a:prstGeom prst="rect">
            <a:avLst/>
          </a:prstGeom>
          <a:noFill/>
        </p:spPr>
        <p:txBody>
          <a:bodyPr wrap="square" rtlCol="0">
            <a:spAutoFit/>
          </a:bodyPr>
          <a:lstStyle/>
          <a:p>
            <a:pPr algn="ctr"/>
            <a:r>
              <a:rPr lang="en-US" altLang="zh-CN" sz="900" b="1" dirty="0">
                <a:solidFill>
                  <a:srgbClr val="00B050"/>
                </a:solidFill>
              </a:rPr>
              <a:t>@《</a:t>
            </a:r>
            <a:r>
              <a:rPr lang="zh-CN" altLang="en-US" sz="900" b="1" dirty="0">
                <a:solidFill>
                  <a:srgbClr val="00B050"/>
                </a:solidFill>
              </a:rPr>
              <a:t>创新设计</a:t>
            </a:r>
            <a:r>
              <a:rPr lang="en-US" altLang="zh-CN" sz="900" b="1" dirty="0">
                <a:solidFill>
                  <a:srgbClr val="00B050"/>
                </a:solidFill>
              </a:rPr>
              <a:t>》</a:t>
            </a:r>
            <a:endParaRPr lang="zh-CN" altLang="en-US" sz="900" b="1" dirty="0">
              <a:solidFill>
                <a:srgbClr val="00B050"/>
              </a:solidFill>
            </a:endParaRPr>
          </a:p>
        </p:txBody>
      </p:sp>
      <p:sp>
        <p:nvSpPr>
          <p:cNvPr id="13" name="燕尾形 12">
            <a:hlinkClick r:id="rId3" action="ppaction://hlinksldjump"/>
          </p:cNvPr>
          <p:cNvSpPr/>
          <p:nvPr userDrawn="1"/>
        </p:nvSpPr>
        <p:spPr>
          <a:xfrm>
            <a:off x="2859371" y="4884808"/>
            <a:ext cx="1443352" cy="236696"/>
          </a:xfrm>
          <a:prstGeom prst="chevron">
            <a:avLst/>
          </a:prstGeom>
          <a:solidFill>
            <a:schemeClr val="accent6"/>
          </a:solidFill>
          <a:ln>
            <a:noFill/>
          </a:ln>
        </p:spPr>
        <p:txBody>
          <a:bodyPr anchor="ctr"/>
          <a:lstStyle/>
          <a:p>
            <a:pPr algn="ctr" defTabSz="515303" fontAlgn="base">
              <a:spcBef>
                <a:spcPct val="0"/>
              </a:spcBef>
              <a:spcAft>
                <a:spcPct val="0"/>
              </a:spcAft>
            </a:pPr>
            <a:r>
              <a:rPr lang="zh-CN" altLang="en-US" sz="900" dirty="0">
                <a:solidFill>
                  <a:srgbClr val="FFFFFF"/>
                </a:solidFill>
                <a:latin typeface="微软雅黑" panose="020B0503020204020204" pitchFamily="34" charset="-122"/>
                <a:ea typeface="微软雅黑" panose="020B0503020204020204" pitchFamily="34" charset="-122"/>
              </a:rPr>
              <a:t>自主学习  基础认知</a:t>
            </a:r>
          </a:p>
        </p:txBody>
      </p:sp>
      <p:sp>
        <p:nvSpPr>
          <p:cNvPr id="14" name="燕尾形 13">
            <a:hlinkClick r:id="rId4" action="ppaction://hlinksldjump"/>
          </p:cNvPr>
          <p:cNvSpPr/>
          <p:nvPr userDrawn="1"/>
        </p:nvSpPr>
        <p:spPr>
          <a:xfrm>
            <a:off x="4728633" y="4871331"/>
            <a:ext cx="1443352" cy="236696"/>
          </a:xfrm>
          <a:prstGeom prst="chevron">
            <a:avLst/>
          </a:prstGeom>
          <a:solidFill>
            <a:schemeClr val="accent6"/>
          </a:solidFill>
          <a:ln>
            <a:noFill/>
          </a:ln>
        </p:spPr>
        <p:txBody>
          <a:bodyPr anchor="ctr"/>
          <a:lstStyle/>
          <a:p>
            <a:pPr algn="ctr" defTabSz="515303" fontAlgn="base">
              <a:spcBef>
                <a:spcPct val="0"/>
              </a:spcBef>
              <a:spcAft>
                <a:spcPct val="0"/>
              </a:spcAft>
            </a:pPr>
            <a:r>
              <a:rPr lang="zh-CN" altLang="en-US" sz="900" dirty="0">
                <a:solidFill>
                  <a:srgbClr val="FFFFFF"/>
                </a:solidFill>
                <a:latin typeface="微软雅黑" panose="020B0503020204020204" pitchFamily="34" charset="-122"/>
                <a:ea typeface="微软雅黑" panose="020B0503020204020204" pitchFamily="34" charset="-122"/>
              </a:rPr>
              <a:t>史料实证 </a:t>
            </a:r>
            <a:r>
              <a:rPr lang="zh-CN" altLang="en-US" sz="900" baseline="0" dirty="0">
                <a:solidFill>
                  <a:srgbClr val="FFFFFF"/>
                </a:solidFill>
                <a:latin typeface="微软雅黑" panose="020B0503020204020204" pitchFamily="34" charset="-122"/>
                <a:ea typeface="微软雅黑" panose="020B0503020204020204" pitchFamily="34" charset="-122"/>
              </a:rPr>
              <a:t>  主题探究</a:t>
            </a:r>
            <a:endParaRPr lang="zh-CN" altLang="en-US" sz="900" dirty="0">
              <a:solidFill>
                <a:srgbClr val="FFFFFF"/>
              </a:solidFill>
              <a:latin typeface="微软雅黑" panose="020B0503020204020204" pitchFamily="34" charset="-122"/>
              <a:ea typeface="微软雅黑" panose="020B0503020204020204" pitchFamily="34" charset="-122"/>
            </a:endParaRPr>
          </a:p>
        </p:txBody>
      </p:sp>
      <p:sp>
        <p:nvSpPr>
          <p:cNvPr id="17" name="燕尾形 16">
            <a:hlinkClick r:id="" action="ppaction://noaction"/>
          </p:cNvPr>
          <p:cNvSpPr/>
          <p:nvPr userDrawn="1"/>
        </p:nvSpPr>
        <p:spPr>
          <a:xfrm>
            <a:off x="6553636" y="4879873"/>
            <a:ext cx="1443352" cy="236696"/>
          </a:xfrm>
          <a:prstGeom prst="chevron">
            <a:avLst/>
          </a:prstGeom>
          <a:solidFill>
            <a:schemeClr val="accent6"/>
          </a:solidFill>
          <a:ln>
            <a:noFill/>
          </a:ln>
        </p:spPr>
        <p:txBody>
          <a:bodyPr anchor="ctr"/>
          <a:lstStyle/>
          <a:p>
            <a:pPr algn="ctr" defTabSz="515303" fontAlgn="base">
              <a:spcBef>
                <a:spcPct val="0"/>
              </a:spcBef>
              <a:spcAft>
                <a:spcPct val="0"/>
              </a:spcAft>
            </a:pPr>
            <a:r>
              <a:rPr lang="zh-CN" altLang="en-US" sz="900" dirty="0">
                <a:solidFill>
                  <a:srgbClr val="FFFFFF"/>
                </a:solidFill>
                <a:latin typeface="微软雅黑" panose="020B0503020204020204" pitchFamily="34" charset="-122"/>
                <a:ea typeface="微软雅黑" panose="020B0503020204020204" pitchFamily="34" charset="-122"/>
              </a:rPr>
              <a:t>教材答疑 </a:t>
            </a:r>
            <a:r>
              <a:rPr lang="zh-CN" altLang="en-US" sz="900" baseline="0" dirty="0">
                <a:solidFill>
                  <a:srgbClr val="FFFFFF"/>
                </a:solidFill>
                <a:latin typeface="微软雅黑" panose="020B0503020204020204" pitchFamily="34" charset="-122"/>
                <a:ea typeface="微软雅黑" panose="020B0503020204020204" pitchFamily="34" charset="-122"/>
              </a:rPr>
              <a:t> 名师指津</a:t>
            </a:r>
            <a:endParaRPr lang="zh-CN" altLang="en-US" sz="9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8526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3375"/>
            </a:lvl1pPr>
          </a:lstStyle>
          <a:p>
            <a:r>
              <a:rPr lang="zh-CN" altLang="en-US" noProof="1"/>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zh-CN" altLang="en-US" noProof="1"/>
              <a:t>单击此处编辑母版副标题样式</a:t>
            </a:r>
          </a:p>
        </p:txBody>
      </p:sp>
      <p:sp>
        <p:nvSpPr>
          <p:cNvPr id="4" name="日期占位符 1027">
            <a:extLst>
              <a:ext uri="{FF2B5EF4-FFF2-40B4-BE49-F238E27FC236}">
                <a16:creationId xmlns:a16="http://schemas.microsoft.com/office/drawing/2014/main" id="{95BE055A-7D81-4187-815D-37B4830362AB}"/>
              </a:ext>
            </a:extLst>
          </p:cNvPr>
          <p:cNvSpPr>
            <a:spLocks noGrp="1"/>
          </p:cNvSpPr>
          <p:nvPr>
            <p:ph type="dt" sz="half" idx="10"/>
          </p:nvPr>
        </p:nvSpPr>
        <p:spPr>
          <a:ln/>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id="{B1F5AE6F-47AB-46C2-B19C-6959634D721F}"/>
              </a:ext>
            </a:extLst>
          </p:cNvPr>
          <p:cNvSpPr>
            <a:spLocks noGrp="1"/>
          </p:cNvSpPr>
          <p:nvPr>
            <p:ph type="ftr" sz="quarter" idx="11"/>
          </p:nvPr>
        </p:nvSpPr>
        <p:spPr>
          <a:ln/>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id="{4F3B7BFA-3FD7-4D5D-BBC0-3E1B18F02ACA}"/>
              </a:ext>
            </a:extLst>
          </p:cNvPr>
          <p:cNvSpPr>
            <a:spLocks noGrp="1"/>
          </p:cNvSpPr>
          <p:nvPr>
            <p:ph type="sldNum" sz="quarter" idx="12"/>
          </p:nvPr>
        </p:nvSpPr>
        <p:spPr>
          <a:ln/>
        </p:spPr>
        <p:txBody>
          <a:bodyPr/>
          <a:lstStyle>
            <a:lvl1pPr>
              <a:defRPr/>
            </a:lvl1pPr>
          </a:lstStyle>
          <a:p>
            <a:pPr>
              <a:defRPr/>
            </a:pPr>
            <a:fld id="{B5968ECC-0036-4F60-9F63-A6256FB5EFC8}" type="slidenum">
              <a:rPr altLang="zh-CN"/>
              <a:pPr>
                <a:defRPr/>
              </a:pPr>
              <a:t>‹#›</a:t>
            </a:fld>
            <a:endParaRPr lang="zh-CN" altLang="zh-CN"/>
          </a:p>
        </p:txBody>
      </p:sp>
    </p:spTree>
    <p:extLst>
      <p:ext uri="{BB962C8B-B14F-4D97-AF65-F5344CB8AC3E}">
        <p14:creationId xmlns:p14="http://schemas.microsoft.com/office/powerpoint/2010/main" val="528288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a:extLst>
              <a:ext uri="{FF2B5EF4-FFF2-40B4-BE49-F238E27FC236}">
                <a16:creationId xmlns:a16="http://schemas.microsoft.com/office/drawing/2014/main" id="{067C9305-4596-42B7-BBA9-51CCC47CA1E1}"/>
              </a:ext>
            </a:extLst>
          </p:cNvPr>
          <p:cNvSpPr>
            <a:spLocks noGrp="1"/>
          </p:cNvSpPr>
          <p:nvPr>
            <p:ph type="dt" sz="half" idx="10"/>
          </p:nvPr>
        </p:nvSpPr>
        <p:spPr>
          <a:ln/>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id="{449A8255-D080-4F7E-9996-AC10EFFDDAB7}"/>
              </a:ext>
            </a:extLst>
          </p:cNvPr>
          <p:cNvSpPr>
            <a:spLocks noGrp="1"/>
          </p:cNvSpPr>
          <p:nvPr>
            <p:ph type="ftr" sz="quarter" idx="11"/>
          </p:nvPr>
        </p:nvSpPr>
        <p:spPr>
          <a:ln/>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id="{B746E4EE-1F5F-4285-B961-9C2017F75F13}"/>
              </a:ext>
            </a:extLst>
          </p:cNvPr>
          <p:cNvSpPr>
            <a:spLocks noGrp="1"/>
          </p:cNvSpPr>
          <p:nvPr>
            <p:ph type="sldNum" sz="quarter" idx="12"/>
          </p:nvPr>
        </p:nvSpPr>
        <p:spPr>
          <a:ln/>
        </p:spPr>
        <p:txBody>
          <a:bodyPr/>
          <a:lstStyle>
            <a:lvl1pPr>
              <a:defRPr/>
            </a:lvl1pPr>
          </a:lstStyle>
          <a:p>
            <a:pPr>
              <a:defRPr/>
            </a:pPr>
            <a:fld id="{2BF0D059-D3C0-4EFB-90AF-15508AD7B26A}" type="slidenum">
              <a:rPr altLang="zh-CN"/>
              <a:pPr>
                <a:defRPr/>
              </a:pPr>
              <a:t>‹#›</a:t>
            </a:fld>
            <a:endParaRPr lang="zh-CN" altLang="zh-CN"/>
          </a:p>
        </p:txBody>
      </p:sp>
    </p:spTree>
    <p:extLst>
      <p:ext uri="{BB962C8B-B14F-4D97-AF65-F5344CB8AC3E}">
        <p14:creationId xmlns:p14="http://schemas.microsoft.com/office/powerpoint/2010/main" val="40545370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3375"/>
            </a:lvl1pPr>
          </a:lstStyle>
          <a:p>
            <a:r>
              <a:rPr lang="zh-CN" altLang="en-US" noProof="1"/>
              <a:t>单击此处编辑母版标题样式</a:t>
            </a:r>
          </a:p>
        </p:txBody>
      </p:sp>
      <p:sp>
        <p:nvSpPr>
          <p:cNvPr id="3" name="文本占位符 2"/>
          <p:cNvSpPr>
            <a:spLocks noGrp="1"/>
          </p:cNvSpPr>
          <p:nvPr>
            <p:ph type="body" idx="1"/>
          </p:nvPr>
        </p:nvSpPr>
        <p:spPr>
          <a:xfrm>
            <a:off x="623888" y="3442098"/>
            <a:ext cx="7886700" cy="1125140"/>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zh-CN" altLang="en-US" noProof="1"/>
              <a:t>单击此处编辑母版文本样式</a:t>
            </a:r>
          </a:p>
        </p:txBody>
      </p:sp>
      <p:sp>
        <p:nvSpPr>
          <p:cNvPr id="4" name="日期占位符 1027">
            <a:extLst>
              <a:ext uri="{FF2B5EF4-FFF2-40B4-BE49-F238E27FC236}">
                <a16:creationId xmlns:a16="http://schemas.microsoft.com/office/drawing/2014/main" id="{DC76CC87-D7A0-456B-A0E1-834CB3D7FE03}"/>
              </a:ext>
            </a:extLst>
          </p:cNvPr>
          <p:cNvSpPr>
            <a:spLocks noGrp="1"/>
          </p:cNvSpPr>
          <p:nvPr>
            <p:ph type="dt" sz="half" idx="10"/>
          </p:nvPr>
        </p:nvSpPr>
        <p:spPr>
          <a:ln/>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id="{1B9A7EC1-6F80-49D7-8951-7044685B93FC}"/>
              </a:ext>
            </a:extLst>
          </p:cNvPr>
          <p:cNvSpPr>
            <a:spLocks noGrp="1"/>
          </p:cNvSpPr>
          <p:nvPr>
            <p:ph type="ftr" sz="quarter" idx="11"/>
          </p:nvPr>
        </p:nvSpPr>
        <p:spPr>
          <a:ln/>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id="{A7BB1751-8A74-4D58-90C5-8DBE72E7F2EE}"/>
              </a:ext>
            </a:extLst>
          </p:cNvPr>
          <p:cNvSpPr>
            <a:spLocks noGrp="1"/>
          </p:cNvSpPr>
          <p:nvPr>
            <p:ph type="sldNum" sz="quarter" idx="12"/>
          </p:nvPr>
        </p:nvSpPr>
        <p:spPr>
          <a:ln/>
        </p:spPr>
        <p:txBody>
          <a:bodyPr/>
          <a:lstStyle>
            <a:lvl1pPr>
              <a:defRPr/>
            </a:lvl1pPr>
          </a:lstStyle>
          <a:p>
            <a:pPr>
              <a:defRPr/>
            </a:pPr>
            <a:fld id="{2BDB4FDF-C266-41B2-833E-988C328D8E6F}" type="slidenum">
              <a:rPr altLang="zh-CN"/>
              <a:pPr>
                <a:defRPr/>
              </a:pPr>
              <a:t>‹#›</a:t>
            </a:fld>
            <a:endParaRPr lang="zh-CN" altLang="zh-CN"/>
          </a:p>
        </p:txBody>
      </p:sp>
    </p:spTree>
    <p:extLst>
      <p:ext uri="{BB962C8B-B14F-4D97-AF65-F5344CB8AC3E}">
        <p14:creationId xmlns:p14="http://schemas.microsoft.com/office/powerpoint/2010/main" val="29577622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200151"/>
            <a:ext cx="4032504" cy="3394472"/>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54296" y="1200151"/>
            <a:ext cx="4032504" cy="3394472"/>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027">
            <a:extLst>
              <a:ext uri="{FF2B5EF4-FFF2-40B4-BE49-F238E27FC236}">
                <a16:creationId xmlns:a16="http://schemas.microsoft.com/office/drawing/2014/main" id="{E3B8B8AA-3328-4472-A279-91F76F523E1F}"/>
              </a:ext>
            </a:extLst>
          </p:cNvPr>
          <p:cNvSpPr>
            <a:spLocks noGrp="1"/>
          </p:cNvSpPr>
          <p:nvPr>
            <p:ph type="dt" sz="half" idx="10"/>
          </p:nvPr>
        </p:nvSpPr>
        <p:spPr>
          <a:ln/>
        </p:spPr>
        <p:txBody>
          <a:bodyPr/>
          <a:lstStyle>
            <a:lvl1pPr>
              <a:defRPr/>
            </a:lvl1pPr>
          </a:lstStyle>
          <a:p>
            <a:pPr>
              <a:defRPr/>
            </a:pPr>
            <a:endParaRPr lang="zh-CN" altLang="en-US"/>
          </a:p>
        </p:txBody>
      </p:sp>
      <p:sp>
        <p:nvSpPr>
          <p:cNvPr id="6" name="页脚占位符 1028">
            <a:extLst>
              <a:ext uri="{FF2B5EF4-FFF2-40B4-BE49-F238E27FC236}">
                <a16:creationId xmlns:a16="http://schemas.microsoft.com/office/drawing/2014/main" id="{A9BBE4CB-D9AA-4347-9F92-922B5E256084}"/>
              </a:ext>
            </a:extLst>
          </p:cNvPr>
          <p:cNvSpPr>
            <a:spLocks noGrp="1"/>
          </p:cNvSpPr>
          <p:nvPr>
            <p:ph type="ftr" sz="quarter" idx="11"/>
          </p:nvPr>
        </p:nvSpPr>
        <p:spPr>
          <a:ln/>
        </p:spPr>
        <p:txBody>
          <a:bodyPr/>
          <a:lstStyle>
            <a:lvl1pPr>
              <a:defRPr/>
            </a:lvl1pPr>
          </a:lstStyle>
          <a:p>
            <a:pPr>
              <a:defRPr/>
            </a:pPr>
            <a:endParaRPr lang="zh-CN"/>
          </a:p>
        </p:txBody>
      </p:sp>
      <p:sp>
        <p:nvSpPr>
          <p:cNvPr id="7" name="灯片编号占位符 1029">
            <a:extLst>
              <a:ext uri="{FF2B5EF4-FFF2-40B4-BE49-F238E27FC236}">
                <a16:creationId xmlns:a16="http://schemas.microsoft.com/office/drawing/2014/main" id="{BC9D4824-6800-4BCC-987F-D81D6C5B848F}"/>
              </a:ext>
            </a:extLst>
          </p:cNvPr>
          <p:cNvSpPr>
            <a:spLocks noGrp="1"/>
          </p:cNvSpPr>
          <p:nvPr>
            <p:ph type="sldNum" sz="quarter" idx="12"/>
          </p:nvPr>
        </p:nvSpPr>
        <p:spPr>
          <a:ln/>
        </p:spPr>
        <p:txBody>
          <a:bodyPr/>
          <a:lstStyle>
            <a:lvl1pPr>
              <a:defRPr/>
            </a:lvl1pPr>
          </a:lstStyle>
          <a:p>
            <a:pPr>
              <a:defRPr/>
            </a:pPr>
            <a:fld id="{CC4FD7C6-CE6A-4A3F-A97B-48BB4A051E07}" type="slidenum">
              <a:rPr altLang="zh-CN"/>
              <a:pPr>
                <a:defRPr/>
              </a:pPr>
              <a:t>‹#›</a:t>
            </a:fld>
            <a:endParaRPr lang="zh-CN" altLang="zh-CN"/>
          </a:p>
        </p:txBody>
      </p:sp>
    </p:spTree>
    <p:extLst>
      <p:ext uri="{BB962C8B-B14F-4D97-AF65-F5344CB8AC3E}">
        <p14:creationId xmlns:p14="http://schemas.microsoft.com/office/powerpoint/2010/main" val="3737261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noProof="1"/>
              <a:t>单击此处编辑母版标题样式</a:t>
            </a:r>
          </a:p>
        </p:txBody>
      </p:sp>
      <p:sp>
        <p:nvSpPr>
          <p:cNvPr id="3" name="文本占位符 2"/>
          <p:cNvSpPr>
            <a:spLocks noGrp="1"/>
          </p:cNvSpPr>
          <p:nvPr>
            <p:ph type="body" idx="1"/>
          </p:nvPr>
        </p:nvSpPr>
        <p:spPr>
          <a:xfrm>
            <a:off x="890082" y="1333829"/>
            <a:ext cx="3655181" cy="617934"/>
          </a:xfrm>
        </p:spPr>
        <p:txBody>
          <a:bodyPr anchor="ctr"/>
          <a:lstStyle>
            <a:lvl1pPr marL="0" indent="0">
              <a:buNone/>
              <a:defRPr sz="1575"/>
            </a:lvl1pPr>
            <a:lvl2pPr marL="257175" indent="0">
              <a:buNone/>
              <a:defRPr sz="1350"/>
            </a:lvl2pPr>
            <a:lvl3pPr marL="514350" indent="0">
              <a:buNone/>
              <a:defRPr sz="1125"/>
            </a:lvl3pPr>
            <a:lvl4pPr marL="771525" indent="0">
              <a:buNone/>
              <a:defRPr sz="1013"/>
            </a:lvl4pPr>
            <a:lvl5pPr marL="1028700" indent="0">
              <a:buNone/>
              <a:defRPr sz="1013"/>
            </a:lvl5pPr>
            <a:lvl6pPr marL="1285875" indent="0">
              <a:buNone/>
              <a:defRPr sz="1013"/>
            </a:lvl6pPr>
            <a:lvl7pPr marL="1543050" indent="0">
              <a:buNone/>
              <a:defRPr sz="1013"/>
            </a:lvl7pPr>
            <a:lvl8pPr marL="1800225" indent="0">
              <a:buNone/>
              <a:defRPr sz="1013"/>
            </a:lvl8pPr>
            <a:lvl9pPr marL="2057400" indent="0">
              <a:buNone/>
              <a:defRPr sz="1013"/>
            </a:lvl9pPr>
          </a:lstStyle>
          <a:p>
            <a:pPr lvl="0"/>
            <a:r>
              <a:rPr lang="zh-CN" altLang="en-US" noProof="1"/>
              <a:t>单击此处编辑母版文本样式</a:t>
            </a:r>
          </a:p>
        </p:txBody>
      </p:sp>
      <p:sp>
        <p:nvSpPr>
          <p:cNvPr id="4" name="内容占位符 3"/>
          <p:cNvSpPr>
            <a:spLocks noGrp="1"/>
          </p:cNvSpPr>
          <p:nvPr>
            <p:ph sz="half" idx="2"/>
          </p:nvPr>
        </p:nvSpPr>
        <p:spPr>
          <a:xfrm>
            <a:off x="890082" y="1999034"/>
            <a:ext cx="3655181" cy="2643213"/>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92704" y="1333829"/>
            <a:ext cx="3673182" cy="617934"/>
          </a:xfrm>
        </p:spPr>
        <p:txBody>
          <a:bodyPr anchor="ctr"/>
          <a:lstStyle>
            <a:lvl1pPr marL="0" indent="0">
              <a:buNone/>
              <a:defRPr sz="1575"/>
            </a:lvl1pPr>
            <a:lvl2pPr marL="257175" indent="0">
              <a:buNone/>
              <a:defRPr sz="1350"/>
            </a:lvl2pPr>
            <a:lvl3pPr marL="514350" indent="0">
              <a:buNone/>
              <a:defRPr sz="1125"/>
            </a:lvl3pPr>
            <a:lvl4pPr marL="771525" indent="0">
              <a:buNone/>
              <a:defRPr sz="1013"/>
            </a:lvl4pPr>
            <a:lvl5pPr marL="1028700" indent="0">
              <a:buNone/>
              <a:defRPr sz="1013"/>
            </a:lvl5pPr>
            <a:lvl6pPr marL="1285875" indent="0">
              <a:buNone/>
              <a:defRPr sz="1013"/>
            </a:lvl6pPr>
            <a:lvl7pPr marL="1543050" indent="0">
              <a:buNone/>
              <a:defRPr sz="1013"/>
            </a:lvl7pPr>
            <a:lvl8pPr marL="1800225" indent="0">
              <a:buNone/>
              <a:defRPr sz="1013"/>
            </a:lvl8pPr>
            <a:lvl9pPr marL="2057400" indent="0">
              <a:buNone/>
              <a:defRPr sz="1013"/>
            </a:lvl9pPr>
          </a:lstStyle>
          <a:p>
            <a:pPr lvl="0"/>
            <a:r>
              <a:rPr lang="zh-CN" altLang="en-US" noProof="1"/>
              <a:t>单击此处编辑母版文本样式</a:t>
            </a:r>
          </a:p>
        </p:txBody>
      </p:sp>
      <p:sp>
        <p:nvSpPr>
          <p:cNvPr id="6" name="内容占位符 5"/>
          <p:cNvSpPr>
            <a:spLocks noGrp="1"/>
          </p:cNvSpPr>
          <p:nvPr>
            <p:ph sz="quarter" idx="4"/>
          </p:nvPr>
        </p:nvSpPr>
        <p:spPr>
          <a:xfrm>
            <a:off x="4692704" y="1999034"/>
            <a:ext cx="3673182" cy="2643213"/>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027">
            <a:extLst>
              <a:ext uri="{FF2B5EF4-FFF2-40B4-BE49-F238E27FC236}">
                <a16:creationId xmlns:a16="http://schemas.microsoft.com/office/drawing/2014/main" id="{32D25DB8-B255-4B77-87BD-B52E0930D890}"/>
              </a:ext>
            </a:extLst>
          </p:cNvPr>
          <p:cNvSpPr>
            <a:spLocks noGrp="1"/>
          </p:cNvSpPr>
          <p:nvPr>
            <p:ph type="dt" sz="half" idx="10"/>
          </p:nvPr>
        </p:nvSpPr>
        <p:spPr>
          <a:ln/>
        </p:spPr>
        <p:txBody>
          <a:bodyPr/>
          <a:lstStyle>
            <a:lvl1pPr>
              <a:defRPr/>
            </a:lvl1pPr>
          </a:lstStyle>
          <a:p>
            <a:pPr>
              <a:defRPr/>
            </a:pPr>
            <a:endParaRPr lang="zh-CN" altLang="en-US"/>
          </a:p>
        </p:txBody>
      </p:sp>
      <p:sp>
        <p:nvSpPr>
          <p:cNvPr id="8" name="页脚占位符 1028">
            <a:extLst>
              <a:ext uri="{FF2B5EF4-FFF2-40B4-BE49-F238E27FC236}">
                <a16:creationId xmlns:a16="http://schemas.microsoft.com/office/drawing/2014/main" id="{9A4301CE-E957-4B94-AB44-AD4D4D707B2D}"/>
              </a:ext>
            </a:extLst>
          </p:cNvPr>
          <p:cNvSpPr>
            <a:spLocks noGrp="1"/>
          </p:cNvSpPr>
          <p:nvPr>
            <p:ph type="ftr" sz="quarter" idx="11"/>
          </p:nvPr>
        </p:nvSpPr>
        <p:spPr>
          <a:ln/>
        </p:spPr>
        <p:txBody>
          <a:bodyPr/>
          <a:lstStyle>
            <a:lvl1pPr>
              <a:defRPr/>
            </a:lvl1pPr>
          </a:lstStyle>
          <a:p>
            <a:pPr>
              <a:defRPr/>
            </a:pPr>
            <a:endParaRPr lang="zh-CN"/>
          </a:p>
        </p:txBody>
      </p:sp>
      <p:sp>
        <p:nvSpPr>
          <p:cNvPr id="9" name="灯片编号占位符 1029">
            <a:extLst>
              <a:ext uri="{FF2B5EF4-FFF2-40B4-BE49-F238E27FC236}">
                <a16:creationId xmlns:a16="http://schemas.microsoft.com/office/drawing/2014/main" id="{05F6348A-629F-427D-B0EA-EC0B29E59C89}"/>
              </a:ext>
            </a:extLst>
          </p:cNvPr>
          <p:cNvSpPr>
            <a:spLocks noGrp="1"/>
          </p:cNvSpPr>
          <p:nvPr>
            <p:ph type="sldNum" sz="quarter" idx="12"/>
          </p:nvPr>
        </p:nvSpPr>
        <p:spPr>
          <a:ln/>
        </p:spPr>
        <p:txBody>
          <a:bodyPr/>
          <a:lstStyle>
            <a:lvl1pPr>
              <a:defRPr/>
            </a:lvl1pPr>
          </a:lstStyle>
          <a:p>
            <a:pPr>
              <a:defRPr/>
            </a:pPr>
            <a:fld id="{4D1DF5D2-6D06-42DD-94B4-49F161D9DABA}" type="slidenum">
              <a:rPr altLang="zh-CN"/>
              <a:pPr>
                <a:defRPr/>
              </a:pPr>
              <a:t>‹#›</a:t>
            </a:fld>
            <a:endParaRPr lang="zh-CN" altLang="zh-CN"/>
          </a:p>
        </p:txBody>
      </p:sp>
    </p:spTree>
    <p:extLst>
      <p:ext uri="{BB962C8B-B14F-4D97-AF65-F5344CB8AC3E}">
        <p14:creationId xmlns:p14="http://schemas.microsoft.com/office/powerpoint/2010/main" val="32101755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027">
            <a:extLst>
              <a:ext uri="{FF2B5EF4-FFF2-40B4-BE49-F238E27FC236}">
                <a16:creationId xmlns:a16="http://schemas.microsoft.com/office/drawing/2014/main" id="{5E295978-F6C9-47F3-9E61-8BD066DA1368}"/>
              </a:ext>
            </a:extLst>
          </p:cNvPr>
          <p:cNvSpPr>
            <a:spLocks noGrp="1"/>
          </p:cNvSpPr>
          <p:nvPr>
            <p:ph type="dt" sz="half" idx="10"/>
          </p:nvPr>
        </p:nvSpPr>
        <p:spPr>
          <a:ln/>
        </p:spPr>
        <p:txBody>
          <a:bodyPr/>
          <a:lstStyle>
            <a:lvl1pPr>
              <a:defRPr/>
            </a:lvl1pPr>
          </a:lstStyle>
          <a:p>
            <a:pPr>
              <a:defRPr/>
            </a:pPr>
            <a:endParaRPr lang="zh-CN" altLang="en-US"/>
          </a:p>
        </p:txBody>
      </p:sp>
      <p:sp>
        <p:nvSpPr>
          <p:cNvPr id="4" name="页脚占位符 1028">
            <a:extLst>
              <a:ext uri="{FF2B5EF4-FFF2-40B4-BE49-F238E27FC236}">
                <a16:creationId xmlns:a16="http://schemas.microsoft.com/office/drawing/2014/main" id="{E81F5E0C-5979-41CD-B4C4-F0D235068989}"/>
              </a:ext>
            </a:extLst>
          </p:cNvPr>
          <p:cNvSpPr>
            <a:spLocks noGrp="1"/>
          </p:cNvSpPr>
          <p:nvPr>
            <p:ph type="ftr" sz="quarter" idx="11"/>
          </p:nvPr>
        </p:nvSpPr>
        <p:spPr>
          <a:ln/>
        </p:spPr>
        <p:txBody>
          <a:bodyPr/>
          <a:lstStyle>
            <a:lvl1pPr>
              <a:defRPr/>
            </a:lvl1pPr>
          </a:lstStyle>
          <a:p>
            <a:pPr>
              <a:defRPr/>
            </a:pPr>
            <a:endParaRPr lang="zh-CN"/>
          </a:p>
        </p:txBody>
      </p:sp>
      <p:sp>
        <p:nvSpPr>
          <p:cNvPr id="5" name="灯片编号占位符 1029">
            <a:extLst>
              <a:ext uri="{FF2B5EF4-FFF2-40B4-BE49-F238E27FC236}">
                <a16:creationId xmlns:a16="http://schemas.microsoft.com/office/drawing/2014/main" id="{199709C5-68CA-4EDC-8231-A23EC7B45B8C}"/>
              </a:ext>
            </a:extLst>
          </p:cNvPr>
          <p:cNvSpPr>
            <a:spLocks noGrp="1"/>
          </p:cNvSpPr>
          <p:nvPr>
            <p:ph type="sldNum" sz="quarter" idx="12"/>
          </p:nvPr>
        </p:nvSpPr>
        <p:spPr>
          <a:ln/>
        </p:spPr>
        <p:txBody>
          <a:bodyPr/>
          <a:lstStyle>
            <a:lvl1pPr>
              <a:defRPr/>
            </a:lvl1pPr>
          </a:lstStyle>
          <a:p>
            <a:pPr>
              <a:defRPr/>
            </a:pPr>
            <a:fld id="{ADE1625D-021B-47CC-9960-9E4F58ADB60E}" type="slidenum">
              <a:rPr altLang="zh-CN"/>
              <a:pPr>
                <a:defRPr/>
              </a:pPr>
              <a:t>‹#›</a:t>
            </a:fld>
            <a:endParaRPr lang="zh-CN" altLang="zh-CN"/>
          </a:p>
        </p:txBody>
      </p:sp>
    </p:spTree>
    <p:extLst>
      <p:ext uri="{BB962C8B-B14F-4D97-AF65-F5344CB8AC3E}">
        <p14:creationId xmlns:p14="http://schemas.microsoft.com/office/powerpoint/2010/main" val="1559612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027">
            <a:extLst>
              <a:ext uri="{FF2B5EF4-FFF2-40B4-BE49-F238E27FC236}">
                <a16:creationId xmlns:a16="http://schemas.microsoft.com/office/drawing/2014/main" id="{14542632-461E-43D2-ACBC-DD1D5C9B5EE8}"/>
              </a:ext>
            </a:extLst>
          </p:cNvPr>
          <p:cNvSpPr>
            <a:spLocks noGrp="1"/>
          </p:cNvSpPr>
          <p:nvPr>
            <p:ph type="dt" sz="half" idx="10"/>
          </p:nvPr>
        </p:nvSpPr>
        <p:spPr>
          <a:ln/>
        </p:spPr>
        <p:txBody>
          <a:bodyPr/>
          <a:lstStyle>
            <a:lvl1pPr>
              <a:defRPr/>
            </a:lvl1pPr>
          </a:lstStyle>
          <a:p>
            <a:pPr>
              <a:defRPr/>
            </a:pPr>
            <a:endParaRPr lang="zh-CN" altLang="en-US"/>
          </a:p>
        </p:txBody>
      </p:sp>
      <p:sp>
        <p:nvSpPr>
          <p:cNvPr id="3" name="页脚占位符 1028">
            <a:extLst>
              <a:ext uri="{FF2B5EF4-FFF2-40B4-BE49-F238E27FC236}">
                <a16:creationId xmlns:a16="http://schemas.microsoft.com/office/drawing/2014/main" id="{591CD5B6-58D1-461E-8899-77878C96D981}"/>
              </a:ext>
            </a:extLst>
          </p:cNvPr>
          <p:cNvSpPr>
            <a:spLocks noGrp="1"/>
          </p:cNvSpPr>
          <p:nvPr>
            <p:ph type="ftr" sz="quarter" idx="11"/>
          </p:nvPr>
        </p:nvSpPr>
        <p:spPr>
          <a:ln/>
        </p:spPr>
        <p:txBody>
          <a:bodyPr/>
          <a:lstStyle>
            <a:lvl1pPr>
              <a:defRPr/>
            </a:lvl1pPr>
          </a:lstStyle>
          <a:p>
            <a:pPr>
              <a:defRPr/>
            </a:pPr>
            <a:endParaRPr lang="zh-CN"/>
          </a:p>
        </p:txBody>
      </p:sp>
      <p:sp>
        <p:nvSpPr>
          <p:cNvPr id="4" name="灯片编号占位符 1029">
            <a:extLst>
              <a:ext uri="{FF2B5EF4-FFF2-40B4-BE49-F238E27FC236}">
                <a16:creationId xmlns:a16="http://schemas.microsoft.com/office/drawing/2014/main" id="{8760199F-1D26-4AB5-937C-238AA0B4ED5C}"/>
              </a:ext>
            </a:extLst>
          </p:cNvPr>
          <p:cNvSpPr>
            <a:spLocks noGrp="1"/>
          </p:cNvSpPr>
          <p:nvPr>
            <p:ph type="sldNum" sz="quarter" idx="12"/>
          </p:nvPr>
        </p:nvSpPr>
        <p:spPr>
          <a:ln/>
        </p:spPr>
        <p:txBody>
          <a:bodyPr/>
          <a:lstStyle>
            <a:lvl1pPr>
              <a:defRPr/>
            </a:lvl1pPr>
          </a:lstStyle>
          <a:p>
            <a:pPr>
              <a:defRPr/>
            </a:pPr>
            <a:fld id="{28BFD864-3E94-4991-8A2D-17983044AAF9}" type="slidenum">
              <a:rPr altLang="zh-CN"/>
              <a:pPr>
                <a:defRPr/>
              </a:pPr>
              <a:t>‹#›</a:t>
            </a:fld>
            <a:endParaRPr lang="zh-CN" altLang="zh-CN"/>
          </a:p>
        </p:txBody>
      </p:sp>
    </p:spTree>
    <p:extLst>
      <p:ext uri="{BB962C8B-B14F-4D97-AF65-F5344CB8AC3E}">
        <p14:creationId xmlns:p14="http://schemas.microsoft.com/office/powerpoint/2010/main" val="32240302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1800"/>
            </a:lvl1pPr>
          </a:lstStyle>
          <a:p>
            <a:r>
              <a:rPr lang="zh-CN" altLang="en-US" noProof="1"/>
              <a:t>单击此处编辑母版标题样式</a:t>
            </a:r>
          </a:p>
        </p:txBody>
      </p:sp>
      <p:sp>
        <p:nvSpPr>
          <p:cNvPr id="3" name="内容占位符 2"/>
          <p:cNvSpPr>
            <a:spLocks noGrp="1"/>
          </p:cNvSpPr>
          <p:nvPr>
            <p:ph idx="1"/>
          </p:nvPr>
        </p:nvSpPr>
        <p:spPr>
          <a:xfrm>
            <a:off x="3887391" y="740569"/>
            <a:ext cx="4629150" cy="3655219"/>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29841" y="1543050"/>
            <a:ext cx="2949178" cy="2858691"/>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zh-CN" altLang="en-US" noProof="1"/>
              <a:t>单击此处编辑母版文本样式</a:t>
            </a:r>
          </a:p>
        </p:txBody>
      </p:sp>
      <p:sp>
        <p:nvSpPr>
          <p:cNvPr id="5" name="日期占位符 1027">
            <a:extLst>
              <a:ext uri="{FF2B5EF4-FFF2-40B4-BE49-F238E27FC236}">
                <a16:creationId xmlns:a16="http://schemas.microsoft.com/office/drawing/2014/main" id="{95B1F15D-04B0-44E1-A4AD-E657489C5D72}"/>
              </a:ext>
            </a:extLst>
          </p:cNvPr>
          <p:cNvSpPr>
            <a:spLocks noGrp="1"/>
          </p:cNvSpPr>
          <p:nvPr>
            <p:ph type="dt" sz="half" idx="10"/>
          </p:nvPr>
        </p:nvSpPr>
        <p:spPr>
          <a:ln/>
        </p:spPr>
        <p:txBody>
          <a:bodyPr/>
          <a:lstStyle>
            <a:lvl1pPr>
              <a:defRPr/>
            </a:lvl1pPr>
          </a:lstStyle>
          <a:p>
            <a:pPr>
              <a:defRPr/>
            </a:pPr>
            <a:endParaRPr lang="zh-CN" altLang="en-US"/>
          </a:p>
        </p:txBody>
      </p:sp>
      <p:sp>
        <p:nvSpPr>
          <p:cNvPr id="6" name="页脚占位符 1028">
            <a:extLst>
              <a:ext uri="{FF2B5EF4-FFF2-40B4-BE49-F238E27FC236}">
                <a16:creationId xmlns:a16="http://schemas.microsoft.com/office/drawing/2014/main" id="{B86C7094-1DCB-4A8E-B6A3-E83072020FBA}"/>
              </a:ext>
            </a:extLst>
          </p:cNvPr>
          <p:cNvSpPr>
            <a:spLocks noGrp="1"/>
          </p:cNvSpPr>
          <p:nvPr>
            <p:ph type="ftr" sz="quarter" idx="11"/>
          </p:nvPr>
        </p:nvSpPr>
        <p:spPr>
          <a:ln/>
        </p:spPr>
        <p:txBody>
          <a:bodyPr/>
          <a:lstStyle>
            <a:lvl1pPr>
              <a:defRPr/>
            </a:lvl1pPr>
          </a:lstStyle>
          <a:p>
            <a:pPr>
              <a:defRPr/>
            </a:pPr>
            <a:endParaRPr lang="zh-CN"/>
          </a:p>
        </p:txBody>
      </p:sp>
      <p:sp>
        <p:nvSpPr>
          <p:cNvPr id="7" name="灯片编号占位符 1029">
            <a:extLst>
              <a:ext uri="{FF2B5EF4-FFF2-40B4-BE49-F238E27FC236}">
                <a16:creationId xmlns:a16="http://schemas.microsoft.com/office/drawing/2014/main" id="{D9C5B1F9-D2AD-4827-8884-3D6E6A3D61CC}"/>
              </a:ext>
            </a:extLst>
          </p:cNvPr>
          <p:cNvSpPr>
            <a:spLocks noGrp="1"/>
          </p:cNvSpPr>
          <p:nvPr>
            <p:ph type="sldNum" sz="quarter" idx="12"/>
          </p:nvPr>
        </p:nvSpPr>
        <p:spPr>
          <a:ln/>
        </p:spPr>
        <p:txBody>
          <a:bodyPr/>
          <a:lstStyle>
            <a:lvl1pPr>
              <a:defRPr/>
            </a:lvl1pPr>
          </a:lstStyle>
          <a:p>
            <a:pPr>
              <a:defRPr/>
            </a:pPr>
            <a:fld id="{BF8B4DD4-59C1-41E1-A1D7-F52524B79EA7}" type="slidenum">
              <a:rPr altLang="zh-CN"/>
              <a:pPr>
                <a:defRPr/>
              </a:pPr>
              <a:t>‹#›</a:t>
            </a:fld>
            <a:endParaRPr lang="zh-CN" altLang="zh-CN"/>
          </a:p>
        </p:txBody>
      </p:sp>
    </p:spTree>
    <p:extLst>
      <p:ext uri="{BB962C8B-B14F-4D97-AF65-F5344CB8AC3E}">
        <p14:creationId xmlns:p14="http://schemas.microsoft.com/office/powerpoint/2010/main" val="6593363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3124012" cy="1200150"/>
          </a:xfrm>
        </p:spPr>
        <p:txBody>
          <a:bodyPr anchor="b"/>
          <a:lstStyle>
            <a:lvl1pPr>
              <a:defRPr sz="1800"/>
            </a:lvl1pPr>
          </a:lstStyle>
          <a:p>
            <a:r>
              <a:rPr lang="zh-CN" altLang="en-US" noProof="1"/>
              <a:t>单击此处编辑母版标题样式</a:t>
            </a:r>
          </a:p>
        </p:txBody>
      </p:sp>
      <p:sp>
        <p:nvSpPr>
          <p:cNvPr id="3" name="图片占位符 2"/>
          <p:cNvSpPr>
            <a:spLocks noGrp="1"/>
          </p:cNvSpPr>
          <p:nvPr>
            <p:ph type="pic" idx="1"/>
          </p:nvPr>
        </p:nvSpPr>
        <p:spPr>
          <a:xfrm>
            <a:off x="3887391" y="342901"/>
            <a:ext cx="4629150" cy="4052888"/>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zh-CN" altLang="en-US" noProof="1"/>
          </a:p>
        </p:txBody>
      </p:sp>
      <p:sp>
        <p:nvSpPr>
          <p:cNvPr id="4" name="文本占位符 3"/>
          <p:cNvSpPr>
            <a:spLocks noGrp="1"/>
          </p:cNvSpPr>
          <p:nvPr>
            <p:ph type="body" sz="half" idx="2"/>
          </p:nvPr>
        </p:nvSpPr>
        <p:spPr>
          <a:xfrm>
            <a:off x="629841" y="1543050"/>
            <a:ext cx="3124012" cy="2858691"/>
          </a:xfrm>
        </p:spPr>
        <p:txBody>
          <a:bodyPr/>
          <a:lstStyle>
            <a:lvl1pPr marL="0" indent="0">
              <a:buNone/>
              <a:defRPr sz="1125"/>
            </a:lvl1pPr>
            <a:lvl2pPr marL="257175" indent="0">
              <a:buNone/>
              <a:defRPr sz="1013"/>
            </a:lvl2pPr>
            <a:lvl3pPr marL="514350" indent="0">
              <a:buNone/>
              <a:defRPr sz="900"/>
            </a:lvl3pPr>
            <a:lvl4pPr marL="771525" indent="0">
              <a:buNone/>
              <a:defRPr sz="788"/>
            </a:lvl4pPr>
            <a:lvl5pPr marL="1028700" indent="0">
              <a:buNone/>
              <a:defRPr sz="788"/>
            </a:lvl5pPr>
            <a:lvl6pPr marL="1285875" indent="0">
              <a:buNone/>
              <a:defRPr sz="788"/>
            </a:lvl6pPr>
            <a:lvl7pPr marL="1543050" indent="0">
              <a:buNone/>
              <a:defRPr sz="788"/>
            </a:lvl7pPr>
            <a:lvl8pPr marL="1800225" indent="0">
              <a:buNone/>
              <a:defRPr sz="788"/>
            </a:lvl8pPr>
            <a:lvl9pPr marL="2057400" indent="0">
              <a:buNone/>
              <a:defRPr sz="788"/>
            </a:lvl9pPr>
          </a:lstStyle>
          <a:p>
            <a:pPr lvl="0"/>
            <a:r>
              <a:rPr lang="zh-CN" altLang="en-US" noProof="1"/>
              <a:t>单击此处编辑母版文本样式</a:t>
            </a:r>
          </a:p>
        </p:txBody>
      </p:sp>
      <p:sp>
        <p:nvSpPr>
          <p:cNvPr id="5" name="日期占位符 1027">
            <a:extLst>
              <a:ext uri="{FF2B5EF4-FFF2-40B4-BE49-F238E27FC236}">
                <a16:creationId xmlns:a16="http://schemas.microsoft.com/office/drawing/2014/main" id="{FB4B8171-9F3A-44CC-A458-DC428D59A95C}"/>
              </a:ext>
            </a:extLst>
          </p:cNvPr>
          <p:cNvSpPr>
            <a:spLocks noGrp="1"/>
          </p:cNvSpPr>
          <p:nvPr>
            <p:ph type="dt" sz="half" idx="10"/>
          </p:nvPr>
        </p:nvSpPr>
        <p:spPr>
          <a:ln/>
        </p:spPr>
        <p:txBody>
          <a:bodyPr/>
          <a:lstStyle>
            <a:lvl1pPr>
              <a:defRPr/>
            </a:lvl1pPr>
          </a:lstStyle>
          <a:p>
            <a:pPr>
              <a:defRPr/>
            </a:pPr>
            <a:endParaRPr lang="zh-CN" altLang="en-US"/>
          </a:p>
        </p:txBody>
      </p:sp>
      <p:sp>
        <p:nvSpPr>
          <p:cNvPr id="6" name="页脚占位符 1028">
            <a:extLst>
              <a:ext uri="{FF2B5EF4-FFF2-40B4-BE49-F238E27FC236}">
                <a16:creationId xmlns:a16="http://schemas.microsoft.com/office/drawing/2014/main" id="{7129F4E9-1099-4EA5-B06D-76C6DF2E1556}"/>
              </a:ext>
            </a:extLst>
          </p:cNvPr>
          <p:cNvSpPr>
            <a:spLocks noGrp="1"/>
          </p:cNvSpPr>
          <p:nvPr>
            <p:ph type="ftr" sz="quarter" idx="11"/>
          </p:nvPr>
        </p:nvSpPr>
        <p:spPr>
          <a:ln/>
        </p:spPr>
        <p:txBody>
          <a:bodyPr/>
          <a:lstStyle>
            <a:lvl1pPr>
              <a:defRPr/>
            </a:lvl1pPr>
          </a:lstStyle>
          <a:p>
            <a:pPr>
              <a:defRPr/>
            </a:pPr>
            <a:endParaRPr lang="zh-CN"/>
          </a:p>
        </p:txBody>
      </p:sp>
      <p:sp>
        <p:nvSpPr>
          <p:cNvPr id="7" name="灯片编号占位符 1029">
            <a:extLst>
              <a:ext uri="{FF2B5EF4-FFF2-40B4-BE49-F238E27FC236}">
                <a16:creationId xmlns:a16="http://schemas.microsoft.com/office/drawing/2014/main" id="{24BA9292-C7C7-4A72-8762-07D1F53AE7C0}"/>
              </a:ext>
            </a:extLst>
          </p:cNvPr>
          <p:cNvSpPr>
            <a:spLocks noGrp="1"/>
          </p:cNvSpPr>
          <p:nvPr>
            <p:ph type="sldNum" sz="quarter" idx="12"/>
          </p:nvPr>
        </p:nvSpPr>
        <p:spPr>
          <a:ln/>
        </p:spPr>
        <p:txBody>
          <a:bodyPr/>
          <a:lstStyle>
            <a:lvl1pPr>
              <a:defRPr/>
            </a:lvl1pPr>
          </a:lstStyle>
          <a:p>
            <a:pPr>
              <a:defRPr/>
            </a:pPr>
            <a:fld id="{58D975A1-C560-487B-AB55-AAE734D9556A}" type="slidenum">
              <a:rPr altLang="zh-CN"/>
              <a:pPr>
                <a:defRPr/>
              </a:pPr>
              <a:t>‹#›</a:t>
            </a:fld>
            <a:endParaRPr lang="zh-CN" altLang="zh-CN"/>
          </a:p>
        </p:txBody>
      </p:sp>
    </p:spTree>
    <p:extLst>
      <p:ext uri="{BB962C8B-B14F-4D97-AF65-F5344CB8AC3E}">
        <p14:creationId xmlns:p14="http://schemas.microsoft.com/office/powerpoint/2010/main" val="23115926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a:extLst>
              <a:ext uri="{FF2B5EF4-FFF2-40B4-BE49-F238E27FC236}">
                <a16:creationId xmlns:a16="http://schemas.microsoft.com/office/drawing/2014/main" id="{A6B76CD7-CA74-4CF9-82AF-D31DD207EF47}"/>
              </a:ext>
            </a:extLst>
          </p:cNvPr>
          <p:cNvSpPr>
            <a:spLocks noGrp="1"/>
          </p:cNvSpPr>
          <p:nvPr>
            <p:ph type="dt" sz="half" idx="10"/>
          </p:nvPr>
        </p:nvSpPr>
        <p:spPr>
          <a:ln/>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id="{87F77CC3-BCB3-4E7A-A08A-25A3CDC05517}"/>
              </a:ext>
            </a:extLst>
          </p:cNvPr>
          <p:cNvSpPr>
            <a:spLocks noGrp="1"/>
          </p:cNvSpPr>
          <p:nvPr>
            <p:ph type="ftr" sz="quarter" idx="11"/>
          </p:nvPr>
        </p:nvSpPr>
        <p:spPr>
          <a:ln/>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id="{D619336B-52FA-4031-99BF-51891CBAEB7D}"/>
              </a:ext>
            </a:extLst>
          </p:cNvPr>
          <p:cNvSpPr>
            <a:spLocks noGrp="1"/>
          </p:cNvSpPr>
          <p:nvPr>
            <p:ph type="sldNum" sz="quarter" idx="12"/>
          </p:nvPr>
        </p:nvSpPr>
        <p:spPr>
          <a:ln/>
        </p:spPr>
        <p:txBody>
          <a:bodyPr/>
          <a:lstStyle>
            <a:lvl1pPr>
              <a:defRPr/>
            </a:lvl1pPr>
          </a:lstStyle>
          <a:p>
            <a:pPr>
              <a:defRPr/>
            </a:pPr>
            <a:fld id="{B84C7648-E614-4E1F-B451-44C514CBFDE7}" type="slidenum">
              <a:rPr altLang="zh-CN"/>
              <a:pPr>
                <a:defRPr/>
              </a:pPr>
              <a:t>‹#›</a:t>
            </a:fld>
            <a:endParaRPr lang="zh-CN" altLang="zh-CN"/>
          </a:p>
        </p:txBody>
      </p:sp>
    </p:spTree>
    <p:extLst>
      <p:ext uri="{BB962C8B-B14F-4D97-AF65-F5344CB8AC3E}">
        <p14:creationId xmlns:p14="http://schemas.microsoft.com/office/powerpoint/2010/main" val="37385187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205979"/>
            <a:ext cx="6052930" cy="4388644"/>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a:extLst>
              <a:ext uri="{FF2B5EF4-FFF2-40B4-BE49-F238E27FC236}">
                <a16:creationId xmlns:a16="http://schemas.microsoft.com/office/drawing/2014/main" id="{66568143-97BF-4EB5-93E7-EDE440B2F79D}"/>
              </a:ext>
            </a:extLst>
          </p:cNvPr>
          <p:cNvSpPr>
            <a:spLocks noGrp="1"/>
          </p:cNvSpPr>
          <p:nvPr>
            <p:ph type="dt" sz="half" idx="10"/>
          </p:nvPr>
        </p:nvSpPr>
        <p:spPr>
          <a:ln/>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id="{6F6C83FD-7F64-4BF5-8296-C00C8F5368BC}"/>
              </a:ext>
            </a:extLst>
          </p:cNvPr>
          <p:cNvSpPr>
            <a:spLocks noGrp="1"/>
          </p:cNvSpPr>
          <p:nvPr>
            <p:ph type="ftr" sz="quarter" idx="11"/>
          </p:nvPr>
        </p:nvSpPr>
        <p:spPr>
          <a:ln/>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id="{3E37A63E-7772-430E-A4E8-03A286B32F35}"/>
              </a:ext>
            </a:extLst>
          </p:cNvPr>
          <p:cNvSpPr>
            <a:spLocks noGrp="1"/>
          </p:cNvSpPr>
          <p:nvPr>
            <p:ph type="sldNum" sz="quarter" idx="12"/>
          </p:nvPr>
        </p:nvSpPr>
        <p:spPr>
          <a:ln/>
        </p:spPr>
        <p:txBody>
          <a:bodyPr/>
          <a:lstStyle>
            <a:lvl1pPr>
              <a:defRPr/>
            </a:lvl1pPr>
          </a:lstStyle>
          <a:p>
            <a:pPr>
              <a:defRPr/>
            </a:pPr>
            <a:fld id="{7C943E52-CD60-4B37-AF0D-4E405CE3E0DB}" type="slidenum">
              <a:rPr altLang="zh-CN"/>
              <a:pPr>
                <a:defRPr/>
              </a:pPr>
              <a:t>‹#›</a:t>
            </a:fld>
            <a:endParaRPr lang="zh-CN" altLang="zh-CN"/>
          </a:p>
        </p:txBody>
      </p:sp>
    </p:spTree>
    <p:extLst>
      <p:ext uri="{BB962C8B-B14F-4D97-AF65-F5344CB8AC3E}">
        <p14:creationId xmlns:p14="http://schemas.microsoft.com/office/powerpoint/2010/main" val="1652078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1_节标题">
    <p:spTree>
      <p:nvGrpSpPr>
        <p:cNvPr id="1" name=""/>
        <p:cNvGrpSpPr/>
        <p:nvPr/>
      </p:nvGrpSpPr>
      <p:grpSpPr>
        <a:xfrm>
          <a:off x="0" y="0"/>
          <a:ext cx="0" cy="0"/>
          <a:chOff x="0" y="0"/>
          <a:chExt cx="0" cy="0"/>
        </a:xfrm>
      </p:grpSpPr>
      <p:sp>
        <p:nvSpPr>
          <p:cNvPr id="4" name="动作按钮: 后退或前一项 3">
            <a:hlinkClick r:id="" action="ppaction://hlinkshowjump?jump=previousslide" highlightClick="1"/>
            <a:extLst>
              <a:ext uri="{FF2B5EF4-FFF2-40B4-BE49-F238E27FC236}">
                <a16:creationId xmlns:a16="http://schemas.microsoft.com/office/drawing/2014/main" id="{5591CD38-5C73-4235-8E7B-FCCB7D33BDC1}"/>
              </a:ext>
            </a:extLst>
          </p:cNvPr>
          <p:cNvSpPr/>
          <p:nvPr userDrawn="1"/>
        </p:nvSpPr>
        <p:spPr>
          <a:xfrm>
            <a:off x="8281988" y="4885135"/>
            <a:ext cx="209550" cy="2286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5" name="动作按钮: 前进或下一项 4">
            <a:hlinkClick r:id="" action="ppaction://hlinkshowjump?jump=nextslide" highlightClick="1"/>
            <a:extLst>
              <a:ext uri="{FF2B5EF4-FFF2-40B4-BE49-F238E27FC236}">
                <a16:creationId xmlns:a16="http://schemas.microsoft.com/office/drawing/2014/main" id="{9549C17B-530A-4129-B639-737D066A7EF9}"/>
              </a:ext>
            </a:extLst>
          </p:cNvPr>
          <p:cNvSpPr/>
          <p:nvPr userDrawn="1"/>
        </p:nvSpPr>
        <p:spPr>
          <a:xfrm>
            <a:off x="8555038" y="4894660"/>
            <a:ext cx="201612" cy="20955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6" name="动作按钮: 结束 9">
            <a:hlinkClick r:id="" action="ppaction://hlinkshowjump?jump=endshow" highlightClick="1"/>
            <a:extLst>
              <a:ext uri="{FF2B5EF4-FFF2-40B4-BE49-F238E27FC236}">
                <a16:creationId xmlns:a16="http://schemas.microsoft.com/office/drawing/2014/main" id="{1F1023F6-1E1C-4F3F-90C4-FD23FC925B22}"/>
              </a:ext>
            </a:extLst>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cxnSp>
        <p:nvCxnSpPr>
          <p:cNvPr id="7" name="直接连接符 6">
            <a:extLst>
              <a:ext uri="{FF2B5EF4-FFF2-40B4-BE49-F238E27FC236}">
                <a16:creationId xmlns:a16="http://schemas.microsoft.com/office/drawing/2014/main" id="{1702498E-3F05-42E1-B2E0-660F1EC8B162}"/>
              </a:ext>
            </a:extLst>
          </p:cNvPr>
          <p:cNvCxnSpPr/>
          <p:nvPr userDrawn="1"/>
        </p:nvCxnSpPr>
        <p:spPr>
          <a:xfrm>
            <a:off x="180975" y="304800"/>
            <a:ext cx="877570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8" name="文本框 7">
            <a:hlinkClick r:id="rId2"/>
            <a:extLst>
              <a:ext uri="{FF2B5EF4-FFF2-40B4-BE49-F238E27FC236}">
                <a16:creationId xmlns:a16="http://schemas.microsoft.com/office/drawing/2014/main" id="{B68F1EC4-5AD8-4CA6-83BF-558012E9B075}"/>
              </a:ext>
            </a:extLst>
          </p:cNvPr>
          <p:cNvSpPr txBox="1">
            <a:spLocks noChangeArrowheads="1"/>
          </p:cNvSpPr>
          <p:nvPr userDrawn="1"/>
        </p:nvSpPr>
        <p:spPr bwMode="auto">
          <a:xfrm>
            <a:off x="8001000" y="73819"/>
            <a:ext cx="1060450" cy="196208"/>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en-US" altLang="zh-CN" sz="675" b="1">
                <a:solidFill>
                  <a:srgbClr val="00B050"/>
                </a:solidFill>
              </a:rPr>
              <a:t>@《</a:t>
            </a:r>
            <a:r>
              <a:rPr lang="zh-CN" altLang="en-US" sz="675" b="1">
                <a:solidFill>
                  <a:srgbClr val="00B050"/>
                </a:solidFill>
              </a:rPr>
              <a:t>创新设计</a:t>
            </a:r>
            <a:r>
              <a:rPr lang="en-US" altLang="zh-CN" sz="675" b="1">
                <a:solidFill>
                  <a:srgbClr val="00B050"/>
                </a:solidFill>
              </a:rPr>
              <a:t>》</a:t>
            </a:r>
            <a:endParaRPr lang="zh-CN" altLang="en-US" sz="675" b="1">
              <a:solidFill>
                <a:srgbClr val="00B050"/>
              </a:solidFill>
            </a:endParaRPr>
          </a:p>
        </p:txBody>
      </p:sp>
      <p:sp>
        <p:nvSpPr>
          <p:cNvPr id="9" name="燕尾形 12">
            <a:hlinkClick r:id="rId3" action="ppaction://hlinksldjump"/>
            <a:extLst>
              <a:ext uri="{FF2B5EF4-FFF2-40B4-BE49-F238E27FC236}">
                <a16:creationId xmlns:a16="http://schemas.microsoft.com/office/drawing/2014/main" id="{472C7479-7718-467A-8B37-C3F916B23F26}"/>
              </a:ext>
            </a:extLst>
          </p:cNvPr>
          <p:cNvSpPr/>
          <p:nvPr userDrawn="1"/>
        </p:nvSpPr>
        <p:spPr>
          <a:xfrm>
            <a:off x="3179764" y="4885135"/>
            <a:ext cx="1443037" cy="236934"/>
          </a:xfrm>
          <a:prstGeom prst="chevron">
            <a:avLst/>
          </a:prstGeom>
          <a:solidFill>
            <a:schemeClr val="accent6"/>
          </a:solidFill>
          <a:ln>
            <a:noFill/>
          </a:ln>
        </p:spPr>
        <p:txBody>
          <a:bodyPr anchor="ctr"/>
          <a:lstStyle/>
          <a:p>
            <a:pPr algn="ctr" defTabSz="386477">
              <a:defRPr/>
            </a:pPr>
            <a:r>
              <a:rPr lang="zh-CN" altLang="en-US" sz="675" dirty="0">
                <a:solidFill>
                  <a:srgbClr val="FFFFFF"/>
                </a:solidFill>
                <a:latin typeface="微软雅黑" panose="020B0503020204020204" pitchFamily="34" charset="-122"/>
                <a:ea typeface="微软雅黑" panose="020B0503020204020204" pitchFamily="34" charset="-122"/>
              </a:rPr>
              <a:t>构建时空概念</a:t>
            </a:r>
          </a:p>
        </p:txBody>
      </p:sp>
      <p:sp>
        <p:nvSpPr>
          <p:cNvPr id="10" name="燕尾形 13">
            <a:hlinkClick r:id="rId4" action="ppaction://hlinksldjump"/>
            <a:extLst>
              <a:ext uri="{FF2B5EF4-FFF2-40B4-BE49-F238E27FC236}">
                <a16:creationId xmlns:a16="http://schemas.microsoft.com/office/drawing/2014/main" id="{31C0E352-CD25-4EF5-99ED-C64A485FE9D6}"/>
              </a:ext>
            </a:extLst>
          </p:cNvPr>
          <p:cNvSpPr/>
          <p:nvPr userDrawn="1"/>
        </p:nvSpPr>
        <p:spPr>
          <a:xfrm>
            <a:off x="4800600" y="4867275"/>
            <a:ext cx="1443038" cy="236935"/>
          </a:xfrm>
          <a:prstGeom prst="chevron">
            <a:avLst/>
          </a:prstGeom>
          <a:solidFill>
            <a:schemeClr val="accent6"/>
          </a:solidFill>
          <a:ln>
            <a:noFill/>
          </a:ln>
        </p:spPr>
        <p:txBody>
          <a:bodyPr anchor="ctr"/>
          <a:lstStyle/>
          <a:p>
            <a:pPr algn="ctr" defTabSz="386477">
              <a:defRPr/>
            </a:pPr>
            <a:r>
              <a:rPr lang="zh-CN" altLang="en-US" sz="675" dirty="0">
                <a:solidFill>
                  <a:srgbClr val="FFFFFF"/>
                </a:solidFill>
                <a:latin typeface="微软雅黑" panose="020B0503020204020204" pitchFamily="34" charset="-122"/>
                <a:ea typeface="微软雅黑" panose="020B0503020204020204" pitchFamily="34" charset="-122"/>
              </a:rPr>
              <a:t>归纳主题要点</a:t>
            </a:r>
          </a:p>
        </p:txBody>
      </p:sp>
      <p:sp>
        <p:nvSpPr>
          <p:cNvPr id="11" name="燕尾形 14">
            <a:hlinkClick r:id="rId5" action="ppaction://hlinksldjump"/>
            <a:extLst>
              <a:ext uri="{FF2B5EF4-FFF2-40B4-BE49-F238E27FC236}">
                <a16:creationId xmlns:a16="http://schemas.microsoft.com/office/drawing/2014/main" id="{A0FCC056-6A05-4EC0-A222-1669241DCA8F}"/>
              </a:ext>
            </a:extLst>
          </p:cNvPr>
          <p:cNvSpPr/>
          <p:nvPr userDrawn="1"/>
        </p:nvSpPr>
        <p:spPr>
          <a:xfrm>
            <a:off x="6502400" y="4858941"/>
            <a:ext cx="1443038" cy="235744"/>
          </a:xfrm>
          <a:prstGeom prst="chevron">
            <a:avLst/>
          </a:prstGeom>
          <a:solidFill>
            <a:schemeClr val="accent6"/>
          </a:solidFill>
          <a:ln>
            <a:noFill/>
          </a:ln>
        </p:spPr>
        <p:txBody>
          <a:bodyPr anchor="ctr"/>
          <a:lstStyle/>
          <a:p>
            <a:pPr algn="ctr" defTabSz="386477">
              <a:defRPr/>
            </a:pPr>
            <a:r>
              <a:rPr lang="zh-CN" altLang="en-US" sz="675" dirty="0">
                <a:solidFill>
                  <a:srgbClr val="FFFFFF"/>
                </a:solidFill>
                <a:latin typeface="微软雅黑" panose="020B0503020204020204" pitchFamily="34" charset="-122"/>
                <a:ea typeface="微软雅黑" panose="020B0503020204020204" pitchFamily="34" charset="-122"/>
              </a:rPr>
              <a:t>研习考题考法</a:t>
            </a:r>
          </a:p>
        </p:txBody>
      </p:sp>
      <p:sp>
        <p:nvSpPr>
          <p:cNvPr id="3" name="文本占位符 2"/>
          <p:cNvSpPr>
            <a:spLocks noGrp="1"/>
          </p:cNvSpPr>
          <p:nvPr>
            <p:ph type="body" idx="1"/>
          </p:nvPr>
        </p:nvSpPr>
        <p:spPr>
          <a:xfrm>
            <a:off x="181155" y="401130"/>
            <a:ext cx="8775808" cy="4433999"/>
          </a:xfrm>
        </p:spPr>
        <p:txBody>
          <a:bodyPr/>
          <a:lstStyle>
            <a:lvl1pPr marL="0" indent="0">
              <a:buNone/>
              <a:defRPr sz="1350">
                <a:solidFill>
                  <a:schemeClr val="tx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zh-CN" altLang="en-US"/>
              <a:t>单击此处编辑母版文本样式</a:t>
            </a:r>
          </a:p>
        </p:txBody>
      </p:sp>
    </p:spTree>
    <p:extLst>
      <p:ext uri="{BB962C8B-B14F-4D97-AF65-F5344CB8AC3E}">
        <p14:creationId xmlns:p14="http://schemas.microsoft.com/office/powerpoint/2010/main" val="1687182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FD2B3D5-3BD5-4CE2-9766-3BB75F0F5737}" type="datetimeFigureOut">
              <a:rPr lang="zh-CN" altLang="en-US" smtClean="0"/>
              <a:pPr/>
              <a:t>2020/3/12</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778061-C1DD-4DA3-8009-2AE9326C341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 1025">
            <a:extLst>
              <a:ext uri="{FF2B5EF4-FFF2-40B4-BE49-F238E27FC236}">
                <a16:creationId xmlns:a16="http://schemas.microsoft.com/office/drawing/2014/main" id="{9E3C1DE1-77DC-4E38-83D8-20F903902E6A}"/>
              </a:ext>
            </a:extLst>
          </p:cNvPr>
          <p:cNvSpPr>
            <a:spLocks noGrp="1" noChangeArrowheads="1"/>
          </p:cNvSpPr>
          <p:nvPr>
            <p:ph type="title" idx="4294967295"/>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1026">
            <a:extLst>
              <a:ext uri="{FF2B5EF4-FFF2-40B4-BE49-F238E27FC236}">
                <a16:creationId xmlns:a16="http://schemas.microsoft.com/office/drawing/2014/main" id="{C0DB3081-0F5B-448D-9E2B-49CA42429DF2}"/>
              </a:ext>
            </a:extLst>
          </p:cNvPr>
          <p:cNvSpPr>
            <a:spLocks noGrp="1" noChangeArrowheads="1"/>
          </p:cNvSpPr>
          <p:nvPr>
            <p:ph type="body" idx="4294967295"/>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日期占位符 1027">
            <a:extLst>
              <a:ext uri="{FF2B5EF4-FFF2-40B4-BE49-F238E27FC236}">
                <a16:creationId xmlns:a16="http://schemas.microsoft.com/office/drawing/2014/main" id="{2FE19F35-96A1-44A9-9BCE-3CE19905275A}"/>
              </a:ext>
            </a:extLst>
          </p:cNvPr>
          <p:cNvSpPr>
            <a:spLocks noGrp="1"/>
          </p:cNvSpPr>
          <p:nvPr>
            <p:ph type="dt" sz="half" idx="2"/>
          </p:nvPr>
        </p:nvSpPr>
        <p:spPr>
          <a:xfrm>
            <a:off x="457200" y="4683919"/>
            <a:ext cx="2133600" cy="357188"/>
          </a:xfrm>
          <a:prstGeom prst="rect">
            <a:avLst/>
          </a:prstGeom>
          <a:noFill/>
          <a:ln w="9525">
            <a:noFill/>
          </a:ln>
        </p:spPr>
        <p:txBody>
          <a:bodyPr/>
          <a:lstStyle>
            <a:lvl1pPr eaLnBrk="1" hangingPunct="1">
              <a:buFont typeface="Arial" panose="020B0604020202020204" pitchFamily="34" charset="0"/>
              <a:buNone/>
              <a:defRPr sz="1050" noProof="1"/>
            </a:lvl1pPr>
          </a:lstStyle>
          <a:p>
            <a:pPr>
              <a:defRPr/>
            </a:pPr>
            <a:endParaRPr lang="zh-CN" altLang="en-US"/>
          </a:p>
        </p:txBody>
      </p:sp>
      <p:sp>
        <p:nvSpPr>
          <p:cNvPr id="1029" name="页脚占位符 1028">
            <a:extLst>
              <a:ext uri="{FF2B5EF4-FFF2-40B4-BE49-F238E27FC236}">
                <a16:creationId xmlns:a16="http://schemas.microsoft.com/office/drawing/2014/main" id="{1C17AED3-4B2B-4569-9EA2-63B8D61466E5}"/>
              </a:ext>
            </a:extLst>
          </p:cNvPr>
          <p:cNvSpPr>
            <a:spLocks noGrp="1"/>
          </p:cNvSpPr>
          <p:nvPr>
            <p:ph type="ftr" sz="quarter" idx="3"/>
          </p:nvPr>
        </p:nvSpPr>
        <p:spPr>
          <a:xfrm>
            <a:off x="3124200" y="4683919"/>
            <a:ext cx="2895600" cy="357188"/>
          </a:xfrm>
          <a:prstGeom prst="rect">
            <a:avLst/>
          </a:prstGeom>
          <a:noFill/>
          <a:ln w="9525">
            <a:noFill/>
          </a:ln>
        </p:spPr>
        <p:txBody>
          <a:bodyPr/>
          <a:lstStyle>
            <a:lvl1pPr algn="ctr" eaLnBrk="1" hangingPunct="1">
              <a:buFont typeface="Arial" panose="020B0604020202020204" pitchFamily="34" charset="0"/>
              <a:buNone/>
              <a:defRPr sz="1050" noProof="1"/>
            </a:lvl1pPr>
          </a:lstStyle>
          <a:p>
            <a:pPr>
              <a:defRPr/>
            </a:pPr>
            <a:endParaRPr lang="zh-CN"/>
          </a:p>
        </p:txBody>
      </p:sp>
      <p:sp>
        <p:nvSpPr>
          <p:cNvPr id="1030" name="灯片编号占位符 1029">
            <a:extLst>
              <a:ext uri="{FF2B5EF4-FFF2-40B4-BE49-F238E27FC236}">
                <a16:creationId xmlns:a16="http://schemas.microsoft.com/office/drawing/2014/main" id="{0F125720-62FC-4654-91BA-9E1444794A63}"/>
              </a:ext>
            </a:extLst>
          </p:cNvPr>
          <p:cNvSpPr>
            <a:spLocks noGrp="1"/>
          </p:cNvSpPr>
          <p:nvPr>
            <p:ph type="sldNum" sz="quarter" idx="4"/>
          </p:nvPr>
        </p:nvSpPr>
        <p:spPr>
          <a:xfrm>
            <a:off x="6553200" y="4683919"/>
            <a:ext cx="2133600" cy="357188"/>
          </a:xfrm>
          <a:prstGeom prst="rect">
            <a:avLst/>
          </a:prstGeom>
          <a:noFill/>
          <a:ln w="9525">
            <a:noFill/>
          </a:ln>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050" noProof="1"/>
            </a:lvl1pPr>
          </a:lstStyle>
          <a:p>
            <a:pPr>
              <a:defRPr/>
            </a:pPr>
            <a:fld id="{D4217189-3F6F-4330-980D-204F088F0E13}" type="slidenum">
              <a:rPr altLang="zh-CN"/>
              <a:pPr>
                <a:defRPr/>
              </a:pPr>
              <a:t>‹#›</a:t>
            </a:fld>
            <a:endParaRPr lang="zh-CN" altLang="zh-CN"/>
          </a:p>
        </p:txBody>
      </p:sp>
    </p:spTree>
    <p:extLst>
      <p:ext uri="{BB962C8B-B14F-4D97-AF65-F5344CB8AC3E}">
        <p14:creationId xmlns:p14="http://schemas.microsoft.com/office/powerpoint/2010/main" val="1438241188"/>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Lst>
  <p:txStyles>
    <p:titleStyle>
      <a:lvl1pPr algn="ctr" rtl="0" eaLnBrk="0" fontAlgn="base" hangingPunct="0">
        <a:spcBef>
          <a:spcPct val="0"/>
        </a:spcBef>
        <a:spcAft>
          <a:spcPct val="0"/>
        </a:spcAft>
        <a:buFont typeface="Arial" panose="020B0604020202020204" pitchFamily="34" charset="0"/>
        <a:defRPr sz="3300" kern="1200">
          <a:solidFill>
            <a:schemeClr val="tx2"/>
          </a:solidFill>
          <a:latin typeface="+mj-lt"/>
          <a:ea typeface="+mj-ea"/>
          <a:cs typeface="+mj-cs"/>
        </a:defRPr>
      </a:lvl1pPr>
      <a:lvl2pPr algn="ctr" rtl="0" eaLnBrk="0" fontAlgn="base" hangingPunct="0">
        <a:spcBef>
          <a:spcPct val="0"/>
        </a:spcBef>
        <a:spcAft>
          <a:spcPct val="0"/>
        </a:spcAft>
        <a:buFont typeface="Arial" panose="020B0604020202020204" pitchFamily="34" charset="0"/>
        <a:defRPr sz="33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buFont typeface="Arial" panose="020B0604020202020204" pitchFamily="34" charset="0"/>
        <a:defRPr sz="33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buFont typeface="Arial" panose="020B0604020202020204" pitchFamily="34" charset="0"/>
        <a:defRPr sz="33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buFont typeface="Arial" panose="020B0604020202020204" pitchFamily="34" charset="0"/>
        <a:defRPr sz="3300">
          <a:solidFill>
            <a:schemeClr val="tx2"/>
          </a:solidFill>
          <a:latin typeface="Arial" panose="020B0604020202020204" pitchFamily="34" charset="0"/>
          <a:ea typeface="宋体" panose="02010600030101010101" pitchFamily="2" charset="-122"/>
        </a:defRPr>
      </a:lvl5pPr>
      <a:lvl6pPr marL="342900" algn="ctr" rtl="0" fontAlgn="base">
        <a:spcBef>
          <a:spcPct val="0"/>
        </a:spcBef>
        <a:spcAft>
          <a:spcPct val="0"/>
        </a:spcAft>
        <a:buFont typeface="Arial" panose="020B0604020202020204" pitchFamily="34" charset="0"/>
        <a:defRPr sz="3300">
          <a:solidFill>
            <a:schemeClr val="tx2"/>
          </a:solidFill>
          <a:latin typeface="Arial" panose="020B0604020202020204" pitchFamily="34" charset="0"/>
          <a:ea typeface="宋体" panose="02010600030101010101" pitchFamily="2" charset="-122"/>
        </a:defRPr>
      </a:lvl6pPr>
      <a:lvl7pPr marL="685800" algn="ctr" rtl="0" fontAlgn="base">
        <a:spcBef>
          <a:spcPct val="0"/>
        </a:spcBef>
        <a:spcAft>
          <a:spcPct val="0"/>
        </a:spcAft>
        <a:buFont typeface="Arial" panose="020B0604020202020204" pitchFamily="34" charset="0"/>
        <a:defRPr sz="3300">
          <a:solidFill>
            <a:schemeClr val="tx2"/>
          </a:solidFill>
          <a:latin typeface="Arial" panose="020B0604020202020204" pitchFamily="34" charset="0"/>
          <a:ea typeface="宋体" panose="02010600030101010101" pitchFamily="2" charset="-122"/>
        </a:defRPr>
      </a:lvl7pPr>
      <a:lvl8pPr marL="1028700" algn="ctr" rtl="0" fontAlgn="base">
        <a:spcBef>
          <a:spcPct val="0"/>
        </a:spcBef>
        <a:spcAft>
          <a:spcPct val="0"/>
        </a:spcAft>
        <a:buFont typeface="Arial" panose="020B0604020202020204" pitchFamily="34" charset="0"/>
        <a:defRPr sz="3300">
          <a:solidFill>
            <a:schemeClr val="tx2"/>
          </a:solidFill>
          <a:latin typeface="Arial" panose="020B0604020202020204" pitchFamily="34" charset="0"/>
          <a:ea typeface="宋体" panose="02010600030101010101" pitchFamily="2" charset="-122"/>
        </a:defRPr>
      </a:lvl8pPr>
      <a:lvl9pPr marL="1371600" algn="ctr" rtl="0" fontAlgn="base">
        <a:spcBef>
          <a:spcPct val="0"/>
        </a:spcBef>
        <a:spcAft>
          <a:spcPct val="0"/>
        </a:spcAft>
        <a:buFont typeface="Arial" panose="020B0604020202020204" pitchFamily="34" charset="0"/>
        <a:defRPr sz="3300">
          <a:solidFill>
            <a:schemeClr val="tx2"/>
          </a:solidFill>
          <a:latin typeface="Arial" panose="020B0604020202020204" pitchFamily="34" charset="0"/>
          <a:ea typeface="宋体" panose="02010600030101010101" pitchFamily="2" charset="-122"/>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13" lvl="1" indent="-214313"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lvl="2"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150" lvl="3"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lvl="4"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lvl="5" indent="-171450" algn="l" defTabSz="68580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6pPr>
      <a:lvl7pPr marL="2228850" lvl="6" indent="-171450" algn="l" defTabSz="68580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7pPr>
      <a:lvl8pPr marL="2571750" lvl="7" indent="-171450" algn="l" defTabSz="68580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8pPr>
      <a:lvl9pPr marL="2914650" lvl="8" indent="-171450" algn="l" defTabSz="68580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9pPr>
    </p:bodyStyle>
    <p:otherStyle>
      <a:lvl1pPr marL="0" lvl="0" indent="0" algn="l" defTabSz="685800" eaLnBrk="1" fontAlgn="base" latinLnBrk="0" hangingPunct="1">
        <a:lnSpc>
          <a:spcPct val="100000"/>
        </a:lnSpc>
        <a:spcBef>
          <a:spcPct val="0"/>
        </a:spcBef>
        <a:spcAft>
          <a:spcPct val="0"/>
        </a:spcAft>
        <a:buNone/>
        <a:defRPr sz="1350" b="0" i="0" u="none" kern="1200" baseline="0">
          <a:solidFill>
            <a:schemeClr val="tx1"/>
          </a:solidFill>
          <a:latin typeface="+mn-lt"/>
          <a:ea typeface="+mn-ea"/>
          <a:cs typeface="+mn-cs"/>
        </a:defRPr>
      </a:lvl1pPr>
      <a:lvl2pPr marL="342900" lvl="1" indent="0" algn="l" defTabSz="685800" eaLnBrk="1" fontAlgn="base" latinLnBrk="0" hangingPunct="1">
        <a:lnSpc>
          <a:spcPct val="100000"/>
        </a:lnSpc>
        <a:spcBef>
          <a:spcPct val="0"/>
        </a:spcBef>
        <a:spcAft>
          <a:spcPct val="0"/>
        </a:spcAft>
        <a:buNone/>
        <a:defRPr sz="1350" b="0" i="0" u="none" kern="1200" baseline="0">
          <a:solidFill>
            <a:schemeClr val="tx1"/>
          </a:solidFill>
          <a:latin typeface="+mn-lt"/>
          <a:ea typeface="+mn-ea"/>
          <a:cs typeface="+mn-cs"/>
        </a:defRPr>
      </a:lvl2pPr>
      <a:lvl3pPr marL="685800" lvl="2" indent="0" algn="l" defTabSz="685800" eaLnBrk="1" fontAlgn="base" latinLnBrk="0" hangingPunct="1">
        <a:lnSpc>
          <a:spcPct val="100000"/>
        </a:lnSpc>
        <a:spcBef>
          <a:spcPct val="0"/>
        </a:spcBef>
        <a:spcAft>
          <a:spcPct val="0"/>
        </a:spcAft>
        <a:buNone/>
        <a:defRPr sz="1350" b="0" i="0" u="none" kern="1200" baseline="0">
          <a:solidFill>
            <a:schemeClr val="tx1"/>
          </a:solidFill>
          <a:latin typeface="+mn-lt"/>
          <a:ea typeface="+mn-ea"/>
          <a:cs typeface="+mn-cs"/>
        </a:defRPr>
      </a:lvl3pPr>
      <a:lvl4pPr marL="1028700" lvl="3" indent="0" algn="l" defTabSz="685800" eaLnBrk="1" fontAlgn="base" latinLnBrk="0" hangingPunct="1">
        <a:lnSpc>
          <a:spcPct val="100000"/>
        </a:lnSpc>
        <a:spcBef>
          <a:spcPct val="0"/>
        </a:spcBef>
        <a:spcAft>
          <a:spcPct val="0"/>
        </a:spcAft>
        <a:buNone/>
        <a:defRPr sz="1350" b="0" i="0" u="none" kern="1200" baseline="0">
          <a:solidFill>
            <a:schemeClr val="tx1"/>
          </a:solidFill>
          <a:latin typeface="+mn-lt"/>
          <a:ea typeface="+mn-ea"/>
          <a:cs typeface="+mn-cs"/>
        </a:defRPr>
      </a:lvl4pPr>
      <a:lvl5pPr marL="1371600" lvl="4" indent="0" algn="l" defTabSz="685800" eaLnBrk="1" fontAlgn="base" latinLnBrk="0" hangingPunct="1">
        <a:lnSpc>
          <a:spcPct val="100000"/>
        </a:lnSpc>
        <a:spcBef>
          <a:spcPct val="0"/>
        </a:spcBef>
        <a:spcAft>
          <a:spcPct val="0"/>
        </a:spcAft>
        <a:buNone/>
        <a:defRPr sz="1350" b="0" i="0" u="none" kern="1200" baseline="0">
          <a:solidFill>
            <a:schemeClr val="tx1"/>
          </a:solidFill>
          <a:latin typeface="+mn-lt"/>
          <a:ea typeface="+mn-ea"/>
          <a:cs typeface="+mn-cs"/>
        </a:defRPr>
      </a:lvl5pPr>
      <a:lvl6pPr marL="1714500" lvl="5" indent="0" algn="l" defTabSz="685800" eaLnBrk="1" fontAlgn="base" latinLnBrk="0" hangingPunct="1">
        <a:lnSpc>
          <a:spcPct val="100000"/>
        </a:lnSpc>
        <a:spcBef>
          <a:spcPct val="0"/>
        </a:spcBef>
        <a:spcAft>
          <a:spcPct val="0"/>
        </a:spcAft>
        <a:buNone/>
        <a:defRPr sz="1350" b="0" i="0" u="none" kern="1200" baseline="0">
          <a:solidFill>
            <a:schemeClr val="tx1"/>
          </a:solidFill>
          <a:latin typeface="+mn-lt"/>
          <a:ea typeface="+mn-ea"/>
          <a:cs typeface="+mn-cs"/>
        </a:defRPr>
      </a:lvl6pPr>
      <a:lvl7pPr marL="2057400" lvl="6" indent="0" algn="l" defTabSz="685800" eaLnBrk="1" fontAlgn="base" latinLnBrk="0" hangingPunct="1">
        <a:lnSpc>
          <a:spcPct val="100000"/>
        </a:lnSpc>
        <a:spcBef>
          <a:spcPct val="0"/>
        </a:spcBef>
        <a:spcAft>
          <a:spcPct val="0"/>
        </a:spcAft>
        <a:buNone/>
        <a:defRPr sz="1350" b="0" i="0" u="none" kern="1200" baseline="0">
          <a:solidFill>
            <a:schemeClr val="tx1"/>
          </a:solidFill>
          <a:latin typeface="+mn-lt"/>
          <a:ea typeface="+mn-ea"/>
          <a:cs typeface="+mn-cs"/>
        </a:defRPr>
      </a:lvl7pPr>
      <a:lvl8pPr marL="2400300" lvl="7" indent="0" algn="l" defTabSz="685800" eaLnBrk="1" fontAlgn="base" latinLnBrk="0" hangingPunct="1">
        <a:lnSpc>
          <a:spcPct val="100000"/>
        </a:lnSpc>
        <a:spcBef>
          <a:spcPct val="0"/>
        </a:spcBef>
        <a:spcAft>
          <a:spcPct val="0"/>
        </a:spcAft>
        <a:buNone/>
        <a:defRPr sz="1350" b="0" i="0" u="none" kern="1200" baseline="0">
          <a:solidFill>
            <a:schemeClr val="tx1"/>
          </a:solidFill>
          <a:latin typeface="+mn-lt"/>
          <a:ea typeface="+mn-ea"/>
          <a:cs typeface="+mn-cs"/>
        </a:defRPr>
      </a:lvl8pPr>
      <a:lvl9pPr marL="2743200" lvl="8" indent="0" algn="l" defTabSz="685800" eaLnBrk="1" fontAlgn="base" latinLnBrk="0" hangingPunct="1">
        <a:lnSpc>
          <a:spcPct val="100000"/>
        </a:lnSpc>
        <a:spcBef>
          <a:spcPct val="0"/>
        </a:spcBef>
        <a:spcAft>
          <a:spcPct val="0"/>
        </a:spcAft>
        <a:buNone/>
        <a:defRPr sz="135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video" Target="file:///E:\1&#12289;&#21382;&#21490;\1&#23731;&#40595;&#29256;\2&#12289;&#23731;&#40595;&#29256;&#32463;&#27982;&#21490;\&#39640;&#19968;&#35838;&#20214;\&#31532;8&#35838;\&#35199;&#33889;&#25193;&#24352;&#30340;&#24433;&#21709;.wmv"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video" Target="file:///E:\1&#12289;&#21382;&#21490;\1&#23731;&#40595;&#29256;\2&#12289;&#23731;&#40595;&#29256;&#32463;&#27982;&#21490;\&#39640;&#19968;&#35838;&#20214;\&#31532;8&#35838;\&#8220;&#28023;&#19978;&#39532;&#36710;&#22827;&#8221;&#8212;&#8212;&#33655;&#20848;.wmv"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8.jpeg"/><Relationship Id="rId7" Type="http://schemas.openxmlformats.org/officeDocument/2006/relationships/slide" Target="slide21.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Box 7"/>
          <p:cNvSpPr txBox="1">
            <a:spLocks noChangeArrowheads="1"/>
          </p:cNvSpPr>
          <p:nvPr/>
        </p:nvSpPr>
        <p:spPr bwMode="auto">
          <a:xfrm>
            <a:off x="971600" y="987574"/>
            <a:ext cx="7056784" cy="2484398"/>
          </a:xfrm>
          <a:prstGeom prst="rect">
            <a:avLst/>
          </a:prstGeom>
          <a:noFill/>
          <a:ln w="9525">
            <a:noFill/>
            <a:miter lim="800000"/>
            <a:headEnd/>
            <a:tailEnd/>
          </a:ln>
          <a:effectLst/>
        </p:spPr>
        <p:txBody>
          <a:bodyPr wrap="square">
            <a:spAutoFit/>
          </a:bodyPr>
          <a:lstStyle/>
          <a:p>
            <a:pPr>
              <a:lnSpc>
                <a:spcPct val="150000"/>
              </a:lnSpc>
            </a:pPr>
            <a:r>
              <a:rPr kumimoji="1" lang="zh-CN" altLang="en-US" sz="3600" b="1" dirty="0">
                <a:latin typeface="华文细黑" pitchFamily="2" charset="-122"/>
                <a:ea typeface="华文细黑" pitchFamily="2" charset="-122"/>
              </a:rPr>
              <a:t>海洋代表着一个民族的胸怀、眼界、意志、智慧、实力和未来。</a:t>
            </a:r>
            <a:r>
              <a:rPr kumimoji="1" lang="en-US" altLang="zh-CN" sz="3600" b="1" dirty="0">
                <a:latin typeface="华文细黑" pitchFamily="2" charset="-122"/>
                <a:ea typeface="华文细黑" pitchFamily="2" charset="-122"/>
              </a:rPr>
              <a:t> </a:t>
            </a:r>
          </a:p>
          <a:p>
            <a:pPr algn="r">
              <a:lnSpc>
                <a:spcPct val="150000"/>
              </a:lnSpc>
            </a:pPr>
            <a:r>
              <a:rPr kumimoji="1" lang="en-US" altLang="zh-CN" sz="3600" b="1" dirty="0">
                <a:solidFill>
                  <a:srgbClr val="0000FF"/>
                </a:solidFill>
                <a:latin typeface="华文细黑" pitchFamily="2" charset="-122"/>
                <a:ea typeface="华文细黑" pitchFamily="2" charset="-122"/>
              </a:rPr>
              <a:t>                 ——</a:t>
            </a:r>
            <a:r>
              <a:rPr kumimoji="1" lang="zh-CN" altLang="en-US" sz="3600" b="1" dirty="0">
                <a:solidFill>
                  <a:srgbClr val="0000FF"/>
                </a:solidFill>
                <a:latin typeface="华文细黑" pitchFamily="2" charset="-122"/>
                <a:ea typeface="华文细黑" pitchFamily="2" charset="-122"/>
              </a:rPr>
              <a:t>马汉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zh-CN" altLang="zh-CN"/>
          </a:p>
        </p:txBody>
      </p:sp>
      <p:sp>
        <p:nvSpPr>
          <p:cNvPr id="9219" name="Rectangle 3"/>
          <p:cNvSpPr>
            <a:spLocks noGrp="1" noChangeArrowheads="1"/>
          </p:cNvSpPr>
          <p:nvPr>
            <p:ph type="body" idx="1"/>
          </p:nvPr>
        </p:nvSpPr>
        <p:spPr/>
        <p:txBody>
          <a:bodyPr/>
          <a:lstStyle/>
          <a:p>
            <a:pPr eaLnBrk="1" hangingPunct="1"/>
            <a:endParaRPr lang="zh-CN" altLang="zh-CN"/>
          </a:p>
        </p:txBody>
      </p:sp>
      <p:pic>
        <p:nvPicPr>
          <p:cNvPr id="9220" name="Picture 4" descr="4-9-12-25-256156736"/>
          <p:cNvPicPr>
            <a:picLocks noChangeAspect="1" noChangeArrowheads="1"/>
          </p:cNvPicPr>
          <p:nvPr/>
        </p:nvPicPr>
        <p:blipFill>
          <a:blip r:embed="rId2" cstate="print"/>
          <a:srcRect/>
          <a:stretch>
            <a:fillRect/>
          </a:stretch>
        </p:blipFill>
        <p:spPr bwMode="auto">
          <a:xfrm>
            <a:off x="-36512" y="-431"/>
            <a:ext cx="9180512" cy="5143931"/>
          </a:xfrm>
          <a:prstGeom prst="rect">
            <a:avLst/>
          </a:prstGeom>
          <a:noFill/>
          <a:ln w="9525">
            <a:noFill/>
            <a:miter lim="800000"/>
            <a:headEnd/>
            <a:tailEnd/>
          </a:ln>
        </p:spPr>
      </p:pic>
      <p:sp>
        <p:nvSpPr>
          <p:cNvPr id="9221" name="WordArt 5" descr="白色大理石"/>
          <p:cNvSpPr>
            <a:spLocks noChangeArrowheads="1" noChangeShapeType="1" noTextEdit="1"/>
          </p:cNvSpPr>
          <p:nvPr/>
        </p:nvSpPr>
        <p:spPr bwMode="auto">
          <a:xfrm>
            <a:off x="710698" y="1635646"/>
            <a:ext cx="7722604" cy="1634479"/>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zh-CN" altLang="en-US" sz="6600" b="1" kern="10" dirty="0">
                <a:ln w="9525">
                  <a:round/>
                  <a:headEnd/>
                  <a:tailEnd/>
                </a:ln>
                <a:solidFill>
                  <a:srgbClr val="FF0000"/>
                </a:solidFill>
                <a:effectLst>
                  <a:outerShdw blurRad="38100" dist="38100" dir="2700000" algn="tl">
                    <a:srgbClr val="000000">
                      <a:alpha val="43137"/>
                    </a:srgbClr>
                  </a:outerShdw>
                </a:effectLst>
                <a:latin typeface="宋体"/>
                <a:ea typeface="宋体"/>
              </a:rPr>
              <a:t>殖民扩张与</a:t>
            </a:r>
            <a:endParaRPr lang="en-US" altLang="zh-CN" sz="6600" b="1" kern="10" dirty="0">
              <a:ln w="9525">
                <a:round/>
                <a:headEnd/>
                <a:tailEnd/>
              </a:ln>
              <a:solidFill>
                <a:srgbClr val="FF0000"/>
              </a:solidFill>
              <a:effectLst>
                <a:outerShdw blurRad="38100" dist="38100" dir="2700000" algn="tl">
                  <a:srgbClr val="000000">
                    <a:alpha val="43137"/>
                  </a:srgbClr>
                </a:outerShdw>
              </a:effectLst>
              <a:latin typeface="宋体"/>
              <a:ea typeface="宋体"/>
            </a:endParaRPr>
          </a:p>
          <a:p>
            <a:pPr algn="ctr"/>
            <a:r>
              <a:rPr lang="zh-CN" altLang="en-US" sz="6600" b="1" kern="10" dirty="0">
                <a:ln w="9525">
                  <a:round/>
                  <a:headEnd/>
                  <a:tailEnd/>
                </a:ln>
                <a:solidFill>
                  <a:srgbClr val="FF0000"/>
                </a:solidFill>
                <a:effectLst>
                  <a:outerShdw blurRad="38100" dist="38100" dir="2700000" algn="tl">
                    <a:srgbClr val="000000">
                      <a:alpha val="43137"/>
                    </a:srgbClr>
                  </a:outerShdw>
                </a:effectLst>
                <a:latin typeface="宋体"/>
                <a:ea typeface="宋体"/>
              </a:rPr>
              <a:t>世界市场的拓展</a:t>
            </a:r>
          </a:p>
        </p:txBody>
      </p:sp>
      <p:sp>
        <p:nvSpPr>
          <p:cNvPr id="9222" name="Text Box 6"/>
          <p:cNvSpPr txBox="1">
            <a:spLocks noChangeArrowheads="1"/>
          </p:cNvSpPr>
          <p:nvPr/>
        </p:nvSpPr>
        <p:spPr bwMode="auto">
          <a:xfrm>
            <a:off x="3276601" y="228600"/>
            <a:ext cx="2313454" cy="1107996"/>
          </a:xfrm>
          <a:prstGeom prst="rect">
            <a:avLst/>
          </a:prstGeom>
          <a:noFill/>
          <a:ln w="9525">
            <a:noFill/>
            <a:miter lim="800000"/>
            <a:headEnd/>
            <a:tailEnd/>
          </a:ln>
        </p:spPr>
        <p:txBody>
          <a:bodyPr wrap="none">
            <a:spAutoFit/>
          </a:bodyPr>
          <a:lstStyle/>
          <a:p>
            <a:r>
              <a:rPr lang="zh-CN" altLang="en-US" sz="6600" b="1" dirty="0">
                <a:solidFill>
                  <a:srgbClr val="FF0000"/>
                </a:solidFill>
              </a:rPr>
              <a:t>第</a:t>
            </a:r>
            <a:r>
              <a:rPr lang="en-US" altLang="zh-CN" sz="6600" b="1" dirty="0">
                <a:solidFill>
                  <a:srgbClr val="FF0000"/>
                </a:solidFill>
              </a:rPr>
              <a:t>6</a:t>
            </a:r>
            <a:r>
              <a:rPr lang="zh-CN" altLang="en-US" sz="6600" b="1" dirty="0">
                <a:solidFill>
                  <a:srgbClr val="FF0000"/>
                </a:solidFill>
              </a:rPr>
              <a:t>课</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1" name="Text Box 5"/>
          <p:cNvSpPr txBox="1">
            <a:spLocks noChangeArrowheads="1"/>
          </p:cNvSpPr>
          <p:nvPr/>
        </p:nvSpPr>
        <p:spPr bwMode="auto">
          <a:xfrm>
            <a:off x="0" y="519522"/>
            <a:ext cx="9144000" cy="2948884"/>
          </a:xfrm>
          <a:prstGeom prst="rect">
            <a:avLst/>
          </a:prstGeom>
          <a:ln w="9525">
            <a:noFill/>
            <a:miter lim="800000"/>
            <a:headEnd/>
            <a:tailEnd/>
          </a:ln>
        </p:spPr>
        <p:txBody>
          <a:bodyPr wrap="square">
            <a:spAutoFit/>
          </a:bodyPr>
          <a:lstStyle/>
          <a:p>
            <a:pPr indent="457200">
              <a:lnSpc>
                <a:spcPct val="150000"/>
              </a:lnSpc>
              <a:spcBef>
                <a:spcPts val="600"/>
              </a:spcBef>
              <a:spcAft>
                <a:spcPts val="600"/>
              </a:spcAft>
            </a:pPr>
            <a:r>
              <a:rPr kumimoji="1" lang="zh-CN" altLang="en-US" sz="2400" b="1" dirty="0">
                <a:latin typeface="华文细黑" pitchFamily="2" charset="-122"/>
                <a:ea typeface="华文细黑" pitchFamily="2" charset="-122"/>
              </a:rPr>
              <a:t>新航路开辟之后的约一个世纪多一点</a:t>
            </a:r>
            <a:r>
              <a:rPr kumimoji="1" lang="en-US" altLang="zh-CN" sz="2400" b="1" dirty="0">
                <a:latin typeface="华文细黑" pitchFamily="2" charset="-122"/>
                <a:ea typeface="华文细黑" pitchFamily="2" charset="-122"/>
              </a:rPr>
              <a:t>,</a:t>
            </a:r>
            <a:r>
              <a:rPr kumimoji="1" lang="zh-CN" altLang="en-US" sz="2400" b="1" dirty="0">
                <a:latin typeface="华文细黑" pitchFamily="2" charset="-122"/>
                <a:ea typeface="华文细黑" pitchFamily="2" charset="-122"/>
              </a:rPr>
              <a:t>以墨西哥为例印第安人口就减少了</a:t>
            </a:r>
            <a:r>
              <a:rPr kumimoji="1" lang="en-US" altLang="zh-CN" sz="2400" b="1" dirty="0">
                <a:latin typeface="华文细黑" pitchFamily="2" charset="-122"/>
                <a:ea typeface="华文细黑" pitchFamily="2" charset="-122"/>
              </a:rPr>
              <a:t>90%</a:t>
            </a:r>
            <a:r>
              <a:rPr kumimoji="1" lang="zh-CN" altLang="en-US" sz="2400" b="1" dirty="0">
                <a:latin typeface="华文细黑" pitchFamily="2" charset="-122"/>
                <a:ea typeface="华文细黑" pitchFamily="2" charset="-122"/>
              </a:rPr>
              <a:t>。</a:t>
            </a:r>
            <a:endParaRPr kumimoji="1" lang="en-US" altLang="zh-CN" sz="2400" b="1" dirty="0">
              <a:latin typeface="华文细黑" pitchFamily="2" charset="-122"/>
              <a:ea typeface="华文细黑" pitchFamily="2" charset="-122"/>
            </a:endParaRPr>
          </a:p>
          <a:p>
            <a:pPr indent="457200">
              <a:lnSpc>
                <a:spcPct val="150000"/>
              </a:lnSpc>
              <a:spcBef>
                <a:spcPts val="600"/>
              </a:spcBef>
              <a:spcAft>
                <a:spcPts val="600"/>
              </a:spcAft>
            </a:pPr>
            <a:r>
              <a:rPr kumimoji="1" lang="zh-CN" altLang="en-US" sz="2400" b="1" dirty="0">
                <a:latin typeface="华文细黑" pitchFamily="2" charset="-122"/>
                <a:ea typeface="华文细黑" pitchFamily="2" charset="-122"/>
              </a:rPr>
              <a:t>据统计，公元</a:t>
            </a:r>
            <a:r>
              <a:rPr kumimoji="1" lang="en-US" altLang="zh-CN" sz="2400" b="1" dirty="0">
                <a:latin typeface="华文细黑" pitchFamily="2" charset="-122"/>
                <a:ea typeface="华文细黑" pitchFamily="2" charset="-122"/>
              </a:rPr>
              <a:t>1521</a:t>
            </a:r>
            <a:r>
              <a:rPr kumimoji="1" lang="zh-CN" altLang="en-US" sz="2400" b="1" dirty="0">
                <a:latin typeface="华文细黑" pitchFamily="2" charset="-122"/>
                <a:ea typeface="华文细黑" pitchFamily="2" charset="-122"/>
              </a:rPr>
              <a:t>～</a:t>
            </a:r>
            <a:r>
              <a:rPr kumimoji="1" lang="en-US" altLang="zh-CN" sz="2400" b="1" dirty="0">
                <a:latin typeface="华文细黑" pitchFamily="2" charset="-122"/>
                <a:ea typeface="华文细黑" pitchFamily="2" charset="-122"/>
              </a:rPr>
              <a:t>1600</a:t>
            </a:r>
            <a:r>
              <a:rPr kumimoji="1" lang="zh-CN" altLang="en-US" sz="2400" b="1" dirty="0">
                <a:latin typeface="华文细黑" pitchFamily="2" charset="-122"/>
                <a:ea typeface="华文细黑" pitchFamily="2" charset="-122"/>
              </a:rPr>
              <a:t>年间，西班牙海军从海外运回的黄金即达</a:t>
            </a:r>
            <a:r>
              <a:rPr kumimoji="1" lang="en-US" altLang="zh-CN" sz="2400" b="1" dirty="0">
                <a:latin typeface="华文细黑" pitchFamily="2" charset="-122"/>
                <a:ea typeface="华文细黑" pitchFamily="2" charset="-122"/>
              </a:rPr>
              <a:t>200</a:t>
            </a:r>
            <a:r>
              <a:rPr kumimoji="1" lang="zh-CN" altLang="en-US" sz="2400" b="1" dirty="0">
                <a:latin typeface="华文细黑" pitchFamily="2" charset="-122"/>
                <a:ea typeface="华文细黑" pitchFamily="2" charset="-122"/>
              </a:rPr>
              <a:t>吨，白银达</a:t>
            </a:r>
            <a:r>
              <a:rPr kumimoji="1" lang="en-US" altLang="zh-CN" sz="2400" b="1" dirty="0">
                <a:latin typeface="华文细黑" pitchFamily="2" charset="-122"/>
                <a:ea typeface="华文细黑" pitchFamily="2" charset="-122"/>
              </a:rPr>
              <a:t>18.6</a:t>
            </a:r>
            <a:r>
              <a:rPr kumimoji="1" lang="zh-CN" altLang="en-US" sz="2400" b="1" dirty="0">
                <a:latin typeface="华文细黑" pitchFamily="2" charset="-122"/>
                <a:ea typeface="华文细黑" pitchFamily="2" charset="-122"/>
              </a:rPr>
              <a:t>万吨。到</a:t>
            </a:r>
            <a:r>
              <a:rPr kumimoji="1" lang="en-US" altLang="zh-CN" sz="2400" b="1" dirty="0">
                <a:latin typeface="华文细黑" pitchFamily="2" charset="-122"/>
                <a:ea typeface="华文细黑" pitchFamily="2" charset="-122"/>
              </a:rPr>
              <a:t>16</a:t>
            </a:r>
            <a:r>
              <a:rPr kumimoji="1" lang="zh-CN" altLang="en-US" sz="2400" b="1" dirty="0">
                <a:latin typeface="华文细黑" pitchFamily="2" charset="-122"/>
                <a:ea typeface="华文细黑" pitchFamily="2" charset="-122"/>
              </a:rPr>
              <a:t>世纪末，世界贵金属开采中的</a:t>
            </a:r>
            <a:r>
              <a:rPr kumimoji="1" lang="en-US" altLang="zh-CN" sz="2400" b="1" dirty="0">
                <a:latin typeface="华文细黑" pitchFamily="2" charset="-122"/>
                <a:ea typeface="华文细黑" pitchFamily="2" charset="-122"/>
              </a:rPr>
              <a:t>83</a:t>
            </a:r>
            <a:r>
              <a:rPr kumimoji="1" lang="zh-CN" altLang="en-US" sz="2400" b="1" dirty="0">
                <a:latin typeface="华文细黑" pitchFamily="2" charset="-122"/>
                <a:ea typeface="华文细黑" pitchFamily="2" charset="-122"/>
              </a:rPr>
              <a:t>％为西班牙所得。</a:t>
            </a:r>
            <a:endParaRPr kumimoji="1" lang="en-US" altLang="zh-CN" sz="2400" b="1" dirty="0">
              <a:latin typeface="华文细黑" pitchFamily="2" charset="-122"/>
              <a:ea typeface="华文细黑" pitchFamily="2" charset="-122"/>
            </a:endParaRPr>
          </a:p>
        </p:txBody>
      </p:sp>
      <p:pic>
        <p:nvPicPr>
          <p:cNvPr id="12" name="西葡扩张的影响.wmv">
            <a:hlinkClick r:id="" action="ppaction://media"/>
          </p:cNvPr>
          <p:cNvPicPr>
            <a:picLocks noRot="1" noChangeAspect="1"/>
          </p:cNvPicPr>
          <p:nvPr>
            <a:videoFile r:link="rId1"/>
          </p:nvPr>
        </p:nvPicPr>
        <p:blipFill>
          <a:blip r:embed="rId3" cstate="print"/>
          <a:stretch>
            <a:fillRect/>
          </a:stretch>
        </p:blipFill>
        <p:spPr>
          <a:xfrm>
            <a:off x="7065640" y="3867894"/>
            <a:ext cx="2078360" cy="121444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blinds(horizontal)">
                                      <p:cBhvr>
                                        <p:cTn id="7" dur="500"/>
                                        <p:tgtEl>
                                          <p:spTgt spid="11">
                                            <p:bg/>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Effect transition="in" filter="blinds(horizontal)">
                                      <p:cBhvr>
                                        <p:cTn id="10" dur="500"/>
                                        <p:tgtEl>
                                          <p:spTgt spid="1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blinds(horizontal)">
                                      <p:cBhvr>
                                        <p:cTn id="15" dur="500"/>
                                        <p:tgtEl>
                                          <p:spTgt spid="11">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linds(horizontal)">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12"/>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12"/>
                                        </p:tgtEl>
                                      </p:cBhvr>
                                    </p:cmd>
                                  </p:childTnLst>
                                </p:cTn>
                              </p:par>
                            </p:childTnLst>
                          </p:cTn>
                        </p:par>
                      </p:childTnLst>
                    </p:cTn>
                  </p:par>
                </p:childTnLst>
              </p:cTn>
              <p:nextCondLst>
                <p:cond evt="onClick" delay="0">
                  <p:tgtEl>
                    <p:spTgt spid="12"/>
                  </p:tgtEl>
                </p:cond>
              </p:nextCondLst>
            </p:seq>
            <p:video fullScrn="1">
              <p:cMediaNode vol="100000">
                <p:cTn id="26" fill="hold" display="0">
                  <p:stCondLst>
                    <p:cond delay="indefinite"/>
                  </p:stCondLst>
                  <p:endCondLst>
                    <p:cond evt="onNext" delay="0">
                      <p:tgtEl>
                        <p:sldTgt/>
                      </p:tgtEl>
                    </p:cond>
                    <p:cond evt="onPrev" delay="0">
                      <p:tgtEl>
                        <p:sldTgt/>
                      </p:tgtEl>
                    </p:cond>
                  </p:endCondLst>
                </p:cTn>
                <p:tgtEl>
                  <p:spTgt spid="12"/>
                </p:tgtEl>
              </p:cMediaNode>
            </p:video>
          </p:childTnLst>
        </p:cTn>
      </p:par>
    </p:tnLst>
    <p:bldLst>
      <p:bldP spid="11" grpId="0" build="allAtOnce"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3351" name="Group 39"/>
          <p:cNvGraphicFramePr>
            <a:graphicFrameLocks noGrp="1"/>
          </p:cNvGraphicFramePr>
          <p:nvPr/>
        </p:nvGraphicFramePr>
        <p:xfrm>
          <a:off x="253968" y="675085"/>
          <a:ext cx="8675750" cy="3663554"/>
        </p:xfrm>
        <a:graphic>
          <a:graphicData uri="http://schemas.openxmlformats.org/drawingml/2006/table">
            <a:tbl>
              <a:tblPr/>
              <a:tblGrid>
                <a:gridCol w="974599">
                  <a:extLst>
                    <a:ext uri="{9D8B030D-6E8A-4147-A177-3AD203B41FA5}">
                      <a16:colId xmlns:a16="http://schemas.microsoft.com/office/drawing/2014/main" val="20000"/>
                    </a:ext>
                  </a:extLst>
                </a:gridCol>
                <a:gridCol w="1057054">
                  <a:extLst>
                    <a:ext uri="{9D8B030D-6E8A-4147-A177-3AD203B41FA5}">
                      <a16:colId xmlns:a16="http://schemas.microsoft.com/office/drawing/2014/main" val="20001"/>
                    </a:ext>
                  </a:extLst>
                </a:gridCol>
                <a:gridCol w="974599">
                  <a:extLst>
                    <a:ext uri="{9D8B030D-6E8A-4147-A177-3AD203B41FA5}">
                      <a16:colId xmlns:a16="http://schemas.microsoft.com/office/drawing/2014/main" val="20002"/>
                    </a:ext>
                  </a:extLst>
                </a:gridCol>
                <a:gridCol w="1218662">
                  <a:extLst>
                    <a:ext uri="{9D8B030D-6E8A-4147-A177-3AD203B41FA5}">
                      <a16:colId xmlns:a16="http://schemas.microsoft.com/office/drawing/2014/main" val="20003"/>
                    </a:ext>
                  </a:extLst>
                </a:gridCol>
                <a:gridCol w="1450440">
                  <a:extLst>
                    <a:ext uri="{9D8B030D-6E8A-4147-A177-3AD203B41FA5}">
                      <a16:colId xmlns:a16="http://schemas.microsoft.com/office/drawing/2014/main" val="20004"/>
                    </a:ext>
                  </a:extLst>
                </a:gridCol>
                <a:gridCol w="3000396">
                  <a:extLst>
                    <a:ext uri="{9D8B030D-6E8A-4147-A177-3AD203B41FA5}">
                      <a16:colId xmlns:a16="http://schemas.microsoft.com/office/drawing/2014/main" val="20005"/>
                    </a:ext>
                  </a:extLst>
                </a:gridCol>
              </a:tblGrid>
              <a:tr h="390525">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rgbClr val="FF0000"/>
                          </a:solidFill>
                          <a:effectLst/>
                          <a:latin typeface="Times New Roman" pitchFamily="18" charset="0"/>
                          <a:ea typeface="宋体" pitchFamily="2" charset="-122"/>
                        </a:rPr>
                        <a:t>殖民</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rgbClr val="FF0000"/>
                          </a:solidFill>
                          <a:effectLst/>
                          <a:latin typeface="Times New Roman" pitchFamily="18" charset="0"/>
                          <a:ea typeface="宋体" pitchFamily="2" charset="-122"/>
                        </a:rPr>
                        <a:t>国家 </a:t>
                      </a: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rgbClr val="FF0000"/>
                          </a:solidFill>
                          <a:effectLst/>
                          <a:latin typeface="Times New Roman" pitchFamily="18" charset="0"/>
                          <a:ea typeface="宋体" pitchFamily="2" charset="-122"/>
                        </a:rPr>
                        <a:t>扩张</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rgbClr val="FF0000"/>
                          </a:solidFill>
                          <a:effectLst/>
                          <a:latin typeface="Times New Roman" pitchFamily="18" charset="0"/>
                          <a:ea typeface="宋体" pitchFamily="2" charset="-122"/>
                        </a:rPr>
                        <a:t>方向 </a:t>
                      </a: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rgbClr val="FF0000"/>
                          </a:solidFill>
                          <a:effectLst/>
                          <a:latin typeface="Times New Roman" pitchFamily="18" charset="0"/>
                          <a:ea typeface="宋体" pitchFamily="2" charset="-122"/>
                        </a:rPr>
                        <a:t>活动区域</a:t>
                      </a: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rgbClr val="FF0000"/>
                          </a:solidFill>
                          <a:effectLst/>
                          <a:latin typeface="Times New Roman" pitchFamily="18" charset="0"/>
                          <a:ea typeface="宋体" pitchFamily="2" charset="-122"/>
                        </a:rPr>
                        <a:t>特点</a:t>
                      </a: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20291">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a:ln>
                            <a:noFill/>
                          </a:ln>
                          <a:solidFill>
                            <a:srgbClr val="FF0000"/>
                          </a:solidFill>
                          <a:effectLst/>
                          <a:latin typeface="Times New Roman" pitchFamily="18" charset="0"/>
                          <a:ea typeface="宋体" pitchFamily="2" charset="-122"/>
                        </a:rPr>
                        <a:t>美洲 </a:t>
                      </a: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a:ln>
                            <a:noFill/>
                          </a:ln>
                          <a:solidFill>
                            <a:srgbClr val="FF0000"/>
                          </a:solidFill>
                          <a:effectLst/>
                          <a:latin typeface="Times New Roman" pitchFamily="18" charset="0"/>
                          <a:ea typeface="宋体" pitchFamily="2" charset="-122"/>
                        </a:rPr>
                        <a:t>非洲 </a:t>
                      </a: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rgbClr val="FF0000"/>
                          </a:solidFill>
                          <a:effectLst/>
                          <a:latin typeface="Times New Roman" pitchFamily="18" charset="0"/>
                          <a:ea typeface="宋体" pitchFamily="2" charset="-122"/>
                        </a:rPr>
                        <a:t>亚洲 </a:t>
                      </a: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zh-CN" altLang="en-US"/>
                    </a:p>
                  </a:txBody>
                  <a:tcPr/>
                </a:tc>
                <a:extLst>
                  <a:ext uri="{0D108BD9-81ED-4DB2-BD59-A6C34878D82A}">
                    <a16:rowId xmlns:a16="http://schemas.microsoft.com/office/drawing/2014/main" val="10001"/>
                  </a:ext>
                </a:extLst>
              </a:tr>
              <a:tr h="1447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chemeClr val="tx1"/>
                          </a:solidFill>
                          <a:effectLst/>
                          <a:latin typeface="Times New Roman" pitchFamily="18" charset="0"/>
                          <a:ea typeface="宋体" pitchFamily="2" charset="-122"/>
                        </a:rPr>
                        <a:t>葡</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chemeClr val="tx1"/>
                          </a:solidFill>
                          <a:effectLst/>
                          <a:latin typeface="Times New Roman" pitchFamily="18" charset="0"/>
                          <a:ea typeface="宋体" pitchFamily="2" charset="-122"/>
                        </a:rPr>
                        <a:t>萄</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chemeClr val="tx1"/>
                          </a:solidFill>
                          <a:effectLst/>
                          <a:latin typeface="Times New Roman" pitchFamily="18" charset="0"/>
                          <a:ea typeface="宋体" pitchFamily="2" charset="-122"/>
                        </a:rPr>
                        <a:t>牙</a:t>
                      </a: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100" b="1" i="0" u="none" strike="noStrike" cap="none" normalizeH="0" baseline="0">
                        <a:ln>
                          <a:noFill/>
                        </a:ln>
                        <a:solidFill>
                          <a:schemeClr val="tx1"/>
                        </a:solidFill>
                        <a:effectLst/>
                        <a:latin typeface="Times New Roman" pitchFamily="18" charset="0"/>
                        <a:ea typeface="宋体" pitchFamily="2" charset="-122"/>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100" b="1" i="0" u="none" strike="noStrike" cap="none" normalizeH="0" baseline="0">
                        <a:ln>
                          <a:noFill/>
                        </a:ln>
                        <a:solidFill>
                          <a:schemeClr val="tx1"/>
                        </a:solidFill>
                        <a:effectLst/>
                        <a:latin typeface="Times New Roman" pitchFamily="18" charset="0"/>
                        <a:ea typeface="宋体" pitchFamily="2" charset="-122"/>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a:ln>
                            <a:noFill/>
                          </a:ln>
                          <a:solidFill>
                            <a:schemeClr val="tx1"/>
                          </a:solidFill>
                          <a:effectLst/>
                          <a:latin typeface="Times New Roman" pitchFamily="18" charset="0"/>
                          <a:ea typeface="宋体" pitchFamily="2" charset="-122"/>
                        </a:rPr>
                        <a:t> </a:t>
                      </a: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1800" b="1" i="0" u="none" strike="noStrike" cap="none" normalizeH="0" baseline="0">
                        <a:ln>
                          <a:noFill/>
                        </a:ln>
                        <a:solidFill>
                          <a:schemeClr val="tx1"/>
                        </a:solidFill>
                        <a:effectLst/>
                        <a:latin typeface="Times New Roman" pitchFamily="18" charset="0"/>
                        <a:ea typeface="宋体" pitchFamily="2" charset="-122"/>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100" b="1" i="0" u="none" strike="noStrike" cap="none" normalizeH="0" baseline="0">
                        <a:ln>
                          <a:noFill/>
                        </a:ln>
                        <a:solidFill>
                          <a:schemeClr val="tx1"/>
                        </a:solidFill>
                        <a:effectLst/>
                        <a:latin typeface="Times New Roman" pitchFamily="18" charset="0"/>
                        <a:ea typeface="宋体" pitchFamily="2" charset="-122"/>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1800" b="1" i="0" u="none" strike="noStrike" cap="none" normalizeH="0" baseline="0" dirty="0">
                        <a:ln>
                          <a:noFill/>
                        </a:ln>
                        <a:solidFill>
                          <a:schemeClr val="tx1"/>
                        </a:solidFill>
                        <a:effectLst/>
                        <a:latin typeface="Times New Roman" pitchFamily="18" charset="0"/>
                        <a:ea typeface="宋体" pitchFamily="2" charset="-122"/>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4049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chemeClr val="tx1"/>
                          </a:solidFill>
                          <a:effectLst/>
                          <a:latin typeface="Times New Roman" pitchFamily="18" charset="0"/>
                          <a:ea typeface="宋体" pitchFamily="2" charset="-122"/>
                        </a:rPr>
                        <a:t>西</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chemeClr val="tx1"/>
                          </a:solidFill>
                          <a:effectLst/>
                          <a:latin typeface="Times New Roman" pitchFamily="18" charset="0"/>
                          <a:ea typeface="宋体" pitchFamily="2" charset="-122"/>
                        </a:rPr>
                        <a:t>班</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dirty="0">
                          <a:ln>
                            <a:noFill/>
                          </a:ln>
                          <a:solidFill>
                            <a:schemeClr val="tx1"/>
                          </a:solidFill>
                          <a:effectLst/>
                          <a:latin typeface="Times New Roman" pitchFamily="18" charset="0"/>
                          <a:ea typeface="宋体" pitchFamily="2" charset="-122"/>
                        </a:rPr>
                        <a:t>牙 </a:t>
                      </a: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100" b="1" i="0" u="none" strike="noStrike" cap="none" normalizeH="0" baseline="0">
                        <a:ln>
                          <a:noFill/>
                        </a:ln>
                        <a:solidFill>
                          <a:schemeClr val="tx1"/>
                        </a:solidFill>
                        <a:effectLst/>
                        <a:latin typeface="Times New Roman" pitchFamily="18" charset="0"/>
                        <a:ea typeface="宋体" pitchFamily="2" charset="-122"/>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100" b="1" i="0" u="none" strike="noStrike" cap="none" normalizeH="0" baseline="0">
                          <a:ln>
                            <a:noFill/>
                          </a:ln>
                          <a:solidFill>
                            <a:schemeClr val="tx1"/>
                          </a:solidFill>
                          <a:effectLst/>
                          <a:latin typeface="Times New Roman" pitchFamily="18" charset="0"/>
                          <a:ea typeface="宋体" pitchFamily="2" charset="-122"/>
                        </a:rPr>
                        <a:t> </a:t>
                      </a: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100" b="1" i="0" u="none" strike="noStrike" cap="none" normalizeH="0" baseline="0">
                        <a:ln>
                          <a:noFill/>
                        </a:ln>
                        <a:solidFill>
                          <a:schemeClr val="tx1"/>
                        </a:solidFill>
                        <a:effectLst/>
                        <a:latin typeface="Times New Roman" pitchFamily="18" charset="0"/>
                        <a:ea typeface="宋体" pitchFamily="2" charset="-122"/>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100" b="1" i="0" u="none" strike="noStrike" cap="none" normalizeH="0" baseline="0">
                        <a:ln>
                          <a:noFill/>
                        </a:ln>
                        <a:solidFill>
                          <a:schemeClr val="tx1"/>
                        </a:solidFill>
                        <a:effectLst/>
                        <a:latin typeface="Times New Roman" pitchFamily="18" charset="0"/>
                        <a:ea typeface="宋体" pitchFamily="2" charset="-122"/>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100" b="1" i="0" u="none" strike="noStrike" cap="none" normalizeH="0" baseline="0" dirty="0">
                        <a:ln>
                          <a:noFill/>
                        </a:ln>
                        <a:solidFill>
                          <a:schemeClr val="tx1"/>
                        </a:solidFill>
                        <a:effectLst/>
                        <a:latin typeface="Times New Roman" pitchFamily="18" charset="0"/>
                        <a:ea typeface="宋体" pitchFamily="2" charset="-122"/>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100" b="1" i="0" u="none" strike="noStrike" cap="none" normalizeH="0" baseline="0" dirty="0">
                        <a:ln>
                          <a:noFill/>
                        </a:ln>
                        <a:solidFill>
                          <a:schemeClr val="tx1"/>
                        </a:solidFill>
                        <a:effectLst/>
                        <a:latin typeface="Times New Roman" pitchFamily="18" charset="0"/>
                        <a:ea typeface="宋体" pitchFamily="2" charset="-122"/>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1800" b="1" i="0" u="none" strike="noStrike" cap="none" normalizeH="0" baseline="0" dirty="0">
                        <a:ln>
                          <a:noFill/>
                        </a:ln>
                        <a:solidFill>
                          <a:schemeClr val="tx1"/>
                        </a:solidFill>
                        <a:effectLst/>
                        <a:latin typeface="Times New Roman" pitchFamily="18" charset="0"/>
                        <a:ea typeface="宋体" pitchFamily="2" charset="-122"/>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15394" name="Text Box 34"/>
          <p:cNvSpPr txBox="1">
            <a:spLocks noChangeArrowheads="1"/>
          </p:cNvSpPr>
          <p:nvPr/>
        </p:nvSpPr>
        <p:spPr bwMode="auto">
          <a:xfrm>
            <a:off x="84104" y="4788694"/>
            <a:ext cx="3657600" cy="461665"/>
          </a:xfrm>
          <a:prstGeom prst="rect">
            <a:avLst/>
          </a:prstGeom>
          <a:noFill/>
          <a:ln w="9525">
            <a:noFill/>
            <a:miter lim="800000"/>
            <a:headEnd/>
            <a:tailEnd/>
          </a:ln>
        </p:spPr>
        <p:txBody>
          <a:bodyPr>
            <a:spAutoFit/>
          </a:bodyPr>
          <a:lstStyle/>
          <a:p>
            <a:pPr algn="ctr"/>
            <a:endParaRPr kumimoji="1" lang="zh-CN" altLang="en-US" sz="2400" b="1">
              <a:solidFill>
                <a:srgbClr val="009999"/>
              </a:solidFill>
              <a:latin typeface="黑体" pitchFamily="2" charset="-122"/>
              <a:ea typeface="黑体" pitchFamily="2" charset="-122"/>
            </a:endParaRPr>
          </a:p>
        </p:txBody>
      </p:sp>
      <p:sp>
        <p:nvSpPr>
          <p:cNvPr id="13347" name="Text Box 35"/>
          <p:cNvSpPr txBox="1">
            <a:spLocks noChangeArrowheads="1"/>
          </p:cNvSpPr>
          <p:nvPr/>
        </p:nvSpPr>
        <p:spPr bwMode="auto">
          <a:xfrm>
            <a:off x="242854" y="4499373"/>
            <a:ext cx="8686800" cy="523220"/>
          </a:xfrm>
          <a:prstGeom prst="rect">
            <a:avLst/>
          </a:prstGeom>
          <a:noFill/>
          <a:ln w="9525">
            <a:noFill/>
            <a:miter lim="800000"/>
            <a:headEnd/>
            <a:tailEnd/>
          </a:ln>
        </p:spPr>
        <p:txBody>
          <a:bodyPr wrap="square">
            <a:spAutoFit/>
          </a:bodyPr>
          <a:lstStyle/>
          <a:p>
            <a:pPr algn="ctr"/>
            <a:r>
              <a:rPr lang="zh-CN" altLang="en-US" sz="2800" b="1" dirty="0">
                <a:latin typeface="黑体" pitchFamily="2" charset="-122"/>
                <a:ea typeface="黑体" pitchFamily="2" charset="-122"/>
              </a:rPr>
              <a:t>注意：</a:t>
            </a:r>
            <a:r>
              <a:rPr lang="zh-CN" altLang="en-US" sz="2800" b="1" dirty="0">
                <a:solidFill>
                  <a:srgbClr val="FF0000"/>
                </a:solidFill>
                <a:latin typeface="黑体" pitchFamily="2" charset="-122"/>
                <a:ea typeface="黑体" pitchFamily="2" charset="-122"/>
              </a:rPr>
              <a:t>扩张的主要方向</a:t>
            </a:r>
            <a:r>
              <a:rPr lang="zh-CN" altLang="en-US" sz="2800" b="1" dirty="0">
                <a:latin typeface="黑体" pitchFamily="2" charset="-122"/>
                <a:ea typeface="黑体" pitchFamily="2" charset="-122"/>
              </a:rPr>
              <a:t>与</a:t>
            </a:r>
            <a:r>
              <a:rPr lang="zh-CN" altLang="en-US" sz="2800" b="1" dirty="0">
                <a:solidFill>
                  <a:srgbClr val="FF0000"/>
                </a:solidFill>
                <a:latin typeface="黑体" pitchFamily="2" charset="-122"/>
                <a:ea typeface="黑体" pitchFamily="2" charset="-122"/>
              </a:rPr>
              <a:t>所控制的航线</a:t>
            </a:r>
            <a:r>
              <a:rPr lang="zh-CN" altLang="en-US" sz="2800" b="1" dirty="0">
                <a:latin typeface="黑体" pitchFamily="2" charset="-122"/>
                <a:ea typeface="黑体" pitchFamily="2" charset="-122"/>
              </a:rPr>
              <a:t>的关系</a:t>
            </a:r>
          </a:p>
        </p:txBody>
      </p:sp>
      <p:sp>
        <p:nvSpPr>
          <p:cNvPr id="15396" name="Text Box 36"/>
          <p:cNvSpPr txBox="1">
            <a:spLocks noChangeArrowheads="1"/>
          </p:cNvSpPr>
          <p:nvPr/>
        </p:nvSpPr>
        <p:spPr bwMode="auto">
          <a:xfrm>
            <a:off x="103154" y="421482"/>
            <a:ext cx="615950" cy="461665"/>
          </a:xfrm>
          <a:prstGeom prst="rect">
            <a:avLst/>
          </a:prstGeom>
          <a:noFill/>
          <a:ln w="9525">
            <a:noFill/>
            <a:miter lim="800000"/>
            <a:headEnd/>
            <a:tailEnd/>
          </a:ln>
        </p:spPr>
        <p:txBody>
          <a:bodyPr>
            <a:spAutoFit/>
          </a:bodyPr>
          <a:lstStyle/>
          <a:p>
            <a:pPr algn="ctr"/>
            <a:endParaRPr kumimoji="1" lang="zh-CN" altLang="en-US" sz="2400" b="1">
              <a:solidFill>
                <a:srgbClr val="009999"/>
              </a:solidFill>
              <a:latin typeface="黑体" pitchFamily="2" charset="-122"/>
              <a:ea typeface="黑体" pitchFamily="2" charset="-122"/>
            </a:endParaRPr>
          </a:p>
        </p:txBody>
      </p:sp>
      <p:sp>
        <p:nvSpPr>
          <p:cNvPr id="15397" name="Text Box 37"/>
          <p:cNvSpPr txBox="1">
            <a:spLocks noChangeArrowheads="1"/>
          </p:cNvSpPr>
          <p:nvPr/>
        </p:nvSpPr>
        <p:spPr bwMode="auto">
          <a:xfrm>
            <a:off x="0" y="57150"/>
            <a:ext cx="9144000" cy="461665"/>
          </a:xfrm>
          <a:prstGeom prst="rect">
            <a:avLst/>
          </a:prstGeom>
          <a:noFill/>
          <a:ln w="9525">
            <a:noFill/>
            <a:miter lim="800000"/>
            <a:headEnd/>
            <a:tailEnd/>
          </a:ln>
        </p:spPr>
        <p:txBody>
          <a:bodyPr wrap="square">
            <a:spAutoFit/>
          </a:bodyPr>
          <a:lstStyle/>
          <a:p>
            <a:pPr algn="ctr"/>
            <a:r>
              <a:rPr lang="zh-CN" altLang="en-US" sz="2400" b="1" dirty="0">
                <a:solidFill>
                  <a:srgbClr val="0000FF"/>
                </a:solidFill>
                <a:latin typeface="黑体" pitchFamily="2" charset="-122"/>
                <a:ea typeface="黑体" pitchFamily="2" charset="-122"/>
              </a:rPr>
              <a:t>葡萄牙、西班牙殖民扩张的比较</a:t>
            </a:r>
          </a:p>
        </p:txBody>
      </p:sp>
      <p:sp>
        <p:nvSpPr>
          <p:cNvPr id="15398" name="Text Box 40"/>
          <p:cNvSpPr txBox="1">
            <a:spLocks noChangeArrowheads="1"/>
          </p:cNvSpPr>
          <p:nvPr/>
        </p:nvSpPr>
        <p:spPr bwMode="auto">
          <a:xfrm>
            <a:off x="1333468" y="1809750"/>
            <a:ext cx="720725" cy="461665"/>
          </a:xfrm>
          <a:prstGeom prst="rect">
            <a:avLst/>
          </a:prstGeom>
          <a:noFill/>
          <a:ln w="9525">
            <a:noFill/>
            <a:miter lim="800000"/>
            <a:headEnd/>
            <a:tailEnd/>
          </a:ln>
        </p:spPr>
        <p:txBody>
          <a:bodyPr>
            <a:spAutoFit/>
          </a:bodyPr>
          <a:lstStyle/>
          <a:p>
            <a:endParaRPr lang="zh-CN" altLang="en-US" sz="2400" b="1">
              <a:latin typeface="黑体" pitchFamily="2" charset="-122"/>
              <a:ea typeface="黑体" pitchFamily="2" charset="-122"/>
            </a:endParaRPr>
          </a:p>
        </p:txBody>
      </p:sp>
      <p:sp>
        <p:nvSpPr>
          <p:cNvPr id="13353" name="Text Box 41"/>
          <p:cNvSpPr txBox="1">
            <a:spLocks noChangeArrowheads="1"/>
          </p:cNvSpPr>
          <p:nvPr/>
        </p:nvSpPr>
        <p:spPr bwMode="auto">
          <a:xfrm>
            <a:off x="1309655" y="1485900"/>
            <a:ext cx="720725" cy="1446550"/>
          </a:xfrm>
          <a:prstGeom prst="rect">
            <a:avLst/>
          </a:prstGeom>
          <a:noFill/>
          <a:ln w="9525">
            <a:noFill/>
            <a:miter lim="800000"/>
            <a:headEnd/>
            <a:tailEnd/>
          </a:ln>
        </p:spPr>
        <p:txBody>
          <a:bodyPr>
            <a:spAutoFit/>
          </a:bodyPr>
          <a:lstStyle/>
          <a:p>
            <a:r>
              <a:rPr lang="zh-CN" altLang="en-US" sz="2200" b="1" dirty="0">
                <a:solidFill>
                  <a:srgbClr val="0000FF"/>
                </a:solidFill>
                <a:latin typeface="黑体" pitchFamily="2" charset="-122"/>
                <a:ea typeface="黑体" pitchFamily="2" charset="-122"/>
              </a:rPr>
              <a:t>非洲亚洲</a:t>
            </a:r>
          </a:p>
        </p:txBody>
      </p:sp>
      <p:sp>
        <p:nvSpPr>
          <p:cNvPr id="13354" name="Text Box 42"/>
          <p:cNvSpPr txBox="1">
            <a:spLocks noChangeArrowheads="1"/>
          </p:cNvSpPr>
          <p:nvPr/>
        </p:nvSpPr>
        <p:spPr bwMode="auto">
          <a:xfrm>
            <a:off x="2341529" y="1714500"/>
            <a:ext cx="647700" cy="830997"/>
          </a:xfrm>
          <a:prstGeom prst="rect">
            <a:avLst/>
          </a:prstGeom>
          <a:noFill/>
          <a:ln w="9525">
            <a:noFill/>
            <a:miter lim="800000"/>
            <a:headEnd/>
            <a:tailEnd/>
          </a:ln>
        </p:spPr>
        <p:txBody>
          <a:bodyPr>
            <a:spAutoFit/>
          </a:bodyPr>
          <a:lstStyle/>
          <a:p>
            <a:r>
              <a:rPr lang="zh-CN" altLang="en-US" sz="2400" b="1">
                <a:latin typeface="黑体" pitchFamily="2" charset="-122"/>
                <a:ea typeface="黑体" pitchFamily="2" charset="-122"/>
              </a:rPr>
              <a:t>巴西</a:t>
            </a:r>
          </a:p>
        </p:txBody>
      </p:sp>
      <p:sp>
        <p:nvSpPr>
          <p:cNvPr id="13355" name="Text Box 43"/>
          <p:cNvSpPr txBox="1">
            <a:spLocks noChangeArrowheads="1"/>
          </p:cNvSpPr>
          <p:nvPr/>
        </p:nvSpPr>
        <p:spPr bwMode="auto">
          <a:xfrm>
            <a:off x="3278186" y="1502156"/>
            <a:ext cx="1150938" cy="1446550"/>
          </a:xfrm>
          <a:prstGeom prst="rect">
            <a:avLst/>
          </a:prstGeom>
          <a:noFill/>
          <a:ln w="9525">
            <a:noFill/>
            <a:miter lim="800000"/>
            <a:headEnd/>
            <a:tailEnd/>
          </a:ln>
        </p:spPr>
        <p:txBody>
          <a:bodyPr>
            <a:spAutoFit/>
          </a:bodyPr>
          <a:lstStyle/>
          <a:p>
            <a:r>
              <a:rPr lang="zh-CN" altLang="en-US" sz="2200" b="1" dirty="0">
                <a:latin typeface="黑体" pitchFamily="2" charset="-122"/>
                <a:ea typeface="黑体" pitchFamily="2" charset="-122"/>
              </a:rPr>
              <a:t>非洲西岸</a:t>
            </a:r>
            <a:r>
              <a:rPr lang="en-US" altLang="zh-CN" sz="2200" b="1" dirty="0">
                <a:solidFill>
                  <a:srgbClr val="FF0000"/>
                </a:solidFill>
                <a:latin typeface="黑体" pitchFamily="2" charset="-122"/>
                <a:ea typeface="黑体" pitchFamily="2" charset="-122"/>
              </a:rPr>
              <a:t>—</a:t>
            </a:r>
            <a:r>
              <a:rPr lang="zh-CN" altLang="en-US" sz="2200" b="1" dirty="0">
                <a:latin typeface="黑体" pitchFamily="2" charset="-122"/>
                <a:ea typeface="黑体" pitchFamily="2" charset="-122"/>
              </a:rPr>
              <a:t>东岸的</a:t>
            </a:r>
            <a:r>
              <a:rPr lang="zh-CN" altLang="en-US" sz="2200" b="1" dirty="0">
                <a:solidFill>
                  <a:srgbClr val="FF0000"/>
                </a:solidFill>
                <a:latin typeface="黑体" pitchFamily="2" charset="-122"/>
                <a:ea typeface="黑体" pitchFamily="2" charset="-122"/>
              </a:rPr>
              <a:t>一</a:t>
            </a:r>
            <a:r>
              <a:rPr lang="zh-CN" altLang="en-US" sz="2200" b="1" dirty="0">
                <a:latin typeface="黑体" pitchFamily="2" charset="-122"/>
                <a:ea typeface="黑体" pitchFamily="2" charset="-122"/>
              </a:rPr>
              <a:t>些据点</a:t>
            </a:r>
          </a:p>
        </p:txBody>
      </p:sp>
      <p:sp>
        <p:nvSpPr>
          <p:cNvPr id="13356" name="Text Box 44"/>
          <p:cNvSpPr txBox="1">
            <a:spLocks noChangeArrowheads="1"/>
          </p:cNvSpPr>
          <p:nvPr/>
        </p:nvSpPr>
        <p:spPr bwMode="auto">
          <a:xfrm>
            <a:off x="4433854" y="1600200"/>
            <a:ext cx="1533525" cy="1015663"/>
          </a:xfrm>
          <a:prstGeom prst="rect">
            <a:avLst/>
          </a:prstGeom>
          <a:noFill/>
          <a:ln w="9525">
            <a:noFill/>
            <a:miter lim="800000"/>
            <a:headEnd/>
            <a:tailEnd/>
          </a:ln>
        </p:spPr>
        <p:txBody>
          <a:bodyPr>
            <a:spAutoFit/>
          </a:bodyPr>
          <a:lstStyle/>
          <a:p>
            <a:pPr algn="ctr"/>
            <a:r>
              <a:rPr lang="zh-CN" altLang="en-US" sz="2000" b="1" dirty="0">
                <a:solidFill>
                  <a:srgbClr val="0000FF"/>
                </a:solidFill>
                <a:latin typeface="黑体" pitchFamily="2" charset="-122"/>
                <a:ea typeface="黑体" pitchFamily="2" charset="-122"/>
              </a:rPr>
              <a:t>印度西岸马六甲、摩鹿加、澳门</a:t>
            </a:r>
          </a:p>
        </p:txBody>
      </p:sp>
      <p:sp>
        <p:nvSpPr>
          <p:cNvPr id="13357" name="Text Box 45"/>
          <p:cNvSpPr txBox="1">
            <a:spLocks noChangeArrowheads="1"/>
          </p:cNvSpPr>
          <p:nvPr/>
        </p:nvSpPr>
        <p:spPr bwMode="auto">
          <a:xfrm>
            <a:off x="6034054" y="1485900"/>
            <a:ext cx="2895664" cy="1785104"/>
          </a:xfrm>
          <a:prstGeom prst="rect">
            <a:avLst/>
          </a:prstGeom>
          <a:noFill/>
          <a:ln w="9525">
            <a:noFill/>
            <a:miter lim="800000"/>
            <a:headEnd/>
            <a:tailEnd/>
          </a:ln>
        </p:spPr>
        <p:txBody>
          <a:bodyPr wrap="square">
            <a:spAutoFit/>
          </a:bodyPr>
          <a:lstStyle/>
          <a:p>
            <a:r>
              <a:rPr lang="zh-CN" altLang="en-US" sz="2200" b="1" dirty="0">
                <a:latin typeface="黑体" pitchFamily="2" charset="-122"/>
                <a:ea typeface="黑体" pitchFamily="2" charset="-122"/>
              </a:rPr>
              <a:t>侵占军事据点为主，垄断商路，建立商站，进行欺诈性贸易，掠取大量财富</a:t>
            </a:r>
          </a:p>
          <a:p>
            <a:endParaRPr lang="zh-CN" altLang="en-US" sz="2200" b="1" dirty="0">
              <a:latin typeface="黑体" pitchFamily="2" charset="-122"/>
              <a:ea typeface="黑体" pitchFamily="2" charset="-122"/>
            </a:endParaRPr>
          </a:p>
        </p:txBody>
      </p:sp>
      <p:sp>
        <p:nvSpPr>
          <p:cNvPr id="13358" name="Text Box 46"/>
          <p:cNvSpPr txBox="1">
            <a:spLocks noChangeArrowheads="1"/>
          </p:cNvSpPr>
          <p:nvPr/>
        </p:nvSpPr>
        <p:spPr bwMode="auto">
          <a:xfrm>
            <a:off x="1333467" y="3190875"/>
            <a:ext cx="792162" cy="830997"/>
          </a:xfrm>
          <a:prstGeom prst="rect">
            <a:avLst/>
          </a:prstGeom>
          <a:noFill/>
          <a:ln w="9525">
            <a:noFill/>
            <a:miter lim="800000"/>
            <a:headEnd/>
            <a:tailEnd/>
          </a:ln>
        </p:spPr>
        <p:txBody>
          <a:bodyPr>
            <a:spAutoFit/>
          </a:bodyPr>
          <a:lstStyle/>
          <a:p>
            <a:r>
              <a:rPr lang="zh-CN" altLang="en-US" sz="2400" b="1">
                <a:solidFill>
                  <a:srgbClr val="0000FF"/>
                </a:solidFill>
                <a:latin typeface="黑体" pitchFamily="2" charset="-122"/>
                <a:ea typeface="黑体" pitchFamily="2" charset="-122"/>
              </a:rPr>
              <a:t>美洲</a:t>
            </a:r>
          </a:p>
        </p:txBody>
      </p:sp>
      <p:sp>
        <p:nvSpPr>
          <p:cNvPr id="13359" name="Text Box 47"/>
          <p:cNvSpPr txBox="1">
            <a:spLocks noChangeArrowheads="1"/>
          </p:cNvSpPr>
          <p:nvPr/>
        </p:nvSpPr>
        <p:spPr bwMode="auto">
          <a:xfrm>
            <a:off x="2341529" y="2857501"/>
            <a:ext cx="720725" cy="1446550"/>
          </a:xfrm>
          <a:prstGeom prst="rect">
            <a:avLst/>
          </a:prstGeom>
          <a:noFill/>
          <a:ln w="9525">
            <a:noFill/>
            <a:miter lim="800000"/>
            <a:headEnd/>
            <a:tailEnd/>
          </a:ln>
        </p:spPr>
        <p:txBody>
          <a:bodyPr>
            <a:spAutoFit/>
          </a:bodyPr>
          <a:lstStyle/>
          <a:p>
            <a:r>
              <a:rPr lang="zh-CN" altLang="en-US" sz="2200" b="1">
                <a:solidFill>
                  <a:srgbClr val="FF0000"/>
                </a:solidFill>
                <a:latin typeface="黑体" pitchFamily="2" charset="-122"/>
                <a:ea typeface="黑体" pitchFamily="2" charset="-122"/>
              </a:rPr>
              <a:t>中南美洲</a:t>
            </a:r>
          </a:p>
        </p:txBody>
      </p:sp>
      <p:sp>
        <p:nvSpPr>
          <p:cNvPr id="13360" name="Text Box 48"/>
          <p:cNvSpPr txBox="1">
            <a:spLocks noChangeArrowheads="1"/>
          </p:cNvSpPr>
          <p:nvPr/>
        </p:nvSpPr>
        <p:spPr bwMode="auto">
          <a:xfrm>
            <a:off x="4487872" y="2962823"/>
            <a:ext cx="1441450" cy="1323439"/>
          </a:xfrm>
          <a:prstGeom prst="rect">
            <a:avLst/>
          </a:prstGeom>
          <a:noFill/>
          <a:ln w="9525">
            <a:noFill/>
            <a:miter lim="800000"/>
            <a:headEnd/>
            <a:tailEnd/>
          </a:ln>
        </p:spPr>
        <p:txBody>
          <a:bodyPr>
            <a:spAutoFit/>
          </a:bodyPr>
          <a:lstStyle/>
          <a:p>
            <a:pPr algn="ctr"/>
            <a:r>
              <a:rPr lang="zh-CN" altLang="en-US" sz="2000" b="1" dirty="0">
                <a:solidFill>
                  <a:srgbClr val="0000FF"/>
                </a:solidFill>
                <a:latin typeface="黑体" pitchFamily="2" charset="-122"/>
                <a:ea typeface="黑体" pitchFamily="2" charset="-122"/>
              </a:rPr>
              <a:t>菲律宾（</a:t>
            </a:r>
            <a:r>
              <a:rPr lang="en-US" altLang="zh-CN" sz="2000" b="1" dirty="0">
                <a:solidFill>
                  <a:srgbClr val="0000FF"/>
                </a:solidFill>
                <a:latin typeface="黑体" pitchFamily="2" charset="-122"/>
                <a:ea typeface="黑体" pitchFamily="2" charset="-122"/>
              </a:rPr>
              <a:t>16</a:t>
            </a:r>
            <a:r>
              <a:rPr lang="zh-CN" altLang="en-US" sz="2000" b="1" dirty="0">
                <a:solidFill>
                  <a:srgbClr val="0000FF"/>
                </a:solidFill>
                <a:latin typeface="黑体" pitchFamily="2" charset="-122"/>
                <a:ea typeface="黑体" pitchFamily="2" charset="-122"/>
              </a:rPr>
              <a:t>世纪</a:t>
            </a:r>
            <a:r>
              <a:rPr lang="en-US" altLang="zh-CN" sz="2000" b="1" dirty="0">
                <a:solidFill>
                  <a:srgbClr val="0000FF"/>
                </a:solidFill>
                <a:latin typeface="黑体" pitchFamily="2" charset="-122"/>
                <a:ea typeface="黑体" pitchFamily="2" charset="-122"/>
              </a:rPr>
              <a:t>60</a:t>
            </a:r>
            <a:r>
              <a:rPr lang="zh-CN" altLang="en-US" sz="2000" b="1" dirty="0">
                <a:solidFill>
                  <a:srgbClr val="0000FF"/>
                </a:solidFill>
                <a:latin typeface="黑体" pitchFamily="2" charset="-122"/>
                <a:ea typeface="黑体" pitchFamily="2" charset="-122"/>
              </a:rPr>
              <a:t>、</a:t>
            </a:r>
            <a:r>
              <a:rPr lang="en-US" altLang="zh-CN" sz="2000" b="1" dirty="0">
                <a:solidFill>
                  <a:srgbClr val="0000FF"/>
                </a:solidFill>
                <a:latin typeface="黑体" pitchFamily="2" charset="-122"/>
                <a:ea typeface="黑体" pitchFamily="2" charset="-122"/>
              </a:rPr>
              <a:t>70</a:t>
            </a:r>
            <a:r>
              <a:rPr lang="zh-CN" altLang="en-US" sz="2000" b="1" dirty="0">
                <a:solidFill>
                  <a:srgbClr val="0000FF"/>
                </a:solidFill>
                <a:latin typeface="黑体" pitchFamily="2" charset="-122"/>
                <a:ea typeface="黑体" pitchFamily="2" charset="-122"/>
              </a:rPr>
              <a:t>年代）</a:t>
            </a:r>
          </a:p>
        </p:txBody>
      </p:sp>
      <p:sp>
        <p:nvSpPr>
          <p:cNvPr id="13361" name="Text Box 49"/>
          <p:cNvSpPr txBox="1">
            <a:spLocks noChangeArrowheads="1"/>
          </p:cNvSpPr>
          <p:nvPr/>
        </p:nvSpPr>
        <p:spPr bwMode="auto">
          <a:xfrm>
            <a:off x="5929322" y="2914650"/>
            <a:ext cx="2928958" cy="1446550"/>
          </a:xfrm>
          <a:prstGeom prst="rect">
            <a:avLst/>
          </a:prstGeom>
          <a:noFill/>
          <a:ln w="9525">
            <a:noFill/>
            <a:miter lim="800000"/>
            <a:headEnd/>
            <a:tailEnd/>
          </a:ln>
        </p:spPr>
        <p:txBody>
          <a:bodyPr wrap="square">
            <a:spAutoFit/>
          </a:bodyPr>
          <a:lstStyle/>
          <a:p>
            <a:r>
              <a:rPr lang="zh-CN" altLang="en-US" sz="2200" b="1" dirty="0">
                <a:solidFill>
                  <a:srgbClr val="FF0000"/>
                </a:solidFill>
                <a:latin typeface="黑体" pitchFamily="2" charset="-122"/>
                <a:ea typeface="黑体" pitchFamily="2" charset="-122"/>
              </a:rPr>
              <a:t>占领全境，直接掠夺财富。三大财源：开采黄金、白银，种植园经济，奴隶贸易</a:t>
            </a:r>
          </a:p>
        </p:txBody>
      </p:sp>
      <p:cxnSp>
        <p:nvCxnSpPr>
          <p:cNvPr id="18" name="直接连接符 17"/>
          <p:cNvCxnSpPr/>
          <p:nvPr/>
        </p:nvCxnSpPr>
        <p:spPr>
          <a:xfrm rot="16200000" flipH="1">
            <a:off x="3185110" y="3042248"/>
            <a:ext cx="1336470" cy="115155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5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6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47" grpId="0"/>
      <p:bldP spid="13357" grpId="0"/>
      <p:bldP spid="13361"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矩形 3"/>
          <p:cNvSpPr>
            <a:spLocks noChangeArrowheads="1"/>
          </p:cNvSpPr>
          <p:nvPr/>
        </p:nvSpPr>
        <p:spPr bwMode="auto">
          <a:xfrm>
            <a:off x="0" y="0"/>
            <a:ext cx="9144000" cy="4975721"/>
          </a:xfrm>
          <a:prstGeom prst="rect">
            <a:avLst/>
          </a:prstGeom>
          <a:noFill/>
          <a:ln w="28575">
            <a:noFill/>
            <a:miter lim="800000"/>
            <a:headEnd/>
            <a:tailEnd/>
          </a:ln>
        </p:spPr>
        <p:txBody>
          <a:bodyPr wrap="square">
            <a:spAutoFit/>
          </a:bodyPr>
          <a:lstStyle/>
          <a:p>
            <a:pPr>
              <a:lnSpc>
                <a:spcPts val="3200"/>
              </a:lnSpc>
            </a:pPr>
            <a:r>
              <a:rPr lang="en-US" altLang="zh-CN" sz="2300" b="1" dirty="0">
                <a:latin typeface="华文细黑" pitchFamily="2" charset="-122"/>
                <a:ea typeface="华文细黑" pitchFamily="2" charset="-122"/>
              </a:rPr>
              <a:t>        </a:t>
            </a:r>
            <a:r>
              <a:rPr lang="zh-CN" altLang="zh-CN" sz="2300" b="1" dirty="0">
                <a:latin typeface="华文细黑" pitchFamily="2" charset="-122"/>
                <a:ea typeface="华文细黑" pitchFamily="2" charset="-122"/>
              </a:rPr>
              <a:t>为了积累财富，西班牙政府</a:t>
            </a:r>
            <a:r>
              <a:rPr lang="zh-CN" altLang="en-US" sz="2300" b="1" dirty="0">
                <a:latin typeface="华文细黑" pitchFamily="2" charset="-122"/>
                <a:ea typeface="华文细黑" pitchFamily="2" charset="-122"/>
              </a:rPr>
              <a:t>采取</a:t>
            </a:r>
            <a:r>
              <a:rPr lang="zh-CN" altLang="zh-CN" sz="2300" b="1" dirty="0">
                <a:latin typeface="华文细黑" pitchFamily="2" charset="-122"/>
                <a:ea typeface="华文细黑" pitchFamily="2" charset="-122"/>
              </a:rPr>
              <a:t>严格措施把金银留储在国内，禁止出口。</a:t>
            </a:r>
            <a:endParaRPr lang="en-US" altLang="zh-CN" sz="2300" b="1" dirty="0">
              <a:latin typeface="华文细黑" pitchFamily="2" charset="-122"/>
              <a:ea typeface="华文细黑" pitchFamily="2" charset="-122"/>
            </a:endParaRPr>
          </a:p>
          <a:p>
            <a:pPr>
              <a:lnSpc>
                <a:spcPts val="3200"/>
              </a:lnSpc>
            </a:pPr>
            <a:r>
              <a:rPr lang="en-US" altLang="zh-CN" sz="2300" b="1" dirty="0">
                <a:latin typeface="华文细黑" pitchFamily="2" charset="-122"/>
                <a:ea typeface="华文细黑" pitchFamily="2" charset="-122"/>
              </a:rPr>
              <a:t>        </a:t>
            </a:r>
            <a:r>
              <a:rPr lang="zh-CN" altLang="zh-CN" sz="2300" b="1" dirty="0">
                <a:latin typeface="华文细黑" pitchFamily="2" charset="-122"/>
                <a:ea typeface="华文细黑" pitchFamily="2" charset="-122"/>
              </a:rPr>
              <a:t>金银大量流入，但生产能力却没有相应的增长，导致物资相对短缺，通货膨胀严重。</a:t>
            </a:r>
            <a:endParaRPr lang="en-US" altLang="zh-CN" sz="2300" b="1" dirty="0">
              <a:latin typeface="华文细黑" pitchFamily="2" charset="-122"/>
              <a:ea typeface="华文细黑" pitchFamily="2" charset="-122"/>
            </a:endParaRPr>
          </a:p>
          <a:p>
            <a:pPr>
              <a:lnSpc>
                <a:spcPts val="3200"/>
              </a:lnSpc>
            </a:pPr>
            <a:r>
              <a:rPr lang="en-US" altLang="zh-CN" sz="2300" b="1" dirty="0">
                <a:latin typeface="华文细黑" pitchFamily="2" charset="-122"/>
                <a:ea typeface="华文细黑" pitchFamily="2" charset="-122"/>
              </a:rPr>
              <a:t>        </a:t>
            </a:r>
            <a:r>
              <a:rPr lang="zh-CN" altLang="zh-CN" sz="2300" b="1" dirty="0">
                <a:latin typeface="华文细黑" pitchFamily="2" charset="-122"/>
                <a:ea typeface="华文细黑" pitchFamily="2" charset="-122"/>
              </a:rPr>
              <a:t>政府把原因归于向殖民地输出货物，禁止向殖民地输出西班牙货物。</a:t>
            </a:r>
            <a:r>
              <a:rPr lang="zh-CN" altLang="en-US" sz="2300" b="1" dirty="0">
                <a:latin typeface="华文细黑" pitchFamily="2" charset="-122"/>
                <a:ea typeface="华文细黑" pitchFamily="2" charset="-122"/>
              </a:rPr>
              <a:t>于是</a:t>
            </a:r>
            <a:r>
              <a:rPr lang="zh-CN" altLang="zh-CN" sz="2300" b="1" dirty="0">
                <a:latin typeface="华文细黑" pitchFamily="2" charset="-122"/>
                <a:ea typeface="华文细黑" pitchFamily="2" charset="-122"/>
              </a:rPr>
              <a:t>西班牙的商业和工业便失去了市场，工商业得不到发展而萎缩。而英国等国生产的商品随着生产技术的改进而逐渐物美价廉</a:t>
            </a:r>
            <a:r>
              <a:rPr lang="en-US" altLang="zh-CN" sz="2300" b="1" dirty="0">
                <a:latin typeface="华文细黑" pitchFamily="2" charset="-122"/>
                <a:ea typeface="华文细黑" pitchFamily="2" charset="-122"/>
              </a:rPr>
              <a:t>,</a:t>
            </a:r>
            <a:r>
              <a:rPr lang="zh-CN" altLang="en-US" sz="2300" b="1" dirty="0">
                <a:latin typeface="华文细黑" pitchFamily="2" charset="-122"/>
                <a:ea typeface="华文细黑" pitchFamily="2" charset="-122"/>
              </a:rPr>
              <a:t>逐渐</a:t>
            </a:r>
            <a:r>
              <a:rPr lang="zh-CN" altLang="zh-CN" sz="2300" b="1" dirty="0">
                <a:latin typeface="华文细黑" pitchFamily="2" charset="-122"/>
                <a:ea typeface="华文细黑" pitchFamily="2" charset="-122"/>
              </a:rPr>
              <a:t>占领了西班牙国内和殖民地的市场。 </a:t>
            </a:r>
            <a:endParaRPr lang="en-US" altLang="zh-CN" sz="2300" b="1" dirty="0">
              <a:latin typeface="华文细黑" pitchFamily="2" charset="-122"/>
              <a:ea typeface="华文细黑" pitchFamily="2" charset="-122"/>
            </a:endParaRPr>
          </a:p>
          <a:p>
            <a:pPr>
              <a:lnSpc>
                <a:spcPts val="3200"/>
              </a:lnSpc>
            </a:pPr>
            <a:r>
              <a:rPr lang="en-US" altLang="zh-CN" sz="2300" b="1" dirty="0">
                <a:latin typeface="华文细黑" pitchFamily="2" charset="-122"/>
                <a:ea typeface="华文细黑" pitchFamily="2" charset="-122"/>
              </a:rPr>
              <a:t>        </a:t>
            </a:r>
            <a:r>
              <a:rPr lang="zh-CN" altLang="zh-CN" sz="2300" b="1" dirty="0">
                <a:latin typeface="华文细黑" pitchFamily="2" charset="-122"/>
                <a:ea typeface="华文细黑" pitchFamily="2" charset="-122"/>
              </a:rPr>
              <a:t>由于市场的丧失，这样一来，在自由贸易比较优势的选择下，自己生产还不如购买合算，西班牙干脆放弃了产业发展，只用美洲金银来购买外国货物。</a:t>
            </a:r>
            <a:r>
              <a:rPr lang="en-US" altLang="zh-CN" sz="2300" b="1" dirty="0">
                <a:latin typeface="华文细黑" pitchFamily="2" charset="-122"/>
                <a:ea typeface="华文细黑" pitchFamily="2" charset="-122"/>
              </a:rPr>
              <a:t>    </a:t>
            </a:r>
          </a:p>
          <a:p>
            <a:pPr algn="r"/>
            <a:r>
              <a:rPr lang="en-US" altLang="zh-CN" sz="2400" b="1" dirty="0">
                <a:solidFill>
                  <a:srgbClr val="0000FF"/>
                </a:solidFill>
                <a:latin typeface="华文细黑" pitchFamily="2" charset="-122"/>
                <a:ea typeface="华文细黑" pitchFamily="2" charset="-122"/>
              </a:rPr>
              <a:t>                    </a:t>
            </a:r>
            <a:r>
              <a:rPr lang="zh-CN" altLang="zh-CN" sz="2000" b="1" dirty="0">
                <a:solidFill>
                  <a:srgbClr val="0000FF"/>
                </a:solidFill>
                <a:latin typeface="华文细黑" pitchFamily="2" charset="-122"/>
                <a:ea typeface="华文细黑" pitchFamily="2" charset="-122"/>
              </a:rPr>
              <a:t>——摘编自《中国商业评论》</a:t>
            </a:r>
            <a:endParaRPr lang="zh-CN" altLang="en-US" sz="2000" b="1" dirty="0">
              <a:solidFill>
                <a:srgbClr val="0000FF"/>
              </a:solidFill>
              <a:latin typeface="华文细黑" pitchFamily="2" charset="-122"/>
              <a:ea typeface="华文细黑" pitchFamily="2" charset="-122"/>
            </a:endParaRPr>
          </a:p>
        </p:txBody>
      </p:sp>
      <p:sp>
        <p:nvSpPr>
          <p:cNvPr id="3" name="Rectangle 6"/>
          <p:cNvSpPr>
            <a:spLocks noChangeArrowheads="1"/>
          </p:cNvSpPr>
          <p:nvPr/>
        </p:nvSpPr>
        <p:spPr bwMode="auto">
          <a:xfrm>
            <a:off x="0" y="4515966"/>
            <a:ext cx="9144000" cy="523220"/>
          </a:xfrm>
          <a:prstGeom prst="rect">
            <a:avLst/>
          </a:prstGeom>
          <a:noFill/>
          <a:ln w="9525">
            <a:noFill/>
            <a:miter lim="800000"/>
            <a:headEnd/>
            <a:tailEnd/>
          </a:ln>
        </p:spPr>
        <p:txBody>
          <a:bodyPr wrap="square" anchor="ctr">
            <a:spAutoFit/>
          </a:bodyPr>
          <a:lstStyle/>
          <a:p>
            <a:pPr algn="ctr" eaLnBrk="0" hangingPunct="0"/>
            <a:r>
              <a:rPr lang="zh-CN" altLang="en-US" sz="2800" b="1" dirty="0">
                <a:solidFill>
                  <a:srgbClr val="FF0000"/>
                </a:solidFill>
                <a:latin typeface="华文行楷" panose="02010800040101010101" pitchFamily="2" charset="-122"/>
                <a:ea typeface="华文行楷" panose="02010800040101010101" pitchFamily="2" charset="-122"/>
              </a:rPr>
              <a:t>  “黄金漏斗”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1857370"/>
            <a:ext cx="9144000" cy="2670603"/>
          </a:xfrm>
          <a:prstGeom prst="rect">
            <a:avLst/>
          </a:prstGeom>
          <a:noFill/>
          <a:ln w="28575">
            <a:solidFill>
              <a:srgbClr val="00B050"/>
            </a:solidFill>
            <a:miter lim="800000"/>
            <a:headEnd/>
            <a:tailEnd/>
          </a:ln>
        </p:spPr>
        <p:txBody>
          <a:bodyPr wrap="square" anchor="ctr">
            <a:spAutoFit/>
          </a:bodyPr>
          <a:lstStyle/>
          <a:p>
            <a:pPr eaLnBrk="0" hangingPunct="0">
              <a:lnSpc>
                <a:spcPts val="3400"/>
              </a:lnSpc>
            </a:pPr>
            <a:r>
              <a:rPr lang="zh-CN" altLang="en-US" sz="2400" b="1" dirty="0">
                <a:latin typeface="华文细黑" pitchFamily="2" charset="-122"/>
                <a:ea typeface="华文细黑" pitchFamily="2" charset="-122"/>
              </a:rPr>
              <a:t>        为了维持其封建专制统治以及满足其奢靡挥霍，国王大幅度提高商业税率，严重损害了工商业的发展。进出口商品税在</a:t>
            </a:r>
            <a:r>
              <a:rPr lang="en-US" altLang="zh-CN" sz="2400" b="1" dirty="0">
                <a:latin typeface="华文细黑" pitchFamily="2" charset="-122"/>
                <a:ea typeface="华文细黑" pitchFamily="2" charset="-122"/>
              </a:rPr>
              <a:t>1561---1571</a:t>
            </a:r>
            <a:r>
              <a:rPr lang="zh-CN" altLang="en-US" sz="2400" b="1" dirty="0">
                <a:latin typeface="华文细黑" pitchFamily="2" charset="-122"/>
                <a:ea typeface="华文细黑" pitchFamily="2" charset="-122"/>
              </a:rPr>
              <a:t>年十一年间增长了</a:t>
            </a:r>
            <a:r>
              <a:rPr lang="en-US" altLang="zh-CN" sz="2400" b="1" dirty="0">
                <a:latin typeface="华文细黑" pitchFamily="2" charset="-122"/>
                <a:ea typeface="华文细黑" pitchFamily="2" charset="-122"/>
              </a:rPr>
              <a:t>3</a:t>
            </a:r>
            <a:r>
              <a:rPr lang="zh-CN" altLang="en-US" sz="2400" b="1" dirty="0">
                <a:latin typeface="华文细黑" pitchFamily="2" charset="-122"/>
                <a:ea typeface="华文细黑" pitchFamily="2" charset="-122"/>
              </a:rPr>
              <a:t>倍，塞维利亚商品贸易税，</a:t>
            </a:r>
            <a:r>
              <a:rPr lang="en-US" altLang="zh-CN" sz="2400" b="1" dirty="0">
                <a:latin typeface="华文细黑" pitchFamily="2" charset="-122"/>
                <a:ea typeface="华文细黑" pitchFamily="2" charset="-122"/>
              </a:rPr>
              <a:t>1559</a:t>
            </a:r>
            <a:r>
              <a:rPr lang="zh-CN" altLang="en-US" sz="2400" b="1" dirty="0">
                <a:latin typeface="华文细黑" pitchFamily="2" charset="-122"/>
                <a:ea typeface="华文细黑" pitchFamily="2" charset="-122"/>
              </a:rPr>
              <a:t>年时是</a:t>
            </a:r>
            <a:r>
              <a:rPr lang="en-US" altLang="zh-CN" sz="2400" b="1" dirty="0">
                <a:latin typeface="华文细黑" pitchFamily="2" charset="-122"/>
                <a:ea typeface="华文细黑" pitchFamily="2" charset="-122"/>
              </a:rPr>
              <a:t>1525</a:t>
            </a:r>
            <a:r>
              <a:rPr lang="zh-CN" altLang="en-US" sz="2400" b="1" dirty="0">
                <a:latin typeface="华文细黑" pitchFamily="2" charset="-122"/>
                <a:ea typeface="华文细黑" pitchFamily="2" charset="-122"/>
              </a:rPr>
              <a:t>年时的</a:t>
            </a:r>
            <a:r>
              <a:rPr lang="en-US" altLang="zh-CN" sz="2400" b="1" dirty="0">
                <a:latin typeface="华文细黑" pitchFamily="2" charset="-122"/>
                <a:ea typeface="华文细黑" pitchFamily="2" charset="-122"/>
              </a:rPr>
              <a:t>3</a:t>
            </a:r>
            <a:r>
              <a:rPr lang="zh-CN" altLang="en-US" sz="2400" b="1" dirty="0">
                <a:latin typeface="华文细黑" pitchFamily="2" charset="-122"/>
                <a:ea typeface="华文细黑" pitchFamily="2" charset="-122"/>
              </a:rPr>
              <a:t>倍，</a:t>
            </a:r>
            <a:r>
              <a:rPr lang="en-US" altLang="zh-CN" sz="2400" b="1" dirty="0">
                <a:latin typeface="华文细黑" pitchFamily="2" charset="-122"/>
                <a:ea typeface="华文细黑" pitchFamily="2" charset="-122"/>
              </a:rPr>
              <a:t>16</a:t>
            </a:r>
            <a:r>
              <a:rPr lang="zh-CN" altLang="en-US" sz="2400" b="1" dirty="0">
                <a:latin typeface="华文细黑" pitchFamily="2" charset="-122"/>
                <a:ea typeface="华文细黑" pitchFamily="2" charset="-122"/>
              </a:rPr>
              <a:t>世纪末时已经是</a:t>
            </a:r>
            <a:r>
              <a:rPr lang="en-US" altLang="zh-CN" sz="2400" b="1" dirty="0">
                <a:latin typeface="华文细黑" pitchFamily="2" charset="-122"/>
                <a:ea typeface="华文细黑" pitchFamily="2" charset="-122"/>
              </a:rPr>
              <a:t>1525</a:t>
            </a:r>
            <a:r>
              <a:rPr lang="zh-CN" altLang="en-US" sz="2400" b="1" dirty="0">
                <a:latin typeface="华文细黑" pitchFamily="2" charset="-122"/>
                <a:ea typeface="华文细黑" pitchFamily="2" charset="-122"/>
              </a:rPr>
              <a:t>年时的</a:t>
            </a:r>
            <a:r>
              <a:rPr lang="en-US" altLang="zh-CN" sz="2400" b="1" dirty="0">
                <a:latin typeface="华文细黑" pitchFamily="2" charset="-122"/>
                <a:ea typeface="华文细黑" pitchFamily="2" charset="-122"/>
              </a:rPr>
              <a:t>10</a:t>
            </a:r>
            <a:r>
              <a:rPr lang="zh-CN" altLang="en-US" sz="2400" b="1" dirty="0">
                <a:latin typeface="华文细黑" pitchFamily="2" charset="-122"/>
                <a:ea typeface="华文细黑" pitchFamily="2" charset="-122"/>
              </a:rPr>
              <a:t>多倍。西印度商品贸易税是对进出口美洲的商品征收的特别税，也从</a:t>
            </a:r>
            <a:r>
              <a:rPr lang="en-US" altLang="zh-CN" sz="2400" b="1" dirty="0">
                <a:latin typeface="华文细黑" pitchFamily="2" charset="-122"/>
                <a:ea typeface="华文细黑" pitchFamily="2" charset="-122"/>
              </a:rPr>
              <a:t>16</a:t>
            </a:r>
            <a:r>
              <a:rPr lang="zh-CN" altLang="en-US" sz="2400" b="1" dirty="0">
                <a:latin typeface="华文细黑" pitchFamily="2" charset="-122"/>
                <a:ea typeface="华文细黑" pitchFamily="2" charset="-122"/>
              </a:rPr>
              <a:t>世纪</a:t>
            </a:r>
            <a:r>
              <a:rPr lang="en-US" altLang="zh-CN" sz="2400" b="1" dirty="0">
                <a:latin typeface="华文细黑" pitchFamily="2" charset="-122"/>
                <a:ea typeface="华文细黑" pitchFamily="2" charset="-122"/>
              </a:rPr>
              <a:t>40</a:t>
            </a:r>
            <a:r>
              <a:rPr lang="zh-CN" altLang="en-US" sz="2400" b="1" dirty="0">
                <a:latin typeface="华文细黑" pitchFamily="2" charset="-122"/>
                <a:ea typeface="华文细黑" pitchFamily="2" charset="-122"/>
              </a:rPr>
              <a:t>年代到</a:t>
            </a:r>
            <a:r>
              <a:rPr lang="en-US" altLang="zh-CN" sz="2400" b="1" dirty="0">
                <a:latin typeface="华文细黑" pitchFamily="2" charset="-122"/>
                <a:ea typeface="华文细黑" pitchFamily="2" charset="-122"/>
              </a:rPr>
              <a:t>16</a:t>
            </a:r>
            <a:r>
              <a:rPr lang="zh-CN" altLang="en-US" sz="2400" b="1" dirty="0">
                <a:latin typeface="华文细黑" pitchFamily="2" charset="-122"/>
                <a:ea typeface="华文细黑" pitchFamily="2" charset="-122"/>
              </a:rPr>
              <a:t>世纪末时提高了</a:t>
            </a:r>
            <a:r>
              <a:rPr lang="en-US" altLang="zh-CN" sz="2400" b="1" dirty="0">
                <a:latin typeface="华文细黑" pitchFamily="2" charset="-122"/>
                <a:ea typeface="华文细黑" pitchFamily="2" charset="-122"/>
              </a:rPr>
              <a:t>6</a:t>
            </a:r>
            <a:r>
              <a:rPr lang="zh-CN" altLang="en-US" sz="2400" b="1" dirty="0">
                <a:latin typeface="华文细黑" pitchFamily="2" charset="-122"/>
                <a:ea typeface="华文细黑" pitchFamily="2" charset="-122"/>
              </a:rPr>
              <a:t>倍多。 </a:t>
            </a:r>
          </a:p>
        </p:txBody>
      </p:sp>
      <p:sp>
        <p:nvSpPr>
          <p:cNvPr id="11267" name="Rectangle 3"/>
          <p:cNvSpPr>
            <a:spLocks noChangeArrowheads="1"/>
          </p:cNvSpPr>
          <p:nvPr/>
        </p:nvSpPr>
        <p:spPr bwMode="auto">
          <a:xfrm>
            <a:off x="0" y="25174"/>
            <a:ext cx="9144000" cy="1798569"/>
          </a:xfrm>
          <a:prstGeom prst="rect">
            <a:avLst/>
          </a:prstGeom>
          <a:noFill/>
          <a:ln w="28575">
            <a:solidFill>
              <a:srgbClr val="00B050"/>
            </a:solidFill>
            <a:miter lim="800000"/>
            <a:headEnd/>
            <a:tailEnd/>
          </a:ln>
        </p:spPr>
        <p:txBody>
          <a:bodyPr wrap="square" anchor="ctr">
            <a:spAutoFit/>
          </a:bodyPr>
          <a:lstStyle/>
          <a:p>
            <a:pPr indent="457200" eaLnBrk="0" hangingPunct="0">
              <a:lnSpc>
                <a:spcPts val="3400"/>
              </a:lnSpc>
            </a:pPr>
            <a:r>
              <a:rPr lang="zh-CN" altLang="en-US" sz="2400" b="1" dirty="0">
                <a:latin typeface="华文细黑" pitchFamily="2" charset="-122"/>
                <a:ea typeface="华文细黑" pitchFamily="2" charset="-122"/>
              </a:rPr>
              <a:t>  很少能看到西班牙人象荷兰人、英国人、法国人那样，为从事商业而奔走海外，这个国家还蔑视手工业，自认为与其他基督教国家相比，它高人一等</a:t>
            </a:r>
            <a:r>
              <a:rPr lang="en-US" altLang="zh-CN" sz="2400" b="1" dirty="0">
                <a:latin typeface="华文细黑" pitchFamily="2" charset="-122"/>
                <a:ea typeface="华文细黑" pitchFamily="2" charset="-122"/>
              </a:rPr>
              <a:t>……           </a:t>
            </a:r>
          </a:p>
          <a:p>
            <a:pPr indent="457200" algn="r" eaLnBrk="0" hangingPunct="0">
              <a:lnSpc>
                <a:spcPts val="3400"/>
              </a:lnSpc>
            </a:pP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摘编自</a:t>
            </a: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话说英国两千年</a:t>
            </a:r>
            <a:r>
              <a:rPr lang="en-US" altLang="zh-CN" sz="2400" b="1" dirty="0">
                <a:solidFill>
                  <a:srgbClr val="0000FF"/>
                </a:solidFill>
                <a:latin typeface="华文细黑" pitchFamily="2" charset="-122"/>
                <a:ea typeface="华文细黑" pitchFamily="2" charset="-122"/>
              </a:rPr>
              <a:t>》  </a:t>
            </a:r>
          </a:p>
        </p:txBody>
      </p:sp>
      <p:sp>
        <p:nvSpPr>
          <p:cNvPr id="4" name="Rectangle 6"/>
          <p:cNvSpPr>
            <a:spLocks noChangeArrowheads="1"/>
          </p:cNvSpPr>
          <p:nvPr/>
        </p:nvSpPr>
        <p:spPr bwMode="auto">
          <a:xfrm>
            <a:off x="0" y="4559062"/>
            <a:ext cx="9144000" cy="528350"/>
          </a:xfrm>
          <a:prstGeom prst="rect">
            <a:avLst/>
          </a:prstGeom>
          <a:noFill/>
          <a:ln w="9525">
            <a:noFill/>
            <a:miter lim="800000"/>
            <a:headEnd/>
            <a:tailEnd/>
          </a:ln>
        </p:spPr>
        <p:txBody>
          <a:bodyPr wrap="square" anchor="ctr">
            <a:spAutoFit/>
          </a:bodyPr>
          <a:lstStyle/>
          <a:p>
            <a:pPr algn="ctr" eaLnBrk="0" hangingPunct="0">
              <a:lnSpc>
                <a:spcPts val="3400"/>
              </a:lnSpc>
            </a:pPr>
            <a:r>
              <a:rPr lang="zh-CN" altLang="en-US" sz="2800" b="1" dirty="0">
                <a:solidFill>
                  <a:srgbClr val="FF0000"/>
                </a:solidFill>
                <a:latin typeface="华文行楷" panose="02010800040101010101" pitchFamily="2" charset="-122"/>
                <a:ea typeface="华文行楷" panose="02010800040101010101" pitchFamily="2" charset="-122"/>
              </a:rPr>
              <a:t>  被黄金“压倒”的帝国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a:spLocks noChangeArrowheads="1"/>
          </p:cNvSpPr>
          <p:nvPr/>
        </p:nvSpPr>
        <p:spPr bwMode="auto">
          <a:xfrm>
            <a:off x="4038600" y="3674269"/>
            <a:ext cx="1752600" cy="584775"/>
          </a:xfrm>
          <a:prstGeom prst="rect">
            <a:avLst/>
          </a:prstGeom>
          <a:noFill/>
          <a:ln w="9525">
            <a:noFill/>
            <a:miter lim="800000"/>
            <a:headEnd/>
            <a:tailEnd/>
          </a:ln>
        </p:spPr>
        <p:txBody>
          <a:bodyPr anchor="ctr">
            <a:spAutoFit/>
          </a:bodyPr>
          <a:lstStyle/>
          <a:p>
            <a:pPr eaLnBrk="0" hangingPunct="0"/>
            <a:r>
              <a:rPr lang="zh-CN" altLang="en-US" sz="3200" b="1">
                <a:solidFill>
                  <a:srgbClr val="CC0000"/>
                </a:solidFill>
              </a:rPr>
              <a:t>  </a:t>
            </a:r>
            <a:endParaRPr lang="zh-CN" altLang="en-US" sz="1600" b="1">
              <a:ea typeface="宋体" charset="-122"/>
            </a:endParaRPr>
          </a:p>
        </p:txBody>
      </p:sp>
      <p:sp>
        <p:nvSpPr>
          <p:cNvPr id="3" name="Rectangle 17"/>
          <p:cNvSpPr>
            <a:spLocks noChangeArrowheads="1"/>
          </p:cNvSpPr>
          <p:nvPr/>
        </p:nvSpPr>
        <p:spPr bwMode="auto">
          <a:xfrm>
            <a:off x="0" y="4500576"/>
            <a:ext cx="9144000" cy="584775"/>
          </a:xfrm>
          <a:prstGeom prst="rect">
            <a:avLst/>
          </a:prstGeom>
          <a:noFill/>
          <a:ln w="9525">
            <a:noFill/>
            <a:miter lim="800000"/>
            <a:headEnd/>
            <a:tailEnd/>
          </a:ln>
        </p:spPr>
        <p:txBody>
          <a:bodyPr wrap="square">
            <a:spAutoFit/>
          </a:bodyPr>
          <a:lstStyle/>
          <a:p>
            <a:pPr algn="ctr"/>
            <a:r>
              <a:rPr lang="zh-CN" altLang="en-US" sz="3200" b="1" dirty="0">
                <a:solidFill>
                  <a:srgbClr val="FF0000"/>
                </a:solidFill>
                <a:latin typeface="华文细黑" pitchFamily="2" charset="-122"/>
                <a:ea typeface="华文细黑" pitchFamily="2" charset="-122"/>
              </a:rPr>
              <a:t> 荷兰</a:t>
            </a:r>
            <a:r>
              <a:rPr lang="en-US" altLang="zh-CN" sz="3200" b="1" dirty="0">
                <a:solidFill>
                  <a:srgbClr val="FF0000"/>
                </a:solidFill>
                <a:latin typeface="华文细黑" pitchFamily="2" charset="-122"/>
                <a:ea typeface="华文细黑" pitchFamily="2" charset="-122"/>
              </a:rPr>
              <a:t>:41528</a:t>
            </a:r>
            <a:r>
              <a:rPr lang="zh-CN" altLang="en-US" sz="3200" b="1" dirty="0">
                <a:solidFill>
                  <a:srgbClr val="FF0000"/>
                </a:solidFill>
                <a:latin typeface="华文细黑" pitchFamily="2" charset="-122"/>
                <a:ea typeface="华文细黑" pitchFamily="2" charset="-122"/>
              </a:rPr>
              <a:t>平方公里</a:t>
            </a:r>
          </a:p>
        </p:txBody>
      </p:sp>
      <p:pic>
        <p:nvPicPr>
          <p:cNvPr id="4" name="Picture 10" descr="C:\Documents and Settings\wlj\Application Data\Tencent\Users\651165105\QQ\WinTemp\RichOle\Q[Q2P21WXV@C]9HNJ1JHC7W.jpg"/>
          <p:cNvPicPr>
            <a:picLocks noChangeAspect="1" noChangeArrowheads="1"/>
          </p:cNvPicPr>
          <p:nvPr/>
        </p:nvPicPr>
        <p:blipFill>
          <a:blip r:embed="rId2" cstate="print"/>
          <a:srcRect/>
          <a:stretch>
            <a:fillRect/>
          </a:stretch>
        </p:blipFill>
        <p:spPr bwMode="auto">
          <a:xfrm>
            <a:off x="1091582" y="1"/>
            <a:ext cx="6960836" cy="4474823"/>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669609"/>
            <a:ext cx="9144000" cy="4439420"/>
          </a:xfrm>
          <a:prstGeom prst="rect">
            <a:avLst/>
          </a:prstGeom>
          <a:noFill/>
          <a:ln w="28575">
            <a:noFill/>
            <a:miter lim="800000"/>
            <a:headEnd/>
            <a:tailEnd/>
          </a:ln>
        </p:spPr>
        <p:txBody>
          <a:bodyPr wrap="square" anchor="ctr">
            <a:spAutoFit/>
          </a:bodyPr>
          <a:lstStyle/>
          <a:p>
            <a:pPr indent="266700">
              <a:lnSpc>
                <a:spcPts val="3800"/>
              </a:lnSpc>
            </a:pPr>
            <a:r>
              <a:rPr lang="zh-CN" altLang="zh-CN" sz="2600" b="1" dirty="0">
                <a:latin typeface="华文细黑" pitchFamily="2" charset="-122"/>
                <a:ea typeface="华文细黑" pitchFamily="2" charset="-122"/>
              </a:rPr>
              <a:t> </a:t>
            </a:r>
            <a:r>
              <a:rPr lang="zh-CN" altLang="en-US" sz="2600" b="1" dirty="0">
                <a:latin typeface="华文细黑" pitchFamily="2" charset="-122"/>
                <a:ea typeface="华文细黑" pitchFamily="2" charset="-122"/>
              </a:rPr>
              <a:t> </a:t>
            </a:r>
            <a:r>
              <a:rPr lang="en-US" altLang="zh-CN" sz="2600" b="1" dirty="0">
                <a:latin typeface="华文细黑" pitchFamily="2" charset="-122"/>
                <a:ea typeface="华文细黑" pitchFamily="2" charset="-122"/>
              </a:rPr>
              <a:t>  </a:t>
            </a:r>
            <a:r>
              <a:rPr lang="zh-CN" altLang="en-US" sz="2600" b="1" dirty="0">
                <a:latin typeface="华文细黑" pitchFamily="2" charset="-122"/>
                <a:ea typeface="华文细黑" pitchFamily="2" charset="-122"/>
              </a:rPr>
              <a:t>在八百年以前，这里是一片没有人烟，只有海潮出没的湿地和湖泊。从</a:t>
            </a:r>
            <a:r>
              <a:rPr lang="en-US" altLang="zh-CN" sz="2600" b="1" dirty="0">
                <a:latin typeface="华文细黑" pitchFamily="2" charset="-122"/>
                <a:ea typeface="华文细黑" pitchFamily="2" charset="-122"/>
              </a:rPr>
              <a:t>12</a:t>
            </a:r>
            <a:r>
              <a:rPr lang="zh-CN" altLang="en-US" sz="2600" b="1" dirty="0">
                <a:latin typeface="华文细黑" pitchFamily="2" charset="-122"/>
                <a:ea typeface="华文细黑" pitchFamily="2" charset="-122"/>
              </a:rPr>
              <a:t>世纪到</a:t>
            </a:r>
            <a:r>
              <a:rPr lang="en-US" altLang="zh-CN" sz="2600" b="1" dirty="0">
                <a:latin typeface="华文细黑" pitchFamily="2" charset="-122"/>
                <a:ea typeface="华文细黑" pitchFamily="2" charset="-122"/>
              </a:rPr>
              <a:t>14</a:t>
            </a:r>
            <a:r>
              <a:rPr lang="zh-CN" altLang="en-US" sz="2600" b="1" dirty="0">
                <a:latin typeface="华文细黑" pitchFamily="2" charset="-122"/>
                <a:ea typeface="华文细黑" pitchFamily="2" charset="-122"/>
              </a:rPr>
              <a:t>世纪，才逐步形成了人类可以居住的土地。直到今天，荷兰仍有三分之一的国土位于海平面以下。如果没有一系列复杂的水利设施阻挡，荷兰人口最稠密的地区，每天将被潮汐淹没两次。就是这样一个地方，在三百年前，也就是</a:t>
            </a:r>
            <a:r>
              <a:rPr lang="en-US" altLang="zh-CN" sz="2600" b="1" dirty="0">
                <a:latin typeface="华文细黑" pitchFamily="2" charset="-122"/>
                <a:ea typeface="华文细黑" pitchFamily="2" charset="-122"/>
              </a:rPr>
              <a:t>17</a:t>
            </a:r>
            <a:r>
              <a:rPr lang="zh-CN" altLang="en-US" sz="2600" b="1" dirty="0">
                <a:latin typeface="华文细黑" pitchFamily="2" charset="-122"/>
                <a:ea typeface="华文细黑" pitchFamily="2" charset="-122"/>
              </a:rPr>
              <a:t>世纪的时候，却是整个世界的经济中心和最富庶的地区。一个仅有</a:t>
            </a:r>
            <a:r>
              <a:rPr lang="en-US" altLang="zh-CN" sz="2600" b="1" dirty="0">
                <a:latin typeface="华文细黑" pitchFamily="2" charset="-122"/>
                <a:ea typeface="华文细黑" pitchFamily="2" charset="-122"/>
              </a:rPr>
              <a:t>150</a:t>
            </a:r>
            <a:r>
              <a:rPr lang="zh-CN" altLang="en-US" sz="2600" b="1" dirty="0">
                <a:latin typeface="华文细黑" pitchFamily="2" charset="-122"/>
                <a:ea typeface="华文细黑" pitchFamily="2" charset="-122"/>
              </a:rPr>
              <a:t>万人口的荷兰，将自己的势力几乎延伸到地球的每一个角落，被马克思称为当时的“海上第一强国”。</a:t>
            </a:r>
            <a:endParaRPr lang="en-US" altLang="zh-CN" sz="2600" b="1" dirty="0">
              <a:latin typeface="华文细黑" pitchFamily="2" charset="-122"/>
              <a:ea typeface="华文细黑" pitchFamily="2" charset="-122"/>
            </a:endParaRPr>
          </a:p>
          <a:p>
            <a:pPr indent="266700" algn="r">
              <a:lnSpc>
                <a:spcPts val="3800"/>
              </a:lnSpc>
            </a:pPr>
            <a:r>
              <a:rPr lang="zh-CN" altLang="en-US" sz="2800" b="1" dirty="0">
                <a:solidFill>
                  <a:srgbClr val="0000FF"/>
                </a:solidFill>
                <a:latin typeface="华文细黑" pitchFamily="2" charset="-122"/>
                <a:ea typeface="华文细黑" pitchFamily="2" charset="-122"/>
              </a:rPr>
              <a:t> </a:t>
            </a: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大国崛起</a:t>
            </a:r>
            <a:r>
              <a:rPr lang="en-US" altLang="zh-CN" sz="2400" b="1" dirty="0">
                <a:solidFill>
                  <a:srgbClr val="0000FF"/>
                </a:solidFill>
                <a:latin typeface="华文细黑" pitchFamily="2" charset="-122"/>
                <a:ea typeface="华文细黑" pitchFamily="2" charset="-122"/>
              </a:rPr>
              <a:t>》</a:t>
            </a:r>
          </a:p>
        </p:txBody>
      </p:sp>
      <p:sp>
        <p:nvSpPr>
          <p:cNvPr id="3" name="Rectangle 6"/>
          <p:cNvSpPr>
            <a:spLocks noChangeArrowheads="1"/>
          </p:cNvSpPr>
          <p:nvPr/>
        </p:nvSpPr>
        <p:spPr bwMode="auto">
          <a:xfrm>
            <a:off x="0" y="71420"/>
            <a:ext cx="9144000" cy="523220"/>
          </a:xfrm>
          <a:prstGeom prst="rect">
            <a:avLst/>
          </a:prstGeom>
          <a:noFill/>
          <a:ln w="9525">
            <a:noFill/>
            <a:miter lim="800000"/>
            <a:headEnd/>
            <a:tailEnd/>
          </a:ln>
        </p:spPr>
        <p:txBody>
          <a:bodyPr wrap="square">
            <a:spAutoFit/>
          </a:bodyPr>
          <a:lstStyle/>
          <a:p>
            <a:pPr algn="ctr"/>
            <a:r>
              <a:rPr lang="zh-CN" altLang="en-US" sz="2800" b="1" dirty="0">
                <a:solidFill>
                  <a:srgbClr val="FF0000"/>
                </a:solidFill>
                <a:latin typeface="华文细黑" pitchFamily="2" charset="-122"/>
                <a:ea typeface="华文细黑" pitchFamily="2" charset="-122"/>
              </a:rPr>
              <a:t>●为什么是荷兰？</a:t>
            </a:r>
          </a:p>
        </p:txBody>
      </p:sp>
      <p:pic>
        <p:nvPicPr>
          <p:cNvPr id="4" name="“海上马车夫”——荷兰.wmv">
            <a:hlinkClick r:id="" action="ppaction://media"/>
          </p:cNvPr>
          <p:cNvPicPr>
            <a:picLocks noRot="1" noChangeAspect="1"/>
          </p:cNvPicPr>
          <p:nvPr>
            <a:videoFile r:link="rId1"/>
          </p:nvPr>
        </p:nvPicPr>
        <p:blipFill>
          <a:blip r:embed="rId3" cstate="print"/>
          <a:stretch>
            <a:fillRect/>
          </a:stretch>
        </p:blipFill>
        <p:spPr>
          <a:xfrm>
            <a:off x="7495524" y="-18"/>
            <a:ext cx="1648477" cy="6900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video fullScrn="1">
              <p:cMediaNode>
                <p:cTn id="17" fill="hold" display="0">
                  <p:stCondLst>
                    <p:cond delay="indefinite"/>
                  </p:stCondLst>
                  <p:endCondLst>
                    <p:cond evt="onNext" delay="0">
                      <p:tgtEl>
                        <p:sldTgt/>
                      </p:tgtEl>
                    </p:cond>
                    <p:cond evt="onPrev" delay="0">
                      <p:tgtEl>
                        <p:sldTgt/>
                      </p:tgtEl>
                    </p:cond>
                  </p:endCondLst>
                </p:cTn>
                <p:tgtEl>
                  <p:spTgt spid="4"/>
                </p:tgtEl>
              </p:cMediaNode>
            </p:video>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0" y="580591"/>
            <a:ext cx="9144000" cy="3952108"/>
          </a:xfrm>
          <a:prstGeom prst="rect">
            <a:avLst/>
          </a:prstGeom>
          <a:noFill/>
          <a:ln w="28575">
            <a:solidFill>
              <a:srgbClr val="00B050"/>
            </a:solidFill>
            <a:miter lim="800000"/>
            <a:headEnd/>
            <a:tailEnd/>
          </a:ln>
        </p:spPr>
        <p:txBody>
          <a:bodyPr wrap="square" anchor="ctr">
            <a:spAutoFit/>
          </a:bodyPr>
          <a:lstStyle/>
          <a:p>
            <a:pPr indent="266700">
              <a:lnSpc>
                <a:spcPts val="3800"/>
              </a:lnSpc>
            </a:pPr>
            <a:r>
              <a:rPr lang="en-US" altLang="zh-CN" sz="2600" b="1" dirty="0">
                <a:latin typeface="华文细黑" pitchFamily="2" charset="-122"/>
                <a:ea typeface="华文细黑" pitchFamily="2" charset="-122"/>
              </a:rPr>
              <a:t>  1644</a:t>
            </a:r>
            <a:r>
              <a:rPr lang="zh-CN" altLang="en-US" sz="2600" b="1" dirty="0">
                <a:latin typeface="华文细黑" pitchFamily="2" charset="-122"/>
                <a:ea typeface="华文细黑" pitchFamily="2" charset="-122"/>
              </a:rPr>
              <a:t>年，荷兰拥有</a:t>
            </a:r>
            <a:r>
              <a:rPr lang="en-US" altLang="zh-CN" sz="2600" b="1" dirty="0">
                <a:latin typeface="华文细黑" pitchFamily="2" charset="-122"/>
                <a:ea typeface="华文细黑" pitchFamily="2" charset="-122"/>
              </a:rPr>
              <a:t>1000</a:t>
            </a:r>
            <a:r>
              <a:rPr lang="zh-CN" altLang="en-US" sz="2600" b="1" dirty="0">
                <a:latin typeface="华文细黑" pitchFamily="2" charset="-122"/>
                <a:ea typeface="华文细黑" pitchFamily="2" charset="-122"/>
              </a:rPr>
              <a:t>多艘各类船只作为战舰保护商业顺畅，</a:t>
            </a:r>
            <a:r>
              <a:rPr lang="en-US" altLang="zh-CN" sz="2600" b="1" dirty="0">
                <a:latin typeface="华文细黑" pitchFamily="2" charset="-122"/>
                <a:ea typeface="华文细黑" pitchFamily="2" charset="-122"/>
              </a:rPr>
              <a:t>1000</a:t>
            </a:r>
            <a:r>
              <a:rPr lang="zh-CN" altLang="en-US" sz="2600" b="1" dirty="0">
                <a:latin typeface="华文细黑" pitchFamily="2" charset="-122"/>
                <a:ea typeface="华文细黑" pitchFamily="2" charset="-122"/>
              </a:rPr>
              <a:t>多艘大型商船进行海上贸易，</a:t>
            </a:r>
            <a:r>
              <a:rPr lang="en-US" altLang="zh-CN" sz="2600" b="1" dirty="0">
                <a:latin typeface="华文细黑" pitchFamily="2" charset="-122"/>
                <a:ea typeface="华文细黑" pitchFamily="2" charset="-122"/>
              </a:rPr>
              <a:t>6000</a:t>
            </a:r>
            <a:r>
              <a:rPr lang="zh-CN" altLang="en-US" sz="2600" b="1" dirty="0">
                <a:latin typeface="华文细黑" pitchFamily="2" charset="-122"/>
                <a:ea typeface="华文细黑" pitchFamily="2" charset="-122"/>
              </a:rPr>
              <a:t>多艘小型商船用于捕鱼业和内陆运输业，并拥有</a:t>
            </a:r>
            <a:r>
              <a:rPr lang="en-US" altLang="zh-CN" sz="2600" b="1" dirty="0">
                <a:latin typeface="华文细黑" pitchFamily="2" charset="-122"/>
                <a:ea typeface="华文细黑" pitchFamily="2" charset="-122"/>
              </a:rPr>
              <a:t>8</a:t>
            </a:r>
            <a:r>
              <a:rPr lang="zh-CN" altLang="en-US" sz="2600" b="1" dirty="0">
                <a:latin typeface="华文细黑" pitchFamily="2" charset="-122"/>
                <a:ea typeface="华文细黑" pitchFamily="2" charset="-122"/>
              </a:rPr>
              <a:t>万多名堪称世界上最为优秀的水手。</a:t>
            </a:r>
          </a:p>
          <a:p>
            <a:pPr indent="266700">
              <a:lnSpc>
                <a:spcPts val="3800"/>
              </a:lnSpc>
            </a:pPr>
            <a:r>
              <a:rPr lang="en-US" altLang="zh-CN" sz="2600" b="1" dirty="0">
                <a:latin typeface="华文细黑" pitchFamily="2" charset="-122"/>
                <a:ea typeface="华文细黑" pitchFamily="2" charset="-122"/>
              </a:rPr>
              <a:t>  17</a:t>
            </a:r>
            <a:r>
              <a:rPr lang="zh-CN" altLang="en-US" sz="2600" b="1" dirty="0">
                <a:latin typeface="华文细黑" pitchFamily="2" charset="-122"/>
                <a:ea typeface="华文细黑" pitchFamily="2" charset="-122"/>
              </a:rPr>
              <a:t>世纪上半叶，它已经发展到拥有商船</a:t>
            </a:r>
            <a:r>
              <a:rPr lang="en-US" altLang="zh-CN" sz="2600" b="1" dirty="0">
                <a:latin typeface="华文细黑" pitchFamily="2" charset="-122"/>
                <a:ea typeface="华文细黑" pitchFamily="2" charset="-122"/>
              </a:rPr>
              <a:t>1.6</a:t>
            </a:r>
            <a:r>
              <a:rPr lang="zh-CN" altLang="en-US" sz="2600" b="1" dirty="0">
                <a:latin typeface="华文细黑" pitchFamily="2" charset="-122"/>
                <a:ea typeface="华文细黑" pitchFamily="2" charset="-122"/>
              </a:rPr>
              <a:t>万艘，据当时的英国经济学家贝提的统计，</a:t>
            </a:r>
            <a:r>
              <a:rPr lang="en-US" altLang="zh-CN" sz="2600" b="1" dirty="0">
                <a:latin typeface="华文细黑" pitchFamily="2" charset="-122"/>
                <a:ea typeface="华文细黑" pitchFamily="2" charset="-122"/>
              </a:rPr>
              <a:t>1670</a:t>
            </a:r>
            <a:r>
              <a:rPr lang="zh-CN" altLang="en-US" sz="2600" b="1" dirty="0">
                <a:latin typeface="华文细黑" pitchFamily="2" charset="-122"/>
                <a:ea typeface="华文细黑" pitchFamily="2" charset="-122"/>
              </a:rPr>
              <a:t>年船舶的总吨位是：荷兰</a:t>
            </a:r>
            <a:r>
              <a:rPr lang="en-US" altLang="zh-CN" sz="2600" b="1" dirty="0">
                <a:latin typeface="华文细黑" pitchFamily="2" charset="-122"/>
                <a:ea typeface="华文细黑" pitchFamily="2" charset="-122"/>
              </a:rPr>
              <a:t>90</a:t>
            </a:r>
            <a:r>
              <a:rPr lang="zh-CN" altLang="en-US" sz="2600" b="1" dirty="0">
                <a:latin typeface="华文细黑" pitchFamily="2" charset="-122"/>
                <a:ea typeface="华文细黑" pitchFamily="2" charset="-122"/>
              </a:rPr>
              <a:t>万吨，英国</a:t>
            </a:r>
            <a:r>
              <a:rPr lang="en-US" altLang="zh-CN" sz="2600" b="1" dirty="0">
                <a:latin typeface="华文细黑" pitchFamily="2" charset="-122"/>
                <a:ea typeface="华文细黑" pitchFamily="2" charset="-122"/>
              </a:rPr>
              <a:t>50</a:t>
            </a:r>
            <a:r>
              <a:rPr lang="zh-CN" altLang="en-US" sz="2600" b="1" dirty="0">
                <a:latin typeface="华文细黑" pitchFamily="2" charset="-122"/>
                <a:ea typeface="华文细黑" pitchFamily="2" charset="-122"/>
              </a:rPr>
              <a:t>万吨，西班牙、葡萄牙共</a:t>
            </a:r>
            <a:r>
              <a:rPr lang="en-US" altLang="zh-CN" sz="2600" b="1" dirty="0">
                <a:latin typeface="华文细黑" pitchFamily="2" charset="-122"/>
                <a:ea typeface="华文细黑" pitchFamily="2" charset="-122"/>
              </a:rPr>
              <a:t>25</a:t>
            </a:r>
            <a:r>
              <a:rPr lang="zh-CN" altLang="en-US" sz="2600" b="1" dirty="0">
                <a:latin typeface="华文细黑" pitchFamily="2" charset="-122"/>
                <a:ea typeface="华文细黑" pitchFamily="2" charset="-122"/>
              </a:rPr>
              <a:t>万吨，法国</a:t>
            </a:r>
            <a:r>
              <a:rPr lang="en-US" altLang="zh-CN" sz="2600" b="1" dirty="0">
                <a:latin typeface="华文细黑" pitchFamily="2" charset="-122"/>
                <a:ea typeface="华文细黑" pitchFamily="2" charset="-122"/>
              </a:rPr>
              <a:t>15</a:t>
            </a:r>
            <a:r>
              <a:rPr lang="zh-CN" altLang="en-US" sz="2600" b="1" dirty="0">
                <a:latin typeface="华文细黑" pitchFamily="2" charset="-122"/>
                <a:ea typeface="华文细黑" pitchFamily="2" charset="-122"/>
              </a:rPr>
              <a:t>万吨。</a:t>
            </a:r>
          </a:p>
          <a:p>
            <a:pPr indent="266700" algn="r">
              <a:lnSpc>
                <a:spcPts val="3800"/>
              </a:lnSpc>
            </a:pPr>
            <a:r>
              <a:rPr lang="zh-CN" altLang="en-US" sz="2800" b="1" dirty="0">
                <a:latin typeface="华文细黑" pitchFamily="2" charset="-122"/>
                <a:ea typeface="华文细黑" pitchFamily="2" charset="-122"/>
              </a:rPr>
              <a:t>                </a:t>
            </a: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摘编自</a:t>
            </a: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大国崛起</a:t>
            </a:r>
            <a:r>
              <a:rPr lang="en-US" altLang="zh-CN" sz="2400" b="1" dirty="0">
                <a:solidFill>
                  <a:srgbClr val="0000FF"/>
                </a:solidFill>
                <a:latin typeface="华文细黑" pitchFamily="2" charset="-122"/>
                <a:ea typeface="华文细黑" pitchFamily="2" charset="-122"/>
              </a:rPr>
              <a:t>》</a:t>
            </a:r>
          </a:p>
        </p:txBody>
      </p:sp>
      <p:sp>
        <p:nvSpPr>
          <p:cNvPr id="32771" name="Rectangle 3"/>
          <p:cNvSpPr>
            <a:spLocks noChangeArrowheads="1"/>
          </p:cNvSpPr>
          <p:nvPr/>
        </p:nvSpPr>
        <p:spPr bwMode="auto">
          <a:xfrm>
            <a:off x="0" y="4572014"/>
            <a:ext cx="9144000" cy="523220"/>
          </a:xfrm>
          <a:prstGeom prst="rect">
            <a:avLst/>
          </a:prstGeom>
          <a:noFill/>
          <a:ln w="9525">
            <a:noFill/>
            <a:miter lim="800000"/>
            <a:headEnd/>
            <a:tailEnd/>
          </a:ln>
        </p:spPr>
        <p:txBody>
          <a:bodyPr wrap="square">
            <a:spAutoFit/>
          </a:bodyPr>
          <a:lstStyle/>
          <a:p>
            <a:pPr algn="ctr"/>
            <a:r>
              <a:rPr lang="zh-CN" altLang="en-US" sz="2800" b="1" dirty="0">
                <a:solidFill>
                  <a:srgbClr val="FF0000"/>
                </a:solidFill>
                <a:latin typeface="华文行楷" panose="02010800040101010101" pitchFamily="2" charset="-122"/>
                <a:ea typeface="华文行楷" panose="02010800040101010101" pitchFamily="2" charset="-122"/>
              </a:rPr>
              <a:t> 利用有利的地理位置，大力发展海外贸易</a:t>
            </a:r>
          </a:p>
        </p:txBody>
      </p:sp>
      <p:sp>
        <p:nvSpPr>
          <p:cNvPr id="14340" name="Text Box 2"/>
          <p:cNvSpPr txBox="1">
            <a:spLocks noChangeArrowheads="1"/>
          </p:cNvSpPr>
          <p:nvPr/>
        </p:nvSpPr>
        <p:spPr bwMode="auto">
          <a:xfrm>
            <a:off x="0" y="-18"/>
            <a:ext cx="9144000" cy="523220"/>
          </a:xfrm>
          <a:prstGeom prst="rect">
            <a:avLst/>
          </a:prstGeom>
          <a:noFill/>
          <a:ln w="9525">
            <a:noFill/>
            <a:miter lim="800000"/>
            <a:headEnd/>
            <a:tailEnd/>
          </a:ln>
        </p:spPr>
        <p:txBody>
          <a:bodyPr wrap="square">
            <a:spAutoFit/>
          </a:bodyPr>
          <a:lstStyle/>
          <a:p>
            <a:pPr algn="ctr"/>
            <a:r>
              <a:rPr kumimoji="1" lang="zh-CN" altLang="en-US" sz="2800" b="1" dirty="0">
                <a:solidFill>
                  <a:srgbClr val="FF0000"/>
                </a:solidFill>
                <a:latin typeface="华文细黑" pitchFamily="2" charset="-122"/>
                <a:ea typeface="华文细黑" pitchFamily="2" charset="-122"/>
              </a:rPr>
              <a:t> “海上马车夫”</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0" y="701640"/>
            <a:ext cx="9144000" cy="3580660"/>
          </a:xfrm>
          <a:prstGeom prst="rect">
            <a:avLst/>
          </a:prstGeom>
          <a:noFill/>
          <a:ln w="28575">
            <a:solidFill>
              <a:srgbClr val="00B050"/>
            </a:solidFill>
            <a:miter lim="800000"/>
            <a:headEnd/>
            <a:tailEnd/>
          </a:ln>
        </p:spPr>
        <p:txBody>
          <a:bodyPr wrap="square" anchor="ctr">
            <a:spAutoFit/>
          </a:bodyPr>
          <a:lstStyle/>
          <a:p>
            <a:pPr indent="266700">
              <a:lnSpc>
                <a:spcPts val="4000"/>
              </a:lnSpc>
              <a:spcBef>
                <a:spcPts val="600"/>
              </a:spcBef>
              <a:spcAft>
                <a:spcPts val="600"/>
              </a:spcAft>
            </a:pPr>
            <a:r>
              <a:rPr lang="en-US" altLang="zh-CN" sz="2600" b="1" dirty="0">
                <a:latin typeface="华文细黑" pitchFamily="2" charset="-122"/>
                <a:ea typeface="华文细黑" pitchFamily="2" charset="-122"/>
              </a:rPr>
              <a:t>  1581</a:t>
            </a:r>
            <a:r>
              <a:rPr lang="zh-CN" altLang="en-US" sz="2600" b="1" dirty="0">
                <a:latin typeface="华文细黑" pitchFamily="2" charset="-122"/>
                <a:ea typeface="华文细黑" pitchFamily="2" charset="-122"/>
              </a:rPr>
              <a:t>年，荷兰摆脱西班牙宣布独立，是欧洲第一个资本主义国家。</a:t>
            </a:r>
          </a:p>
          <a:p>
            <a:pPr indent="266700">
              <a:lnSpc>
                <a:spcPts val="4000"/>
              </a:lnSpc>
              <a:spcBef>
                <a:spcPts val="600"/>
              </a:spcBef>
              <a:spcAft>
                <a:spcPts val="600"/>
              </a:spcAft>
            </a:pPr>
            <a:r>
              <a:rPr lang="en-US" altLang="zh-CN" sz="2600" b="1" dirty="0">
                <a:latin typeface="华文细黑" pitchFamily="2" charset="-122"/>
                <a:ea typeface="华文细黑" pitchFamily="2" charset="-122"/>
              </a:rPr>
              <a:t>  1609</a:t>
            </a:r>
            <a:r>
              <a:rPr lang="zh-CN" altLang="zh-CN" sz="2600" b="1" dirty="0">
                <a:latin typeface="华文细黑" pitchFamily="2" charset="-122"/>
                <a:ea typeface="华文细黑" pitchFamily="2" charset="-122"/>
              </a:rPr>
              <a:t>年，世界历史上第一个股票交易所诞生在阿姆斯特丹</a:t>
            </a:r>
            <a:r>
              <a:rPr lang="zh-CN" altLang="en-US" sz="2600" b="1" dirty="0">
                <a:latin typeface="华文细黑" pitchFamily="2" charset="-122"/>
                <a:ea typeface="华文细黑" pitchFamily="2" charset="-122"/>
              </a:rPr>
              <a:t>。</a:t>
            </a:r>
            <a:endParaRPr lang="en-US" altLang="zh-CN" sz="2600" b="1" dirty="0">
              <a:latin typeface="华文细黑" pitchFamily="2" charset="-122"/>
              <a:ea typeface="华文细黑" pitchFamily="2" charset="-122"/>
            </a:endParaRPr>
          </a:p>
          <a:p>
            <a:pPr indent="266700">
              <a:lnSpc>
                <a:spcPts val="4000"/>
              </a:lnSpc>
              <a:spcBef>
                <a:spcPts val="600"/>
              </a:spcBef>
              <a:spcAft>
                <a:spcPts val="600"/>
              </a:spcAft>
            </a:pPr>
            <a:r>
              <a:rPr lang="en-US" altLang="zh-CN" sz="2600" b="1" dirty="0">
                <a:latin typeface="华文细黑" pitchFamily="2" charset="-122"/>
                <a:ea typeface="华文细黑" pitchFamily="2" charset="-122"/>
              </a:rPr>
              <a:t>  1609</a:t>
            </a:r>
            <a:r>
              <a:rPr lang="zh-CN" altLang="en-US" sz="2600" b="1" dirty="0">
                <a:latin typeface="华文细黑" pitchFamily="2" charset="-122"/>
                <a:ea typeface="华文细黑" pitchFamily="2" charset="-122"/>
              </a:rPr>
              <a:t>年，欧洲第一个资本主义类型的国家银行，经营存、贷、汇及各种票据交易。 </a:t>
            </a:r>
            <a:endParaRPr lang="en-US" altLang="zh-CN" sz="2600" b="1" dirty="0">
              <a:latin typeface="华文细黑" pitchFamily="2" charset="-122"/>
              <a:ea typeface="华文细黑" pitchFamily="2" charset="-122"/>
            </a:endParaRPr>
          </a:p>
          <a:p>
            <a:pPr indent="266700">
              <a:lnSpc>
                <a:spcPts val="4000"/>
              </a:lnSpc>
              <a:spcBef>
                <a:spcPts val="600"/>
              </a:spcBef>
              <a:spcAft>
                <a:spcPts val="600"/>
              </a:spcAft>
            </a:pPr>
            <a:r>
              <a:rPr lang="zh-CN" altLang="en-US" sz="2600" b="1" dirty="0">
                <a:latin typeface="华文细黑" pitchFamily="2" charset="-122"/>
                <a:ea typeface="华文细黑" pitchFamily="2" charset="-122"/>
              </a:rPr>
              <a:t>  成立商业垄断公司（</a:t>
            </a:r>
            <a:r>
              <a:rPr lang="zh-CN" altLang="zh-CN" sz="2600" b="1" dirty="0">
                <a:latin typeface="华文细黑" pitchFamily="2" charset="-122"/>
                <a:ea typeface="华文细黑" pitchFamily="2" charset="-122"/>
              </a:rPr>
              <a:t>第一个联合的股份公司</a:t>
            </a:r>
            <a:r>
              <a:rPr lang="zh-CN" altLang="en-US" sz="2600" b="1" dirty="0">
                <a:latin typeface="华文细黑" pitchFamily="2" charset="-122"/>
                <a:ea typeface="华文细黑" pitchFamily="2" charset="-122"/>
              </a:rPr>
              <a:t>）。</a:t>
            </a:r>
          </a:p>
        </p:txBody>
      </p:sp>
      <p:sp>
        <p:nvSpPr>
          <p:cNvPr id="53253" name="Rectangle 5"/>
          <p:cNvSpPr>
            <a:spLocks noChangeArrowheads="1"/>
          </p:cNvSpPr>
          <p:nvPr/>
        </p:nvSpPr>
        <p:spPr bwMode="auto">
          <a:xfrm>
            <a:off x="0" y="4405984"/>
            <a:ext cx="9144000" cy="523220"/>
          </a:xfrm>
          <a:prstGeom prst="rect">
            <a:avLst/>
          </a:prstGeom>
          <a:noFill/>
          <a:ln w="9525">
            <a:noFill/>
            <a:miter lim="800000"/>
            <a:headEnd/>
            <a:tailEnd/>
          </a:ln>
        </p:spPr>
        <p:txBody>
          <a:bodyPr wrap="square">
            <a:spAutoFit/>
          </a:bodyPr>
          <a:lstStyle/>
          <a:p>
            <a:pPr algn="ctr"/>
            <a:r>
              <a:rPr lang="zh-CN" altLang="en-US" sz="2800" b="1" dirty="0">
                <a:solidFill>
                  <a:srgbClr val="FF0000"/>
                </a:solidFill>
                <a:latin typeface="华文行楷" panose="02010800040101010101" pitchFamily="2" charset="-122"/>
                <a:ea typeface="华文行楷" panose="02010800040101010101" pitchFamily="2" charset="-122"/>
              </a:rPr>
              <a:t> 勇于创新，在创新中发展</a:t>
            </a:r>
          </a:p>
        </p:txBody>
      </p:sp>
      <p:sp>
        <p:nvSpPr>
          <p:cNvPr id="4" name="Text Box 2"/>
          <p:cNvSpPr txBox="1">
            <a:spLocks noChangeArrowheads="1"/>
          </p:cNvSpPr>
          <p:nvPr/>
        </p:nvSpPr>
        <p:spPr bwMode="auto">
          <a:xfrm>
            <a:off x="0" y="43754"/>
            <a:ext cx="9144000" cy="523220"/>
          </a:xfrm>
          <a:prstGeom prst="rect">
            <a:avLst/>
          </a:prstGeom>
          <a:noFill/>
          <a:ln w="9525">
            <a:noFill/>
            <a:miter lim="800000"/>
            <a:headEnd/>
            <a:tailEnd/>
          </a:ln>
        </p:spPr>
        <p:txBody>
          <a:bodyPr wrap="square">
            <a:spAutoFit/>
          </a:bodyPr>
          <a:lstStyle/>
          <a:p>
            <a:pPr algn="ctr"/>
            <a:r>
              <a:rPr kumimoji="1" lang="zh-CN" altLang="en-US" sz="2800" b="1" dirty="0">
                <a:solidFill>
                  <a:srgbClr val="FF0000"/>
                </a:solidFill>
                <a:latin typeface="华文细黑" pitchFamily="2" charset="-122"/>
                <a:ea typeface="华文细黑" pitchFamily="2" charset="-122"/>
              </a:rPr>
              <a:t> “海上马车夫”</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0" y="487269"/>
            <a:ext cx="9144000" cy="4164602"/>
          </a:xfrm>
          <a:prstGeom prst="rect">
            <a:avLst/>
          </a:prstGeom>
          <a:noFill/>
          <a:ln w="28575">
            <a:solidFill>
              <a:srgbClr val="00B050"/>
            </a:solidFill>
            <a:miter lim="800000"/>
            <a:headEnd/>
            <a:tailEnd/>
          </a:ln>
        </p:spPr>
        <p:txBody>
          <a:bodyPr wrap="square" anchor="ctr">
            <a:spAutoFit/>
          </a:bodyPr>
          <a:lstStyle/>
          <a:p>
            <a:pPr indent="266700">
              <a:lnSpc>
                <a:spcPts val="3200"/>
              </a:lnSpc>
            </a:pPr>
            <a:r>
              <a:rPr lang="en-US" altLang="zh-CN" sz="2300" b="1" dirty="0">
                <a:latin typeface="华文细黑" pitchFamily="2" charset="-122"/>
                <a:ea typeface="华文细黑" pitchFamily="2" charset="-122"/>
              </a:rPr>
              <a:t>  1596</a:t>
            </a:r>
            <a:r>
              <a:rPr lang="zh-CN" altLang="en-US" sz="2300" b="1" dirty="0">
                <a:latin typeface="华文细黑" pitchFamily="2" charset="-122"/>
                <a:ea typeface="华文细黑" pitchFamily="2" charset="-122"/>
              </a:rPr>
              <a:t>年，一个名叫巴伦支的船长，试图找到从北面到达亚洲的路线。当他到达了位于北极圈内俄罗斯境内的一个岛屿的时候，他们被冰封的海面困住了。</a:t>
            </a:r>
          </a:p>
          <a:p>
            <a:pPr indent="266700">
              <a:lnSpc>
                <a:spcPts val="3200"/>
              </a:lnSpc>
            </a:pPr>
            <a:r>
              <a:rPr lang="zh-CN" altLang="en-US" sz="2300" b="1" dirty="0">
                <a:latin typeface="华文细黑" pitchFamily="2" charset="-122"/>
                <a:ea typeface="华文细黑" pitchFamily="2" charset="-122"/>
              </a:rPr>
              <a:t>  巴伦支船长和</a:t>
            </a:r>
            <a:r>
              <a:rPr lang="en-US" altLang="zh-CN" sz="2300" b="1" dirty="0">
                <a:latin typeface="华文细黑" pitchFamily="2" charset="-122"/>
                <a:ea typeface="华文细黑" pitchFamily="2" charset="-122"/>
              </a:rPr>
              <a:t>17</a:t>
            </a:r>
            <a:r>
              <a:rPr lang="zh-CN" altLang="en-US" sz="2300" b="1" dirty="0">
                <a:latin typeface="华文细黑" pitchFamily="2" charset="-122"/>
                <a:ea typeface="华文细黑" pitchFamily="2" charset="-122"/>
              </a:rPr>
              <a:t>名荷兰水手在这里度过了</a:t>
            </a:r>
            <a:r>
              <a:rPr lang="en-US" altLang="zh-CN" sz="2300" b="1" dirty="0">
                <a:latin typeface="华文细黑" pitchFamily="2" charset="-122"/>
                <a:ea typeface="华文细黑" pitchFamily="2" charset="-122"/>
              </a:rPr>
              <a:t>8</a:t>
            </a:r>
            <a:r>
              <a:rPr lang="zh-CN" altLang="en-US" sz="2300" b="1" dirty="0">
                <a:latin typeface="华文细黑" pitchFamily="2" charset="-122"/>
                <a:ea typeface="华文细黑" pitchFamily="2" charset="-122"/>
              </a:rPr>
              <a:t>个月的漫长冬季。他们拆掉了船上的甲板做燃料，以便在零下</a:t>
            </a:r>
            <a:r>
              <a:rPr lang="en-US" altLang="zh-CN" sz="2300" b="1" dirty="0">
                <a:latin typeface="华文细黑" pitchFamily="2" charset="-122"/>
                <a:ea typeface="华文细黑" pitchFamily="2" charset="-122"/>
              </a:rPr>
              <a:t>40</a:t>
            </a:r>
            <a:r>
              <a:rPr lang="zh-CN" altLang="en-US" sz="2300" b="1" dirty="0">
                <a:latin typeface="华文细黑" pitchFamily="2" charset="-122"/>
                <a:ea typeface="华文细黑" pitchFamily="2" charset="-122"/>
              </a:rPr>
              <a:t>度的严寒中保持体温；他们靠打猎来取得勉强维持生存的衣服和食物。</a:t>
            </a:r>
          </a:p>
          <a:p>
            <a:pPr indent="266700">
              <a:lnSpc>
                <a:spcPts val="3200"/>
              </a:lnSpc>
            </a:pPr>
            <a:r>
              <a:rPr lang="zh-CN" altLang="en-US" sz="2300" b="1" dirty="0">
                <a:latin typeface="华文细黑" pitchFamily="2" charset="-122"/>
                <a:ea typeface="华文细黑" pitchFamily="2" charset="-122"/>
              </a:rPr>
              <a:t>  在这样恶劣的险境中，</a:t>
            </a:r>
            <a:r>
              <a:rPr lang="en-US" altLang="zh-CN" sz="2300" b="1" dirty="0">
                <a:latin typeface="华文细黑" pitchFamily="2" charset="-122"/>
                <a:ea typeface="华文细黑" pitchFamily="2" charset="-122"/>
              </a:rPr>
              <a:t>8</a:t>
            </a:r>
            <a:r>
              <a:rPr lang="zh-CN" altLang="en-US" sz="2300" b="1" dirty="0">
                <a:latin typeface="华文细黑" pitchFamily="2" charset="-122"/>
                <a:ea typeface="华文细黑" pitchFamily="2" charset="-122"/>
              </a:rPr>
              <a:t>个人死去了。但荷兰商人却做了一件令人难以想象的事情，他们私毫未动别人委托给他们的货物，而这些货物中就有可以挽救他们生命的衣物和药品。 </a:t>
            </a:r>
          </a:p>
          <a:p>
            <a:pPr indent="266700" algn="r">
              <a:lnSpc>
                <a:spcPts val="3200"/>
              </a:lnSpc>
            </a:pPr>
            <a:r>
              <a:rPr lang="zh-CN" altLang="en-US" sz="2400" b="1" dirty="0">
                <a:solidFill>
                  <a:srgbClr val="0000FF"/>
                </a:solidFill>
                <a:latin typeface="华文细黑" pitchFamily="2" charset="-122"/>
                <a:ea typeface="华文细黑" pitchFamily="2" charset="-122"/>
              </a:rPr>
              <a:t>                   </a:t>
            </a:r>
            <a:r>
              <a:rPr lang="en-US" altLang="zh-CN" sz="2000" b="1" dirty="0">
                <a:solidFill>
                  <a:srgbClr val="0000FF"/>
                </a:solidFill>
                <a:latin typeface="华文细黑" pitchFamily="2" charset="-122"/>
                <a:ea typeface="华文细黑" pitchFamily="2" charset="-122"/>
              </a:rPr>
              <a:t>——</a:t>
            </a:r>
            <a:r>
              <a:rPr lang="zh-CN" altLang="en-US" sz="2000" b="1" dirty="0">
                <a:solidFill>
                  <a:srgbClr val="0000FF"/>
                </a:solidFill>
                <a:latin typeface="华文细黑" pitchFamily="2" charset="-122"/>
                <a:ea typeface="华文细黑" pitchFamily="2" charset="-122"/>
              </a:rPr>
              <a:t>摘编自</a:t>
            </a:r>
            <a:r>
              <a:rPr lang="en-US" altLang="zh-CN" sz="2000" b="1" dirty="0">
                <a:solidFill>
                  <a:srgbClr val="0000FF"/>
                </a:solidFill>
                <a:latin typeface="华文细黑" pitchFamily="2" charset="-122"/>
                <a:ea typeface="华文细黑" pitchFamily="2" charset="-122"/>
              </a:rPr>
              <a:t>《</a:t>
            </a:r>
            <a:r>
              <a:rPr lang="zh-CN" altLang="en-US" sz="2000" b="1" dirty="0">
                <a:solidFill>
                  <a:srgbClr val="0000FF"/>
                </a:solidFill>
                <a:latin typeface="华文细黑" pitchFamily="2" charset="-122"/>
                <a:ea typeface="华文细黑" pitchFamily="2" charset="-122"/>
              </a:rPr>
              <a:t>大国崛起</a:t>
            </a:r>
            <a:r>
              <a:rPr lang="en-US" altLang="zh-CN" sz="2000" b="1" dirty="0">
                <a:solidFill>
                  <a:srgbClr val="0000FF"/>
                </a:solidFill>
                <a:latin typeface="华文细黑" pitchFamily="2" charset="-122"/>
                <a:ea typeface="华文细黑" pitchFamily="2" charset="-122"/>
              </a:rPr>
              <a:t>》</a:t>
            </a:r>
          </a:p>
        </p:txBody>
      </p:sp>
      <p:sp>
        <p:nvSpPr>
          <p:cNvPr id="45061" name="Rectangle 5"/>
          <p:cNvSpPr>
            <a:spLocks noChangeArrowheads="1"/>
          </p:cNvSpPr>
          <p:nvPr/>
        </p:nvSpPr>
        <p:spPr bwMode="auto">
          <a:xfrm>
            <a:off x="0" y="4620632"/>
            <a:ext cx="9144000" cy="523220"/>
          </a:xfrm>
          <a:prstGeom prst="rect">
            <a:avLst/>
          </a:prstGeom>
          <a:noFill/>
          <a:ln w="9525">
            <a:noFill/>
            <a:miter lim="800000"/>
            <a:headEnd/>
            <a:tailEnd/>
          </a:ln>
        </p:spPr>
        <p:txBody>
          <a:bodyPr wrap="square" anchor="ctr">
            <a:spAutoFit/>
          </a:bodyPr>
          <a:lstStyle/>
          <a:p>
            <a:pPr algn="ctr" eaLnBrk="0" hangingPunct="0"/>
            <a:r>
              <a:rPr lang="zh-CN" altLang="en-US" sz="2800" b="1" dirty="0">
                <a:solidFill>
                  <a:srgbClr val="FF0000"/>
                </a:solidFill>
                <a:latin typeface="华文行楷" panose="02010800040101010101" pitchFamily="2" charset="-122"/>
                <a:ea typeface="华文行楷" panose="02010800040101010101" pitchFamily="2" charset="-122"/>
              </a:rPr>
              <a:t> 诚信经商的规则 </a:t>
            </a:r>
          </a:p>
        </p:txBody>
      </p:sp>
      <p:sp>
        <p:nvSpPr>
          <p:cNvPr id="4" name="Text Box 2"/>
          <p:cNvSpPr txBox="1">
            <a:spLocks noChangeArrowheads="1"/>
          </p:cNvSpPr>
          <p:nvPr/>
        </p:nvSpPr>
        <p:spPr bwMode="auto">
          <a:xfrm>
            <a:off x="0" y="-20538"/>
            <a:ext cx="9144000" cy="461665"/>
          </a:xfrm>
          <a:prstGeom prst="rect">
            <a:avLst/>
          </a:prstGeom>
          <a:noFill/>
          <a:ln w="9525">
            <a:noFill/>
            <a:miter lim="800000"/>
            <a:headEnd/>
            <a:tailEnd/>
          </a:ln>
        </p:spPr>
        <p:txBody>
          <a:bodyPr wrap="square">
            <a:spAutoFit/>
          </a:bodyPr>
          <a:lstStyle/>
          <a:p>
            <a:pPr algn="ctr"/>
            <a:r>
              <a:rPr kumimoji="1" lang="zh-CN" altLang="en-US" sz="2400" b="1" dirty="0">
                <a:solidFill>
                  <a:srgbClr val="FF0000"/>
                </a:solidFill>
                <a:latin typeface="华文细黑" pitchFamily="2" charset="-122"/>
                <a:ea typeface="华文细黑" pitchFamily="2" charset="-122"/>
              </a:rPr>
              <a:t> “海上马车夫”</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1"/>
          <p:cNvSpPr>
            <a:spLocks noChangeArrowheads="1"/>
          </p:cNvSpPr>
          <p:nvPr/>
        </p:nvSpPr>
        <p:spPr bwMode="auto">
          <a:xfrm>
            <a:off x="0" y="429732"/>
            <a:ext cx="9144000" cy="4152740"/>
          </a:xfrm>
          <a:prstGeom prst="rect">
            <a:avLst/>
          </a:prstGeom>
          <a:noFill/>
          <a:ln w="28575">
            <a:solidFill>
              <a:srgbClr val="00B050"/>
            </a:solidFill>
            <a:miter lim="800000"/>
            <a:headEnd/>
            <a:tailEnd/>
          </a:ln>
        </p:spPr>
        <p:txBody>
          <a:bodyPr wrap="square" anchor="ctr">
            <a:spAutoFit/>
          </a:bodyPr>
          <a:lstStyle/>
          <a:p>
            <a:pPr eaLnBrk="0" hangingPunct="0">
              <a:lnSpc>
                <a:spcPts val="3200"/>
              </a:lnSpc>
            </a:pPr>
            <a:r>
              <a:rPr lang="en-US" altLang="zh-CN" sz="2300" b="1" dirty="0">
                <a:latin typeface="华文细黑" pitchFamily="2" charset="-122"/>
                <a:ea typeface="华文细黑" pitchFamily="2" charset="-122"/>
              </a:rPr>
              <a:t>    1656</a:t>
            </a:r>
            <a:r>
              <a:rPr lang="zh-CN" altLang="en-US" sz="2300" b="1" dirty="0">
                <a:latin typeface="华文细黑" pitchFamily="2" charset="-122"/>
                <a:ea typeface="华文细黑" pitchFamily="2" charset="-122"/>
              </a:rPr>
              <a:t>年，荷兰使团到达北京。入主中原刚刚八年的大清朝廷，以一种兴奋的态度接待了他们。但荷兰人遇到了那个时候所有到中国的外交使团都会遇到的一个麻烦，就是在觐见皇帝时必须行三拜九叩的大礼。事实上，一直到</a:t>
            </a:r>
            <a:r>
              <a:rPr lang="en-US" altLang="zh-CN" sz="2300" b="1" dirty="0">
                <a:latin typeface="华文细黑" pitchFamily="2" charset="-122"/>
                <a:ea typeface="华文细黑" pitchFamily="2" charset="-122"/>
              </a:rPr>
              <a:t>18</a:t>
            </a:r>
            <a:r>
              <a:rPr lang="zh-CN" altLang="en-US" sz="2300" b="1" dirty="0">
                <a:latin typeface="华文细黑" pitchFamily="2" charset="-122"/>
                <a:ea typeface="华文细黑" pitchFamily="2" charset="-122"/>
              </a:rPr>
              <a:t>世纪末，几乎没有一位欧洲国家的外交官愿意接受这种苛刻的天朝规矩。但是，荷兰人却毫不犹豫地答应了。 </a:t>
            </a:r>
            <a:endParaRPr lang="zh-CN" altLang="en-US" sz="2300" b="1" dirty="0">
              <a:latin typeface="华文细黑" pitchFamily="2" charset="-122"/>
              <a:ea typeface="华文细黑" pitchFamily="2" charset="-122"/>
              <a:cs typeface="Times New Roman" pitchFamily="18" charset="0"/>
            </a:endParaRPr>
          </a:p>
          <a:p>
            <a:pPr eaLnBrk="0" hangingPunct="0">
              <a:lnSpc>
                <a:spcPts val="3200"/>
              </a:lnSpc>
            </a:pPr>
            <a:r>
              <a:rPr lang="zh-CN" altLang="en-US" sz="2300" b="1" dirty="0">
                <a:latin typeface="华文细黑" pitchFamily="2" charset="-122"/>
                <a:ea typeface="华文细黑" pitchFamily="2" charset="-122"/>
                <a:cs typeface="Times New Roman" pitchFamily="18" charset="0"/>
              </a:rPr>
              <a:t>　　顺治皇帝接见了荷兰使团，并高兴地赏赐给这个来自世界上最富庶国家的使团大量礼物。回到住处，一个叫约翰</a:t>
            </a:r>
            <a:r>
              <a:rPr lang="en-US" altLang="zh-CN" sz="2300" b="1" dirty="0">
                <a:latin typeface="华文细黑" pitchFamily="2" charset="-122"/>
                <a:ea typeface="华文细黑" pitchFamily="2" charset="-122"/>
                <a:cs typeface="Times New Roman" pitchFamily="18" charset="0"/>
              </a:rPr>
              <a:t>·</a:t>
            </a:r>
            <a:r>
              <a:rPr lang="zh-CN" altLang="en-US" sz="2300" b="1" dirty="0">
                <a:latin typeface="华文细黑" pitchFamily="2" charset="-122"/>
                <a:ea typeface="华文细黑" pitchFamily="2" charset="-122"/>
                <a:cs typeface="Times New Roman" pitchFamily="18" charset="0"/>
              </a:rPr>
              <a:t>尼</a:t>
            </a:r>
            <a:r>
              <a:rPr lang="en-US" altLang="zh-CN" sz="2300" b="1" dirty="0">
                <a:latin typeface="华文细黑" pitchFamily="2" charset="-122"/>
                <a:ea typeface="华文细黑" pitchFamily="2" charset="-122"/>
                <a:cs typeface="Times New Roman" pitchFamily="18" charset="0"/>
              </a:rPr>
              <a:t>·</a:t>
            </a:r>
            <a:r>
              <a:rPr lang="zh-CN" altLang="en-US" sz="2300" b="1" dirty="0">
                <a:latin typeface="华文细黑" pitchFamily="2" charset="-122"/>
                <a:ea typeface="华文细黑" pitchFamily="2" charset="-122"/>
                <a:cs typeface="Times New Roman" pitchFamily="18" charset="0"/>
              </a:rPr>
              <a:t>霍夫的使团成员写下了他们答应跪拜条件的原因：“</a:t>
            </a:r>
            <a:r>
              <a:rPr lang="en-US" altLang="zh-CN" sz="2300" b="1" dirty="0">
                <a:latin typeface="华文细黑" pitchFamily="2" charset="-122"/>
                <a:ea typeface="华文细黑" pitchFamily="2" charset="-122"/>
                <a:cs typeface="Times New Roman" pitchFamily="18" charset="0"/>
              </a:rPr>
              <a:t>……</a:t>
            </a:r>
            <a:r>
              <a:rPr lang="zh-CN" altLang="en-US" sz="2300" b="1" dirty="0">
                <a:latin typeface="华文细黑" pitchFamily="2" charset="-122"/>
                <a:ea typeface="华文细黑" pitchFamily="2" charset="-122"/>
                <a:cs typeface="Times New Roman" pitchFamily="18" charset="0"/>
              </a:rPr>
              <a:t>我们只是不想为了所谓的尊严，而丧失重大的利益。”</a:t>
            </a:r>
            <a:r>
              <a:rPr lang="zh-CN" altLang="en-US" sz="2300" b="1" dirty="0">
                <a:latin typeface="华文细黑" pitchFamily="2" charset="-122"/>
                <a:ea typeface="华文细黑" pitchFamily="2" charset="-122"/>
              </a:rPr>
              <a:t> </a:t>
            </a:r>
            <a:endParaRPr lang="en-US" altLang="zh-CN" sz="2300" b="1" dirty="0">
              <a:latin typeface="华文细黑" pitchFamily="2" charset="-122"/>
              <a:ea typeface="华文细黑" pitchFamily="2" charset="-122"/>
            </a:endParaRPr>
          </a:p>
          <a:p>
            <a:pPr algn="r" eaLnBrk="0" hangingPunct="0">
              <a:lnSpc>
                <a:spcPts val="3200"/>
              </a:lnSpc>
            </a:pPr>
            <a:r>
              <a:rPr lang="en-US" altLang="zh-CN" sz="2000" b="1" dirty="0">
                <a:latin typeface="华文细黑" pitchFamily="2" charset="-122"/>
                <a:ea typeface="华文细黑" pitchFamily="2" charset="-122"/>
              </a:rPr>
              <a:t>                       </a:t>
            </a:r>
            <a:r>
              <a:rPr lang="en-US" altLang="zh-CN" sz="2000" b="1" dirty="0">
                <a:solidFill>
                  <a:srgbClr val="0000FF"/>
                </a:solidFill>
                <a:latin typeface="华文细黑" pitchFamily="2" charset="-122"/>
                <a:ea typeface="华文细黑" pitchFamily="2" charset="-122"/>
              </a:rPr>
              <a:t>——《</a:t>
            </a:r>
            <a:r>
              <a:rPr lang="zh-CN" altLang="en-US" sz="2000" b="1" dirty="0">
                <a:solidFill>
                  <a:srgbClr val="0000FF"/>
                </a:solidFill>
                <a:latin typeface="华文细黑" pitchFamily="2" charset="-122"/>
                <a:ea typeface="华文细黑" pitchFamily="2" charset="-122"/>
              </a:rPr>
              <a:t>大国崛起</a:t>
            </a:r>
            <a:r>
              <a:rPr lang="en-US" altLang="zh-CN" sz="2000" b="1" dirty="0">
                <a:solidFill>
                  <a:srgbClr val="0000FF"/>
                </a:solidFill>
                <a:latin typeface="华文细黑" pitchFamily="2" charset="-122"/>
                <a:ea typeface="华文细黑" pitchFamily="2" charset="-122"/>
              </a:rPr>
              <a:t>》</a:t>
            </a:r>
            <a:endParaRPr lang="zh-CN" altLang="en-US" sz="2000" b="1" dirty="0">
              <a:solidFill>
                <a:srgbClr val="0000FF"/>
              </a:solidFill>
              <a:latin typeface="华文细黑" pitchFamily="2" charset="-122"/>
              <a:ea typeface="华文细黑" pitchFamily="2" charset="-122"/>
            </a:endParaRPr>
          </a:p>
        </p:txBody>
      </p:sp>
      <p:sp>
        <p:nvSpPr>
          <p:cNvPr id="5" name="矩形 4"/>
          <p:cNvSpPr>
            <a:spLocks noChangeArrowheads="1"/>
          </p:cNvSpPr>
          <p:nvPr/>
        </p:nvSpPr>
        <p:spPr bwMode="auto">
          <a:xfrm>
            <a:off x="0" y="4610415"/>
            <a:ext cx="9144000" cy="523220"/>
          </a:xfrm>
          <a:prstGeom prst="rect">
            <a:avLst/>
          </a:prstGeom>
          <a:noFill/>
          <a:ln w="9525">
            <a:noFill/>
            <a:miter lim="800000"/>
            <a:headEnd/>
            <a:tailEnd/>
          </a:ln>
        </p:spPr>
        <p:txBody>
          <a:bodyPr wrap="square">
            <a:spAutoFit/>
          </a:bodyPr>
          <a:lstStyle/>
          <a:p>
            <a:pPr algn="ctr"/>
            <a:r>
              <a:rPr lang="zh-CN" altLang="en-US" sz="2800" b="1" dirty="0">
                <a:solidFill>
                  <a:srgbClr val="FF0000"/>
                </a:solidFill>
                <a:latin typeface="华文行楷" panose="02010800040101010101" pitchFamily="2" charset="-122"/>
                <a:ea typeface="华文行楷" panose="02010800040101010101" pitchFamily="2" charset="-122"/>
              </a:rPr>
              <a:t> 专注</a:t>
            </a:r>
            <a:r>
              <a:rPr lang="zh-CN" altLang="zh-CN" sz="2800" b="1" dirty="0">
                <a:solidFill>
                  <a:srgbClr val="FF0000"/>
                </a:solidFill>
                <a:latin typeface="华文行楷" panose="02010800040101010101" pitchFamily="2" charset="-122"/>
                <a:ea typeface="华文行楷" panose="02010800040101010101" pitchFamily="2" charset="-122"/>
              </a:rPr>
              <a:t>通商和赚钱</a:t>
            </a:r>
            <a:endParaRPr lang="zh-CN" altLang="en-US" sz="2800" b="1" dirty="0">
              <a:solidFill>
                <a:srgbClr val="FF0000"/>
              </a:solidFill>
              <a:latin typeface="华文行楷" panose="02010800040101010101" pitchFamily="2" charset="-122"/>
              <a:ea typeface="华文行楷" panose="02010800040101010101" pitchFamily="2" charset="-122"/>
            </a:endParaRPr>
          </a:p>
        </p:txBody>
      </p:sp>
      <p:sp>
        <p:nvSpPr>
          <p:cNvPr id="4" name="Text Box 2"/>
          <p:cNvSpPr txBox="1">
            <a:spLocks noChangeArrowheads="1"/>
          </p:cNvSpPr>
          <p:nvPr/>
        </p:nvSpPr>
        <p:spPr bwMode="auto">
          <a:xfrm>
            <a:off x="0" y="-18"/>
            <a:ext cx="9144000" cy="461665"/>
          </a:xfrm>
          <a:prstGeom prst="rect">
            <a:avLst/>
          </a:prstGeom>
          <a:noFill/>
          <a:ln w="9525">
            <a:noFill/>
            <a:miter lim="800000"/>
            <a:headEnd/>
            <a:tailEnd/>
          </a:ln>
        </p:spPr>
        <p:txBody>
          <a:bodyPr wrap="square">
            <a:spAutoFit/>
          </a:bodyPr>
          <a:lstStyle/>
          <a:p>
            <a:pPr algn="ctr"/>
            <a:r>
              <a:rPr kumimoji="1" lang="zh-CN" altLang="en-US" sz="2400" b="1" dirty="0">
                <a:solidFill>
                  <a:srgbClr val="FF0000"/>
                </a:solidFill>
                <a:latin typeface="华文细黑" pitchFamily="2" charset="-122"/>
                <a:ea typeface="华文细黑" pitchFamily="2" charset="-122"/>
              </a:rPr>
              <a:t> “海上马车夫”</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04264" y="518297"/>
            <a:ext cx="873547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89000" indent="-342900">
              <a:tabLst>
                <a:tab pos="1800225" algn="l"/>
              </a:tabLst>
            </a:pPr>
            <a:r>
              <a:rPr lang="zh-CN" altLang="zh-CN" sz="1600" b="1" dirty="0">
                <a:latin typeface="Times New Roman"/>
                <a:ea typeface="黑体"/>
                <a:cs typeface="Times New Roman"/>
              </a:rPr>
              <a:t>知识点一　</a:t>
            </a:r>
            <a:r>
              <a:rPr lang="en-US" altLang="zh-CN" sz="1600" b="1" dirty="0">
                <a:cs typeface="Times New Roman"/>
              </a:rPr>
              <a:t>“</a:t>
            </a:r>
            <a:r>
              <a:rPr lang="zh-CN" altLang="zh-CN" sz="1600" b="1" dirty="0">
                <a:latin typeface="Times New Roman"/>
                <a:ea typeface="黑体"/>
                <a:cs typeface="Times New Roman"/>
              </a:rPr>
              <a:t>海上马车夫</a:t>
            </a:r>
            <a:r>
              <a:rPr lang="en-US" altLang="zh-CN" sz="1600" b="1" dirty="0">
                <a:cs typeface="Times New Roman"/>
              </a:rPr>
              <a:t>”</a:t>
            </a:r>
            <a:endParaRPr lang="zh-CN" altLang="zh-CN" sz="1600" dirty="0"/>
          </a:p>
          <a:p>
            <a:pPr marL="189000" indent="-342900">
              <a:tabLst>
                <a:tab pos="1800225" algn="l"/>
              </a:tabLst>
            </a:pPr>
            <a:r>
              <a:rPr lang="en-US" altLang="zh-CN" sz="1600" b="1" dirty="0">
                <a:latin typeface="Times New Roman"/>
              </a:rPr>
              <a:t>1.</a:t>
            </a:r>
            <a:r>
              <a:rPr lang="zh-CN" altLang="zh-CN" sz="1600" b="1" dirty="0">
                <a:latin typeface="Times New Roman"/>
                <a:ea typeface="黑体"/>
                <a:cs typeface="Times New Roman"/>
              </a:rPr>
              <a:t>条件</a:t>
            </a:r>
            <a:endParaRPr lang="zh-CN" altLang="zh-CN" sz="1600" dirty="0"/>
          </a:p>
          <a:p>
            <a:pPr marL="189000" indent="-342900">
              <a:tabLst>
                <a:tab pos="1800225" algn="l"/>
              </a:tabLst>
            </a:pPr>
            <a:r>
              <a:rPr lang="en-US" altLang="zh-CN" sz="1600" b="1" dirty="0">
                <a:latin typeface="Times New Roman"/>
              </a:rPr>
              <a:t>	(1)</a:t>
            </a:r>
            <a:r>
              <a:rPr lang="zh-CN" altLang="zh-CN" sz="1600" b="1" dirty="0">
                <a:latin typeface="Times New Roman"/>
                <a:ea typeface="黑体"/>
                <a:cs typeface="Times New Roman"/>
              </a:rPr>
              <a:t>地理条件</a:t>
            </a:r>
            <a:r>
              <a:rPr lang="zh-CN" altLang="zh-CN" sz="1600" b="1" dirty="0">
                <a:latin typeface="Times New Roman"/>
                <a:cs typeface="Times New Roman"/>
              </a:rPr>
              <a:t>：荷兰濒临</a:t>
            </a:r>
            <a:r>
              <a:rPr lang="en-US" altLang="zh-CN" sz="1600" b="1" dirty="0">
                <a:latin typeface="Times New Roman"/>
                <a:cs typeface="Times New Roman"/>
              </a:rPr>
              <a:t>_________</a:t>
            </a:r>
            <a:r>
              <a:rPr lang="zh-CN" altLang="zh-CN" sz="1600" b="1" dirty="0">
                <a:latin typeface="Times New Roman"/>
                <a:cs typeface="Times New Roman"/>
              </a:rPr>
              <a:t>。</a:t>
            </a:r>
            <a:endParaRPr lang="zh-CN" altLang="zh-CN" sz="1600" dirty="0"/>
          </a:p>
          <a:p>
            <a:pPr marL="189000" indent="-342900">
              <a:tabLst>
                <a:tab pos="1800225" algn="l"/>
              </a:tabLst>
            </a:pPr>
            <a:r>
              <a:rPr lang="en-US" altLang="zh-CN" sz="1600" b="1" dirty="0">
                <a:latin typeface="Times New Roman"/>
              </a:rPr>
              <a:t>	(2)</a:t>
            </a:r>
            <a:r>
              <a:rPr lang="zh-CN" altLang="zh-CN" sz="1600" b="1" dirty="0">
                <a:latin typeface="Times New Roman"/>
                <a:ea typeface="黑体"/>
                <a:cs typeface="Times New Roman"/>
              </a:rPr>
              <a:t>经济条件</a:t>
            </a:r>
            <a:r>
              <a:rPr lang="zh-CN" altLang="zh-CN" sz="1600" b="1" dirty="0">
                <a:latin typeface="Times New Roman"/>
                <a:cs typeface="Times New Roman"/>
              </a:rPr>
              <a:t>：手工业发达，商业活动遍及世界各地，是</a:t>
            </a:r>
            <a:r>
              <a:rPr lang="en-US" altLang="zh-CN" sz="1600" b="1" dirty="0">
                <a:latin typeface="Times New Roman"/>
                <a:cs typeface="Times New Roman"/>
              </a:rPr>
              <a:t>_______</a:t>
            </a:r>
            <a:r>
              <a:rPr lang="zh-CN" altLang="zh-CN" sz="1600" b="1" dirty="0">
                <a:latin typeface="Times New Roman"/>
                <a:cs typeface="Times New Roman"/>
              </a:rPr>
              <a:t>最富庶的地区之一。</a:t>
            </a:r>
            <a:endParaRPr lang="zh-CN" altLang="zh-CN" sz="1600" dirty="0"/>
          </a:p>
          <a:p>
            <a:pPr marL="189000" indent="-342900">
              <a:tabLst>
                <a:tab pos="1800225" algn="l"/>
              </a:tabLst>
            </a:pPr>
            <a:r>
              <a:rPr lang="en-US" altLang="zh-CN" sz="1600" b="1" dirty="0">
                <a:latin typeface="Times New Roman"/>
              </a:rPr>
              <a:t>	(3)</a:t>
            </a:r>
            <a:r>
              <a:rPr lang="zh-CN" altLang="zh-CN" sz="1600" b="1" dirty="0">
                <a:latin typeface="Times New Roman"/>
                <a:ea typeface="黑体"/>
                <a:cs typeface="Times New Roman"/>
              </a:rPr>
              <a:t>政治条件</a:t>
            </a:r>
            <a:r>
              <a:rPr lang="zh-CN" altLang="zh-CN" sz="1600" b="1" dirty="0">
                <a:latin typeface="Times New Roman"/>
                <a:cs typeface="Times New Roman"/>
              </a:rPr>
              <a:t>：</a:t>
            </a:r>
            <a:r>
              <a:rPr lang="en-US" altLang="zh-CN" sz="1600" b="1" dirty="0">
                <a:latin typeface="Times New Roman"/>
              </a:rPr>
              <a:t>1581</a:t>
            </a:r>
            <a:r>
              <a:rPr lang="zh-CN" altLang="zh-CN" sz="1600" b="1" dirty="0">
                <a:latin typeface="Times New Roman"/>
                <a:cs typeface="Times New Roman"/>
              </a:rPr>
              <a:t>年，荷兰摆脱</a:t>
            </a:r>
            <a:r>
              <a:rPr lang="en-US" altLang="zh-CN" sz="1600" b="1" dirty="0">
                <a:latin typeface="Times New Roman"/>
                <a:cs typeface="Times New Roman"/>
              </a:rPr>
              <a:t>________</a:t>
            </a:r>
            <a:r>
              <a:rPr lang="zh-CN" altLang="zh-CN" sz="1600" b="1" dirty="0">
                <a:latin typeface="Times New Roman"/>
                <a:cs typeface="Times New Roman"/>
              </a:rPr>
              <a:t>国王的统治，赢得了国家独立。</a:t>
            </a:r>
            <a:r>
              <a:rPr lang="en-US" altLang="zh-CN" sz="1600" b="1" dirty="0">
                <a:latin typeface="Times New Roman"/>
              </a:rPr>
              <a:t>17</a:t>
            </a:r>
            <a:r>
              <a:rPr lang="zh-CN" altLang="zh-CN" sz="1600" b="1" dirty="0">
                <a:latin typeface="Times New Roman"/>
                <a:cs typeface="Times New Roman"/>
              </a:rPr>
              <a:t>世纪时成为欧洲</a:t>
            </a:r>
            <a:r>
              <a:rPr lang="en-US" altLang="zh-CN" sz="1600" b="1" dirty="0">
                <a:latin typeface="Times New Roman"/>
                <a:cs typeface="Times New Roman"/>
              </a:rPr>
              <a:t>___________</a:t>
            </a:r>
            <a:r>
              <a:rPr lang="zh-CN" altLang="zh-CN" sz="1600" b="1" dirty="0">
                <a:latin typeface="Times New Roman"/>
                <a:cs typeface="Times New Roman"/>
              </a:rPr>
              <a:t>国家。</a:t>
            </a:r>
            <a:endParaRPr lang="zh-CN" altLang="zh-CN" sz="1600" dirty="0"/>
          </a:p>
        </p:txBody>
      </p:sp>
      <p:pic>
        <p:nvPicPr>
          <p:cNvPr id="21506" name="Picture 2" descr="自主学习"/>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4746" y="100729"/>
            <a:ext cx="8804308" cy="361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555776" y="945931"/>
            <a:ext cx="881973"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大西洋</a:t>
            </a:r>
          </a:p>
        </p:txBody>
      </p:sp>
      <p:sp>
        <p:nvSpPr>
          <p:cNvPr id="4" name="TextBox 3"/>
          <p:cNvSpPr txBox="1"/>
          <p:nvPr/>
        </p:nvSpPr>
        <p:spPr>
          <a:xfrm>
            <a:off x="5464492" y="1203598"/>
            <a:ext cx="649537"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欧洲</a:t>
            </a:r>
          </a:p>
        </p:txBody>
      </p:sp>
      <p:sp>
        <p:nvSpPr>
          <p:cNvPr id="5" name="TextBox 4"/>
          <p:cNvSpPr txBox="1"/>
          <p:nvPr/>
        </p:nvSpPr>
        <p:spPr>
          <a:xfrm>
            <a:off x="3347864" y="1472170"/>
            <a:ext cx="881973"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西班牙</a:t>
            </a:r>
          </a:p>
        </p:txBody>
      </p:sp>
      <p:sp>
        <p:nvSpPr>
          <p:cNvPr id="7" name="TextBox 6"/>
          <p:cNvSpPr txBox="1"/>
          <p:nvPr/>
        </p:nvSpPr>
        <p:spPr>
          <a:xfrm>
            <a:off x="539552" y="1681321"/>
            <a:ext cx="1114408"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资本主义</a:t>
            </a:r>
          </a:p>
        </p:txBody>
      </p:sp>
      <p:sp>
        <p:nvSpPr>
          <p:cNvPr id="8" name="矩形 1">
            <a:extLst>
              <a:ext uri="{FF2B5EF4-FFF2-40B4-BE49-F238E27FC236}">
                <a16:creationId xmlns:a16="http://schemas.microsoft.com/office/drawing/2014/main" id="{0DA7ECAA-F1D7-483A-BD65-9B59BBF8AC93}"/>
              </a:ext>
            </a:extLst>
          </p:cNvPr>
          <p:cNvSpPr>
            <a:spLocks noChangeArrowheads="1"/>
          </p:cNvSpPr>
          <p:nvPr/>
        </p:nvSpPr>
        <p:spPr bwMode="auto">
          <a:xfrm>
            <a:off x="204264" y="2006061"/>
            <a:ext cx="8735471"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89000" indent="-342900">
              <a:tabLst>
                <a:tab pos="1800225" algn="l"/>
              </a:tabLst>
            </a:pPr>
            <a:r>
              <a:rPr lang="en-US" altLang="zh-CN" sz="1600" b="1" dirty="0">
                <a:latin typeface="Times New Roman"/>
              </a:rPr>
              <a:t>2.</a:t>
            </a:r>
            <a:r>
              <a:rPr lang="zh-CN" altLang="zh-CN" sz="1600" b="1" dirty="0">
                <a:latin typeface="Times New Roman"/>
                <a:ea typeface="黑体"/>
                <a:cs typeface="Times New Roman"/>
              </a:rPr>
              <a:t>表现</a:t>
            </a:r>
            <a:endParaRPr lang="zh-CN" altLang="zh-CN" sz="1600" dirty="0"/>
          </a:p>
          <a:p>
            <a:pPr marL="189000" indent="-342900">
              <a:tabLst>
                <a:tab pos="1800225" algn="l"/>
              </a:tabLst>
            </a:pPr>
            <a:r>
              <a:rPr lang="en-US" altLang="zh-CN" sz="1600" b="1" dirty="0">
                <a:latin typeface="Times New Roman"/>
              </a:rPr>
              <a:t>	(1)</a:t>
            </a:r>
            <a:r>
              <a:rPr lang="zh-CN" altLang="zh-CN" sz="1600" b="1" dirty="0">
                <a:latin typeface="Times New Roman"/>
                <a:cs typeface="Times New Roman"/>
              </a:rPr>
              <a:t>荷兰拥有的商船数超过欧洲其他国家的总和。</a:t>
            </a:r>
            <a:endParaRPr lang="zh-CN" altLang="zh-CN" sz="1600" dirty="0"/>
          </a:p>
          <a:p>
            <a:pPr marL="189000" indent="-342900">
              <a:tabLst>
                <a:tab pos="1800225" algn="l"/>
              </a:tabLst>
            </a:pPr>
            <a:r>
              <a:rPr lang="en-US" altLang="zh-CN" sz="1600" b="1" dirty="0">
                <a:latin typeface="Times New Roman"/>
              </a:rPr>
              <a:t>	(2)</a:t>
            </a:r>
            <a:r>
              <a:rPr lang="zh-CN" altLang="zh-CN" sz="1600" b="1" dirty="0">
                <a:latin typeface="Times New Roman"/>
                <a:cs typeface="Times New Roman"/>
              </a:rPr>
              <a:t>荷兰商船贩运着世界各地的商品，为荷兰人带来了丰厚的利润。</a:t>
            </a:r>
            <a:endParaRPr lang="zh-CN" altLang="zh-CN" sz="1600" dirty="0"/>
          </a:p>
          <a:p>
            <a:pPr marL="189000" indent="-342900">
              <a:tabLst>
                <a:tab pos="1800225" algn="l"/>
              </a:tabLst>
            </a:pPr>
            <a:r>
              <a:rPr lang="en-US" altLang="zh-CN" sz="1600" b="1" dirty="0">
                <a:latin typeface="Times New Roman"/>
              </a:rPr>
              <a:t>3.</a:t>
            </a:r>
            <a:r>
              <a:rPr lang="zh-CN" altLang="zh-CN" sz="1600" b="1" dirty="0">
                <a:latin typeface="Times New Roman"/>
                <a:ea typeface="黑体"/>
                <a:cs typeface="Times New Roman"/>
              </a:rPr>
              <a:t>扩张</a:t>
            </a:r>
            <a:endParaRPr lang="zh-CN" altLang="zh-CN" sz="1600" dirty="0"/>
          </a:p>
          <a:p>
            <a:pPr marL="189000" indent="-342900">
              <a:tabLst>
                <a:tab pos="1800225" algn="l"/>
              </a:tabLst>
            </a:pPr>
            <a:r>
              <a:rPr lang="en-US" altLang="zh-CN" sz="1600" b="1" dirty="0">
                <a:latin typeface="Times New Roman"/>
              </a:rPr>
              <a:t>	(1)</a:t>
            </a:r>
            <a:r>
              <a:rPr lang="zh-CN" altLang="zh-CN" sz="1600" b="1" dirty="0">
                <a:latin typeface="Times New Roman"/>
                <a:ea typeface="黑体"/>
                <a:cs typeface="Times New Roman"/>
              </a:rPr>
              <a:t>殖民机构</a:t>
            </a:r>
            <a:r>
              <a:rPr lang="zh-CN" altLang="zh-CN" sz="1600" b="1" dirty="0">
                <a:latin typeface="Times New Roman"/>
                <a:cs typeface="Times New Roman"/>
              </a:rPr>
              <a:t>：成立</a:t>
            </a:r>
            <a:r>
              <a:rPr lang="en-US" altLang="zh-CN" sz="1600" b="1" dirty="0">
                <a:latin typeface="Times New Roman"/>
                <a:cs typeface="Times New Roman"/>
              </a:rPr>
              <a:t>____________</a:t>
            </a:r>
            <a:r>
              <a:rPr lang="zh-CN" altLang="zh-CN" sz="1600" b="1" dirty="0">
                <a:latin typeface="Times New Roman"/>
                <a:cs typeface="Times New Roman"/>
              </a:rPr>
              <a:t>等垄断性的贸易公司，建立了遍布世界的商业殖民帝国。</a:t>
            </a:r>
            <a:r>
              <a:rPr lang="en-US" altLang="zh-CN" sz="1600" b="1" dirty="0">
                <a:latin typeface="Times New Roman"/>
                <a:cs typeface="Times New Roman"/>
              </a:rPr>
              <a:t>  </a:t>
            </a:r>
            <a:endParaRPr lang="zh-CN" altLang="zh-CN" sz="1600" dirty="0"/>
          </a:p>
        </p:txBody>
      </p:sp>
      <p:sp>
        <p:nvSpPr>
          <p:cNvPr id="9" name="TextBox 2">
            <a:extLst>
              <a:ext uri="{FF2B5EF4-FFF2-40B4-BE49-F238E27FC236}">
                <a16:creationId xmlns:a16="http://schemas.microsoft.com/office/drawing/2014/main" id="{A5544101-EE9C-4C71-8FF3-2690417AE8B3}"/>
              </a:ext>
            </a:extLst>
          </p:cNvPr>
          <p:cNvSpPr txBox="1"/>
          <p:nvPr/>
        </p:nvSpPr>
        <p:spPr>
          <a:xfrm>
            <a:off x="2090905" y="2959934"/>
            <a:ext cx="1346844"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东印度公司</a:t>
            </a:r>
          </a:p>
        </p:txBody>
      </p:sp>
      <p:sp>
        <p:nvSpPr>
          <p:cNvPr id="10" name="矩形 1">
            <a:extLst>
              <a:ext uri="{FF2B5EF4-FFF2-40B4-BE49-F238E27FC236}">
                <a16:creationId xmlns:a16="http://schemas.microsoft.com/office/drawing/2014/main" id="{1E4AD622-A087-4367-B500-AAAC68E5343A}"/>
              </a:ext>
            </a:extLst>
          </p:cNvPr>
          <p:cNvSpPr>
            <a:spLocks noChangeArrowheads="1"/>
          </p:cNvSpPr>
          <p:nvPr/>
        </p:nvSpPr>
        <p:spPr bwMode="auto">
          <a:xfrm>
            <a:off x="395536" y="3250981"/>
            <a:ext cx="87354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altLang="zh-CN" sz="1600" b="1" kern="100" dirty="0">
                <a:latin typeface="Times New Roman"/>
              </a:rPr>
              <a:t>(2)</a:t>
            </a:r>
            <a:r>
              <a:rPr lang="zh-CN" altLang="zh-CN" sz="1600" b="1" kern="100" dirty="0">
                <a:latin typeface="Times New Roman"/>
                <a:ea typeface="黑体"/>
                <a:cs typeface="Times New Roman"/>
              </a:rPr>
              <a:t>殖民争夺</a:t>
            </a:r>
            <a:endParaRPr lang="zh-CN" altLang="zh-CN" sz="700" kern="100" dirty="0">
              <a:latin typeface="宋体"/>
              <a:cs typeface="Courier New"/>
            </a:endParaRPr>
          </a:p>
        </p:txBody>
      </p:sp>
      <p:graphicFrame>
        <p:nvGraphicFramePr>
          <p:cNvPr id="11" name="表格 10">
            <a:extLst>
              <a:ext uri="{FF2B5EF4-FFF2-40B4-BE49-F238E27FC236}">
                <a16:creationId xmlns:a16="http://schemas.microsoft.com/office/drawing/2014/main" id="{87A1E8AB-D705-48EE-9C09-16B716AB0366}"/>
              </a:ext>
            </a:extLst>
          </p:cNvPr>
          <p:cNvGraphicFramePr>
            <a:graphicFrameLocks noGrp="1"/>
          </p:cNvGraphicFramePr>
          <p:nvPr>
            <p:extLst>
              <p:ext uri="{D42A27DB-BD31-4B8C-83A1-F6EECF244321}">
                <p14:modId xmlns:p14="http://schemas.microsoft.com/office/powerpoint/2010/main" val="2684207261"/>
              </p:ext>
            </p:extLst>
          </p:nvPr>
        </p:nvGraphicFramePr>
        <p:xfrm>
          <a:off x="310281" y="3575721"/>
          <a:ext cx="8643954" cy="1516455"/>
        </p:xfrm>
        <a:graphic>
          <a:graphicData uri="http://schemas.openxmlformats.org/drawingml/2006/table">
            <a:tbl>
              <a:tblPr/>
              <a:tblGrid>
                <a:gridCol w="840900">
                  <a:extLst>
                    <a:ext uri="{9D8B030D-6E8A-4147-A177-3AD203B41FA5}">
                      <a16:colId xmlns:a16="http://schemas.microsoft.com/office/drawing/2014/main" val="20000"/>
                    </a:ext>
                  </a:extLst>
                </a:gridCol>
                <a:gridCol w="7803054">
                  <a:extLst>
                    <a:ext uri="{9D8B030D-6E8A-4147-A177-3AD203B41FA5}">
                      <a16:colId xmlns:a16="http://schemas.microsoft.com/office/drawing/2014/main" val="20001"/>
                    </a:ext>
                  </a:extLst>
                </a:gridCol>
              </a:tblGrid>
              <a:tr h="243694">
                <a:tc>
                  <a:txBody>
                    <a:bodyPr/>
                    <a:lstStyle/>
                    <a:p>
                      <a:pPr algn="ctr">
                        <a:lnSpc>
                          <a:spcPct val="100000"/>
                        </a:lnSpc>
                        <a:tabLst>
                          <a:tab pos="2400300" algn="l"/>
                        </a:tabLst>
                      </a:pPr>
                      <a:r>
                        <a:rPr lang="zh-CN" sz="1600" b="1" baseline="0" dirty="0">
                          <a:effectLst/>
                          <a:latin typeface="Times New Roman"/>
                          <a:cs typeface="Times New Roman"/>
                        </a:rPr>
                        <a:t>地区</a:t>
                      </a:r>
                      <a:r>
                        <a:rPr lang="en-US" altLang="zh-CN" sz="1600" b="1" baseline="0" dirty="0">
                          <a:effectLst/>
                          <a:latin typeface="Times New Roman"/>
                          <a:cs typeface="Times New Roman"/>
                        </a:rPr>
                        <a:t> </a:t>
                      </a:r>
                      <a:endParaRPr lang="zh-CN" sz="1600" baseline="0" dirty="0">
                        <a:effectLst/>
                        <a:latin typeface="Calibri"/>
                        <a:cs typeface="Times New Roman"/>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tabLst>
                          <a:tab pos="2400300" algn="l"/>
                        </a:tabLst>
                      </a:pPr>
                      <a:r>
                        <a:rPr lang="zh-CN" sz="1600" b="1" baseline="0">
                          <a:effectLst/>
                          <a:latin typeface="Times New Roman"/>
                          <a:cs typeface="Times New Roman"/>
                        </a:rPr>
                        <a:t>概况</a:t>
                      </a:r>
                      <a:endParaRPr lang="zh-CN" sz="1600" baseline="0">
                        <a:effectLst/>
                        <a:latin typeface="Calibri"/>
                        <a:cs typeface="Times New Roman"/>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25065">
                <a:tc>
                  <a:txBody>
                    <a:bodyPr/>
                    <a:lstStyle/>
                    <a:p>
                      <a:pPr algn="ctr">
                        <a:lnSpc>
                          <a:spcPct val="100000"/>
                        </a:lnSpc>
                        <a:tabLst>
                          <a:tab pos="2400300" algn="l"/>
                        </a:tabLst>
                      </a:pPr>
                      <a:r>
                        <a:rPr lang="zh-CN" sz="1600" b="1" baseline="0">
                          <a:effectLst/>
                          <a:latin typeface="Times New Roman"/>
                          <a:cs typeface="Times New Roman"/>
                        </a:rPr>
                        <a:t>非洲</a:t>
                      </a:r>
                      <a:endParaRPr lang="zh-CN" sz="1600" baseline="0">
                        <a:effectLst/>
                        <a:latin typeface="Calibri"/>
                        <a:cs typeface="Times New Roman"/>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tabLst>
                          <a:tab pos="2400300" algn="l"/>
                        </a:tabLst>
                      </a:pPr>
                      <a:r>
                        <a:rPr lang="zh-CN" sz="1600" b="1" baseline="0" dirty="0">
                          <a:effectLst/>
                          <a:latin typeface="Times New Roman"/>
                          <a:cs typeface="Times New Roman"/>
                        </a:rPr>
                        <a:t>从葡萄牙手中夺取</a:t>
                      </a:r>
                      <a:r>
                        <a:rPr lang="en-US" altLang="zh-CN" sz="1600" b="1" u="none" baseline="0" dirty="0">
                          <a:effectLst/>
                          <a:latin typeface="Times New Roman"/>
                          <a:cs typeface="Times New Roman"/>
                        </a:rPr>
                        <a:t>________</a:t>
                      </a:r>
                      <a:r>
                        <a:rPr lang="zh-CN" sz="1600" b="1" baseline="0" dirty="0">
                          <a:effectLst/>
                          <a:latin typeface="Times New Roman"/>
                          <a:cs typeface="Times New Roman"/>
                        </a:rPr>
                        <a:t>殖民地</a:t>
                      </a:r>
                      <a:endParaRPr lang="zh-CN" sz="1600" baseline="0" dirty="0">
                        <a:effectLst/>
                        <a:latin typeface="Calibri"/>
                        <a:cs typeface="Times New Roman"/>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96182">
                <a:tc>
                  <a:txBody>
                    <a:bodyPr/>
                    <a:lstStyle/>
                    <a:p>
                      <a:pPr algn="ctr">
                        <a:lnSpc>
                          <a:spcPct val="100000"/>
                        </a:lnSpc>
                        <a:tabLst>
                          <a:tab pos="2400300" algn="l"/>
                        </a:tabLst>
                      </a:pPr>
                      <a:r>
                        <a:rPr lang="zh-CN" sz="1600" b="1" baseline="0">
                          <a:effectLst/>
                          <a:latin typeface="Times New Roman"/>
                          <a:cs typeface="Times New Roman"/>
                        </a:rPr>
                        <a:t>亚洲</a:t>
                      </a:r>
                      <a:endParaRPr lang="zh-CN" sz="1600" baseline="0">
                        <a:effectLst/>
                        <a:latin typeface="Calibri"/>
                        <a:cs typeface="Times New Roman"/>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tabLst>
                          <a:tab pos="2400300" algn="l"/>
                        </a:tabLst>
                      </a:pPr>
                      <a:r>
                        <a:rPr lang="zh-CN" sz="1600" b="1" baseline="0" dirty="0">
                          <a:effectLst/>
                          <a:latin typeface="Times New Roman"/>
                          <a:cs typeface="Times New Roman"/>
                        </a:rPr>
                        <a:t>在</a:t>
                      </a:r>
                      <a:r>
                        <a:rPr lang="en-US" altLang="zh-CN" sz="1600" b="1" u="none" baseline="0" dirty="0">
                          <a:effectLst/>
                          <a:latin typeface="Times New Roman"/>
                          <a:cs typeface="Times New Roman"/>
                        </a:rPr>
                        <a:t>______</a:t>
                      </a:r>
                      <a:r>
                        <a:rPr lang="zh-CN" sz="1600" b="1" baseline="0" dirty="0">
                          <a:effectLst/>
                          <a:latin typeface="Times New Roman"/>
                          <a:cs typeface="Times New Roman"/>
                        </a:rPr>
                        <a:t>沿海建立了殖民据点，夺得了</a:t>
                      </a:r>
                      <a:r>
                        <a:rPr lang="en-US" altLang="zh-CN" sz="1600" b="1" u="none" baseline="0" dirty="0">
                          <a:effectLst/>
                          <a:latin typeface="Times New Roman"/>
                          <a:cs typeface="Times New Roman"/>
                        </a:rPr>
                        <a:t>________</a:t>
                      </a:r>
                      <a:r>
                        <a:rPr lang="zh-CN" sz="1600" b="1" baseline="0" dirty="0">
                          <a:effectLst/>
                          <a:latin typeface="Times New Roman"/>
                          <a:cs typeface="Times New Roman"/>
                        </a:rPr>
                        <a:t>和锡兰，侵入印度尼西亚一带，并一度占领了中国领土</a:t>
                      </a:r>
                      <a:r>
                        <a:rPr lang="en-US" altLang="zh-CN" sz="1600" b="1" u="none" baseline="0" dirty="0">
                          <a:effectLst/>
                          <a:latin typeface="Times New Roman"/>
                          <a:cs typeface="Times New Roman"/>
                        </a:rPr>
                        <a:t>________</a:t>
                      </a:r>
                      <a:endParaRPr lang="zh-CN" sz="1600" u="none" baseline="0" dirty="0">
                        <a:effectLst/>
                        <a:latin typeface="Calibri"/>
                        <a:cs typeface="Times New Roman"/>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51368">
                <a:tc>
                  <a:txBody>
                    <a:bodyPr/>
                    <a:lstStyle/>
                    <a:p>
                      <a:pPr algn="ctr">
                        <a:lnSpc>
                          <a:spcPct val="100000"/>
                        </a:lnSpc>
                        <a:tabLst>
                          <a:tab pos="2400300" algn="l"/>
                        </a:tabLst>
                      </a:pPr>
                      <a:r>
                        <a:rPr lang="zh-CN" sz="1600" b="1" baseline="0">
                          <a:effectLst/>
                          <a:latin typeface="Times New Roman"/>
                          <a:cs typeface="Times New Roman"/>
                        </a:rPr>
                        <a:t>美洲</a:t>
                      </a:r>
                      <a:endParaRPr lang="zh-CN" sz="1600" baseline="0">
                        <a:effectLst/>
                        <a:latin typeface="Calibri"/>
                        <a:cs typeface="Times New Roman"/>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tabLst>
                          <a:tab pos="2400300" algn="l"/>
                        </a:tabLst>
                      </a:pPr>
                      <a:r>
                        <a:rPr lang="zh-CN" sz="1600" b="1" baseline="0" dirty="0">
                          <a:effectLst/>
                          <a:latin typeface="Times New Roman"/>
                          <a:cs typeface="Times New Roman"/>
                        </a:rPr>
                        <a:t>建立了以</a:t>
                      </a:r>
                      <a:r>
                        <a:rPr lang="en-US" altLang="zh-CN" sz="1600" b="1" u="none" baseline="0" dirty="0">
                          <a:effectLst/>
                          <a:latin typeface="Times New Roman"/>
                          <a:cs typeface="Times New Roman"/>
                        </a:rPr>
                        <a:t>________________</a:t>
                      </a:r>
                      <a:r>
                        <a:rPr lang="zh-CN" sz="1600" b="1" baseline="0" dirty="0">
                          <a:effectLst/>
                          <a:latin typeface="Times New Roman"/>
                          <a:cs typeface="Times New Roman"/>
                        </a:rPr>
                        <a:t>为中心的殖民地</a:t>
                      </a:r>
                      <a:endParaRPr lang="zh-CN" sz="1600" baseline="0" dirty="0">
                        <a:effectLst/>
                        <a:latin typeface="Calibri"/>
                        <a:cs typeface="Times New Roman"/>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2" name="TextBox 2">
            <a:extLst>
              <a:ext uri="{FF2B5EF4-FFF2-40B4-BE49-F238E27FC236}">
                <a16:creationId xmlns:a16="http://schemas.microsoft.com/office/drawing/2014/main" id="{F95F6516-CB94-432D-92F2-49DFD505D4D8}"/>
              </a:ext>
            </a:extLst>
          </p:cNvPr>
          <p:cNvSpPr txBox="1"/>
          <p:nvPr/>
        </p:nvSpPr>
        <p:spPr>
          <a:xfrm>
            <a:off x="2823482" y="3762631"/>
            <a:ext cx="881973"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好望角</a:t>
            </a:r>
          </a:p>
        </p:txBody>
      </p:sp>
      <p:sp>
        <p:nvSpPr>
          <p:cNvPr id="13" name="TextBox 3">
            <a:extLst>
              <a:ext uri="{FF2B5EF4-FFF2-40B4-BE49-F238E27FC236}">
                <a16:creationId xmlns:a16="http://schemas.microsoft.com/office/drawing/2014/main" id="{B3B68CDC-85F1-46C0-839A-29F42B686CB8}"/>
              </a:ext>
            </a:extLst>
          </p:cNvPr>
          <p:cNvSpPr txBox="1"/>
          <p:nvPr/>
        </p:nvSpPr>
        <p:spPr>
          <a:xfrm>
            <a:off x="1403648" y="4098342"/>
            <a:ext cx="649537"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印度</a:t>
            </a:r>
          </a:p>
        </p:txBody>
      </p:sp>
      <p:sp>
        <p:nvSpPr>
          <p:cNvPr id="14" name="TextBox 5">
            <a:extLst>
              <a:ext uri="{FF2B5EF4-FFF2-40B4-BE49-F238E27FC236}">
                <a16:creationId xmlns:a16="http://schemas.microsoft.com/office/drawing/2014/main" id="{9B466190-772C-4787-8590-A1F59E40F8C2}"/>
              </a:ext>
            </a:extLst>
          </p:cNvPr>
          <p:cNvSpPr txBox="1"/>
          <p:nvPr/>
        </p:nvSpPr>
        <p:spPr>
          <a:xfrm>
            <a:off x="4609873" y="4081549"/>
            <a:ext cx="881973"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马六甲</a:t>
            </a:r>
          </a:p>
        </p:txBody>
      </p:sp>
      <p:sp>
        <p:nvSpPr>
          <p:cNvPr id="15" name="TextBox 6">
            <a:extLst>
              <a:ext uri="{FF2B5EF4-FFF2-40B4-BE49-F238E27FC236}">
                <a16:creationId xmlns:a16="http://schemas.microsoft.com/office/drawing/2014/main" id="{6EBF620B-38B6-4729-AFFF-CD39AE3E7EC6}"/>
              </a:ext>
            </a:extLst>
          </p:cNvPr>
          <p:cNvSpPr txBox="1"/>
          <p:nvPr/>
        </p:nvSpPr>
        <p:spPr>
          <a:xfrm>
            <a:off x="2915816" y="4307624"/>
            <a:ext cx="649537"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台湾</a:t>
            </a:r>
          </a:p>
        </p:txBody>
      </p:sp>
      <p:sp>
        <p:nvSpPr>
          <p:cNvPr id="16" name="TextBox 7">
            <a:extLst>
              <a:ext uri="{FF2B5EF4-FFF2-40B4-BE49-F238E27FC236}">
                <a16:creationId xmlns:a16="http://schemas.microsoft.com/office/drawing/2014/main" id="{6ED024EB-68E7-49E0-A5FE-622CEEE03574}"/>
              </a:ext>
            </a:extLst>
          </p:cNvPr>
          <p:cNvSpPr txBox="1"/>
          <p:nvPr/>
        </p:nvSpPr>
        <p:spPr>
          <a:xfrm>
            <a:off x="2126177" y="4632364"/>
            <a:ext cx="1579278"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新阿姆斯特丹</a:t>
            </a:r>
          </a:p>
        </p:txBody>
      </p:sp>
      <p:sp>
        <p:nvSpPr>
          <p:cNvPr id="6" name="文本框 5">
            <a:extLst>
              <a:ext uri="{FF2B5EF4-FFF2-40B4-BE49-F238E27FC236}">
                <a16:creationId xmlns:a16="http://schemas.microsoft.com/office/drawing/2014/main" id="{44DDD862-E51C-46B6-A3A9-878CD2625C30}"/>
              </a:ext>
            </a:extLst>
          </p:cNvPr>
          <p:cNvSpPr txBox="1"/>
          <p:nvPr/>
        </p:nvSpPr>
        <p:spPr>
          <a:xfrm>
            <a:off x="6804248" y="518297"/>
            <a:ext cx="1296144" cy="461665"/>
          </a:xfrm>
          <a:prstGeom prst="rect">
            <a:avLst/>
          </a:prstGeom>
          <a:solidFill>
            <a:srgbClr val="003399"/>
          </a:solidFill>
        </p:spPr>
        <p:txBody>
          <a:bodyPr wrap="square" rtlCol="0">
            <a:spAutoFit/>
          </a:bodyPr>
          <a:lstStyle/>
          <a:p>
            <a:pPr algn="ctr"/>
            <a:r>
              <a:rPr lang="zh-CN" altLang="en-US" sz="2400" b="1" dirty="0">
                <a:solidFill>
                  <a:srgbClr val="FFFF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做笔记</a:t>
            </a:r>
          </a:p>
        </p:txBody>
      </p:sp>
    </p:spTree>
    <p:extLst>
      <p:ext uri="{BB962C8B-B14F-4D97-AF65-F5344CB8AC3E}">
        <p14:creationId xmlns:p14="http://schemas.microsoft.com/office/powerpoint/2010/main" val="4074054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linds(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linds(horizontal)">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blinds(horizontal)">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barn(inVertical)">
                                      <p:cBhvr>
                                        <p:cTn id="5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7" grpId="0"/>
      <p:bldP spid="9" grpId="0"/>
      <p:bldP spid="12" grpId="0"/>
      <p:bldP spid="13" grpId="0"/>
      <p:bldP spid="14" grpId="0"/>
      <p:bldP spid="15" grpId="0"/>
      <p:bldP spid="16" grpId="0"/>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descr="荷兰的殖民扩张"/>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useBgFill="1">
        <p:nvSpPr>
          <p:cNvPr id="3" name="Rectangle 5"/>
          <p:cNvSpPr>
            <a:spLocks noChangeArrowheads="1"/>
          </p:cNvSpPr>
          <p:nvPr/>
        </p:nvSpPr>
        <p:spPr bwMode="auto">
          <a:xfrm>
            <a:off x="4869" y="127491"/>
            <a:ext cx="9144000" cy="4888518"/>
          </a:xfrm>
          <a:prstGeom prst="rect">
            <a:avLst/>
          </a:prstGeom>
          <a:ln w="38100" algn="ctr">
            <a:noFill/>
            <a:miter lim="800000"/>
            <a:headEnd/>
            <a:tailEnd/>
          </a:ln>
          <a:effectLst/>
        </p:spPr>
        <p:txBody>
          <a:bodyPr wrap="square" anchor="ctr">
            <a:spAutoFit/>
          </a:bodyPr>
          <a:lstStyle/>
          <a:p>
            <a:pPr indent="457200">
              <a:lnSpc>
                <a:spcPts val="5000"/>
              </a:lnSpc>
              <a:spcBef>
                <a:spcPts val="600"/>
              </a:spcBef>
              <a:spcAft>
                <a:spcPts val="600"/>
              </a:spcAft>
              <a:buFontTx/>
              <a:buNone/>
            </a:pPr>
            <a:r>
              <a:rPr lang="zh-CN" altLang="en-US" sz="2600" b="1" dirty="0">
                <a:latin typeface="华文细黑" pitchFamily="2" charset="-122"/>
                <a:ea typeface="华文细黑" pitchFamily="2" charset="-122"/>
              </a:rPr>
              <a:t>对广大殖民地掠夺，增强了荷兰的经济力量，促使荷兰成为</a:t>
            </a:r>
            <a:r>
              <a:rPr lang="en-US" altLang="zh-CN" sz="2600" b="1" dirty="0">
                <a:latin typeface="华文细黑" pitchFamily="2" charset="-122"/>
                <a:ea typeface="华文细黑" pitchFamily="2" charset="-122"/>
              </a:rPr>
              <a:t>17</a:t>
            </a:r>
            <a:r>
              <a:rPr lang="zh-CN" altLang="en-US" sz="2600" b="1" dirty="0">
                <a:latin typeface="华文细黑" pitchFamily="2" charset="-122"/>
                <a:ea typeface="华文细黑" pitchFamily="2" charset="-122"/>
              </a:rPr>
              <a:t>世纪标准的资本主义国家。但是，</a:t>
            </a:r>
            <a:r>
              <a:rPr lang="zh-CN" altLang="en-US" sz="2600" b="1" dirty="0">
                <a:solidFill>
                  <a:srgbClr val="FF0000"/>
                </a:solidFill>
                <a:latin typeface="华文细黑" pitchFamily="2" charset="-122"/>
                <a:ea typeface="华文细黑" pitchFamily="2" charset="-122"/>
              </a:rPr>
              <a:t>随着时代的发展，商业资本的优势必然要被产业资本所替代</a:t>
            </a:r>
            <a:r>
              <a:rPr lang="zh-CN" altLang="en-US" sz="2600" b="1" dirty="0">
                <a:latin typeface="华文细黑" pitchFamily="2" charset="-122"/>
                <a:ea typeface="华文细黑" pitchFamily="2" charset="-122"/>
              </a:rPr>
              <a:t>，荷兰的海上霸权地位终于不能维持下去。</a:t>
            </a:r>
            <a:r>
              <a:rPr lang="en-US" altLang="zh-CN" sz="2600" b="1" dirty="0">
                <a:latin typeface="华文细黑" pitchFamily="2" charset="-122"/>
                <a:ea typeface="华文细黑" pitchFamily="2" charset="-122"/>
              </a:rPr>
              <a:t>17</a:t>
            </a:r>
            <a:r>
              <a:rPr lang="zh-CN" altLang="en-US" sz="2600" b="1" dirty="0">
                <a:latin typeface="华文细黑" pitchFamily="2" charset="-122"/>
                <a:ea typeface="华文细黑" pitchFamily="2" charset="-122"/>
              </a:rPr>
              <a:t>世纪后半期，在对英国、法国的几次作战失败后，荷兰的殖民势力便大为衰退。</a:t>
            </a:r>
            <a:endParaRPr lang="en-US" altLang="zh-CN" sz="2600" b="1" dirty="0">
              <a:latin typeface="华文细黑" pitchFamily="2" charset="-122"/>
              <a:ea typeface="华文细黑" pitchFamily="2" charset="-122"/>
            </a:endParaRPr>
          </a:p>
          <a:p>
            <a:pPr indent="457200">
              <a:lnSpc>
                <a:spcPts val="5000"/>
              </a:lnSpc>
              <a:spcBef>
                <a:spcPts val="600"/>
              </a:spcBef>
              <a:spcAft>
                <a:spcPts val="600"/>
              </a:spcAft>
              <a:buFontTx/>
              <a:buNone/>
            </a:pPr>
            <a:r>
              <a:rPr lang="zh-CN" altLang="en-US" sz="2600" b="1" dirty="0">
                <a:solidFill>
                  <a:srgbClr val="FF0000"/>
                </a:solidFill>
                <a:latin typeface="华文细黑" pitchFamily="2" charset="-122"/>
                <a:ea typeface="华文细黑" pitchFamily="2" charset="-122"/>
              </a:rPr>
              <a:t>到</a:t>
            </a:r>
            <a:r>
              <a:rPr lang="en-US" altLang="zh-CN" sz="2600" b="1" dirty="0">
                <a:solidFill>
                  <a:srgbClr val="FF0000"/>
                </a:solidFill>
                <a:latin typeface="华文细黑" pitchFamily="2" charset="-122"/>
                <a:ea typeface="华文细黑" pitchFamily="2" charset="-122"/>
              </a:rPr>
              <a:t>18</a:t>
            </a:r>
            <a:r>
              <a:rPr lang="zh-CN" altLang="en-US" sz="2600" b="1" dirty="0">
                <a:solidFill>
                  <a:srgbClr val="FF0000"/>
                </a:solidFill>
                <a:latin typeface="华文细黑" pitchFamily="2" charset="-122"/>
                <a:ea typeface="华文细黑" pitchFamily="2" charset="-122"/>
              </a:rPr>
              <a:t>世纪，</a:t>
            </a:r>
            <a:r>
              <a:rPr lang="zh-CN" altLang="en-US" sz="4800" b="1" dirty="0">
                <a:solidFill>
                  <a:srgbClr val="FF0000"/>
                </a:solidFill>
                <a:latin typeface="华文行楷" panose="02010800040101010101" pitchFamily="2" charset="-122"/>
                <a:ea typeface="华文行楷" panose="02010800040101010101" pitchFamily="2" charset="-122"/>
              </a:rPr>
              <a:t>英国</a:t>
            </a:r>
            <a:r>
              <a:rPr lang="zh-CN" altLang="en-US" sz="2600" b="1" dirty="0">
                <a:latin typeface="华文细黑" pitchFamily="2" charset="-122"/>
                <a:ea typeface="华文细黑" pitchFamily="2" charset="-122"/>
              </a:rPr>
              <a:t>替代荷兰成为西欧最强大的殖民帝国。　</a:t>
            </a:r>
            <a:r>
              <a:rPr lang="zh-CN" altLang="en-US" sz="2800" b="1" dirty="0">
                <a:latin typeface="华文细黑" pitchFamily="2" charset="-122"/>
                <a:ea typeface="华文细黑" pitchFamily="2" charset="-122"/>
              </a:rPr>
              <a:t>　       </a:t>
            </a:r>
          </a:p>
          <a:p>
            <a:pPr algn="r">
              <a:lnSpc>
                <a:spcPts val="5000"/>
              </a:lnSpc>
              <a:spcBef>
                <a:spcPts val="600"/>
              </a:spcBef>
              <a:spcAft>
                <a:spcPts val="600"/>
              </a:spcAft>
              <a:buFontTx/>
              <a:buNone/>
            </a:pPr>
            <a:r>
              <a:rPr lang="zh-CN" altLang="en-US" sz="2400" b="1" dirty="0">
                <a:solidFill>
                  <a:srgbClr val="0000FF"/>
                </a:solidFill>
                <a:latin typeface="华文细黑" pitchFamily="2" charset="-122"/>
                <a:ea typeface="华文细黑" pitchFamily="2" charset="-122"/>
              </a:rPr>
              <a:t>         </a:t>
            </a: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（选自</a:t>
            </a: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中国大百科全书（经济学</a:t>
            </a:r>
            <a:r>
              <a:rPr lang="en-US" altLang="zh-CN" sz="2400" b="1" dirty="0">
                <a:solidFill>
                  <a:srgbClr val="0000FF"/>
                </a:solidFill>
                <a:latin typeface="华文细黑" pitchFamily="2" charset="-122"/>
                <a:ea typeface="华文细黑" pitchFamily="2" charset="-122"/>
              </a:rPr>
              <a:t>Ⅲ</a:t>
            </a:r>
            <a:r>
              <a:rPr lang="zh-CN" altLang="en-US" sz="2400" b="1" dirty="0">
                <a:solidFill>
                  <a:srgbClr val="0000FF"/>
                </a:solidFill>
                <a:latin typeface="华文细黑" pitchFamily="2" charset="-122"/>
                <a:ea typeface="华文细黑" pitchFamily="2" charset="-122"/>
              </a:rPr>
              <a:t>）</a:t>
            </a:r>
            <a:r>
              <a:rPr lang="en-US" altLang="zh-CN" sz="2400" b="1" dirty="0">
                <a:solidFill>
                  <a:srgbClr val="0000FF"/>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 presetClass="entr" presetSubtype="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0" y="0"/>
            <a:ext cx="9144000" cy="584775"/>
          </a:xfrm>
          <a:prstGeom prst="rect">
            <a:avLst/>
          </a:prstGeom>
          <a:noFill/>
          <a:ln w="9525">
            <a:noFill/>
            <a:miter lim="800000"/>
            <a:headEnd/>
            <a:tailEnd/>
          </a:ln>
        </p:spPr>
        <p:txBody>
          <a:bodyPr wrap="square">
            <a:spAutoFit/>
          </a:bodyPr>
          <a:lstStyle/>
          <a:p>
            <a:pPr algn="ctr"/>
            <a:r>
              <a:rPr lang="zh-CN" altLang="en-US" sz="3200" b="1" dirty="0">
                <a:solidFill>
                  <a:srgbClr val="FF0000"/>
                </a:solidFill>
                <a:latin typeface="华文细黑" pitchFamily="2" charset="-122"/>
                <a:ea typeface="华文细黑" pitchFamily="2" charset="-122"/>
              </a:rPr>
              <a:t>●为什么是英国？</a:t>
            </a:r>
          </a:p>
        </p:txBody>
      </p:sp>
      <p:sp>
        <p:nvSpPr>
          <p:cNvPr id="18435" name="Rectangle 5"/>
          <p:cNvSpPr>
            <a:spLocks noChangeArrowheads="1"/>
          </p:cNvSpPr>
          <p:nvPr/>
        </p:nvSpPr>
        <p:spPr bwMode="auto">
          <a:xfrm>
            <a:off x="1905000" y="1707655"/>
            <a:ext cx="5519460" cy="584775"/>
          </a:xfrm>
          <a:prstGeom prst="rect">
            <a:avLst/>
          </a:prstGeom>
          <a:noFill/>
          <a:ln w="9525">
            <a:noFill/>
            <a:miter lim="800000"/>
            <a:headEnd/>
            <a:tailEnd/>
          </a:ln>
        </p:spPr>
        <p:txBody>
          <a:bodyPr wrap="none" anchor="ctr">
            <a:spAutoFit/>
          </a:bodyPr>
          <a:lstStyle/>
          <a:p>
            <a:pPr eaLnBrk="0" hangingPunct="0"/>
            <a:r>
              <a:rPr lang="zh-CN" altLang="en-US" sz="3200" b="1" dirty="0">
                <a:latin typeface="华文细黑" pitchFamily="2" charset="-122"/>
                <a:ea typeface="华文细黑" pitchFamily="2" charset="-122"/>
              </a:rPr>
              <a:t>得到</a:t>
            </a:r>
            <a:r>
              <a:rPr lang="zh-CN" altLang="en-US" sz="3200" b="1" dirty="0">
                <a:solidFill>
                  <a:srgbClr val="0000FF"/>
                </a:solidFill>
                <a:latin typeface="华文细黑" pitchFamily="2" charset="-122"/>
                <a:ea typeface="华文细黑" pitchFamily="2" charset="-122"/>
              </a:rPr>
              <a:t>国家</a:t>
            </a:r>
            <a:r>
              <a:rPr lang="zh-CN" altLang="en-US" sz="3200" b="1" dirty="0">
                <a:latin typeface="华文细黑" pitchFamily="2" charset="-122"/>
                <a:ea typeface="华文细黑" pitchFamily="2" charset="-122"/>
              </a:rPr>
              <a:t>纵容的“海盗掠夺”</a:t>
            </a:r>
          </a:p>
        </p:txBody>
      </p:sp>
      <p:sp>
        <p:nvSpPr>
          <p:cNvPr id="18436" name="Rectangle 7"/>
          <p:cNvSpPr>
            <a:spLocks noChangeArrowheads="1"/>
          </p:cNvSpPr>
          <p:nvPr/>
        </p:nvSpPr>
        <p:spPr bwMode="auto">
          <a:xfrm>
            <a:off x="1905000" y="3563921"/>
            <a:ext cx="5622052" cy="584775"/>
          </a:xfrm>
          <a:prstGeom prst="rect">
            <a:avLst/>
          </a:prstGeom>
          <a:noFill/>
          <a:ln w="9525">
            <a:noFill/>
            <a:miter lim="800000"/>
            <a:headEnd/>
            <a:tailEnd/>
          </a:ln>
        </p:spPr>
        <p:txBody>
          <a:bodyPr wrap="none" anchor="ctr">
            <a:spAutoFit/>
          </a:bodyPr>
          <a:lstStyle/>
          <a:p>
            <a:pPr eaLnBrk="0" hangingPunct="0"/>
            <a:r>
              <a:rPr lang="zh-CN" altLang="en-US" sz="3200" b="1" dirty="0">
                <a:latin typeface="华文细黑" pitchFamily="2" charset="-122"/>
                <a:ea typeface="华文细黑" pitchFamily="2" charset="-122"/>
              </a:rPr>
              <a:t>得到</a:t>
            </a:r>
            <a:r>
              <a:rPr lang="zh-CN" altLang="en-US" sz="3200" b="1" dirty="0">
                <a:solidFill>
                  <a:srgbClr val="0000FF"/>
                </a:solidFill>
                <a:latin typeface="华文细黑" pitchFamily="2" charset="-122"/>
                <a:ea typeface="华文细黑" pitchFamily="2" charset="-122"/>
              </a:rPr>
              <a:t>国家</a:t>
            </a:r>
            <a:r>
              <a:rPr lang="zh-CN" altLang="en-US" sz="3200" b="1" dirty="0">
                <a:latin typeface="华文细黑" pitchFamily="2" charset="-122"/>
                <a:ea typeface="华文细黑" pitchFamily="2" charset="-122"/>
              </a:rPr>
              <a:t>支持的“三角贸易” </a:t>
            </a:r>
          </a:p>
        </p:txBody>
      </p:sp>
      <p:sp>
        <p:nvSpPr>
          <p:cNvPr id="18437" name="Rectangle 8"/>
          <p:cNvSpPr>
            <a:spLocks noChangeArrowheads="1"/>
          </p:cNvSpPr>
          <p:nvPr/>
        </p:nvSpPr>
        <p:spPr bwMode="auto">
          <a:xfrm>
            <a:off x="1905000" y="2943259"/>
            <a:ext cx="5519460" cy="584775"/>
          </a:xfrm>
          <a:prstGeom prst="rect">
            <a:avLst/>
          </a:prstGeom>
          <a:noFill/>
          <a:ln w="9525">
            <a:noFill/>
            <a:miter lim="800000"/>
            <a:headEnd/>
            <a:tailEnd/>
          </a:ln>
        </p:spPr>
        <p:txBody>
          <a:bodyPr wrap="none" anchor="ctr">
            <a:spAutoFit/>
          </a:bodyPr>
          <a:lstStyle/>
          <a:p>
            <a:pPr eaLnBrk="0" hangingPunct="0"/>
            <a:r>
              <a:rPr lang="zh-CN" altLang="en-US" sz="3200" b="1" dirty="0">
                <a:latin typeface="华文细黑" pitchFamily="2" charset="-122"/>
                <a:ea typeface="华文细黑" pitchFamily="2" charset="-122"/>
              </a:rPr>
              <a:t>动用</a:t>
            </a:r>
            <a:r>
              <a:rPr lang="zh-CN" altLang="en-US" sz="3200" b="1" dirty="0">
                <a:solidFill>
                  <a:srgbClr val="0000FF"/>
                </a:solidFill>
                <a:latin typeface="华文细黑" pitchFamily="2" charset="-122"/>
                <a:ea typeface="华文细黑" pitchFamily="2" charset="-122"/>
              </a:rPr>
              <a:t>国家</a:t>
            </a:r>
            <a:r>
              <a:rPr lang="zh-CN" altLang="en-US" sz="3200" b="1" dirty="0">
                <a:latin typeface="华文细黑" pitchFamily="2" charset="-122"/>
                <a:ea typeface="华文细黑" pitchFamily="2" charset="-122"/>
              </a:rPr>
              <a:t>力量的“商业战争”</a:t>
            </a:r>
          </a:p>
        </p:txBody>
      </p:sp>
      <p:sp>
        <p:nvSpPr>
          <p:cNvPr id="6" name="矩形 5"/>
          <p:cNvSpPr>
            <a:spLocks noChangeArrowheads="1"/>
          </p:cNvSpPr>
          <p:nvPr/>
        </p:nvSpPr>
        <p:spPr bwMode="auto">
          <a:xfrm>
            <a:off x="1466850" y="1029891"/>
            <a:ext cx="5929828" cy="584775"/>
          </a:xfrm>
          <a:prstGeom prst="rect">
            <a:avLst/>
          </a:prstGeom>
          <a:noFill/>
          <a:ln w="28575">
            <a:solidFill>
              <a:srgbClr val="0000FF"/>
            </a:solidFill>
            <a:miter lim="800000"/>
            <a:headEnd/>
            <a:tailEnd/>
          </a:ln>
        </p:spPr>
        <p:txBody>
          <a:bodyPr wrap="none">
            <a:spAutoFit/>
          </a:bodyPr>
          <a:lstStyle/>
          <a:p>
            <a:r>
              <a:rPr lang="zh-CN" altLang="zh-CN" sz="3200" b="1">
                <a:latin typeface="华文细黑" pitchFamily="2" charset="-122"/>
                <a:ea typeface="华文细黑" pitchFamily="2" charset="-122"/>
              </a:rPr>
              <a:t>海盗掠夺、商业战争、三角贸易</a:t>
            </a:r>
            <a:endParaRPr lang="zh-CN" altLang="en-US" sz="3200" b="1">
              <a:latin typeface="华文细黑" pitchFamily="2" charset="-122"/>
              <a:ea typeface="华文细黑" pitchFamily="2" charset="-122"/>
            </a:endParaRPr>
          </a:p>
        </p:txBody>
      </p:sp>
      <p:sp>
        <p:nvSpPr>
          <p:cNvPr id="10" name="Rectangle 5"/>
          <p:cNvSpPr>
            <a:spLocks noChangeArrowheads="1"/>
          </p:cNvSpPr>
          <p:nvPr/>
        </p:nvSpPr>
        <p:spPr bwMode="auto">
          <a:xfrm>
            <a:off x="1932860" y="2295187"/>
            <a:ext cx="5519460" cy="584775"/>
          </a:xfrm>
          <a:prstGeom prst="rect">
            <a:avLst/>
          </a:prstGeom>
          <a:noFill/>
          <a:ln w="9525">
            <a:noFill/>
            <a:miter lim="800000"/>
            <a:headEnd/>
            <a:tailEnd/>
          </a:ln>
        </p:spPr>
        <p:txBody>
          <a:bodyPr wrap="none" anchor="ctr">
            <a:spAutoFit/>
          </a:bodyPr>
          <a:lstStyle/>
          <a:p>
            <a:pPr eaLnBrk="0" hangingPunct="0"/>
            <a:r>
              <a:rPr lang="zh-CN" altLang="en-US" sz="3200" b="1" dirty="0">
                <a:latin typeface="华文细黑" pitchFamily="2" charset="-122"/>
                <a:ea typeface="华文细黑" pitchFamily="2" charset="-122"/>
              </a:rPr>
              <a:t>运用</a:t>
            </a:r>
            <a:r>
              <a:rPr lang="zh-CN" altLang="en-US" sz="3200" b="1" dirty="0">
                <a:solidFill>
                  <a:srgbClr val="0000FF"/>
                </a:solidFill>
                <a:latin typeface="华文细黑" pitchFamily="2" charset="-122"/>
                <a:ea typeface="华文细黑" pitchFamily="2" charset="-122"/>
              </a:rPr>
              <a:t>国家</a:t>
            </a:r>
            <a:r>
              <a:rPr lang="zh-CN" altLang="en-US" sz="3200" b="1" dirty="0">
                <a:latin typeface="华文细黑" pitchFamily="2" charset="-122"/>
                <a:ea typeface="华文细黑" pitchFamily="2" charset="-122"/>
              </a:rPr>
              <a:t>力量的“殖民掠夺”</a:t>
            </a:r>
          </a:p>
        </p:txBody>
      </p:sp>
      <p:grpSp>
        <p:nvGrpSpPr>
          <p:cNvPr id="11" name="组合 10"/>
          <p:cNvGrpSpPr/>
          <p:nvPr/>
        </p:nvGrpSpPr>
        <p:grpSpPr>
          <a:xfrm>
            <a:off x="1403648" y="1545636"/>
            <a:ext cx="5976664" cy="3061577"/>
            <a:chOff x="0" y="2060848"/>
            <a:chExt cx="4932040" cy="3815749"/>
          </a:xfrm>
        </p:grpSpPr>
        <p:pic>
          <p:nvPicPr>
            <p:cNvPr id="12" name="Picture 3" descr="00000_3"/>
            <p:cNvPicPr>
              <a:picLocks noChangeAspect="1" noChangeArrowheads="1"/>
            </p:cNvPicPr>
            <p:nvPr/>
          </p:nvPicPr>
          <p:blipFill>
            <a:blip r:embed="rId2" cstate="print"/>
            <a:srcRect l="1196" t="3734" r="3830" b="9598"/>
            <a:stretch>
              <a:fillRect/>
            </a:stretch>
          </p:blipFill>
          <p:spPr bwMode="auto">
            <a:xfrm>
              <a:off x="0" y="2060848"/>
              <a:ext cx="4932040" cy="3286314"/>
            </a:xfrm>
            <a:prstGeom prst="rect">
              <a:avLst/>
            </a:prstGeom>
            <a:noFill/>
            <a:ln w="9525">
              <a:noFill/>
              <a:miter lim="800000"/>
              <a:headEnd/>
              <a:tailEnd/>
            </a:ln>
          </p:spPr>
        </p:pic>
        <p:sp>
          <p:nvSpPr>
            <p:cNvPr id="13" name="Text Box 2"/>
            <p:cNvSpPr txBox="1">
              <a:spLocks noChangeArrowheads="1"/>
            </p:cNvSpPr>
            <p:nvPr/>
          </p:nvSpPr>
          <p:spPr bwMode="auto">
            <a:xfrm>
              <a:off x="0" y="5301208"/>
              <a:ext cx="4860032" cy="575389"/>
            </a:xfrm>
            <a:prstGeom prst="rect">
              <a:avLst/>
            </a:prstGeom>
            <a:noFill/>
            <a:ln w="9525">
              <a:noFill/>
              <a:miter lim="800000"/>
              <a:headEnd/>
              <a:tailEnd/>
            </a:ln>
          </p:spPr>
          <p:txBody>
            <a:bodyPr wrap="square">
              <a:spAutoFit/>
            </a:bodyPr>
            <a:lstStyle/>
            <a:p>
              <a:pPr algn="ctr"/>
              <a:r>
                <a:rPr kumimoji="1" lang="zh-CN" altLang="en-US" sz="2400" b="1" dirty="0">
                  <a:latin typeface="Times New Roman" pitchFamily="18" charset="0"/>
                  <a:ea typeface="华文新魏" pitchFamily="2" charset="-122"/>
                </a:rPr>
                <a:t>英国女王授予</a:t>
              </a:r>
              <a:r>
                <a:rPr kumimoji="1" lang="zh-CN" altLang="en-US" sz="2400" b="1" dirty="0">
                  <a:solidFill>
                    <a:srgbClr val="FF0000"/>
                  </a:solidFill>
                  <a:latin typeface="Times New Roman" pitchFamily="18" charset="0"/>
                  <a:ea typeface="华文新魏" pitchFamily="2" charset="-122"/>
                </a:rPr>
                <a:t>德雷克</a:t>
              </a:r>
              <a:r>
                <a:rPr kumimoji="1" lang="zh-CN" altLang="en-US" sz="2400" b="1" dirty="0">
                  <a:latin typeface="Times New Roman" pitchFamily="18" charset="0"/>
                  <a:ea typeface="华文新魏" pitchFamily="2" charset="-122"/>
                </a:rPr>
                <a:t>骑士称号</a:t>
              </a:r>
            </a:p>
          </p:txBody>
        </p:sp>
      </p:grpSp>
      <p:grpSp>
        <p:nvGrpSpPr>
          <p:cNvPr id="14" name="组合 13"/>
          <p:cNvGrpSpPr/>
          <p:nvPr/>
        </p:nvGrpSpPr>
        <p:grpSpPr>
          <a:xfrm>
            <a:off x="503238" y="1059582"/>
            <a:ext cx="7669212" cy="4015324"/>
            <a:chOff x="503238" y="1544638"/>
            <a:chExt cx="7669212" cy="5353764"/>
          </a:xfrm>
          <a:noFill/>
        </p:grpSpPr>
        <p:pic>
          <p:nvPicPr>
            <p:cNvPr id="15" name="Picture 2" descr="英军夺取西班牙殖民地"/>
            <p:cNvPicPr>
              <a:picLocks noChangeAspect="1" noChangeArrowheads="1"/>
            </p:cNvPicPr>
            <p:nvPr/>
          </p:nvPicPr>
          <p:blipFill>
            <a:blip r:embed="rId3" cstate="print">
              <a:lum bright="-4000" contrast="20000"/>
            </a:blip>
            <a:srcRect l="3333" t="4292" r="3334" b="5316"/>
            <a:stretch>
              <a:fillRect/>
            </a:stretch>
          </p:blipFill>
          <p:spPr bwMode="auto">
            <a:xfrm>
              <a:off x="503238" y="1544638"/>
              <a:ext cx="3455987" cy="2100262"/>
            </a:xfrm>
            <a:prstGeom prst="rect">
              <a:avLst/>
            </a:prstGeom>
            <a:grpFill/>
            <a:ln w="9525">
              <a:noFill/>
              <a:miter lim="800000"/>
              <a:headEnd/>
              <a:tailEnd/>
            </a:ln>
          </p:spPr>
        </p:pic>
        <p:pic>
          <p:nvPicPr>
            <p:cNvPr id="16" name="Picture 3" descr="9f510fb30f2442a79be56913d143ad4bd01373f083022aa0"/>
            <p:cNvPicPr>
              <a:picLocks noChangeAspect="1" noChangeArrowheads="1"/>
            </p:cNvPicPr>
            <p:nvPr/>
          </p:nvPicPr>
          <p:blipFill>
            <a:blip r:embed="rId4" cstate="print"/>
            <a:srcRect/>
            <a:stretch>
              <a:fillRect/>
            </a:stretch>
          </p:blipFill>
          <p:spPr bwMode="auto">
            <a:xfrm>
              <a:off x="4932363" y="1557338"/>
              <a:ext cx="3240087" cy="2051050"/>
            </a:xfrm>
            <a:prstGeom prst="rect">
              <a:avLst/>
            </a:prstGeom>
            <a:grpFill/>
          </p:spPr>
        </p:pic>
        <p:pic>
          <p:nvPicPr>
            <p:cNvPr id="17" name="Picture 3" descr="奇布伦湾海战，描绘了七年战争中最重要的一次战役奇布伦湾海战的情景。七年战争是英法争夺殖民地的战争。英军在这次战役获得了胜利，从而奠定了英国海上霸权地位。"/>
            <p:cNvPicPr>
              <a:picLocks noChangeAspect="1" noChangeArrowheads="1"/>
            </p:cNvPicPr>
            <p:nvPr/>
          </p:nvPicPr>
          <p:blipFill>
            <a:blip r:embed="rId5" cstate="print"/>
            <a:srcRect l="4762" t="4822" r="3174" b="5977"/>
            <a:stretch>
              <a:fillRect/>
            </a:stretch>
          </p:blipFill>
          <p:spPr bwMode="auto">
            <a:xfrm>
              <a:off x="2592388" y="4148138"/>
              <a:ext cx="3276600" cy="2089150"/>
            </a:xfrm>
            <a:prstGeom prst="rect">
              <a:avLst/>
            </a:prstGeom>
            <a:grpFill/>
            <a:ln w="9525">
              <a:noFill/>
              <a:miter lim="800000"/>
              <a:headEnd/>
              <a:tailEnd/>
            </a:ln>
          </p:spPr>
        </p:pic>
        <p:sp>
          <p:nvSpPr>
            <p:cNvPr id="18" name="Text Box 6"/>
            <p:cNvSpPr txBox="1">
              <a:spLocks noChangeArrowheads="1"/>
            </p:cNvSpPr>
            <p:nvPr/>
          </p:nvSpPr>
          <p:spPr bwMode="auto">
            <a:xfrm>
              <a:off x="1331913" y="3630612"/>
              <a:ext cx="2252662" cy="697627"/>
            </a:xfrm>
            <a:prstGeom prst="rect">
              <a:avLst/>
            </a:prstGeom>
            <a:grpFill/>
            <a:ln w="9525">
              <a:noFill/>
              <a:miter lim="800000"/>
              <a:headEnd/>
              <a:tailEnd/>
            </a:ln>
            <a:effectLst/>
          </p:spPr>
          <p:txBody>
            <a:bodyPr>
              <a:spAutoFit/>
            </a:bodyPr>
            <a:lstStyle/>
            <a:p>
              <a:pPr algn="ctr" eaLnBrk="1" hangingPunct="1">
                <a:buFontTx/>
                <a:buNone/>
              </a:pPr>
              <a:r>
                <a:rPr lang="zh-CN" altLang="en-US" sz="2800" b="1">
                  <a:latin typeface="Arial" pitchFamily="34" charset="0"/>
                  <a:ea typeface="华文新魏" pitchFamily="2" charset="-122"/>
                </a:rPr>
                <a:t>英西战争</a:t>
              </a:r>
            </a:p>
          </p:txBody>
        </p:sp>
        <p:sp>
          <p:nvSpPr>
            <p:cNvPr id="19" name="Text Box 7"/>
            <p:cNvSpPr txBox="1">
              <a:spLocks noChangeArrowheads="1"/>
            </p:cNvSpPr>
            <p:nvPr/>
          </p:nvSpPr>
          <p:spPr bwMode="auto">
            <a:xfrm>
              <a:off x="5976938" y="3630612"/>
              <a:ext cx="1892300" cy="697627"/>
            </a:xfrm>
            <a:prstGeom prst="rect">
              <a:avLst/>
            </a:prstGeom>
            <a:grpFill/>
            <a:ln w="9525">
              <a:noFill/>
              <a:miter lim="800000"/>
              <a:headEnd/>
              <a:tailEnd/>
            </a:ln>
            <a:effectLst/>
          </p:spPr>
          <p:txBody>
            <a:bodyPr>
              <a:spAutoFit/>
            </a:bodyPr>
            <a:lstStyle/>
            <a:p>
              <a:pPr algn="ctr" eaLnBrk="1" hangingPunct="1">
                <a:buFontTx/>
                <a:buNone/>
              </a:pPr>
              <a:r>
                <a:rPr lang="zh-CN" altLang="en-US" sz="2800" b="1">
                  <a:latin typeface="Arial" pitchFamily="34" charset="0"/>
                  <a:ea typeface="华文新魏" pitchFamily="2" charset="-122"/>
                </a:rPr>
                <a:t>英荷战争</a:t>
              </a:r>
            </a:p>
          </p:txBody>
        </p:sp>
        <p:sp>
          <p:nvSpPr>
            <p:cNvPr id="20" name="Text Box 8"/>
            <p:cNvSpPr txBox="1">
              <a:spLocks noChangeArrowheads="1"/>
            </p:cNvSpPr>
            <p:nvPr/>
          </p:nvSpPr>
          <p:spPr bwMode="auto">
            <a:xfrm>
              <a:off x="3276600" y="6200775"/>
              <a:ext cx="2252663" cy="697627"/>
            </a:xfrm>
            <a:prstGeom prst="rect">
              <a:avLst/>
            </a:prstGeom>
            <a:grpFill/>
            <a:ln w="9525">
              <a:noFill/>
              <a:miter lim="800000"/>
              <a:headEnd/>
              <a:tailEnd/>
            </a:ln>
            <a:effectLst/>
          </p:spPr>
          <p:txBody>
            <a:bodyPr>
              <a:spAutoFit/>
            </a:bodyPr>
            <a:lstStyle/>
            <a:p>
              <a:pPr algn="ctr" eaLnBrk="1" hangingPunct="1">
                <a:buFontTx/>
                <a:buNone/>
              </a:pPr>
              <a:r>
                <a:rPr lang="zh-CN" altLang="en-US" sz="2800" b="1">
                  <a:latin typeface="Arial" pitchFamily="34" charset="0"/>
                  <a:ea typeface="华文新魏" pitchFamily="2" charset="-122"/>
                </a:rPr>
                <a:t>英法战争</a:t>
              </a:r>
            </a:p>
          </p:txBody>
        </p:sp>
      </p:grpSp>
      <p:grpSp>
        <p:nvGrpSpPr>
          <p:cNvPr id="21" name="组合 20"/>
          <p:cNvGrpSpPr/>
          <p:nvPr/>
        </p:nvGrpSpPr>
        <p:grpSpPr>
          <a:xfrm>
            <a:off x="467544" y="1005576"/>
            <a:ext cx="8020000" cy="4225346"/>
            <a:chOff x="685800" y="457200"/>
            <a:chExt cx="8153400" cy="6028312"/>
          </a:xfrm>
        </p:grpSpPr>
        <p:pic>
          <p:nvPicPr>
            <p:cNvPr id="22" name="Picture 2" descr="英国对印缅的侵略"/>
            <p:cNvPicPr>
              <a:picLocks noChangeAspect="1" noChangeArrowheads="1"/>
            </p:cNvPicPr>
            <p:nvPr/>
          </p:nvPicPr>
          <p:blipFill>
            <a:blip r:embed="rId6" cstate="print">
              <a:lum bright="-18000" contrast="36000"/>
            </a:blip>
            <a:srcRect/>
            <a:stretch>
              <a:fillRect/>
            </a:stretch>
          </p:blipFill>
          <p:spPr bwMode="auto">
            <a:xfrm>
              <a:off x="762000" y="457200"/>
              <a:ext cx="7924800" cy="5372100"/>
            </a:xfrm>
            <a:prstGeom prst="rect">
              <a:avLst/>
            </a:prstGeom>
            <a:noFill/>
            <a:ln w="9525">
              <a:noFill/>
              <a:miter lim="800000"/>
              <a:headEnd/>
              <a:tailEnd/>
            </a:ln>
          </p:spPr>
        </p:pic>
        <p:sp>
          <p:nvSpPr>
            <p:cNvPr id="23" name="Freeform 3"/>
            <p:cNvSpPr>
              <a:spLocks/>
            </p:cNvSpPr>
            <p:nvPr/>
          </p:nvSpPr>
          <p:spPr bwMode="auto">
            <a:xfrm>
              <a:off x="4473575" y="3406775"/>
              <a:ext cx="187804" cy="526927"/>
            </a:xfrm>
            <a:custGeom>
              <a:avLst/>
              <a:gdLst>
                <a:gd name="T0" fmla="*/ 2147483647 w 656"/>
                <a:gd name="T1" fmla="*/ 2147483647 h 502"/>
                <a:gd name="T2" fmla="*/ 2147483647 w 656"/>
                <a:gd name="T3" fmla="*/ 0 h 502"/>
                <a:gd name="T4" fmla="*/ 2147483647 w 656"/>
                <a:gd name="T5" fmla="*/ 2147483647 h 502"/>
                <a:gd name="T6" fmla="*/ 2147483647 w 656"/>
                <a:gd name="T7" fmla="*/ 2147483647 h 502"/>
                <a:gd name="T8" fmla="*/ 2147483647 w 656"/>
                <a:gd name="T9" fmla="*/ 2147483647 h 502"/>
                <a:gd name="T10" fmla="*/ 2147483647 w 656"/>
                <a:gd name="T11" fmla="*/ 2147483647 h 502"/>
                <a:gd name="T12" fmla="*/ 2147483647 w 656"/>
                <a:gd name="T13" fmla="*/ 2147483647 h 502"/>
                <a:gd name="T14" fmla="*/ 0 w 656"/>
                <a:gd name="T15" fmla="*/ 2147483647 h 502"/>
                <a:gd name="T16" fmla="*/ 2147483647 w 656"/>
                <a:gd name="T17" fmla="*/ 2147483647 h 502"/>
                <a:gd name="T18" fmla="*/ 2147483647 w 656"/>
                <a:gd name="T19" fmla="*/ 2147483647 h 502"/>
                <a:gd name="T20" fmla="*/ 2147483647 w 656"/>
                <a:gd name="T21" fmla="*/ 2147483647 h 502"/>
                <a:gd name="T22" fmla="*/ 2147483647 w 656"/>
                <a:gd name="T23" fmla="*/ 2147483647 h 502"/>
                <a:gd name="T24" fmla="*/ 2147483647 w 656"/>
                <a:gd name="T25" fmla="*/ 2147483647 h 502"/>
                <a:gd name="T26" fmla="*/ 2147483647 w 656"/>
                <a:gd name="T27" fmla="*/ 2147483647 h 502"/>
                <a:gd name="T28" fmla="*/ 2147483647 w 656"/>
                <a:gd name="T29" fmla="*/ 2147483647 h 5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56"/>
                <a:gd name="T46" fmla="*/ 0 h 502"/>
                <a:gd name="T47" fmla="*/ 656 w 656"/>
                <a:gd name="T48" fmla="*/ 502 h 50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56" h="502">
                  <a:moveTo>
                    <a:pt x="656" y="83"/>
                  </a:moveTo>
                  <a:cubicBezTo>
                    <a:pt x="594" y="52"/>
                    <a:pt x="528" y="21"/>
                    <a:pt x="461" y="0"/>
                  </a:cubicBezTo>
                  <a:cubicBezTo>
                    <a:pt x="360" y="31"/>
                    <a:pt x="369" y="55"/>
                    <a:pt x="349" y="153"/>
                  </a:cubicBezTo>
                  <a:cubicBezTo>
                    <a:pt x="306" y="88"/>
                    <a:pt x="318" y="40"/>
                    <a:pt x="238" y="13"/>
                  </a:cubicBezTo>
                  <a:cubicBezTo>
                    <a:pt x="224" y="27"/>
                    <a:pt x="201" y="36"/>
                    <a:pt x="196" y="55"/>
                  </a:cubicBezTo>
                  <a:cubicBezTo>
                    <a:pt x="187" y="87"/>
                    <a:pt x="223" y="131"/>
                    <a:pt x="238" y="153"/>
                  </a:cubicBezTo>
                  <a:cubicBezTo>
                    <a:pt x="220" y="225"/>
                    <a:pt x="173" y="279"/>
                    <a:pt x="112" y="320"/>
                  </a:cubicBezTo>
                  <a:cubicBezTo>
                    <a:pt x="71" y="381"/>
                    <a:pt x="59" y="365"/>
                    <a:pt x="0" y="404"/>
                  </a:cubicBezTo>
                  <a:cubicBezTo>
                    <a:pt x="19" y="461"/>
                    <a:pt x="41" y="483"/>
                    <a:pt x="98" y="502"/>
                  </a:cubicBezTo>
                  <a:cubicBezTo>
                    <a:pt x="155" y="474"/>
                    <a:pt x="155" y="481"/>
                    <a:pt x="196" y="432"/>
                  </a:cubicBezTo>
                  <a:cubicBezTo>
                    <a:pt x="207" y="419"/>
                    <a:pt x="211" y="401"/>
                    <a:pt x="224" y="390"/>
                  </a:cubicBezTo>
                  <a:cubicBezTo>
                    <a:pt x="281" y="340"/>
                    <a:pt x="369" y="307"/>
                    <a:pt x="433" y="265"/>
                  </a:cubicBezTo>
                  <a:cubicBezTo>
                    <a:pt x="475" y="237"/>
                    <a:pt x="516" y="209"/>
                    <a:pt x="558" y="181"/>
                  </a:cubicBezTo>
                  <a:cubicBezTo>
                    <a:pt x="572" y="172"/>
                    <a:pt x="600" y="153"/>
                    <a:pt x="600" y="153"/>
                  </a:cubicBezTo>
                  <a:cubicBezTo>
                    <a:pt x="608" y="128"/>
                    <a:pt x="618" y="45"/>
                    <a:pt x="656" y="83"/>
                  </a:cubicBezTo>
                  <a:close/>
                </a:path>
              </a:pathLst>
            </a:custGeom>
            <a:solidFill>
              <a:srgbClr val="BB41B5"/>
            </a:solidFill>
            <a:ln w="9525">
              <a:noFill/>
              <a:round/>
              <a:headEnd/>
              <a:tailEnd/>
            </a:ln>
          </p:spPr>
          <p:txBody>
            <a:bodyPr wrap="none" anchor="ctr">
              <a:spAutoFit/>
            </a:bodyPr>
            <a:lstStyle/>
            <a:p>
              <a:endParaRPr lang="zh-CN" altLang="en-US"/>
            </a:p>
          </p:txBody>
        </p:sp>
        <p:sp>
          <p:nvSpPr>
            <p:cNvPr id="24" name="Freeform 4"/>
            <p:cNvSpPr>
              <a:spLocks/>
            </p:cNvSpPr>
            <p:nvPr/>
          </p:nvSpPr>
          <p:spPr bwMode="auto">
            <a:xfrm>
              <a:off x="4867275" y="2106614"/>
              <a:ext cx="187804" cy="526927"/>
            </a:xfrm>
            <a:custGeom>
              <a:avLst/>
              <a:gdLst>
                <a:gd name="T0" fmla="*/ 2147483647 w 1149"/>
                <a:gd name="T1" fmla="*/ 2147483647 h 693"/>
                <a:gd name="T2" fmla="*/ 2147483647 w 1149"/>
                <a:gd name="T3" fmla="*/ 2147483647 h 693"/>
                <a:gd name="T4" fmla="*/ 2147483647 w 1149"/>
                <a:gd name="T5" fmla="*/ 2147483647 h 693"/>
                <a:gd name="T6" fmla="*/ 2147483647 w 1149"/>
                <a:gd name="T7" fmla="*/ 2147483647 h 693"/>
                <a:gd name="T8" fmla="*/ 2147483647 w 1149"/>
                <a:gd name="T9" fmla="*/ 2147483647 h 693"/>
                <a:gd name="T10" fmla="*/ 2147483647 w 1149"/>
                <a:gd name="T11" fmla="*/ 2147483647 h 693"/>
                <a:gd name="T12" fmla="*/ 2147483647 w 1149"/>
                <a:gd name="T13" fmla="*/ 2147483647 h 693"/>
                <a:gd name="T14" fmla="*/ 2147483647 w 1149"/>
                <a:gd name="T15" fmla="*/ 2147483647 h 693"/>
                <a:gd name="T16" fmla="*/ 2147483647 w 1149"/>
                <a:gd name="T17" fmla="*/ 2147483647 h 693"/>
                <a:gd name="T18" fmla="*/ 2147483647 w 1149"/>
                <a:gd name="T19" fmla="*/ 2147483647 h 693"/>
                <a:gd name="T20" fmla="*/ 2147483647 w 1149"/>
                <a:gd name="T21" fmla="*/ 2147483647 h 693"/>
                <a:gd name="T22" fmla="*/ 2147483647 w 1149"/>
                <a:gd name="T23" fmla="*/ 2147483647 h 693"/>
                <a:gd name="T24" fmla="*/ 2147483647 w 1149"/>
                <a:gd name="T25" fmla="*/ 2147483647 h 693"/>
                <a:gd name="T26" fmla="*/ 2147483647 w 1149"/>
                <a:gd name="T27" fmla="*/ 2147483647 h 693"/>
                <a:gd name="T28" fmla="*/ 2147483647 w 1149"/>
                <a:gd name="T29" fmla="*/ 2147483647 h 693"/>
                <a:gd name="T30" fmla="*/ 2147483647 w 1149"/>
                <a:gd name="T31" fmla="*/ 2147483647 h 693"/>
                <a:gd name="T32" fmla="*/ 2147483647 w 1149"/>
                <a:gd name="T33" fmla="*/ 2147483647 h 693"/>
                <a:gd name="T34" fmla="*/ 2147483647 w 1149"/>
                <a:gd name="T35" fmla="*/ 2147483647 h 693"/>
                <a:gd name="T36" fmla="*/ 2147483647 w 1149"/>
                <a:gd name="T37" fmla="*/ 2147483647 h 693"/>
                <a:gd name="T38" fmla="*/ 2147483647 w 1149"/>
                <a:gd name="T39" fmla="*/ 2147483647 h 693"/>
                <a:gd name="T40" fmla="*/ 2147483647 w 1149"/>
                <a:gd name="T41" fmla="*/ 2147483647 h 693"/>
                <a:gd name="T42" fmla="*/ 2147483647 w 1149"/>
                <a:gd name="T43" fmla="*/ 2147483647 h 693"/>
                <a:gd name="T44" fmla="*/ 2147483647 w 1149"/>
                <a:gd name="T45" fmla="*/ 2147483647 h 693"/>
                <a:gd name="T46" fmla="*/ 2147483647 w 1149"/>
                <a:gd name="T47" fmla="*/ 2147483647 h 693"/>
                <a:gd name="T48" fmla="*/ 2147483647 w 1149"/>
                <a:gd name="T49" fmla="*/ 2147483647 h 693"/>
                <a:gd name="T50" fmla="*/ 2147483647 w 1149"/>
                <a:gd name="T51" fmla="*/ 2147483647 h 693"/>
                <a:gd name="T52" fmla="*/ 2147483647 w 1149"/>
                <a:gd name="T53" fmla="*/ 2147483647 h 693"/>
                <a:gd name="T54" fmla="*/ 2147483647 w 1149"/>
                <a:gd name="T55" fmla="*/ 2147483647 h 693"/>
                <a:gd name="T56" fmla="*/ 2147483647 w 1149"/>
                <a:gd name="T57" fmla="*/ 2147483647 h 693"/>
                <a:gd name="T58" fmla="*/ 2147483647 w 1149"/>
                <a:gd name="T59" fmla="*/ 2147483647 h 693"/>
                <a:gd name="T60" fmla="*/ 2147483647 w 1149"/>
                <a:gd name="T61" fmla="*/ 2147483647 h 693"/>
                <a:gd name="T62" fmla="*/ 2147483647 w 1149"/>
                <a:gd name="T63" fmla="*/ 2147483647 h 693"/>
                <a:gd name="T64" fmla="*/ 2147483647 w 1149"/>
                <a:gd name="T65" fmla="*/ 2147483647 h 693"/>
                <a:gd name="T66" fmla="*/ 2147483647 w 1149"/>
                <a:gd name="T67" fmla="*/ 2147483647 h 693"/>
                <a:gd name="T68" fmla="*/ 2147483647 w 1149"/>
                <a:gd name="T69" fmla="*/ 2147483647 h 693"/>
                <a:gd name="T70" fmla="*/ 2147483647 w 1149"/>
                <a:gd name="T71" fmla="*/ 2147483647 h 69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49"/>
                <a:gd name="T109" fmla="*/ 0 h 693"/>
                <a:gd name="T110" fmla="*/ 1149 w 1149"/>
                <a:gd name="T111" fmla="*/ 693 h 693"/>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49" h="693">
                  <a:moveTo>
                    <a:pt x="59" y="9"/>
                  </a:moveTo>
                  <a:cubicBezTo>
                    <a:pt x="46" y="48"/>
                    <a:pt x="10" y="105"/>
                    <a:pt x="45" y="149"/>
                  </a:cubicBezTo>
                  <a:cubicBezTo>
                    <a:pt x="54" y="161"/>
                    <a:pt x="73" y="158"/>
                    <a:pt x="87" y="163"/>
                  </a:cubicBezTo>
                  <a:cubicBezTo>
                    <a:pt x="82" y="177"/>
                    <a:pt x="82" y="193"/>
                    <a:pt x="73" y="205"/>
                  </a:cubicBezTo>
                  <a:cubicBezTo>
                    <a:pt x="0" y="296"/>
                    <a:pt x="53" y="170"/>
                    <a:pt x="17" y="274"/>
                  </a:cubicBezTo>
                  <a:cubicBezTo>
                    <a:pt x="36" y="332"/>
                    <a:pt x="67" y="391"/>
                    <a:pt x="101" y="442"/>
                  </a:cubicBezTo>
                  <a:cubicBezTo>
                    <a:pt x="151" y="437"/>
                    <a:pt x="330" y="410"/>
                    <a:pt x="380" y="442"/>
                  </a:cubicBezTo>
                  <a:cubicBezTo>
                    <a:pt x="404" y="457"/>
                    <a:pt x="381" y="501"/>
                    <a:pt x="394" y="526"/>
                  </a:cubicBezTo>
                  <a:cubicBezTo>
                    <a:pt x="401" y="541"/>
                    <a:pt x="422" y="544"/>
                    <a:pt x="436" y="553"/>
                  </a:cubicBezTo>
                  <a:cubicBezTo>
                    <a:pt x="484" y="625"/>
                    <a:pt x="487" y="668"/>
                    <a:pt x="562" y="693"/>
                  </a:cubicBezTo>
                  <a:cubicBezTo>
                    <a:pt x="624" y="672"/>
                    <a:pt x="625" y="655"/>
                    <a:pt x="645" y="595"/>
                  </a:cubicBezTo>
                  <a:cubicBezTo>
                    <a:pt x="649" y="607"/>
                    <a:pt x="668" y="677"/>
                    <a:pt x="687" y="679"/>
                  </a:cubicBezTo>
                  <a:cubicBezTo>
                    <a:pt x="725" y="683"/>
                    <a:pt x="762" y="660"/>
                    <a:pt x="799" y="651"/>
                  </a:cubicBezTo>
                  <a:cubicBezTo>
                    <a:pt x="831" y="643"/>
                    <a:pt x="864" y="642"/>
                    <a:pt x="896" y="637"/>
                  </a:cubicBezTo>
                  <a:cubicBezTo>
                    <a:pt x="910" y="596"/>
                    <a:pt x="903" y="549"/>
                    <a:pt x="924" y="512"/>
                  </a:cubicBezTo>
                  <a:cubicBezTo>
                    <a:pt x="931" y="499"/>
                    <a:pt x="952" y="503"/>
                    <a:pt x="966" y="498"/>
                  </a:cubicBezTo>
                  <a:cubicBezTo>
                    <a:pt x="975" y="512"/>
                    <a:pt x="982" y="528"/>
                    <a:pt x="994" y="540"/>
                  </a:cubicBezTo>
                  <a:cubicBezTo>
                    <a:pt x="1015" y="561"/>
                    <a:pt x="1047" y="571"/>
                    <a:pt x="1064" y="595"/>
                  </a:cubicBezTo>
                  <a:cubicBezTo>
                    <a:pt x="1081" y="619"/>
                    <a:pt x="1092" y="679"/>
                    <a:pt x="1092" y="679"/>
                  </a:cubicBezTo>
                  <a:cubicBezTo>
                    <a:pt x="1106" y="674"/>
                    <a:pt x="1132" y="680"/>
                    <a:pt x="1134" y="665"/>
                  </a:cubicBezTo>
                  <a:cubicBezTo>
                    <a:pt x="1149" y="577"/>
                    <a:pt x="1118" y="506"/>
                    <a:pt x="1092" y="428"/>
                  </a:cubicBezTo>
                  <a:cubicBezTo>
                    <a:pt x="1087" y="414"/>
                    <a:pt x="1092" y="391"/>
                    <a:pt x="1078" y="386"/>
                  </a:cubicBezTo>
                  <a:cubicBezTo>
                    <a:pt x="1064" y="381"/>
                    <a:pt x="1050" y="377"/>
                    <a:pt x="1036" y="372"/>
                  </a:cubicBezTo>
                  <a:cubicBezTo>
                    <a:pt x="1027" y="386"/>
                    <a:pt x="1015" y="399"/>
                    <a:pt x="1008" y="414"/>
                  </a:cubicBezTo>
                  <a:cubicBezTo>
                    <a:pt x="1000" y="432"/>
                    <a:pt x="1012" y="477"/>
                    <a:pt x="994" y="470"/>
                  </a:cubicBezTo>
                  <a:cubicBezTo>
                    <a:pt x="963" y="458"/>
                    <a:pt x="938" y="386"/>
                    <a:pt x="938" y="386"/>
                  </a:cubicBezTo>
                  <a:cubicBezTo>
                    <a:pt x="959" y="323"/>
                    <a:pt x="1000" y="274"/>
                    <a:pt x="1036" y="219"/>
                  </a:cubicBezTo>
                  <a:cubicBezTo>
                    <a:pt x="1052" y="194"/>
                    <a:pt x="1064" y="135"/>
                    <a:pt x="1064" y="135"/>
                  </a:cubicBezTo>
                  <a:cubicBezTo>
                    <a:pt x="998" y="91"/>
                    <a:pt x="930" y="88"/>
                    <a:pt x="855" y="65"/>
                  </a:cubicBezTo>
                  <a:cubicBezTo>
                    <a:pt x="759" y="36"/>
                    <a:pt x="718" y="22"/>
                    <a:pt x="617" y="9"/>
                  </a:cubicBezTo>
                  <a:cubicBezTo>
                    <a:pt x="608" y="23"/>
                    <a:pt x="596" y="36"/>
                    <a:pt x="590" y="51"/>
                  </a:cubicBezTo>
                  <a:cubicBezTo>
                    <a:pt x="583" y="69"/>
                    <a:pt x="588" y="92"/>
                    <a:pt x="576" y="107"/>
                  </a:cubicBezTo>
                  <a:cubicBezTo>
                    <a:pt x="567" y="119"/>
                    <a:pt x="548" y="116"/>
                    <a:pt x="534" y="121"/>
                  </a:cubicBezTo>
                  <a:cubicBezTo>
                    <a:pt x="445" y="115"/>
                    <a:pt x="343" y="143"/>
                    <a:pt x="269" y="93"/>
                  </a:cubicBezTo>
                  <a:cubicBezTo>
                    <a:pt x="255" y="84"/>
                    <a:pt x="253" y="63"/>
                    <a:pt x="241" y="51"/>
                  </a:cubicBezTo>
                  <a:cubicBezTo>
                    <a:pt x="190" y="0"/>
                    <a:pt x="132" y="16"/>
                    <a:pt x="59" y="9"/>
                  </a:cubicBezTo>
                  <a:close/>
                </a:path>
              </a:pathLst>
            </a:custGeom>
            <a:solidFill>
              <a:srgbClr val="BB41B5"/>
            </a:solidFill>
            <a:ln w="9525">
              <a:noFill/>
              <a:round/>
              <a:headEnd/>
              <a:tailEnd/>
            </a:ln>
          </p:spPr>
          <p:txBody>
            <a:bodyPr wrap="none" anchor="ctr">
              <a:spAutoFit/>
            </a:bodyPr>
            <a:lstStyle/>
            <a:p>
              <a:endParaRPr lang="zh-CN" altLang="en-US"/>
            </a:p>
          </p:txBody>
        </p:sp>
        <p:sp>
          <p:nvSpPr>
            <p:cNvPr id="25" name="AutoShape 5"/>
            <p:cNvSpPr>
              <a:spLocks noChangeArrowheads="1"/>
            </p:cNvSpPr>
            <p:nvPr/>
          </p:nvSpPr>
          <p:spPr bwMode="auto">
            <a:xfrm>
              <a:off x="6788150" y="2422525"/>
              <a:ext cx="1517650" cy="728728"/>
            </a:xfrm>
            <a:prstGeom prst="wedgeRoundRectCallout">
              <a:avLst>
                <a:gd name="adj1" fmla="val -101106"/>
                <a:gd name="adj2" fmla="val 100245"/>
                <a:gd name="adj3" fmla="val 16667"/>
              </a:avLst>
            </a:prstGeom>
            <a:solidFill>
              <a:srgbClr val="008080"/>
            </a:solidFill>
            <a:ln w="9525">
              <a:noFill/>
              <a:miter lim="800000"/>
              <a:headEnd/>
              <a:tailEnd/>
            </a:ln>
          </p:spPr>
          <p:txBody>
            <a:bodyPr anchor="ctr">
              <a:spAutoFit/>
            </a:bodyPr>
            <a:lstStyle/>
            <a:p>
              <a:pPr algn="ctr"/>
              <a:r>
                <a:rPr kumimoji="1" lang="zh-CN" altLang="en-US" sz="2400" b="1">
                  <a:solidFill>
                    <a:srgbClr val="FF0000"/>
                  </a:solidFill>
                  <a:latin typeface="隶书" pitchFamily="49" charset="-122"/>
                  <a:ea typeface="隶书" pitchFamily="49" charset="-122"/>
                </a:rPr>
                <a:t>加尔各答</a:t>
              </a:r>
            </a:p>
          </p:txBody>
        </p:sp>
        <p:sp>
          <p:nvSpPr>
            <p:cNvPr id="26" name="AutoShape 6"/>
            <p:cNvSpPr>
              <a:spLocks noChangeArrowheads="1"/>
            </p:cNvSpPr>
            <p:nvPr/>
          </p:nvSpPr>
          <p:spPr bwMode="auto">
            <a:xfrm>
              <a:off x="2209800" y="3321050"/>
              <a:ext cx="914400" cy="728728"/>
            </a:xfrm>
            <a:prstGeom prst="wedgeRoundRectCallout">
              <a:avLst>
                <a:gd name="adj1" fmla="val 67801"/>
                <a:gd name="adj2" fmla="val 12889"/>
                <a:gd name="adj3" fmla="val 16667"/>
              </a:avLst>
            </a:prstGeom>
            <a:solidFill>
              <a:srgbClr val="008080"/>
            </a:solidFill>
            <a:ln w="9525">
              <a:noFill/>
              <a:miter lim="800000"/>
              <a:headEnd/>
              <a:tailEnd/>
            </a:ln>
          </p:spPr>
          <p:txBody>
            <a:bodyPr anchor="ctr">
              <a:spAutoFit/>
            </a:bodyPr>
            <a:lstStyle/>
            <a:p>
              <a:pPr algn="ctr"/>
              <a:r>
                <a:rPr kumimoji="1" lang="zh-CN" altLang="en-US" sz="2400" b="1">
                  <a:solidFill>
                    <a:srgbClr val="FF0000"/>
                  </a:solidFill>
                  <a:latin typeface="隶书" pitchFamily="49" charset="-122"/>
                  <a:ea typeface="隶书" pitchFamily="49" charset="-122"/>
                </a:rPr>
                <a:t>孟买</a:t>
              </a:r>
            </a:p>
          </p:txBody>
        </p:sp>
        <p:sp>
          <p:nvSpPr>
            <p:cNvPr id="27" name="AutoShape 7">
              <a:hlinkClick r:id="rId7" action="ppaction://hlinksldjump"/>
            </p:cNvPr>
            <p:cNvSpPr>
              <a:spLocks noChangeArrowheads="1"/>
            </p:cNvSpPr>
            <p:nvPr/>
          </p:nvSpPr>
          <p:spPr bwMode="auto">
            <a:xfrm>
              <a:off x="685800" y="5651212"/>
              <a:ext cx="8153400" cy="834300"/>
            </a:xfrm>
            <a:prstGeom prst="wedgeRectCallout">
              <a:avLst>
                <a:gd name="adj1" fmla="val -38324"/>
                <a:gd name="adj2" fmla="val -52977"/>
              </a:avLst>
            </a:prstGeom>
            <a:noFill/>
            <a:ln w="9525">
              <a:noFill/>
              <a:miter lim="800000"/>
              <a:headEnd/>
              <a:tailEnd/>
            </a:ln>
          </p:spPr>
          <p:txBody>
            <a:bodyPr wrap="square" anchor="ctr">
              <a:spAutoFit/>
            </a:bodyPr>
            <a:lstStyle/>
            <a:p>
              <a:pPr algn="ctr"/>
              <a:r>
                <a:rPr kumimoji="1" lang="en-US" altLang="zh-CN" sz="3200" b="1" dirty="0">
                  <a:solidFill>
                    <a:srgbClr val="0000FF"/>
                  </a:solidFill>
                  <a:latin typeface="隶书" pitchFamily="49" charset="-122"/>
                  <a:ea typeface="隶书" pitchFamily="49" charset="-122"/>
                </a:rPr>
                <a:t>1600</a:t>
              </a:r>
              <a:r>
                <a:rPr kumimoji="1" lang="zh-CN" altLang="en-US" sz="3200" b="1" dirty="0">
                  <a:solidFill>
                    <a:srgbClr val="0000FF"/>
                  </a:solidFill>
                  <a:latin typeface="隶书" pitchFamily="49" charset="-122"/>
                  <a:ea typeface="隶书" pitchFamily="49" charset="-122"/>
                </a:rPr>
                <a:t>年英国商人组成东印度公司</a:t>
              </a:r>
            </a:p>
          </p:txBody>
        </p:sp>
      </p:grpSp>
      <p:pic>
        <p:nvPicPr>
          <p:cNvPr id="20481" name="Picture 1" descr="C:\Documents and Settings\ma\Application Data\Tencent\Users\2876615337\QQ\WinTemp\RichOle\IX%${4WWG3X]B19FQ8[ITA8.jpg"/>
          <p:cNvPicPr>
            <a:picLocks noChangeAspect="1" noChangeArrowheads="1"/>
          </p:cNvPicPr>
          <p:nvPr/>
        </p:nvPicPr>
        <p:blipFill>
          <a:blip r:embed="rId8" cstate="print"/>
          <a:srcRect/>
          <a:stretch>
            <a:fillRect/>
          </a:stretch>
        </p:blipFill>
        <p:spPr bwMode="auto">
          <a:xfrm>
            <a:off x="0" y="681540"/>
            <a:ext cx="9144000" cy="44937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linds(horizontal)">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mph" presetSubtype="0" fill="hold" nodeType="clickEffect">
                                  <p:stCondLst>
                                    <p:cond delay="0"/>
                                  </p:stCondLst>
                                  <p:childTnLst>
                                    <p:animScale>
                                      <p:cBhvr>
                                        <p:cTn id="19" dur="2000" fill="hold"/>
                                        <p:tgtEl>
                                          <p:spTgt spid="11"/>
                                        </p:tgtEl>
                                      </p:cBhvr>
                                      <p:by x="25000" y="25000"/>
                                    </p:animScale>
                                  </p:childTnLst>
                                </p:cTn>
                              </p:par>
                              <p:par>
                                <p:cTn id="20" presetID="49" presetClass="path" presetSubtype="0" accel="50000" decel="50000" fill="hold" nodeType="withEffect">
                                  <p:stCondLst>
                                    <p:cond delay="0"/>
                                  </p:stCondLst>
                                  <p:childTnLst>
                                    <p:animMotion origin="layout" path="M 1.66667E-6 -4.81961E-6 L 0.38993 0.29356 " pathEditMode="relative" rAng="0" ptsTypes="AA">
                                      <p:cBhvr>
                                        <p:cTn id="21" dur="2000" fill="hold"/>
                                        <p:tgtEl>
                                          <p:spTgt spid="11"/>
                                        </p:tgtEl>
                                        <p:attrNameLst>
                                          <p:attrName>ppt_x</p:attrName>
                                          <p:attrName>ppt_y</p:attrName>
                                        </p:attrNameLst>
                                      </p:cBhvr>
                                      <p:rCtr x="19497" y="14678"/>
                                    </p:animMotion>
                                  </p:childTnLst>
                                </p:cTn>
                              </p:par>
                            </p:childTnLst>
                          </p:cTn>
                        </p:par>
                        <p:par>
                          <p:cTn id="22" fill="hold">
                            <p:stCondLst>
                              <p:cond delay="2000"/>
                            </p:stCondLst>
                            <p:childTnLst>
                              <p:par>
                                <p:cTn id="23" presetID="1"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blinds(horizontal)">
                                      <p:cBhvr>
                                        <p:cTn id="29" dur="5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mph" presetSubtype="0" fill="hold" nodeType="clickEffect">
                                  <p:stCondLst>
                                    <p:cond delay="0"/>
                                  </p:stCondLst>
                                  <p:childTnLst>
                                    <p:animScale>
                                      <p:cBhvr>
                                        <p:cTn id="33" dur="2000" fill="hold"/>
                                        <p:tgtEl>
                                          <p:spTgt spid="14"/>
                                        </p:tgtEl>
                                      </p:cBhvr>
                                      <p:by x="25000" y="25000"/>
                                    </p:animScale>
                                  </p:childTnLst>
                                </p:cTn>
                              </p:par>
                              <p:par>
                                <p:cTn id="34" presetID="49" presetClass="path" presetSubtype="0" accel="50000" decel="50000" fill="hold" nodeType="withEffect">
                                  <p:stCondLst>
                                    <p:cond delay="0"/>
                                  </p:stCondLst>
                                  <p:childTnLst>
                                    <p:animMotion origin="layout" path="M 4.44444E-6 -4.68085E-6 L -0.34445 0.29541 " pathEditMode="relative" rAng="0" ptsTypes="AA">
                                      <p:cBhvr>
                                        <p:cTn id="35" dur="2000" fill="hold"/>
                                        <p:tgtEl>
                                          <p:spTgt spid="14"/>
                                        </p:tgtEl>
                                        <p:attrNameLst>
                                          <p:attrName>ppt_x</p:attrName>
                                          <p:attrName>ppt_y</p:attrName>
                                        </p:attrNameLst>
                                      </p:cBhvr>
                                      <p:rCtr x="-17222" y="14770"/>
                                    </p:animMotion>
                                  </p:childTnLst>
                                </p:cTn>
                              </p:par>
                            </p:childTnLst>
                          </p:cTn>
                        </p:par>
                        <p:par>
                          <p:cTn id="36" fill="hold">
                            <p:stCondLst>
                              <p:cond delay="2000"/>
                            </p:stCondLst>
                            <p:childTnLst>
                              <p:par>
                                <p:cTn id="37" presetID="1" presetClass="entr" presetSubtype="0" fill="hold" grpId="0" nodeType="afterEffect">
                                  <p:stCondLst>
                                    <p:cond delay="0"/>
                                  </p:stCondLst>
                                  <p:childTnLst>
                                    <p:set>
                                      <p:cBhvr>
                                        <p:cTn id="38" dur="1" fill="hold">
                                          <p:stCondLst>
                                            <p:cond delay="0"/>
                                          </p:stCondLst>
                                        </p:cTn>
                                        <p:tgtEl>
                                          <p:spTgt spid="1843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linds(horizontal)">
                                      <p:cBhvr>
                                        <p:cTn id="43" dur="500"/>
                                        <p:tgtEl>
                                          <p:spTgt spid="21"/>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mph" presetSubtype="0" fill="hold" nodeType="clickEffect">
                                  <p:stCondLst>
                                    <p:cond delay="0"/>
                                  </p:stCondLst>
                                  <p:childTnLst>
                                    <p:animScale>
                                      <p:cBhvr>
                                        <p:cTn id="47" dur="2000" fill="hold"/>
                                        <p:tgtEl>
                                          <p:spTgt spid="21"/>
                                        </p:tgtEl>
                                      </p:cBhvr>
                                      <p:by x="25000" y="25000"/>
                                    </p:animScale>
                                  </p:childTnLst>
                                </p:cTn>
                              </p:par>
                              <p:par>
                                <p:cTn id="48" presetID="56" presetClass="path" presetSubtype="0" accel="50000" decel="50000" fill="hold" nodeType="withEffect">
                                  <p:stCondLst>
                                    <p:cond delay="0"/>
                                  </p:stCondLst>
                                  <p:childTnLst>
                                    <p:animMotion origin="layout" path="M -3.33333E-6 -2.08757E-6 L 0.38056 -0.48381 " pathEditMode="relative" rAng="0" ptsTypes="AA">
                                      <p:cBhvr>
                                        <p:cTn id="49" dur="2000" fill="hold"/>
                                        <p:tgtEl>
                                          <p:spTgt spid="21"/>
                                        </p:tgtEl>
                                        <p:attrNameLst>
                                          <p:attrName>ppt_x</p:attrName>
                                          <p:attrName>ppt_y</p:attrName>
                                        </p:attrNameLst>
                                      </p:cBhvr>
                                      <p:rCtr x="19028" y="-24206"/>
                                    </p:animMotion>
                                  </p:childTnLst>
                                </p:cTn>
                              </p:par>
                            </p:childTnLst>
                          </p:cTn>
                        </p:par>
                        <p:par>
                          <p:cTn id="50" fill="hold">
                            <p:stCondLst>
                              <p:cond delay="2000"/>
                            </p:stCondLst>
                            <p:childTnLst>
                              <p:par>
                                <p:cTn id="51" presetID="1" presetClass="entr" presetSubtype="0" fill="hold" grpId="0" nodeType="afterEffect">
                                  <p:stCondLst>
                                    <p:cond delay="0"/>
                                  </p:stCondLst>
                                  <p:childTnLst>
                                    <p:set>
                                      <p:cBhvr>
                                        <p:cTn id="52" dur="1" fill="hold">
                                          <p:stCondLst>
                                            <p:cond delay="0"/>
                                          </p:stCondLst>
                                        </p:cTn>
                                        <p:tgtEl>
                                          <p:spTgt spid="18436"/>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20481"/>
                                        </p:tgtEl>
                                        <p:attrNameLst>
                                          <p:attrName>style.visibility</p:attrName>
                                        </p:attrNameLst>
                                      </p:cBhvr>
                                      <p:to>
                                        <p:strVal val="visible"/>
                                      </p:to>
                                    </p:set>
                                    <p:animEffect transition="in" filter="blinds(horizontal)">
                                      <p:cBhvr>
                                        <p:cTn id="57" dur="500"/>
                                        <p:tgtEl>
                                          <p:spTgt spid="20481"/>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mph" presetSubtype="0" fill="hold" nodeType="clickEffect">
                                  <p:stCondLst>
                                    <p:cond delay="0"/>
                                  </p:stCondLst>
                                  <p:childTnLst>
                                    <p:animScale>
                                      <p:cBhvr>
                                        <p:cTn id="61" dur="2000" fill="hold"/>
                                        <p:tgtEl>
                                          <p:spTgt spid="20481"/>
                                        </p:tgtEl>
                                      </p:cBhvr>
                                      <p:by x="25000" y="25000"/>
                                    </p:animScale>
                                  </p:childTnLst>
                                </p:cTn>
                              </p:par>
                              <p:par>
                                <p:cTn id="62" presetID="56" presetClass="path" presetSubtype="0" accel="50000" decel="50000" fill="hold" nodeType="withEffect">
                                  <p:stCondLst>
                                    <p:cond delay="0"/>
                                  </p:stCondLst>
                                  <p:childTnLst>
                                    <p:animMotion origin="layout" path="M 0 0.10484 L -0.37014 -0.46069 " pathEditMode="relative" rAng="0" ptsTypes="AA">
                                      <p:cBhvr>
                                        <p:cTn id="63" dur="2000" fill="hold"/>
                                        <p:tgtEl>
                                          <p:spTgt spid="20481"/>
                                        </p:tgtEl>
                                        <p:attrNameLst>
                                          <p:attrName>ppt_x</p:attrName>
                                          <p:attrName>ppt_y</p:attrName>
                                        </p:attrNameLst>
                                      </p:cBhvr>
                                      <p:rCtr x="-18507" y="-2827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P spid="18437" grpId="0"/>
      <p:bldP spid="6"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2" descr="日不落帝国"/>
          <p:cNvPicPr>
            <a:picLocks noChangeAspect="1" noChangeArrowheads="1"/>
          </p:cNvPicPr>
          <p:nvPr/>
        </p:nvPicPr>
        <p:blipFill>
          <a:blip r:embed="rId2" cstate="print"/>
          <a:srcRect/>
          <a:stretch>
            <a:fillRect/>
          </a:stretch>
        </p:blipFill>
        <p:spPr bwMode="auto">
          <a:xfrm>
            <a:off x="334963" y="685800"/>
            <a:ext cx="8532812" cy="4457700"/>
          </a:xfrm>
          <a:prstGeom prst="rect">
            <a:avLst/>
          </a:prstGeom>
          <a:noFill/>
          <a:ln w="9525">
            <a:noFill/>
            <a:miter lim="800000"/>
            <a:headEnd/>
            <a:tailEnd/>
          </a:ln>
        </p:spPr>
      </p:pic>
      <p:sp>
        <p:nvSpPr>
          <p:cNvPr id="19459" name="Text Box 3"/>
          <p:cNvSpPr txBox="1">
            <a:spLocks noChangeArrowheads="1"/>
          </p:cNvSpPr>
          <p:nvPr/>
        </p:nvSpPr>
        <p:spPr bwMode="auto">
          <a:xfrm>
            <a:off x="0" y="171450"/>
            <a:ext cx="9144000" cy="584775"/>
          </a:xfrm>
          <a:prstGeom prst="rect">
            <a:avLst/>
          </a:prstGeom>
          <a:noFill/>
          <a:ln w="9525">
            <a:noFill/>
            <a:miter lim="800000"/>
            <a:headEnd/>
            <a:tailEnd/>
          </a:ln>
        </p:spPr>
        <p:txBody>
          <a:bodyPr wrap="square">
            <a:spAutoFit/>
          </a:bodyPr>
          <a:lstStyle/>
          <a:p>
            <a:pPr algn="ctr">
              <a:spcBef>
                <a:spcPct val="50000"/>
              </a:spcBef>
            </a:pPr>
            <a:r>
              <a:rPr kumimoji="1" lang="zh-CN" altLang="en-US" sz="3200" b="1" dirty="0">
                <a:solidFill>
                  <a:srgbClr val="FF0000"/>
                </a:solidFill>
                <a:latin typeface="华文细黑" pitchFamily="2" charset="-122"/>
                <a:ea typeface="华文细黑" pitchFamily="2" charset="-122"/>
              </a:rPr>
              <a:t>日不落帝国的形成</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107504" y="184045"/>
            <a:ext cx="873547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tabLst>
                <a:tab pos="1800225" algn="l"/>
              </a:tabLst>
            </a:pPr>
            <a:r>
              <a:rPr lang="zh-CN" altLang="zh-CN" b="1" dirty="0">
                <a:latin typeface="Times New Roman"/>
                <a:ea typeface="黑体"/>
                <a:cs typeface="Times New Roman"/>
              </a:rPr>
              <a:t>知识点二　</a:t>
            </a:r>
            <a:r>
              <a:rPr lang="en-US" altLang="zh-CN" b="1" dirty="0">
                <a:cs typeface="Times New Roman"/>
              </a:rPr>
              <a:t>“</a:t>
            </a:r>
            <a:r>
              <a:rPr lang="zh-CN" altLang="zh-CN" b="1" dirty="0">
                <a:latin typeface="Times New Roman"/>
                <a:ea typeface="黑体"/>
                <a:cs typeface="Times New Roman"/>
              </a:rPr>
              <a:t>日不落帝国</a:t>
            </a:r>
            <a:r>
              <a:rPr lang="en-US" altLang="zh-CN" b="1" dirty="0">
                <a:cs typeface="Times New Roman"/>
              </a:rPr>
              <a:t>”</a:t>
            </a:r>
            <a:endParaRPr lang="zh-CN" altLang="zh-CN" dirty="0"/>
          </a:p>
          <a:p>
            <a:pPr>
              <a:tabLst>
                <a:tab pos="1800225" algn="l"/>
              </a:tabLst>
            </a:pPr>
            <a:r>
              <a:rPr lang="en-US" altLang="zh-CN" b="1" dirty="0">
                <a:latin typeface="Times New Roman"/>
              </a:rPr>
              <a:t>1.</a:t>
            </a:r>
            <a:r>
              <a:rPr lang="zh-CN" altLang="zh-CN" b="1" dirty="0">
                <a:latin typeface="Times New Roman"/>
                <a:ea typeface="黑体"/>
                <a:cs typeface="Times New Roman"/>
              </a:rPr>
              <a:t>条件</a:t>
            </a:r>
            <a:endParaRPr lang="zh-CN" altLang="zh-CN" dirty="0"/>
          </a:p>
          <a:p>
            <a:pPr indent="270000">
              <a:tabLst>
                <a:tab pos="1800225" algn="l"/>
              </a:tabLst>
            </a:pPr>
            <a:r>
              <a:rPr lang="en-US" altLang="zh-CN" b="1" dirty="0">
                <a:latin typeface="Times New Roman"/>
              </a:rPr>
              <a:t>(1)</a:t>
            </a:r>
            <a:r>
              <a:rPr lang="zh-CN" altLang="zh-CN" b="1" dirty="0">
                <a:latin typeface="Times New Roman"/>
                <a:ea typeface="黑体"/>
                <a:cs typeface="Times New Roman"/>
              </a:rPr>
              <a:t>地理条件</a:t>
            </a:r>
            <a:r>
              <a:rPr lang="zh-CN" altLang="zh-CN" b="1" dirty="0">
                <a:latin typeface="Times New Roman"/>
                <a:cs typeface="Times New Roman"/>
              </a:rPr>
              <a:t>：</a:t>
            </a:r>
            <a:r>
              <a:rPr lang="en-US" altLang="zh-CN" b="1" dirty="0">
                <a:latin typeface="Times New Roman"/>
                <a:cs typeface="Times New Roman"/>
              </a:rPr>
              <a:t>________</a:t>
            </a:r>
            <a:r>
              <a:rPr lang="zh-CN" altLang="zh-CN" b="1" dirty="0">
                <a:latin typeface="Times New Roman"/>
                <a:cs typeface="Times New Roman"/>
              </a:rPr>
              <a:t>航运日趋繁忙，英国地理位置得天独厚。</a:t>
            </a:r>
            <a:endParaRPr lang="zh-CN" altLang="zh-CN" dirty="0"/>
          </a:p>
          <a:p>
            <a:pPr indent="270000">
              <a:tabLst>
                <a:tab pos="1800225" algn="l"/>
              </a:tabLst>
            </a:pPr>
            <a:r>
              <a:rPr lang="en-US" altLang="zh-CN" b="1" dirty="0">
                <a:latin typeface="Times New Roman"/>
              </a:rPr>
              <a:t>(2)</a:t>
            </a:r>
            <a:r>
              <a:rPr lang="zh-CN" altLang="zh-CN" b="1" dirty="0">
                <a:latin typeface="Times New Roman"/>
                <a:ea typeface="黑体"/>
                <a:cs typeface="Times New Roman"/>
              </a:rPr>
              <a:t>制度条件</a:t>
            </a:r>
            <a:r>
              <a:rPr lang="zh-CN" altLang="zh-CN" b="1" dirty="0">
                <a:latin typeface="Times New Roman"/>
                <a:cs typeface="Times New Roman"/>
              </a:rPr>
              <a:t>：英国在</a:t>
            </a:r>
            <a:r>
              <a:rPr lang="en-US" altLang="zh-CN" b="1" dirty="0">
                <a:latin typeface="Times New Roman"/>
              </a:rPr>
              <a:t>17</a:t>
            </a:r>
            <a:r>
              <a:rPr lang="zh-CN" altLang="zh-CN" b="1" dirty="0">
                <a:latin typeface="Times New Roman"/>
                <a:cs typeface="Times New Roman"/>
              </a:rPr>
              <a:t>世纪爆发了革命，</a:t>
            </a:r>
            <a:r>
              <a:rPr lang="en-US" altLang="zh-CN" b="1" dirty="0">
                <a:latin typeface="Times New Roman"/>
                <a:cs typeface="Times New Roman"/>
              </a:rPr>
              <a:t>__________</a:t>
            </a:r>
            <a:r>
              <a:rPr lang="zh-CN" altLang="zh-CN" b="1" dirty="0">
                <a:latin typeface="Times New Roman"/>
                <a:cs typeface="Times New Roman"/>
              </a:rPr>
              <a:t>开始掌权。</a:t>
            </a:r>
            <a:endParaRPr lang="zh-CN" altLang="zh-CN" dirty="0"/>
          </a:p>
          <a:p>
            <a:pPr indent="270000">
              <a:tabLst>
                <a:tab pos="1800225" algn="l"/>
              </a:tabLst>
            </a:pPr>
            <a:r>
              <a:rPr lang="en-US" altLang="zh-CN" b="1" dirty="0">
                <a:latin typeface="Times New Roman"/>
              </a:rPr>
              <a:t>(3)</a:t>
            </a:r>
            <a:r>
              <a:rPr lang="zh-CN" altLang="zh-CN" b="1" dirty="0">
                <a:latin typeface="Times New Roman"/>
                <a:ea typeface="黑体"/>
                <a:cs typeface="Times New Roman"/>
              </a:rPr>
              <a:t>物质条件</a:t>
            </a:r>
            <a:r>
              <a:rPr lang="zh-CN" altLang="zh-CN" b="1" dirty="0">
                <a:latin typeface="Times New Roman"/>
                <a:cs typeface="Times New Roman"/>
              </a:rPr>
              <a:t>：资本主义工商业日益繁荣。</a:t>
            </a:r>
            <a:endParaRPr lang="zh-CN" altLang="zh-CN" dirty="0"/>
          </a:p>
          <a:p>
            <a:pPr indent="270000">
              <a:tabLst>
                <a:tab pos="1800225" algn="l"/>
              </a:tabLst>
            </a:pPr>
            <a:r>
              <a:rPr lang="en-US" altLang="zh-CN" b="1" dirty="0">
                <a:latin typeface="Times New Roman"/>
              </a:rPr>
              <a:t>(4)</a:t>
            </a:r>
            <a:r>
              <a:rPr lang="zh-CN" altLang="zh-CN" b="1" dirty="0">
                <a:latin typeface="Times New Roman"/>
                <a:ea typeface="黑体"/>
                <a:cs typeface="Times New Roman"/>
              </a:rPr>
              <a:t>武力保障</a:t>
            </a:r>
            <a:r>
              <a:rPr lang="zh-CN" altLang="zh-CN" b="1" dirty="0">
                <a:latin typeface="Times New Roman"/>
                <a:cs typeface="Times New Roman"/>
              </a:rPr>
              <a:t>：大力发展</a:t>
            </a:r>
            <a:r>
              <a:rPr lang="en-US" altLang="zh-CN" b="1" dirty="0">
                <a:latin typeface="Times New Roman"/>
                <a:cs typeface="Times New Roman"/>
              </a:rPr>
              <a:t>______</a:t>
            </a:r>
            <a:r>
              <a:rPr lang="zh-CN" altLang="zh-CN" b="1" dirty="0">
                <a:latin typeface="Times New Roman"/>
                <a:cs typeface="Times New Roman"/>
              </a:rPr>
              <a:t>力量。</a:t>
            </a:r>
            <a:r>
              <a:rPr lang="en-US" altLang="zh-CN" b="1" dirty="0">
                <a:latin typeface="Times New Roman"/>
                <a:cs typeface="Times New Roman"/>
              </a:rPr>
              <a:t> </a:t>
            </a:r>
            <a:endParaRPr lang="zh-CN" altLang="zh-CN" dirty="0"/>
          </a:p>
        </p:txBody>
      </p:sp>
      <p:sp>
        <p:nvSpPr>
          <p:cNvPr id="2" name="TextBox 1"/>
          <p:cNvSpPr txBox="1"/>
          <p:nvPr/>
        </p:nvSpPr>
        <p:spPr>
          <a:xfrm>
            <a:off x="1907704" y="691876"/>
            <a:ext cx="881973"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大西洋</a:t>
            </a:r>
          </a:p>
        </p:txBody>
      </p:sp>
      <p:sp>
        <p:nvSpPr>
          <p:cNvPr id="3" name="TextBox 2"/>
          <p:cNvSpPr txBox="1"/>
          <p:nvPr/>
        </p:nvSpPr>
        <p:spPr>
          <a:xfrm>
            <a:off x="4701918" y="987574"/>
            <a:ext cx="1114408"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资产阶级</a:t>
            </a:r>
          </a:p>
        </p:txBody>
      </p:sp>
      <p:sp>
        <p:nvSpPr>
          <p:cNvPr id="4" name="TextBox 3"/>
          <p:cNvSpPr txBox="1"/>
          <p:nvPr/>
        </p:nvSpPr>
        <p:spPr>
          <a:xfrm>
            <a:off x="2914351" y="1554346"/>
            <a:ext cx="649537"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海军</a:t>
            </a:r>
          </a:p>
        </p:txBody>
      </p:sp>
      <p:sp>
        <p:nvSpPr>
          <p:cNvPr id="6" name="矩形 1">
            <a:extLst>
              <a:ext uri="{FF2B5EF4-FFF2-40B4-BE49-F238E27FC236}">
                <a16:creationId xmlns:a16="http://schemas.microsoft.com/office/drawing/2014/main" id="{4C974F2D-982B-450F-B201-715763B27462}"/>
              </a:ext>
            </a:extLst>
          </p:cNvPr>
          <p:cNvSpPr>
            <a:spLocks noChangeArrowheads="1"/>
          </p:cNvSpPr>
          <p:nvPr/>
        </p:nvSpPr>
        <p:spPr bwMode="auto">
          <a:xfrm>
            <a:off x="179512" y="1938371"/>
            <a:ext cx="8735471"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89000" indent="-342900">
              <a:tabLst>
                <a:tab pos="1800225" algn="l"/>
              </a:tabLst>
            </a:pPr>
            <a:r>
              <a:rPr lang="en-US" altLang="zh-CN" b="1" dirty="0">
                <a:latin typeface="Times New Roman"/>
              </a:rPr>
              <a:t>2.</a:t>
            </a:r>
            <a:r>
              <a:rPr lang="zh-CN" altLang="zh-CN" b="1" dirty="0">
                <a:latin typeface="Times New Roman"/>
                <a:ea typeface="黑体"/>
                <a:cs typeface="Times New Roman"/>
              </a:rPr>
              <a:t>过程</a:t>
            </a:r>
            <a:endParaRPr lang="zh-CN" altLang="zh-CN" dirty="0"/>
          </a:p>
          <a:p>
            <a:pPr marL="189000" indent="-342900">
              <a:tabLst>
                <a:tab pos="1800225" algn="l"/>
              </a:tabLst>
            </a:pPr>
            <a:r>
              <a:rPr lang="en-US" altLang="zh-CN" b="1" dirty="0">
                <a:latin typeface="Times New Roman"/>
              </a:rPr>
              <a:t>	(1)</a:t>
            </a:r>
            <a:r>
              <a:rPr lang="zh-CN" altLang="zh-CN" b="1" dirty="0">
                <a:latin typeface="Times New Roman"/>
                <a:ea typeface="黑体"/>
                <a:cs typeface="Times New Roman"/>
              </a:rPr>
              <a:t>英西战争</a:t>
            </a:r>
            <a:r>
              <a:rPr lang="zh-CN" altLang="zh-CN" b="1" dirty="0">
                <a:latin typeface="Times New Roman"/>
                <a:cs typeface="Times New Roman"/>
              </a:rPr>
              <a:t>：</a:t>
            </a:r>
            <a:r>
              <a:rPr lang="en-US" altLang="zh-CN" b="1" dirty="0">
                <a:latin typeface="Times New Roman"/>
              </a:rPr>
              <a:t>1588</a:t>
            </a:r>
            <a:r>
              <a:rPr lang="zh-CN" altLang="zh-CN" b="1" dirty="0">
                <a:latin typeface="Times New Roman"/>
                <a:cs typeface="Times New Roman"/>
              </a:rPr>
              <a:t>年，英国打败西班牙的</a:t>
            </a:r>
            <a:r>
              <a:rPr lang="en-US" altLang="zh-CN" b="1" dirty="0">
                <a:cs typeface="Times New Roman"/>
              </a:rPr>
              <a:t>“</a:t>
            </a:r>
            <a:r>
              <a:rPr lang="en-US" altLang="zh-CN" b="1" dirty="0">
                <a:latin typeface="Times New Roman"/>
                <a:cs typeface="Times New Roman"/>
              </a:rPr>
              <a:t>____________</a:t>
            </a:r>
            <a:r>
              <a:rPr lang="en-US" altLang="zh-CN" b="1" dirty="0">
                <a:cs typeface="Times New Roman"/>
              </a:rPr>
              <a:t>”</a:t>
            </a:r>
            <a:r>
              <a:rPr lang="zh-CN" altLang="zh-CN" b="1" dirty="0">
                <a:latin typeface="Times New Roman"/>
                <a:cs typeface="Times New Roman"/>
              </a:rPr>
              <a:t>，西班牙失去了海上霸主地位。</a:t>
            </a:r>
            <a:endParaRPr lang="zh-CN" altLang="zh-CN" dirty="0"/>
          </a:p>
          <a:p>
            <a:pPr marL="189000" indent="-342900">
              <a:tabLst>
                <a:tab pos="1800225" algn="l"/>
              </a:tabLst>
            </a:pPr>
            <a:r>
              <a:rPr lang="en-US" altLang="zh-CN" b="1" dirty="0">
                <a:latin typeface="Times New Roman"/>
              </a:rPr>
              <a:t>	(2)</a:t>
            </a:r>
            <a:r>
              <a:rPr lang="zh-CN" altLang="zh-CN" b="1" dirty="0">
                <a:latin typeface="Times New Roman"/>
                <a:ea typeface="黑体"/>
                <a:cs typeface="Times New Roman"/>
              </a:rPr>
              <a:t>殖民扩张</a:t>
            </a:r>
            <a:r>
              <a:rPr lang="zh-CN" altLang="zh-CN" b="1" dirty="0">
                <a:latin typeface="Times New Roman"/>
                <a:cs typeface="Times New Roman"/>
              </a:rPr>
              <a:t>：</a:t>
            </a:r>
            <a:r>
              <a:rPr lang="en-US" altLang="zh-CN" b="1" dirty="0">
                <a:latin typeface="Times New Roman"/>
              </a:rPr>
              <a:t>17</a:t>
            </a:r>
            <a:r>
              <a:rPr lang="zh-CN" altLang="zh-CN" b="1" dirty="0">
                <a:latin typeface="Times New Roman"/>
                <a:cs typeface="Times New Roman"/>
              </a:rPr>
              <a:t>世纪初，英国通过成立</a:t>
            </a:r>
            <a:r>
              <a:rPr lang="en-US" altLang="zh-CN" b="1" dirty="0">
                <a:latin typeface="Times New Roman"/>
                <a:cs typeface="Times New Roman"/>
              </a:rPr>
              <a:t>____________</a:t>
            </a:r>
            <a:r>
              <a:rPr lang="zh-CN" altLang="zh-CN" b="1" dirty="0">
                <a:latin typeface="Times New Roman"/>
                <a:cs typeface="Times New Roman"/>
              </a:rPr>
              <a:t>等垄断性贸易公司，积极进行殖民扩张，在印度和北美大西洋沿岸建立了殖民据点。</a:t>
            </a:r>
            <a:endParaRPr lang="zh-CN" altLang="zh-CN" dirty="0"/>
          </a:p>
          <a:p>
            <a:pPr marL="189000" indent="-342900">
              <a:tabLst>
                <a:tab pos="1800225" algn="l"/>
              </a:tabLst>
            </a:pPr>
            <a:r>
              <a:rPr lang="en-US" altLang="zh-CN" b="1" dirty="0">
                <a:latin typeface="Times New Roman"/>
              </a:rPr>
              <a:t>	(3)</a:t>
            </a:r>
            <a:r>
              <a:rPr lang="zh-CN" altLang="zh-CN" b="1" dirty="0">
                <a:latin typeface="Times New Roman"/>
                <a:ea typeface="黑体"/>
                <a:cs typeface="Times New Roman"/>
              </a:rPr>
              <a:t>英荷战争</a:t>
            </a:r>
            <a:r>
              <a:rPr lang="zh-CN" altLang="zh-CN" b="1" dirty="0">
                <a:latin typeface="Times New Roman"/>
                <a:cs typeface="Times New Roman"/>
              </a:rPr>
              <a:t>：</a:t>
            </a:r>
            <a:r>
              <a:rPr lang="en-US" altLang="zh-CN" b="1" dirty="0">
                <a:latin typeface="Times New Roman"/>
              </a:rPr>
              <a:t>17</a:t>
            </a:r>
            <a:r>
              <a:rPr lang="zh-CN" altLang="zh-CN" b="1" dirty="0">
                <a:latin typeface="Times New Roman"/>
                <a:cs typeface="Times New Roman"/>
              </a:rPr>
              <a:t>世纪中期，英国颁布《</a:t>
            </a:r>
            <a:r>
              <a:rPr lang="en-US" altLang="zh-CN" b="1" dirty="0">
                <a:latin typeface="Times New Roman"/>
                <a:cs typeface="Times New Roman"/>
              </a:rPr>
              <a:t>_________</a:t>
            </a:r>
            <a:r>
              <a:rPr lang="zh-CN" altLang="zh-CN" b="1" dirty="0">
                <a:latin typeface="Times New Roman"/>
                <a:cs typeface="Times New Roman"/>
              </a:rPr>
              <a:t>》，这个条例遭到了荷兰的强烈反对，爆发了三次战争，结果荷兰战败。英国夺取了荷兰在北美的新阿姆斯特丹，改名纽约。</a:t>
            </a:r>
            <a:endParaRPr lang="zh-CN" altLang="zh-CN" dirty="0"/>
          </a:p>
          <a:p>
            <a:pPr marL="189000" indent="-342900">
              <a:tabLst>
                <a:tab pos="1800225" algn="l"/>
              </a:tabLst>
            </a:pPr>
            <a:r>
              <a:rPr lang="en-US" altLang="zh-CN" b="1" dirty="0">
                <a:latin typeface="Times New Roman"/>
              </a:rPr>
              <a:t>	(4)</a:t>
            </a:r>
            <a:r>
              <a:rPr lang="zh-CN" altLang="zh-CN" b="1" dirty="0">
                <a:latin typeface="Times New Roman"/>
                <a:ea typeface="黑体"/>
                <a:cs typeface="Times New Roman"/>
              </a:rPr>
              <a:t>英法战争</a:t>
            </a:r>
            <a:r>
              <a:rPr lang="zh-CN" altLang="zh-CN" b="1" dirty="0">
                <a:latin typeface="Times New Roman"/>
                <a:cs typeface="Times New Roman"/>
              </a:rPr>
              <a:t>：</a:t>
            </a:r>
            <a:r>
              <a:rPr lang="en-US" altLang="zh-CN" b="1" dirty="0">
                <a:latin typeface="Times New Roman"/>
              </a:rPr>
              <a:t>18</a:t>
            </a:r>
            <a:r>
              <a:rPr lang="zh-CN" altLang="zh-CN" b="1" dirty="0">
                <a:latin typeface="Times New Roman"/>
                <a:cs typeface="Times New Roman"/>
              </a:rPr>
              <a:t>世纪中期，英国最终打败</a:t>
            </a:r>
            <a:r>
              <a:rPr lang="en-US" altLang="zh-CN" b="1" dirty="0">
                <a:latin typeface="Times New Roman"/>
                <a:cs typeface="Times New Roman"/>
              </a:rPr>
              <a:t>______</a:t>
            </a:r>
            <a:r>
              <a:rPr lang="zh-CN" altLang="zh-CN" b="1" dirty="0">
                <a:latin typeface="Times New Roman"/>
                <a:cs typeface="Times New Roman"/>
              </a:rPr>
              <a:t>，在印度和北美扩大了殖民势力，最终确立了世界殖民霸权。</a:t>
            </a:r>
            <a:r>
              <a:rPr lang="en-US" altLang="zh-CN" b="1" dirty="0">
                <a:latin typeface="Times New Roman"/>
                <a:cs typeface="Times New Roman"/>
              </a:rPr>
              <a:t> </a:t>
            </a:r>
            <a:endParaRPr lang="en-US" altLang="zh-CN" dirty="0"/>
          </a:p>
          <a:p>
            <a:pPr marL="189000" indent="-342900" algn="just">
              <a:tabLst>
                <a:tab pos="1800225" algn="l"/>
              </a:tabLst>
            </a:pPr>
            <a:r>
              <a:rPr lang="en-US" altLang="zh-CN" b="1" kern="100" dirty="0">
                <a:latin typeface="Times New Roman"/>
                <a:cs typeface="Courier New"/>
              </a:rPr>
              <a:t>3.</a:t>
            </a:r>
            <a:r>
              <a:rPr lang="zh-CN" altLang="zh-CN" b="1" kern="100" dirty="0">
                <a:latin typeface="Times New Roman"/>
                <a:ea typeface="黑体"/>
                <a:cs typeface="Times New Roman"/>
              </a:rPr>
              <a:t>结果</a:t>
            </a:r>
            <a:r>
              <a:rPr lang="zh-CN" altLang="zh-CN" b="1" kern="100" dirty="0">
                <a:latin typeface="Times New Roman"/>
                <a:cs typeface="Times New Roman"/>
              </a:rPr>
              <a:t>：建立起</a:t>
            </a:r>
            <a:r>
              <a:rPr lang="en-US" altLang="zh-CN" b="1" kern="100" dirty="0">
                <a:latin typeface="宋体"/>
                <a:cs typeface="Times New Roman"/>
              </a:rPr>
              <a:t>“</a:t>
            </a:r>
            <a:r>
              <a:rPr lang="zh-CN" altLang="zh-CN" b="1" kern="100" dirty="0">
                <a:latin typeface="Times New Roman"/>
                <a:cs typeface="Times New Roman"/>
              </a:rPr>
              <a:t>日不落</a:t>
            </a:r>
            <a:r>
              <a:rPr lang="en-US" altLang="zh-CN" b="1" kern="100" dirty="0">
                <a:latin typeface="宋体"/>
                <a:cs typeface="Times New Roman"/>
              </a:rPr>
              <a:t>”</a:t>
            </a:r>
            <a:r>
              <a:rPr lang="zh-CN" altLang="zh-CN" b="1" kern="100" dirty="0">
                <a:latin typeface="Times New Roman"/>
                <a:cs typeface="Times New Roman"/>
              </a:rPr>
              <a:t>的殖民帝国。</a:t>
            </a:r>
            <a:r>
              <a:rPr lang="en-US" altLang="zh-CN" b="1" kern="100" dirty="0">
                <a:latin typeface="Times New Roman"/>
                <a:cs typeface="Times New Roman"/>
              </a:rPr>
              <a:t>  </a:t>
            </a:r>
            <a:endParaRPr lang="en-US" altLang="zh-CN" b="1" dirty="0">
              <a:latin typeface="Times New Roman"/>
              <a:cs typeface="Times New Roman"/>
            </a:endParaRPr>
          </a:p>
        </p:txBody>
      </p:sp>
      <p:sp>
        <p:nvSpPr>
          <p:cNvPr id="7" name="TextBox 1">
            <a:extLst>
              <a:ext uri="{FF2B5EF4-FFF2-40B4-BE49-F238E27FC236}">
                <a16:creationId xmlns:a16="http://schemas.microsoft.com/office/drawing/2014/main" id="{406CD83E-6DC6-4FD6-893D-369C8299CB1F}"/>
              </a:ext>
            </a:extLst>
          </p:cNvPr>
          <p:cNvSpPr txBox="1"/>
          <p:nvPr/>
        </p:nvSpPr>
        <p:spPr>
          <a:xfrm>
            <a:off x="4855512" y="2198207"/>
            <a:ext cx="1114408"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无敌舰队</a:t>
            </a:r>
          </a:p>
        </p:txBody>
      </p:sp>
      <p:sp>
        <p:nvSpPr>
          <p:cNvPr id="8" name="TextBox 2">
            <a:extLst>
              <a:ext uri="{FF2B5EF4-FFF2-40B4-BE49-F238E27FC236}">
                <a16:creationId xmlns:a16="http://schemas.microsoft.com/office/drawing/2014/main" id="{A079913E-9CD4-4CE6-AB05-0A8B489601C9}"/>
              </a:ext>
            </a:extLst>
          </p:cNvPr>
          <p:cNvSpPr txBox="1"/>
          <p:nvPr/>
        </p:nvSpPr>
        <p:spPr>
          <a:xfrm>
            <a:off x="4407448" y="2736016"/>
            <a:ext cx="1346844"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东印度公司</a:t>
            </a:r>
          </a:p>
        </p:txBody>
      </p:sp>
      <p:sp>
        <p:nvSpPr>
          <p:cNvPr id="9" name="TextBox 3">
            <a:extLst>
              <a:ext uri="{FF2B5EF4-FFF2-40B4-BE49-F238E27FC236}">
                <a16:creationId xmlns:a16="http://schemas.microsoft.com/office/drawing/2014/main" id="{AC80CF5D-643A-4D1A-A79B-98361A60DEB4}"/>
              </a:ext>
            </a:extLst>
          </p:cNvPr>
          <p:cNvSpPr txBox="1"/>
          <p:nvPr/>
        </p:nvSpPr>
        <p:spPr>
          <a:xfrm>
            <a:off x="4407448" y="3305004"/>
            <a:ext cx="1114408"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航海条例</a:t>
            </a:r>
          </a:p>
        </p:txBody>
      </p:sp>
      <p:sp>
        <p:nvSpPr>
          <p:cNvPr id="10" name="TextBox 5">
            <a:extLst>
              <a:ext uri="{FF2B5EF4-FFF2-40B4-BE49-F238E27FC236}">
                <a16:creationId xmlns:a16="http://schemas.microsoft.com/office/drawing/2014/main" id="{1861EB6B-AABF-4001-8E0B-5FB38E492436}"/>
              </a:ext>
            </a:extLst>
          </p:cNvPr>
          <p:cNvSpPr txBox="1"/>
          <p:nvPr/>
        </p:nvSpPr>
        <p:spPr>
          <a:xfrm>
            <a:off x="4609585" y="4137199"/>
            <a:ext cx="649537"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法国</a:t>
            </a:r>
          </a:p>
        </p:txBody>
      </p:sp>
      <p:sp>
        <p:nvSpPr>
          <p:cNvPr id="11" name="文本框 10">
            <a:extLst>
              <a:ext uri="{FF2B5EF4-FFF2-40B4-BE49-F238E27FC236}">
                <a16:creationId xmlns:a16="http://schemas.microsoft.com/office/drawing/2014/main" id="{13F9EEC6-C2E2-4599-9DC7-D88144AD298C}"/>
              </a:ext>
            </a:extLst>
          </p:cNvPr>
          <p:cNvSpPr txBox="1"/>
          <p:nvPr/>
        </p:nvSpPr>
        <p:spPr>
          <a:xfrm>
            <a:off x="7517396" y="267494"/>
            <a:ext cx="1296144" cy="461665"/>
          </a:xfrm>
          <a:prstGeom prst="rect">
            <a:avLst/>
          </a:prstGeom>
          <a:solidFill>
            <a:srgbClr val="003399"/>
          </a:solidFill>
        </p:spPr>
        <p:txBody>
          <a:bodyPr wrap="square" rtlCol="0">
            <a:spAutoFit/>
          </a:bodyPr>
          <a:lstStyle/>
          <a:p>
            <a:pPr algn="ctr"/>
            <a:r>
              <a:rPr lang="zh-CN" altLang="en-US" sz="2400" b="1" dirty="0">
                <a:solidFill>
                  <a:srgbClr val="FFFF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做笔记</a:t>
            </a:r>
          </a:p>
        </p:txBody>
      </p:sp>
    </p:spTree>
    <p:extLst>
      <p:ext uri="{BB962C8B-B14F-4D97-AF65-F5344CB8AC3E}">
        <p14:creationId xmlns:p14="http://schemas.microsoft.com/office/powerpoint/2010/main" val="2632550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Vertic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7" grpId="0"/>
      <p:bldP spid="8" grpId="0"/>
      <p:bldP spid="9" grpId="0"/>
      <p:bldP spid="10" grpId="0"/>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4"/>
          <p:cNvSpPr>
            <a:spLocks noChangeArrowheads="1"/>
          </p:cNvSpPr>
          <p:nvPr/>
        </p:nvSpPr>
        <p:spPr bwMode="auto">
          <a:xfrm>
            <a:off x="1115616" y="1131590"/>
            <a:ext cx="7772400" cy="3245504"/>
          </a:xfrm>
          <a:prstGeom prst="rect">
            <a:avLst/>
          </a:prstGeom>
          <a:noFill/>
          <a:ln w="28575">
            <a:noFill/>
            <a:miter lim="800000"/>
            <a:headEnd/>
            <a:tailEnd/>
          </a:ln>
        </p:spPr>
        <p:txBody>
          <a:bodyPr anchor="ctr">
            <a:spAutoFit/>
          </a:bodyPr>
          <a:lstStyle/>
          <a:p>
            <a:pPr eaLnBrk="0" hangingPunct="0">
              <a:lnSpc>
                <a:spcPct val="150000"/>
              </a:lnSpc>
            </a:pPr>
            <a:r>
              <a:rPr lang="zh-CN" altLang="en-US" sz="2800" b="1" dirty="0">
                <a:latin typeface="华文细黑" pitchFamily="2" charset="-122"/>
                <a:ea typeface="华文细黑" pitchFamily="2" charset="-122"/>
              </a:rPr>
              <a:t>积极发展本国的工商业；</a:t>
            </a:r>
          </a:p>
          <a:p>
            <a:pPr eaLnBrk="0" hangingPunct="0">
              <a:lnSpc>
                <a:spcPct val="150000"/>
              </a:lnSpc>
            </a:pPr>
            <a:r>
              <a:rPr lang="zh-CN" altLang="en-US" sz="2800" b="1" dirty="0">
                <a:latin typeface="华文细黑" pitchFamily="2" charset="-122"/>
                <a:ea typeface="华文细黑" pitchFamily="2" charset="-122"/>
              </a:rPr>
              <a:t>善于创新，尤其是实现制度创新；</a:t>
            </a:r>
          </a:p>
          <a:p>
            <a:pPr eaLnBrk="0" hangingPunct="0">
              <a:lnSpc>
                <a:spcPct val="150000"/>
              </a:lnSpc>
            </a:pPr>
            <a:r>
              <a:rPr lang="zh-CN" altLang="en-US" sz="2800" b="1" dirty="0">
                <a:latin typeface="华文细黑" pitchFamily="2" charset="-122"/>
                <a:ea typeface="华文细黑" pitchFamily="2" charset="-122"/>
              </a:rPr>
              <a:t>抓住机遇，及时更新观念；</a:t>
            </a:r>
          </a:p>
          <a:p>
            <a:pPr eaLnBrk="0" hangingPunct="0">
              <a:lnSpc>
                <a:spcPct val="150000"/>
              </a:lnSpc>
            </a:pPr>
            <a:r>
              <a:rPr lang="zh-CN" altLang="en-US" sz="2800" b="1" dirty="0">
                <a:latin typeface="华文细黑" pitchFamily="2" charset="-122"/>
                <a:ea typeface="华文细黑" pitchFamily="2" charset="-122"/>
              </a:rPr>
              <a:t>强大的国防力量，尤其是海上力量；</a:t>
            </a:r>
          </a:p>
          <a:p>
            <a:pPr eaLnBrk="0" hangingPunct="0">
              <a:lnSpc>
                <a:spcPct val="150000"/>
              </a:lnSpc>
            </a:pPr>
            <a:r>
              <a:rPr lang="zh-CN" altLang="en-US" sz="2800" b="1" dirty="0">
                <a:latin typeface="华文细黑" pitchFamily="2" charset="-122"/>
                <a:ea typeface="华文细黑" pitchFamily="2" charset="-122"/>
              </a:rPr>
              <a:t>积极发展海外贸易，实行对外开放</a:t>
            </a:r>
            <a:r>
              <a:rPr lang="en-US" altLang="zh-CN" sz="2800" b="1" dirty="0">
                <a:latin typeface="华文细黑" pitchFamily="2" charset="-122"/>
                <a:ea typeface="华文细黑" pitchFamily="2" charset="-122"/>
              </a:rPr>
              <a:t>……</a:t>
            </a:r>
          </a:p>
        </p:txBody>
      </p:sp>
      <p:sp>
        <p:nvSpPr>
          <p:cNvPr id="20483" name="Rectangle 5"/>
          <p:cNvSpPr>
            <a:spLocks noChangeArrowheads="1"/>
          </p:cNvSpPr>
          <p:nvPr/>
        </p:nvSpPr>
        <p:spPr bwMode="auto">
          <a:xfrm>
            <a:off x="0" y="0"/>
            <a:ext cx="9144000" cy="584775"/>
          </a:xfrm>
          <a:prstGeom prst="rect">
            <a:avLst/>
          </a:prstGeom>
          <a:noFill/>
          <a:ln w="9525">
            <a:noFill/>
            <a:miter lim="800000"/>
            <a:headEnd/>
            <a:tailEnd/>
          </a:ln>
        </p:spPr>
        <p:txBody>
          <a:bodyPr wrap="square">
            <a:spAutoFit/>
          </a:bodyPr>
          <a:lstStyle/>
          <a:p>
            <a:pPr algn="ctr"/>
            <a:r>
              <a:rPr lang="zh-CN" altLang="en-US" sz="3200" b="1" dirty="0">
                <a:solidFill>
                  <a:srgbClr val="FF0000"/>
                </a:solidFill>
                <a:latin typeface="华文细黑" pitchFamily="2" charset="-122"/>
                <a:ea typeface="华文细黑" pitchFamily="2" charset="-122"/>
              </a:rPr>
              <a:t>    大国崛起的启示</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Rectangle 4"/>
          <p:cNvSpPr>
            <a:spLocks noChangeArrowheads="1"/>
          </p:cNvSpPr>
          <p:nvPr/>
        </p:nvSpPr>
        <p:spPr bwMode="auto">
          <a:xfrm>
            <a:off x="-9805" y="506016"/>
            <a:ext cx="9144000" cy="2336537"/>
          </a:xfrm>
          <a:prstGeom prst="rect">
            <a:avLst/>
          </a:prstGeom>
          <a:noFill/>
          <a:ln w="28575">
            <a:noFill/>
            <a:miter lim="800000"/>
            <a:headEnd/>
            <a:tailEnd/>
          </a:ln>
        </p:spPr>
        <p:txBody>
          <a:bodyPr wrap="square" anchor="ctr">
            <a:spAutoFit/>
          </a:bodyPr>
          <a:lstStyle/>
          <a:p>
            <a:pPr indent="266700">
              <a:lnSpc>
                <a:spcPts val="3500"/>
              </a:lnSpc>
            </a:pPr>
            <a:r>
              <a:rPr lang="en-US" altLang="zh-CN" sz="2400" b="1" dirty="0">
                <a:latin typeface="华文细黑" pitchFamily="2" charset="-122"/>
                <a:ea typeface="华文细黑" pitchFamily="2" charset="-122"/>
              </a:rPr>
              <a:t>    2008</a:t>
            </a:r>
            <a:r>
              <a:rPr lang="zh-CN" altLang="en-US" sz="2400" b="1" dirty="0">
                <a:latin typeface="华文细黑" pitchFamily="2" charset="-122"/>
                <a:ea typeface="华文细黑" pitchFamily="2" charset="-122"/>
              </a:rPr>
              <a:t>年</a:t>
            </a:r>
            <a:r>
              <a:rPr lang="en-US" altLang="zh-CN" sz="2400" b="1" dirty="0">
                <a:latin typeface="华文细黑" pitchFamily="2" charset="-122"/>
                <a:ea typeface="华文细黑" pitchFamily="2" charset="-122"/>
              </a:rPr>
              <a:t>11</a:t>
            </a:r>
            <a:r>
              <a:rPr lang="zh-CN" altLang="en-US" sz="2400" b="1" dirty="0">
                <a:latin typeface="华文细黑" pitchFamily="2" charset="-122"/>
                <a:ea typeface="华文细黑" pitchFamily="2" charset="-122"/>
              </a:rPr>
              <a:t>月</a:t>
            </a:r>
            <a:r>
              <a:rPr lang="en-US" altLang="zh-CN" sz="2400" b="1" dirty="0">
                <a:latin typeface="华文细黑" pitchFamily="2" charset="-122"/>
                <a:ea typeface="华文细黑" pitchFamily="2" charset="-122"/>
              </a:rPr>
              <a:t>《</a:t>
            </a:r>
            <a:r>
              <a:rPr lang="zh-CN" altLang="en-US" sz="2400" b="1" dirty="0">
                <a:latin typeface="华文细黑" pitchFamily="2" charset="-122"/>
                <a:ea typeface="华文细黑" pitchFamily="2" charset="-122"/>
              </a:rPr>
              <a:t>青年博览</a:t>
            </a:r>
            <a:r>
              <a:rPr lang="en-US" altLang="zh-CN" sz="2400" b="1" dirty="0">
                <a:latin typeface="华文细黑" pitchFamily="2" charset="-122"/>
                <a:ea typeface="华文细黑" pitchFamily="2" charset="-122"/>
              </a:rPr>
              <a:t>》</a:t>
            </a:r>
            <a:r>
              <a:rPr lang="zh-CN" altLang="en-US" sz="2400" b="1" dirty="0">
                <a:latin typeface="华文细黑" pitchFamily="2" charset="-122"/>
                <a:ea typeface="华文细黑" pitchFamily="2" charset="-122"/>
              </a:rPr>
              <a:t>上半月刊有一段话：“是哥伦布，给美洲带来了今天的繁荣”。当美国总统小布什在一年一度的“哥伦布日”高声赞美之时，委内瑞拉总统查韦斯却呼吁取消这个“哥伦布日”。他说，</a:t>
            </a:r>
            <a:endParaRPr lang="en-US" altLang="zh-CN" sz="2400" b="1" dirty="0">
              <a:latin typeface="华文细黑" pitchFamily="2" charset="-122"/>
              <a:ea typeface="华文细黑" pitchFamily="2" charset="-122"/>
            </a:endParaRPr>
          </a:p>
          <a:p>
            <a:pPr indent="266700" algn="ctr">
              <a:lnSpc>
                <a:spcPts val="3500"/>
              </a:lnSpc>
            </a:pPr>
            <a:r>
              <a:rPr lang="zh-CN" altLang="en-US" sz="2400" b="1" dirty="0">
                <a:solidFill>
                  <a:srgbClr val="FF0000"/>
                </a:solidFill>
                <a:latin typeface="华文细黑" pitchFamily="2" charset="-122"/>
                <a:ea typeface="华文细黑" pitchFamily="2" charset="-122"/>
              </a:rPr>
              <a:t>哥伦布，是人类历史上最大的侵略与种族灭绝的先锋。</a:t>
            </a:r>
          </a:p>
        </p:txBody>
      </p:sp>
      <p:sp>
        <p:nvSpPr>
          <p:cNvPr id="21507" name="Rectangle 5"/>
          <p:cNvSpPr>
            <a:spLocks noChangeArrowheads="1"/>
          </p:cNvSpPr>
          <p:nvPr/>
        </p:nvSpPr>
        <p:spPr bwMode="auto">
          <a:xfrm>
            <a:off x="0" y="0"/>
            <a:ext cx="3962400" cy="500137"/>
          </a:xfrm>
          <a:prstGeom prst="rect">
            <a:avLst/>
          </a:prstGeom>
          <a:noFill/>
          <a:ln w="9525">
            <a:noFill/>
            <a:miter lim="800000"/>
            <a:headEnd/>
            <a:tailEnd/>
          </a:ln>
        </p:spPr>
        <p:txBody>
          <a:bodyPr>
            <a:spAutoFit/>
          </a:bodyPr>
          <a:lstStyle/>
          <a:p>
            <a:pPr>
              <a:lnSpc>
                <a:spcPts val="3500"/>
              </a:lnSpc>
            </a:pPr>
            <a:r>
              <a:rPr lang="zh-CN" altLang="en-US" sz="2400" b="1" dirty="0">
                <a:solidFill>
                  <a:srgbClr val="FF0000"/>
                </a:solidFill>
                <a:latin typeface="华文细黑" pitchFamily="2" charset="-122"/>
                <a:ea typeface="华文细黑" pitchFamily="2" charset="-122"/>
              </a:rPr>
              <a:t>●为什么会这样？</a:t>
            </a:r>
          </a:p>
        </p:txBody>
      </p:sp>
      <p:sp>
        <p:nvSpPr>
          <p:cNvPr id="4" name="Rectangle 4"/>
          <p:cNvSpPr>
            <a:spLocks noChangeArrowheads="1"/>
          </p:cNvSpPr>
          <p:nvPr/>
        </p:nvSpPr>
        <p:spPr bwMode="auto">
          <a:xfrm>
            <a:off x="-36512" y="2842553"/>
            <a:ext cx="9144000" cy="2308324"/>
          </a:xfrm>
          <a:prstGeom prst="rect">
            <a:avLst/>
          </a:prstGeom>
          <a:noFill/>
          <a:ln w="28575">
            <a:noFill/>
            <a:miter lim="800000"/>
            <a:headEnd/>
            <a:tailEnd/>
          </a:ln>
        </p:spPr>
        <p:txBody>
          <a:bodyPr wrap="square">
            <a:spAutoFit/>
          </a:bodyPr>
          <a:lstStyle/>
          <a:p>
            <a:r>
              <a:rPr lang="en-US" altLang="zh-CN" sz="2400" b="1" dirty="0">
                <a:latin typeface="华文细黑" pitchFamily="2" charset="-122"/>
                <a:ea typeface="华文细黑" pitchFamily="2" charset="-122"/>
              </a:rPr>
              <a:t>        1992</a:t>
            </a:r>
            <a:r>
              <a:rPr lang="zh-CN" altLang="en-US" sz="2400" b="1" dirty="0">
                <a:latin typeface="华文细黑" pitchFamily="2" charset="-122"/>
                <a:ea typeface="华文细黑" pitchFamily="2" charset="-122"/>
              </a:rPr>
              <a:t>年，正值哥伦布开辟新航路</a:t>
            </a:r>
            <a:r>
              <a:rPr lang="en-US" altLang="zh-CN" sz="2400" b="1" dirty="0">
                <a:latin typeface="华文细黑" pitchFamily="2" charset="-122"/>
                <a:ea typeface="华文细黑" pitchFamily="2" charset="-122"/>
              </a:rPr>
              <a:t>500</a:t>
            </a:r>
            <a:r>
              <a:rPr lang="zh-CN" altLang="en-US" sz="2400" b="1" dirty="0">
                <a:latin typeface="华文细黑" pitchFamily="2" charset="-122"/>
                <a:ea typeface="华文细黑" pitchFamily="2" charset="-122"/>
              </a:rPr>
              <a:t>周年之际，美国明尼苏达大学法律系对哥伦布进行了一次审判。身着</a:t>
            </a:r>
            <a:r>
              <a:rPr lang="en-US" altLang="zh-CN" sz="2400" b="1" dirty="0">
                <a:latin typeface="华文细黑" pitchFamily="2" charset="-122"/>
                <a:ea typeface="华文细黑" pitchFamily="2" charset="-122"/>
              </a:rPr>
              <a:t>15</a:t>
            </a:r>
            <a:r>
              <a:rPr lang="zh-CN" altLang="en-US" sz="2400" b="1" dirty="0">
                <a:latin typeface="华文细黑" pitchFamily="2" charset="-122"/>
                <a:ea typeface="华文细黑" pitchFamily="2" charset="-122"/>
              </a:rPr>
              <a:t>世纪服装的</a:t>
            </a:r>
            <a:r>
              <a:rPr lang="en-US" altLang="zh-CN" sz="2400" b="1" dirty="0">
                <a:latin typeface="华文细黑" pitchFamily="2" charset="-122"/>
                <a:ea typeface="华文细黑" pitchFamily="2" charset="-122"/>
              </a:rPr>
              <a:t>12</a:t>
            </a:r>
            <a:r>
              <a:rPr lang="zh-CN" altLang="en-US" sz="2400" b="1" dirty="0">
                <a:latin typeface="华文细黑" pitchFamily="2" charset="-122"/>
                <a:ea typeface="华文细黑" pitchFamily="2" charset="-122"/>
              </a:rPr>
              <a:t>人陪审团进行了</a:t>
            </a:r>
            <a:r>
              <a:rPr lang="en-US" altLang="zh-CN" sz="2400" b="1" dirty="0">
                <a:latin typeface="华文细黑" pitchFamily="2" charset="-122"/>
                <a:ea typeface="华文细黑" pitchFamily="2" charset="-122"/>
              </a:rPr>
              <a:t>3</a:t>
            </a:r>
            <a:r>
              <a:rPr lang="zh-CN" altLang="en-US" sz="2400" b="1" dirty="0">
                <a:latin typeface="华文细黑" pitchFamily="2" charset="-122"/>
                <a:ea typeface="华文细黑" pitchFamily="2" charset="-122"/>
              </a:rPr>
              <a:t>个小时的审理后，一致裁定：被告克里斯托弗</a:t>
            </a:r>
            <a:r>
              <a:rPr lang="en-US" altLang="zh-CN" sz="2400" b="1" dirty="0">
                <a:latin typeface="华文细黑" pitchFamily="2" charset="-122"/>
                <a:ea typeface="华文细黑" pitchFamily="2" charset="-122"/>
              </a:rPr>
              <a:t>·</a:t>
            </a:r>
            <a:r>
              <a:rPr lang="zh-CN" altLang="en-US" sz="2400" b="1" dirty="0">
                <a:latin typeface="华文细黑" pitchFamily="2" charset="-122"/>
                <a:ea typeface="华文细黑" pitchFamily="2" charset="-122"/>
              </a:rPr>
              <a:t>哥伦布，现年</a:t>
            </a:r>
            <a:r>
              <a:rPr lang="en-US" altLang="zh-CN" sz="2400" b="1" dirty="0">
                <a:latin typeface="华文细黑" pitchFamily="2" charset="-122"/>
                <a:ea typeface="华文细黑" pitchFamily="2" charset="-122"/>
              </a:rPr>
              <a:t>541</a:t>
            </a:r>
            <a:r>
              <a:rPr lang="zh-CN" altLang="en-US" sz="2400" b="1" dirty="0">
                <a:latin typeface="华文细黑" pitchFamily="2" charset="-122"/>
                <a:ea typeface="华文细黑" pitchFamily="2" charset="-122"/>
              </a:rPr>
              <a:t>岁，意大利人，在</a:t>
            </a:r>
            <a:r>
              <a:rPr lang="en-US" altLang="zh-CN" sz="2400" b="1" dirty="0">
                <a:latin typeface="华文细黑" pitchFamily="2" charset="-122"/>
                <a:ea typeface="华文细黑" pitchFamily="2" charset="-122"/>
              </a:rPr>
              <a:t>500</a:t>
            </a:r>
            <a:r>
              <a:rPr lang="zh-CN" altLang="en-US" sz="2400" b="1" dirty="0">
                <a:latin typeface="华文细黑" pitchFamily="2" charset="-122"/>
                <a:ea typeface="华文细黑" pitchFamily="2" charset="-122"/>
              </a:rPr>
              <a:t>年前犯下了谋杀罪、剥削奴隶、专制、灭绝种族的屠杀、及国际恐怖主义等</a:t>
            </a:r>
            <a:r>
              <a:rPr lang="en-US" altLang="zh-CN" sz="2400" b="1" dirty="0">
                <a:latin typeface="华文细黑" pitchFamily="2" charset="-122"/>
                <a:ea typeface="华文细黑" pitchFamily="2" charset="-122"/>
              </a:rPr>
              <a:t>7</a:t>
            </a:r>
            <a:r>
              <a:rPr lang="zh-CN" altLang="en-US" sz="2400" b="1" dirty="0">
                <a:latin typeface="华文细黑" pitchFamily="2" charset="-122"/>
                <a:ea typeface="华文细黑" pitchFamily="2" charset="-122"/>
              </a:rPr>
              <a:t>大罪行。</a:t>
            </a:r>
            <a:endParaRPr lang="en-US" altLang="zh-CN" sz="2400" b="1" dirty="0">
              <a:latin typeface="华文细黑" pitchFamily="2" charset="-122"/>
              <a:ea typeface="华文细黑" pitchFamily="2" charset="-122"/>
            </a:endParaRPr>
          </a:p>
          <a:p>
            <a:pPr algn="ctr"/>
            <a:r>
              <a:rPr lang="en-US" altLang="zh-CN" sz="2400" b="1" dirty="0">
                <a:solidFill>
                  <a:srgbClr val="0000FF"/>
                </a:solidFill>
                <a:latin typeface="华文细黑" pitchFamily="2" charset="-122"/>
                <a:ea typeface="华文细黑" pitchFamily="2" charset="-122"/>
              </a:rPr>
              <a:t>    </a:t>
            </a:r>
            <a:r>
              <a:rPr lang="zh-CN" altLang="en-US" sz="2400" b="1" dirty="0">
                <a:solidFill>
                  <a:srgbClr val="0000FF"/>
                </a:solidFill>
                <a:latin typeface="华文细黑" pitchFamily="2" charset="-122"/>
                <a:ea typeface="华文细黑" pitchFamily="2" charset="-122"/>
              </a:rPr>
              <a:t>有鉴于此，哥伦布被判处</a:t>
            </a:r>
            <a:r>
              <a:rPr lang="en-US" altLang="zh-CN" sz="2400" b="1" dirty="0">
                <a:solidFill>
                  <a:srgbClr val="0000FF"/>
                </a:solidFill>
                <a:latin typeface="华文细黑" pitchFamily="2" charset="-122"/>
                <a:ea typeface="华文细黑" pitchFamily="2" charset="-122"/>
              </a:rPr>
              <a:t>350</a:t>
            </a:r>
            <a:r>
              <a:rPr lang="zh-CN" altLang="en-US" sz="2400" b="1" dirty="0">
                <a:solidFill>
                  <a:srgbClr val="0000FF"/>
                </a:solidFill>
                <a:latin typeface="华文细黑" pitchFamily="2" charset="-122"/>
                <a:ea typeface="华文细黑" pitchFamily="2" charset="-122"/>
              </a:rPr>
              <a:t>年徒刑。</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blinds(horizontal)">
                                      <p:cBhvr>
                                        <p:cTn id="7"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471515"/>
            <a:ext cx="9144000" cy="4196020"/>
          </a:xfrm>
          <a:prstGeom prst="rect">
            <a:avLst/>
          </a:prstGeom>
          <a:noFill/>
          <a:ln w="28575">
            <a:noFill/>
            <a:miter lim="800000"/>
            <a:headEnd/>
            <a:tailEnd/>
          </a:ln>
        </p:spPr>
        <p:txBody>
          <a:bodyPr wrap="square" anchor="ctr">
            <a:spAutoFit/>
          </a:bodyPr>
          <a:lstStyle/>
          <a:p>
            <a:pPr>
              <a:lnSpc>
                <a:spcPts val="4000"/>
              </a:lnSpc>
            </a:pPr>
            <a:r>
              <a:rPr lang="zh-CN" altLang="en-US" sz="2400" b="1" dirty="0">
                <a:latin typeface="华文细黑" pitchFamily="2" charset="-122"/>
                <a:ea typeface="华文细黑" pitchFamily="2" charset="-122"/>
              </a:rPr>
              <a:t>         到</a:t>
            </a:r>
            <a:r>
              <a:rPr lang="en-US" altLang="zh-CN" sz="2400" b="1" dirty="0">
                <a:latin typeface="华文细黑" pitchFamily="2" charset="-122"/>
                <a:ea typeface="华文细黑" pitchFamily="2" charset="-122"/>
              </a:rPr>
              <a:t>1650</a:t>
            </a:r>
            <a:r>
              <a:rPr lang="zh-CN" altLang="en-US" sz="2400" b="1" dirty="0">
                <a:latin typeface="华文细黑" pitchFamily="2" charset="-122"/>
                <a:ea typeface="华文细黑" pitchFamily="2" charset="-122"/>
              </a:rPr>
              <a:t>年，中美洲阿兹特克和玛雅文明的人口从原来的大约</a:t>
            </a:r>
            <a:r>
              <a:rPr lang="en-US" altLang="zh-CN" sz="2400" b="1" dirty="0">
                <a:solidFill>
                  <a:srgbClr val="FF0000"/>
                </a:solidFill>
                <a:latin typeface="华文细黑" pitchFamily="2" charset="-122"/>
                <a:ea typeface="华文细黑" pitchFamily="2" charset="-122"/>
              </a:rPr>
              <a:t>2500</a:t>
            </a:r>
            <a:r>
              <a:rPr lang="zh-CN" altLang="en-US" sz="2400" b="1" dirty="0">
                <a:solidFill>
                  <a:srgbClr val="FF0000"/>
                </a:solidFill>
                <a:latin typeface="华文细黑" pitchFamily="2" charset="-122"/>
                <a:ea typeface="华文细黑" pitchFamily="2" charset="-122"/>
              </a:rPr>
              <a:t>万</a:t>
            </a:r>
            <a:r>
              <a:rPr lang="zh-CN" altLang="en-US" sz="2400" b="1" dirty="0">
                <a:latin typeface="华文细黑" pitchFamily="2" charset="-122"/>
                <a:ea typeface="华文细黑" pitchFamily="2" charset="-122"/>
              </a:rPr>
              <a:t>萎缩到</a:t>
            </a:r>
            <a:r>
              <a:rPr lang="en-US" altLang="zh-CN" sz="2400" b="1" dirty="0">
                <a:solidFill>
                  <a:srgbClr val="0000FF"/>
                </a:solidFill>
                <a:latin typeface="华文细黑" pitchFamily="2" charset="-122"/>
                <a:ea typeface="华文细黑" pitchFamily="2" charset="-122"/>
              </a:rPr>
              <a:t>150</a:t>
            </a:r>
            <a:r>
              <a:rPr lang="zh-CN" altLang="en-US" sz="2400" b="1" dirty="0">
                <a:solidFill>
                  <a:srgbClr val="0000FF"/>
                </a:solidFill>
                <a:latin typeface="华文细黑" pitchFamily="2" charset="-122"/>
                <a:ea typeface="华文细黑" pitchFamily="2" charset="-122"/>
              </a:rPr>
              <a:t>万</a:t>
            </a:r>
            <a:r>
              <a:rPr lang="zh-CN" altLang="en-US" sz="2400" b="1" dirty="0">
                <a:latin typeface="华文细黑" pitchFamily="2" charset="-122"/>
                <a:ea typeface="华文细黑" pitchFamily="2" charset="-122"/>
              </a:rPr>
              <a:t>。安第斯山脉的印加文明人口从原来的大约</a:t>
            </a:r>
            <a:r>
              <a:rPr lang="en-US" altLang="zh-CN" sz="2400" b="1" dirty="0">
                <a:solidFill>
                  <a:srgbClr val="FF0000"/>
                </a:solidFill>
                <a:latin typeface="华文细黑" pitchFamily="2" charset="-122"/>
                <a:ea typeface="华文细黑" pitchFamily="2" charset="-122"/>
              </a:rPr>
              <a:t>900</a:t>
            </a:r>
            <a:r>
              <a:rPr lang="zh-CN" altLang="en-US" sz="2400" b="1" dirty="0">
                <a:solidFill>
                  <a:srgbClr val="FF0000"/>
                </a:solidFill>
                <a:latin typeface="华文细黑" pitchFamily="2" charset="-122"/>
                <a:ea typeface="华文细黑" pitchFamily="2" charset="-122"/>
              </a:rPr>
              <a:t>万</a:t>
            </a:r>
            <a:r>
              <a:rPr lang="zh-CN" altLang="en-US" sz="2400" b="1" dirty="0">
                <a:latin typeface="华文细黑" pitchFamily="2" charset="-122"/>
                <a:ea typeface="华文细黑" pitchFamily="2" charset="-122"/>
              </a:rPr>
              <a:t>减少到</a:t>
            </a:r>
            <a:r>
              <a:rPr lang="en-US" altLang="zh-CN" sz="2400" b="1" dirty="0">
                <a:solidFill>
                  <a:srgbClr val="0000FF"/>
                </a:solidFill>
                <a:latin typeface="华文细黑" pitchFamily="2" charset="-122"/>
                <a:ea typeface="华文细黑" pitchFamily="2" charset="-122"/>
              </a:rPr>
              <a:t>60</a:t>
            </a:r>
            <a:r>
              <a:rPr lang="zh-CN" altLang="en-US" sz="2400" b="1" dirty="0">
                <a:solidFill>
                  <a:srgbClr val="0000FF"/>
                </a:solidFill>
                <a:latin typeface="华文细黑" pitchFamily="2" charset="-122"/>
                <a:ea typeface="华文细黑" pitchFamily="2" charset="-122"/>
              </a:rPr>
              <a:t>万</a:t>
            </a:r>
            <a:r>
              <a:rPr lang="zh-CN" altLang="en-US" sz="2400" b="1" dirty="0">
                <a:latin typeface="华文细黑" pitchFamily="2" charset="-122"/>
                <a:ea typeface="华文细黑" pitchFamily="2" charset="-122"/>
              </a:rPr>
              <a:t>。北美的情况也一样。甚至在大批的移民到来之前，第一批欧洲来客带来的病菌大约在</a:t>
            </a:r>
            <a:r>
              <a:rPr lang="en-US" altLang="zh-CN" sz="2400" b="1" dirty="0">
                <a:latin typeface="华文细黑" pitchFamily="2" charset="-122"/>
                <a:ea typeface="华文细黑" pitchFamily="2" charset="-122"/>
              </a:rPr>
              <a:t>1616</a:t>
            </a:r>
            <a:r>
              <a:rPr lang="zh-CN" altLang="en-US" sz="2400" b="1" dirty="0">
                <a:latin typeface="华文细黑" pitchFamily="2" charset="-122"/>
                <a:ea typeface="华文细黑" pitchFamily="2" charset="-122"/>
              </a:rPr>
              <a:t>－</a:t>
            </a:r>
            <a:r>
              <a:rPr lang="en-US" altLang="zh-CN" sz="2400" b="1" dirty="0">
                <a:latin typeface="华文细黑" pitchFamily="2" charset="-122"/>
                <a:ea typeface="华文细黑" pitchFamily="2" charset="-122"/>
              </a:rPr>
              <a:t>1617</a:t>
            </a:r>
            <a:r>
              <a:rPr lang="zh-CN" altLang="en-US" sz="2400" b="1" dirty="0">
                <a:latin typeface="华文细黑" pitchFamily="2" charset="-122"/>
                <a:ea typeface="华文细黑" pitchFamily="2" charset="-122"/>
              </a:rPr>
              <a:t>年就已经在大片土地上扫荡了许多土著居民。关于欧洲对美国的根本影响，有一种估计是，土著居民从</a:t>
            </a:r>
            <a:r>
              <a:rPr lang="en-US" altLang="zh-CN" sz="2400" b="1" dirty="0">
                <a:solidFill>
                  <a:srgbClr val="FF0000"/>
                </a:solidFill>
                <a:latin typeface="华文细黑" pitchFamily="2" charset="-122"/>
                <a:ea typeface="华文细黑" pitchFamily="2" charset="-122"/>
              </a:rPr>
              <a:t>500</a:t>
            </a:r>
            <a:r>
              <a:rPr lang="zh-CN" altLang="en-US" sz="2400" b="1" dirty="0">
                <a:solidFill>
                  <a:srgbClr val="FF0000"/>
                </a:solidFill>
                <a:latin typeface="华文细黑" pitchFamily="2" charset="-122"/>
                <a:ea typeface="华文细黑" pitchFamily="2" charset="-122"/>
              </a:rPr>
              <a:t>万</a:t>
            </a:r>
            <a:r>
              <a:rPr lang="zh-CN" altLang="en-US" sz="2400" b="1" dirty="0">
                <a:latin typeface="华文细黑" pitchFamily="2" charset="-122"/>
                <a:ea typeface="华文细黑" pitchFamily="2" charset="-122"/>
              </a:rPr>
              <a:t>减少到</a:t>
            </a:r>
            <a:r>
              <a:rPr lang="en-US" altLang="zh-CN" sz="2400" b="1" dirty="0">
                <a:solidFill>
                  <a:srgbClr val="0000FF"/>
                </a:solidFill>
                <a:latin typeface="华文细黑" pitchFamily="2" charset="-122"/>
                <a:ea typeface="华文细黑" pitchFamily="2" charset="-122"/>
              </a:rPr>
              <a:t>6</a:t>
            </a:r>
            <a:r>
              <a:rPr lang="zh-CN" altLang="en-US" sz="2400" b="1" dirty="0">
                <a:solidFill>
                  <a:srgbClr val="0000FF"/>
                </a:solidFill>
                <a:latin typeface="华文细黑" pitchFamily="2" charset="-122"/>
                <a:ea typeface="华文细黑" pitchFamily="2" charset="-122"/>
              </a:rPr>
              <a:t>万</a:t>
            </a:r>
            <a:r>
              <a:rPr lang="zh-CN" altLang="en-US" sz="2400" b="1" dirty="0">
                <a:latin typeface="华文细黑" pitchFamily="2" charset="-122"/>
                <a:ea typeface="华文细黑" pitchFamily="2" charset="-122"/>
              </a:rPr>
              <a:t>，后来才重新开始增多。另根据有些人的估计，整个新世界的人口从</a:t>
            </a:r>
            <a:r>
              <a:rPr lang="en-US" altLang="zh-CN" sz="2400" b="1" dirty="0">
                <a:solidFill>
                  <a:srgbClr val="FF0000"/>
                </a:solidFill>
                <a:latin typeface="华文细黑" pitchFamily="2" charset="-122"/>
                <a:ea typeface="华文细黑" pitchFamily="2" charset="-122"/>
              </a:rPr>
              <a:t>1</a:t>
            </a:r>
            <a:r>
              <a:rPr lang="zh-CN" altLang="en-US" sz="2400" b="1" dirty="0">
                <a:solidFill>
                  <a:srgbClr val="FF0000"/>
                </a:solidFill>
                <a:latin typeface="华文细黑" pitchFamily="2" charset="-122"/>
                <a:ea typeface="华文细黑" pitchFamily="2" charset="-122"/>
              </a:rPr>
              <a:t>亿</a:t>
            </a:r>
            <a:r>
              <a:rPr lang="zh-CN" altLang="en-US" sz="2400" b="1" dirty="0">
                <a:latin typeface="华文细黑" pitchFamily="2" charset="-122"/>
                <a:ea typeface="华文细黑" pitchFamily="2" charset="-122"/>
              </a:rPr>
              <a:t>减少到</a:t>
            </a:r>
            <a:r>
              <a:rPr lang="en-US" altLang="zh-CN" sz="2400" b="1" dirty="0">
                <a:solidFill>
                  <a:srgbClr val="0000FF"/>
                </a:solidFill>
                <a:latin typeface="华文细黑" pitchFamily="2" charset="-122"/>
                <a:ea typeface="华文细黑" pitchFamily="2" charset="-122"/>
              </a:rPr>
              <a:t>500</a:t>
            </a:r>
            <a:r>
              <a:rPr lang="zh-CN" altLang="en-US" sz="2400" b="1" dirty="0">
                <a:solidFill>
                  <a:srgbClr val="0000FF"/>
                </a:solidFill>
                <a:latin typeface="华文细黑" pitchFamily="2" charset="-122"/>
                <a:ea typeface="华文细黑" pitchFamily="2" charset="-122"/>
              </a:rPr>
              <a:t>万</a:t>
            </a:r>
            <a:r>
              <a:rPr lang="zh-CN" altLang="en-US" sz="2400" b="1" dirty="0">
                <a:latin typeface="华文细黑" pitchFamily="2" charset="-122"/>
                <a:ea typeface="华文细黑" pitchFamily="2" charset="-122"/>
              </a:rPr>
              <a:t>。</a:t>
            </a:r>
          </a:p>
          <a:p>
            <a:pPr algn="r">
              <a:lnSpc>
                <a:spcPts val="4000"/>
              </a:lnSpc>
            </a:pPr>
            <a:r>
              <a:rPr lang="en-US" altLang="zh-CN" sz="2400" b="1" dirty="0">
                <a:solidFill>
                  <a:srgbClr val="0000FF"/>
                </a:solidFill>
                <a:latin typeface="华文细黑" pitchFamily="2" charset="-122"/>
                <a:ea typeface="华文细黑" pitchFamily="2" charset="-122"/>
              </a:rPr>
              <a:t>                     ——</a:t>
            </a:r>
            <a:r>
              <a:rPr lang="zh-CN" altLang="en-US" sz="2400" b="1" dirty="0">
                <a:solidFill>
                  <a:srgbClr val="0000FF"/>
                </a:solidFill>
                <a:latin typeface="华文细黑" pitchFamily="2" charset="-122"/>
                <a:ea typeface="华文细黑" pitchFamily="2" charset="-122"/>
              </a:rPr>
              <a:t>摘编自</a:t>
            </a: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白银资本</a:t>
            </a:r>
            <a:r>
              <a:rPr lang="en-US" altLang="zh-CN" sz="2400" b="1" dirty="0">
                <a:solidFill>
                  <a:srgbClr val="0000FF"/>
                </a:solidFill>
                <a:latin typeface="华文细黑" pitchFamily="2" charset="-122"/>
                <a:ea typeface="华文细黑" pitchFamily="2" charset="-122"/>
              </a:rPr>
              <a:t>》 </a:t>
            </a:r>
          </a:p>
        </p:txBody>
      </p:sp>
      <p:sp>
        <p:nvSpPr>
          <p:cNvPr id="4" name="矩形 3"/>
          <p:cNvSpPr>
            <a:spLocks noChangeArrowheads="1"/>
          </p:cNvSpPr>
          <p:nvPr/>
        </p:nvSpPr>
        <p:spPr bwMode="auto">
          <a:xfrm>
            <a:off x="0" y="4620298"/>
            <a:ext cx="9144000" cy="523220"/>
          </a:xfrm>
          <a:prstGeom prst="rect">
            <a:avLst/>
          </a:prstGeom>
          <a:noFill/>
          <a:ln w="9525">
            <a:noFill/>
            <a:miter lim="800000"/>
            <a:headEnd/>
            <a:tailEnd/>
          </a:ln>
        </p:spPr>
        <p:txBody>
          <a:bodyPr wrap="square">
            <a:spAutoFit/>
          </a:bodyPr>
          <a:lstStyle/>
          <a:p>
            <a:pPr algn="ctr"/>
            <a:r>
              <a:rPr lang="zh-CN" altLang="en-US" sz="2800" b="1" dirty="0">
                <a:solidFill>
                  <a:srgbClr val="FF0000"/>
                </a:solidFill>
                <a:latin typeface="华文细黑" pitchFamily="2" charset="-122"/>
                <a:ea typeface="华文细黑" pitchFamily="2" charset="-122"/>
              </a:rPr>
              <a:t>  殖民主义灾难</a:t>
            </a:r>
          </a:p>
        </p:txBody>
      </p:sp>
      <p:sp>
        <p:nvSpPr>
          <p:cNvPr id="5" name="Rectangle 5"/>
          <p:cNvSpPr>
            <a:spLocks noChangeArrowheads="1"/>
          </p:cNvSpPr>
          <p:nvPr/>
        </p:nvSpPr>
        <p:spPr bwMode="auto">
          <a:xfrm>
            <a:off x="0" y="0"/>
            <a:ext cx="3962400" cy="461665"/>
          </a:xfrm>
          <a:prstGeom prst="rect">
            <a:avLst/>
          </a:prstGeom>
          <a:noFill/>
          <a:ln w="9525">
            <a:noFill/>
            <a:miter lim="800000"/>
            <a:headEnd/>
            <a:tailEnd/>
          </a:ln>
        </p:spPr>
        <p:txBody>
          <a:bodyPr>
            <a:spAutoFit/>
          </a:bodyPr>
          <a:lstStyle/>
          <a:p>
            <a:r>
              <a:rPr lang="zh-CN" altLang="en-US" sz="2400" b="1" dirty="0">
                <a:solidFill>
                  <a:srgbClr val="FF0000"/>
                </a:solidFill>
                <a:latin typeface="华文细黑" pitchFamily="2" charset="-122"/>
                <a:ea typeface="华文细黑" pitchFamily="2" charset="-122"/>
              </a:rPr>
              <a:t>●为什么会这样？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7"/>
          <p:cNvGrpSpPr>
            <a:grpSpLocks/>
          </p:cNvGrpSpPr>
          <p:nvPr/>
        </p:nvGrpSpPr>
        <p:grpSpPr bwMode="auto">
          <a:xfrm>
            <a:off x="609600" y="57150"/>
            <a:ext cx="7772400" cy="4000500"/>
            <a:chOff x="624" y="144"/>
            <a:chExt cx="4416" cy="3744"/>
          </a:xfrm>
        </p:grpSpPr>
        <p:pic>
          <p:nvPicPr>
            <p:cNvPr id="26629" name="Picture 4"/>
            <p:cNvPicPr>
              <a:picLocks noChangeAspect="1" noChangeArrowheads="1"/>
            </p:cNvPicPr>
            <p:nvPr/>
          </p:nvPicPr>
          <p:blipFill>
            <a:blip r:embed="rId2" cstate="print"/>
            <a:srcRect/>
            <a:stretch>
              <a:fillRect/>
            </a:stretch>
          </p:blipFill>
          <p:spPr bwMode="auto">
            <a:xfrm>
              <a:off x="624" y="144"/>
              <a:ext cx="4416" cy="3744"/>
            </a:xfrm>
            <a:prstGeom prst="rect">
              <a:avLst/>
            </a:prstGeom>
            <a:noFill/>
            <a:ln w="9525">
              <a:noFill/>
              <a:miter lim="800000"/>
              <a:headEnd/>
              <a:tailEnd/>
            </a:ln>
          </p:spPr>
        </p:pic>
        <p:sp>
          <p:nvSpPr>
            <p:cNvPr id="13316" name="Text Box 4"/>
            <p:cNvSpPr txBox="1">
              <a:spLocks noChangeArrowheads="1"/>
            </p:cNvSpPr>
            <p:nvPr/>
          </p:nvSpPr>
          <p:spPr bwMode="auto">
            <a:xfrm rot="20363208">
              <a:off x="2596" y="574"/>
              <a:ext cx="561" cy="411"/>
            </a:xfrm>
            <a:prstGeom prst="rect">
              <a:avLst/>
            </a:prstGeom>
            <a:solidFill>
              <a:schemeClr val="accent2"/>
            </a:solidFill>
            <a:ln w="9525">
              <a:noFill/>
              <a:miter lim="800000"/>
              <a:headEnd/>
              <a:tailEnd/>
            </a:ln>
            <a:effectLst/>
          </p:spPr>
          <p:txBody>
            <a:bodyPr>
              <a:spAutoFit/>
            </a:bodyPr>
            <a:lstStyle/>
            <a:p>
              <a:pPr>
                <a:lnSpc>
                  <a:spcPts val="2880"/>
                </a:lnSpc>
                <a:spcBef>
                  <a:spcPct val="50000"/>
                </a:spcBef>
                <a:defRPr/>
              </a:pPr>
              <a:r>
                <a:rPr kumimoji="1" lang="zh-CN" altLang="en-US" sz="2400" b="1">
                  <a:solidFill>
                    <a:srgbClr val="FFFF00"/>
                  </a:solidFill>
                  <a:effectLst>
                    <a:outerShdw blurRad="38100" dist="38100" dir="2700000" algn="tl">
                      <a:srgbClr val="000000"/>
                    </a:outerShdw>
                  </a:effectLst>
                  <a:latin typeface="Times New Roman" pitchFamily="18" charset="0"/>
                  <a:ea typeface="宋体" pitchFamily="2" charset="-122"/>
                </a:rPr>
                <a:t>归程</a:t>
              </a:r>
              <a:endParaRPr kumimoji="1" lang="zh-CN" altLang="en-US" sz="2400" b="1">
                <a:solidFill>
                  <a:srgbClr val="FFFF00"/>
                </a:solidFill>
                <a:latin typeface="Times New Roman" pitchFamily="18" charset="0"/>
                <a:ea typeface="宋体" pitchFamily="2" charset="-122"/>
              </a:endParaRPr>
            </a:p>
          </p:txBody>
        </p:sp>
        <p:sp>
          <p:nvSpPr>
            <p:cNvPr id="26631" name="Text Box 5"/>
            <p:cNvSpPr txBox="1">
              <a:spLocks noChangeArrowheads="1"/>
            </p:cNvSpPr>
            <p:nvPr/>
          </p:nvSpPr>
          <p:spPr bwMode="auto">
            <a:xfrm>
              <a:off x="3130" y="1297"/>
              <a:ext cx="528" cy="465"/>
            </a:xfrm>
            <a:prstGeom prst="rect">
              <a:avLst/>
            </a:prstGeom>
            <a:solidFill>
              <a:schemeClr val="accent2"/>
            </a:solidFill>
            <a:ln w="9525">
              <a:noFill/>
              <a:miter lim="800000"/>
              <a:headEnd/>
              <a:tailEnd/>
            </a:ln>
          </p:spPr>
          <p:txBody>
            <a:bodyPr vert="eaVert" wrap="square">
              <a:spAutoFit/>
            </a:bodyPr>
            <a:lstStyle/>
            <a:p>
              <a:pPr>
                <a:lnSpc>
                  <a:spcPts val="2880"/>
                </a:lnSpc>
                <a:spcBef>
                  <a:spcPct val="50000"/>
                </a:spcBef>
              </a:pPr>
              <a:r>
                <a:rPr kumimoji="1" lang="zh-CN" altLang="en-US" sz="2400" dirty="0">
                  <a:solidFill>
                    <a:srgbClr val="FFFF00"/>
                  </a:solidFill>
                  <a:latin typeface="Times New Roman" pitchFamily="18" charset="0"/>
                  <a:ea typeface="宋体" charset="-122"/>
                </a:rPr>
                <a:t> </a:t>
              </a:r>
              <a:r>
                <a:rPr kumimoji="1" lang="zh-CN" altLang="en-US" sz="2400" b="1" dirty="0">
                  <a:solidFill>
                    <a:srgbClr val="FFFF00"/>
                  </a:solidFill>
                  <a:latin typeface="Times New Roman" pitchFamily="18" charset="0"/>
                  <a:ea typeface="宋体" charset="-122"/>
                </a:rPr>
                <a:t>出程</a:t>
              </a:r>
            </a:p>
          </p:txBody>
        </p:sp>
        <p:sp>
          <p:nvSpPr>
            <p:cNvPr id="13318" name="Text Box 6"/>
            <p:cNvSpPr txBox="1">
              <a:spLocks noChangeArrowheads="1"/>
            </p:cNvSpPr>
            <p:nvPr/>
          </p:nvSpPr>
          <p:spPr bwMode="auto">
            <a:xfrm rot="1817096">
              <a:off x="2340" y="1726"/>
              <a:ext cx="630" cy="411"/>
            </a:xfrm>
            <a:prstGeom prst="rect">
              <a:avLst/>
            </a:prstGeom>
            <a:solidFill>
              <a:schemeClr val="accent2"/>
            </a:solidFill>
            <a:ln w="9525">
              <a:noFill/>
              <a:miter lim="800000"/>
              <a:headEnd/>
              <a:tailEnd/>
            </a:ln>
            <a:effectLst/>
          </p:spPr>
          <p:txBody>
            <a:bodyPr>
              <a:spAutoFit/>
            </a:bodyPr>
            <a:lstStyle/>
            <a:p>
              <a:pPr>
                <a:lnSpc>
                  <a:spcPts val="2880"/>
                </a:lnSpc>
                <a:spcBef>
                  <a:spcPct val="50000"/>
                </a:spcBef>
                <a:defRPr/>
              </a:pPr>
              <a:r>
                <a:rPr kumimoji="1" lang="zh-CN" altLang="en-US" sz="2400" b="1">
                  <a:solidFill>
                    <a:srgbClr val="FFFF00"/>
                  </a:solidFill>
                  <a:effectLst>
                    <a:outerShdw blurRad="38100" dist="38100" dir="2700000" algn="tl">
                      <a:srgbClr val="000000"/>
                    </a:outerShdw>
                  </a:effectLst>
                  <a:latin typeface="Times New Roman" pitchFamily="18" charset="0"/>
                  <a:ea typeface="宋体" pitchFamily="2" charset="-122"/>
                </a:rPr>
                <a:t> 中程</a:t>
              </a:r>
              <a:r>
                <a:rPr kumimoji="1" lang="zh-CN" altLang="en-US" sz="2400">
                  <a:solidFill>
                    <a:srgbClr val="FFFF00"/>
                  </a:solidFill>
                  <a:latin typeface="Times New Roman" pitchFamily="18" charset="0"/>
                  <a:ea typeface="宋体" pitchFamily="2" charset="-122"/>
                </a:rPr>
                <a:t> </a:t>
              </a:r>
              <a:endParaRPr kumimoji="1" lang="zh-CN" altLang="en-US" sz="2400" b="1">
                <a:solidFill>
                  <a:srgbClr val="FFFF00"/>
                </a:solidFill>
                <a:latin typeface="Times New Roman" pitchFamily="18" charset="0"/>
                <a:ea typeface="宋体" pitchFamily="2" charset="-122"/>
              </a:endParaRPr>
            </a:p>
          </p:txBody>
        </p:sp>
      </p:grpSp>
      <p:sp useBgFill="1">
        <p:nvSpPr>
          <p:cNvPr id="59399" name="Rectangle 7"/>
          <p:cNvSpPr>
            <a:spLocks noChangeArrowheads="1"/>
          </p:cNvSpPr>
          <p:nvPr/>
        </p:nvSpPr>
        <p:spPr bwMode="auto">
          <a:xfrm>
            <a:off x="0" y="3532958"/>
            <a:ext cx="9144000" cy="1579920"/>
          </a:xfrm>
          <a:prstGeom prst="rect">
            <a:avLst/>
          </a:prstGeom>
          <a:ln w="28575">
            <a:solidFill>
              <a:srgbClr val="00B050"/>
            </a:solidFill>
            <a:miter lim="800000"/>
            <a:headEnd/>
            <a:tailEnd/>
          </a:ln>
        </p:spPr>
        <p:txBody>
          <a:bodyPr wrap="square" anchor="ctr">
            <a:spAutoFit/>
          </a:bodyPr>
          <a:lstStyle/>
          <a:p>
            <a:pPr eaLnBrk="0" hangingPunct="0">
              <a:lnSpc>
                <a:spcPts val="2880"/>
              </a:lnSpc>
            </a:pPr>
            <a:r>
              <a:rPr lang="zh-CN" altLang="en-US" sz="2400" b="1" dirty="0">
                <a:latin typeface="华文细黑" pitchFamily="2" charset="-122"/>
                <a:ea typeface="华文细黑" pitchFamily="2" charset="-122"/>
              </a:rPr>
              <a:t>    罪恶的奴隶贸易给非洲大陆造成了极其深重的灾难。几百年间，非洲因此丧失约</a:t>
            </a:r>
            <a:r>
              <a:rPr lang="zh-CN" altLang="en-US" sz="2400" b="1" dirty="0">
                <a:solidFill>
                  <a:srgbClr val="0000FF"/>
                </a:solidFill>
                <a:latin typeface="华文细黑" pitchFamily="2" charset="-122"/>
                <a:ea typeface="华文细黑" pitchFamily="2" charset="-122"/>
              </a:rPr>
              <a:t>一亿</a:t>
            </a:r>
            <a:r>
              <a:rPr lang="zh-CN" altLang="en-US" sz="2400" b="1" dirty="0">
                <a:latin typeface="华文细黑" pitchFamily="2" charset="-122"/>
                <a:ea typeface="华文细黑" pitchFamily="2" charset="-122"/>
              </a:rPr>
              <a:t>精壮人口，相当于</a:t>
            </a:r>
            <a:r>
              <a:rPr lang="en-US" altLang="zh-CN" sz="2400" b="1" dirty="0">
                <a:latin typeface="华文细黑" pitchFamily="2" charset="-122"/>
                <a:ea typeface="华文细黑" pitchFamily="2" charset="-122"/>
              </a:rPr>
              <a:t>1800</a:t>
            </a:r>
            <a:r>
              <a:rPr lang="zh-CN" altLang="en-US" sz="2400" b="1" dirty="0">
                <a:latin typeface="华文细黑" pitchFamily="2" charset="-122"/>
                <a:ea typeface="华文细黑" pitchFamily="2" charset="-122"/>
              </a:rPr>
              <a:t>年时非洲人口的</a:t>
            </a:r>
            <a:r>
              <a:rPr lang="zh-CN" altLang="en-US" sz="2400" b="1" dirty="0">
                <a:solidFill>
                  <a:srgbClr val="0000FF"/>
                </a:solidFill>
                <a:latin typeface="华文细黑" pitchFamily="2" charset="-122"/>
                <a:ea typeface="华文细黑" pitchFamily="2" charset="-122"/>
              </a:rPr>
              <a:t>总和</a:t>
            </a:r>
            <a:r>
              <a:rPr lang="zh-CN" altLang="en-US" sz="2400" b="1" dirty="0">
                <a:latin typeface="华文细黑" pitchFamily="2" charset="-122"/>
                <a:ea typeface="华文细黑" pitchFamily="2" charset="-122"/>
              </a:rPr>
              <a:t>，非洲的社会经济发展受到严重破坏。</a:t>
            </a:r>
          </a:p>
          <a:p>
            <a:pPr algn="r" eaLnBrk="0" hangingPunct="0">
              <a:lnSpc>
                <a:spcPts val="2880"/>
              </a:lnSpc>
            </a:pPr>
            <a:r>
              <a:rPr lang="zh-CN" altLang="en-US" sz="2400" b="1" dirty="0">
                <a:solidFill>
                  <a:srgbClr val="0000FF"/>
                </a:solidFill>
                <a:latin typeface="华文细黑" pitchFamily="2" charset="-122"/>
                <a:ea typeface="华文细黑" pitchFamily="2" charset="-122"/>
              </a:rPr>
              <a:t>                       </a:t>
            </a: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摘编自</a:t>
            </a:r>
            <a:r>
              <a:rPr lang="en-US" altLang="zh-CN" sz="2400" b="1" dirty="0">
                <a:solidFill>
                  <a:srgbClr val="0000FF"/>
                </a:solidFill>
                <a:latin typeface="华文细黑" pitchFamily="2" charset="-122"/>
                <a:ea typeface="华文细黑" pitchFamily="2" charset="-122"/>
              </a:rPr>
              <a:t>《</a:t>
            </a:r>
            <a:r>
              <a:rPr lang="zh-CN" altLang="en-US" sz="2400" b="1" dirty="0">
                <a:solidFill>
                  <a:srgbClr val="0000FF"/>
                </a:solidFill>
                <a:latin typeface="华文细黑" pitchFamily="2" charset="-122"/>
                <a:ea typeface="华文细黑" pitchFamily="2" charset="-122"/>
              </a:rPr>
              <a:t>世界历史</a:t>
            </a:r>
            <a:r>
              <a:rPr lang="en-US" altLang="zh-CN" sz="2400" b="1" dirty="0">
                <a:solidFill>
                  <a:srgbClr val="0000FF"/>
                </a:solidFill>
                <a:latin typeface="华文细黑" pitchFamily="2" charset="-122"/>
                <a:ea typeface="华文细黑" pitchFamily="2" charset="-122"/>
              </a:rPr>
              <a:t>》 </a:t>
            </a:r>
          </a:p>
        </p:txBody>
      </p:sp>
      <p:sp>
        <p:nvSpPr>
          <p:cNvPr id="26628" name="Text Box 11"/>
          <p:cNvSpPr txBox="1">
            <a:spLocks noChangeArrowheads="1"/>
          </p:cNvSpPr>
          <p:nvPr/>
        </p:nvSpPr>
        <p:spPr bwMode="auto">
          <a:xfrm>
            <a:off x="8573152" y="0"/>
            <a:ext cx="556563" cy="3543858"/>
          </a:xfrm>
          <a:prstGeom prst="rect">
            <a:avLst/>
          </a:prstGeom>
          <a:noFill/>
          <a:ln w="9525">
            <a:solidFill>
              <a:srgbClr val="00B050"/>
            </a:solidFill>
            <a:miter lim="800000"/>
            <a:headEnd/>
            <a:tailEnd/>
          </a:ln>
        </p:spPr>
        <p:txBody>
          <a:bodyPr vert="eaVert" wrap="square">
            <a:spAutoFit/>
          </a:bodyPr>
          <a:lstStyle/>
          <a:p>
            <a:pPr algn="ctr">
              <a:lnSpc>
                <a:spcPts val="2880"/>
              </a:lnSpc>
              <a:spcBef>
                <a:spcPct val="50000"/>
              </a:spcBef>
            </a:pPr>
            <a:r>
              <a:rPr lang="zh-CN" altLang="en-US" sz="2400" b="1" dirty="0">
                <a:solidFill>
                  <a:srgbClr val="FF0000"/>
                </a:solidFill>
                <a:latin typeface="华文细黑" pitchFamily="2" charset="-122"/>
                <a:ea typeface="华文细黑" pitchFamily="2" charset="-122"/>
              </a:rPr>
              <a:t>鲨鱼航程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93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9"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Rectangle 3"/>
          <p:cNvSpPr>
            <a:spLocks noChangeArrowheads="1"/>
          </p:cNvSpPr>
          <p:nvPr/>
        </p:nvSpPr>
        <p:spPr bwMode="auto">
          <a:xfrm>
            <a:off x="0" y="-18"/>
            <a:ext cx="9144000" cy="2195473"/>
          </a:xfrm>
          <a:prstGeom prst="rect">
            <a:avLst/>
          </a:prstGeom>
          <a:noFill/>
          <a:ln w="28575">
            <a:solidFill>
              <a:srgbClr val="00B050"/>
            </a:solidFill>
            <a:miter lim="800000"/>
            <a:headEnd/>
            <a:tailEnd/>
          </a:ln>
        </p:spPr>
        <p:txBody>
          <a:bodyPr wrap="square">
            <a:spAutoFit/>
          </a:bodyPr>
          <a:lstStyle/>
          <a:p>
            <a:pPr>
              <a:lnSpc>
                <a:spcPts val="4100"/>
              </a:lnSpc>
            </a:pPr>
            <a:r>
              <a:rPr lang="zh-CN" altLang="en-US" sz="2800" b="1" dirty="0">
                <a:latin typeface="华文细黑" pitchFamily="2" charset="-122"/>
                <a:ea typeface="华文细黑" pitchFamily="2" charset="-122"/>
              </a:rPr>
              <a:t>    在三个世纪里，西班牙从拉丁美洲掠取了</a:t>
            </a:r>
            <a:r>
              <a:rPr lang="en-US" altLang="zh-CN" sz="2800" b="1" dirty="0">
                <a:latin typeface="华文细黑" pitchFamily="2" charset="-122"/>
                <a:ea typeface="华文细黑" pitchFamily="2" charset="-122"/>
              </a:rPr>
              <a:t>255</a:t>
            </a:r>
            <a:r>
              <a:rPr lang="zh-CN" altLang="en-US" sz="2800" b="1" dirty="0">
                <a:latin typeface="华文细黑" pitchFamily="2" charset="-122"/>
                <a:ea typeface="华文细黑" pitchFamily="2" charset="-122"/>
              </a:rPr>
              <a:t>万公斤的黄金和</a:t>
            </a:r>
            <a:r>
              <a:rPr lang="en-US" altLang="zh-CN" sz="2800" b="1" dirty="0">
                <a:latin typeface="华文细黑" pitchFamily="2" charset="-122"/>
                <a:ea typeface="华文细黑" pitchFamily="2" charset="-122"/>
              </a:rPr>
              <a:t>1</a:t>
            </a:r>
            <a:r>
              <a:rPr lang="zh-CN" altLang="en-US" sz="2800" b="1" dirty="0">
                <a:latin typeface="华文细黑" pitchFamily="2" charset="-122"/>
                <a:ea typeface="华文细黑" pitchFamily="2" charset="-122"/>
              </a:rPr>
              <a:t>亿公斤的白银，葡萄牙仅从巴西就掠夺了至少价值</a:t>
            </a:r>
            <a:r>
              <a:rPr lang="en-US" altLang="zh-CN" sz="2800" b="1" dirty="0">
                <a:latin typeface="华文细黑" pitchFamily="2" charset="-122"/>
                <a:ea typeface="华文细黑" pitchFamily="2" charset="-122"/>
              </a:rPr>
              <a:t>6</a:t>
            </a:r>
            <a:r>
              <a:rPr lang="zh-CN" altLang="en-US" sz="2800" b="1" dirty="0">
                <a:latin typeface="华文细黑" pitchFamily="2" charset="-122"/>
                <a:ea typeface="华文细黑" pitchFamily="2" charset="-122"/>
              </a:rPr>
              <a:t>亿美元的黄金和</a:t>
            </a:r>
            <a:r>
              <a:rPr lang="en-US" altLang="zh-CN" sz="2800" b="1" dirty="0">
                <a:latin typeface="华文细黑" pitchFamily="2" charset="-122"/>
                <a:ea typeface="华文细黑" pitchFamily="2" charset="-122"/>
              </a:rPr>
              <a:t>3</a:t>
            </a:r>
            <a:r>
              <a:rPr lang="zh-CN" altLang="en-US" sz="2800" b="1" dirty="0">
                <a:latin typeface="华文细黑" pitchFamily="2" charset="-122"/>
                <a:ea typeface="华文细黑" pitchFamily="2" charset="-122"/>
              </a:rPr>
              <a:t>亿美元的钻石。</a:t>
            </a:r>
          </a:p>
          <a:p>
            <a:pPr algn="r">
              <a:lnSpc>
                <a:spcPts val="4100"/>
              </a:lnSpc>
            </a:pPr>
            <a:r>
              <a:rPr lang="zh-CN" altLang="en-US" sz="2800" b="1" dirty="0">
                <a:latin typeface="华文细黑" pitchFamily="2" charset="-122"/>
                <a:ea typeface="华文细黑" pitchFamily="2" charset="-122"/>
              </a:rPr>
              <a:t>                  </a:t>
            </a:r>
            <a:r>
              <a:rPr lang="en-US" altLang="zh-CN" sz="2000" b="1" dirty="0">
                <a:solidFill>
                  <a:srgbClr val="0000FF"/>
                </a:solidFill>
                <a:latin typeface="华文细黑" pitchFamily="2" charset="-122"/>
                <a:ea typeface="华文细黑" pitchFamily="2" charset="-122"/>
              </a:rPr>
              <a:t>——</a:t>
            </a:r>
            <a:r>
              <a:rPr lang="zh-CN" altLang="en-US" sz="2000" b="1" dirty="0">
                <a:solidFill>
                  <a:srgbClr val="0000FF"/>
                </a:solidFill>
                <a:latin typeface="华文细黑" pitchFamily="2" charset="-122"/>
                <a:ea typeface="华文细黑" pitchFamily="2" charset="-122"/>
              </a:rPr>
              <a:t>摘编自</a:t>
            </a:r>
            <a:r>
              <a:rPr lang="en-US" altLang="zh-CN" sz="2000" b="1" dirty="0">
                <a:solidFill>
                  <a:srgbClr val="0000FF"/>
                </a:solidFill>
                <a:latin typeface="华文细黑" pitchFamily="2" charset="-122"/>
                <a:ea typeface="华文细黑" pitchFamily="2" charset="-122"/>
              </a:rPr>
              <a:t>《</a:t>
            </a:r>
            <a:r>
              <a:rPr lang="zh-CN" altLang="en-US" sz="2000" b="1" dirty="0">
                <a:solidFill>
                  <a:srgbClr val="0000FF"/>
                </a:solidFill>
                <a:latin typeface="华文细黑" pitchFamily="2" charset="-122"/>
                <a:ea typeface="华文细黑" pitchFamily="2" charset="-122"/>
              </a:rPr>
              <a:t>世界通史</a:t>
            </a:r>
            <a:r>
              <a:rPr lang="en-US" altLang="zh-CN" sz="2000" b="1" dirty="0">
                <a:solidFill>
                  <a:srgbClr val="0000FF"/>
                </a:solidFill>
                <a:latin typeface="华文细黑" pitchFamily="2" charset="-122"/>
                <a:ea typeface="华文细黑" pitchFamily="2" charset="-122"/>
              </a:rPr>
              <a:t>》</a:t>
            </a:r>
          </a:p>
        </p:txBody>
      </p:sp>
      <p:sp>
        <p:nvSpPr>
          <p:cNvPr id="29699" name="Rectangle 2"/>
          <p:cNvSpPr>
            <a:spLocks noChangeArrowheads="1"/>
          </p:cNvSpPr>
          <p:nvPr/>
        </p:nvSpPr>
        <p:spPr bwMode="auto">
          <a:xfrm>
            <a:off x="-10571" y="2382936"/>
            <a:ext cx="9154901" cy="2123658"/>
          </a:xfrm>
          <a:prstGeom prst="rect">
            <a:avLst/>
          </a:prstGeom>
          <a:noFill/>
          <a:ln w="28575">
            <a:solidFill>
              <a:srgbClr val="00B050"/>
            </a:solidFill>
            <a:miter lim="800000"/>
            <a:headEnd/>
            <a:tailEnd/>
          </a:ln>
        </p:spPr>
        <p:txBody>
          <a:bodyPr wrap="square" anchor="ctr">
            <a:spAutoFit/>
          </a:bodyPr>
          <a:lstStyle/>
          <a:p>
            <a:pPr eaLnBrk="0" hangingPunct="0"/>
            <a:r>
              <a:rPr lang="zh-CN" altLang="en-US" sz="2800" b="1" dirty="0">
                <a:latin typeface="华文细黑" pitchFamily="2" charset="-122"/>
                <a:ea typeface="华文细黑" pitchFamily="2" charset="-122"/>
              </a:rPr>
              <a:t>    美洲金银产地的发现，土著居民的被剿灭、被奴役和被埋葬于矿井，对东印度开始进行的征服和掠夺，非洲变成商业性地猎获黑人的场所：这一切</a:t>
            </a:r>
            <a:r>
              <a:rPr lang="zh-CN" altLang="en-US" sz="2800" b="1" dirty="0">
                <a:solidFill>
                  <a:srgbClr val="0000FF"/>
                </a:solidFill>
                <a:latin typeface="华文细黑" pitchFamily="2" charset="-122"/>
                <a:ea typeface="华文细黑" pitchFamily="2" charset="-122"/>
              </a:rPr>
              <a:t>标志着</a:t>
            </a:r>
            <a:r>
              <a:rPr lang="zh-CN" altLang="en-US" sz="2800" b="1" dirty="0">
                <a:latin typeface="华文细黑" pitchFamily="2" charset="-122"/>
                <a:ea typeface="华文细黑" pitchFamily="2" charset="-122"/>
              </a:rPr>
              <a:t>资本主义生产时代的曙光。</a:t>
            </a:r>
          </a:p>
          <a:p>
            <a:pPr algn="r" eaLnBrk="0" hangingPunct="0"/>
            <a:r>
              <a:rPr lang="zh-CN" altLang="en-US" sz="2000" b="1" dirty="0">
                <a:latin typeface="华文细黑" pitchFamily="2" charset="-122"/>
                <a:ea typeface="华文细黑" pitchFamily="2" charset="-122"/>
              </a:rPr>
              <a:t>                            </a:t>
            </a:r>
            <a:r>
              <a:rPr lang="en-US" altLang="zh-CN" sz="2000" b="1" dirty="0">
                <a:solidFill>
                  <a:srgbClr val="0000FF"/>
                </a:solidFill>
                <a:latin typeface="华文细黑" pitchFamily="2" charset="-122"/>
                <a:ea typeface="华文细黑" pitchFamily="2" charset="-122"/>
              </a:rPr>
              <a:t>—— </a:t>
            </a:r>
            <a:r>
              <a:rPr lang="zh-CN" altLang="en-US" sz="2000" b="1" dirty="0">
                <a:solidFill>
                  <a:srgbClr val="0000FF"/>
                </a:solidFill>
                <a:latin typeface="华文细黑" pitchFamily="2" charset="-122"/>
                <a:ea typeface="华文细黑" pitchFamily="2" charset="-122"/>
              </a:rPr>
              <a:t>马克思 </a:t>
            </a:r>
          </a:p>
        </p:txBody>
      </p:sp>
      <p:sp>
        <p:nvSpPr>
          <p:cNvPr id="4" name="矩形 3"/>
          <p:cNvSpPr>
            <a:spLocks noChangeArrowheads="1"/>
          </p:cNvSpPr>
          <p:nvPr/>
        </p:nvSpPr>
        <p:spPr bwMode="auto">
          <a:xfrm>
            <a:off x="-200087" y="4587974"/>
            <a:ext cx="9636739" cy="523220"/>
          </a:xfrm>
          <a:prstGeom prst="rect">
            <a:avLst/>
          </a:prstGeom>
          <a:noFill/>
          <a:ln w="9525">
            <a:noFill/>
            <a:miter lim="800000"/>
            <a:headEnd/>
            <a:tailEnd/>
          </a:ln>
        </p:spPr>
        <p:txBody>
          <a:bodyPr wrap="square">
            <a:spAutoFit/>
          </a:bodyPr>
          <a:lstStyle/>
          <a:p>
            <a:pPr algn="ctr"/>
            <a:r>
              <a:rPr lang="zh-CN" altLang="zh-CN" sz="2800" b="1" dirty="0">
                <a:solidFill>
                  <a:srgbClr val="FF0000"/>
                </a:solidFill>
                <a:latin typeface="华文细黑" pitchFamily="2" charset="-122"/>
                <a:ea typeface="华文细黑" pitchFamily="2" charset="-122"/>
              </a:rPr>
              <a:t>欧洲资本原始积累</a:t>
            </a:r>
            <a:endParaRPr lang="zh-CN" altLang="en-US" sz="2800" b="1" dirty="0">
              <a:solidFill>
                <a:srgbClr val="FF0000"/>
              </a:solidFill>
              <a:latin typeface="华文细黑" pitchFamily="2" charset="-122"/>
              <a:ea typeface="华文细黑"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animBg="1"/>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2" name="Rectangle 4"/>
          <p:cNvSpPr>
            <a:spLocks noChangeArrowheads="1"/>
          </p:cNvSpPr>
          <p:nvPr/>
        </p:nvSpPr>
        <p:spPr bwMode="auto">
          <a:xfrm>
            <a:off x="0" y="27297"/>
            <a:ext cx="9144000" cy="3772828"/>
          </a:xfrm>
          <a:prstGeom prst="rect">
            <a:avLst/>
          </a:prstGeom>
          <a:noFill/>
          <a:ln w="28575">
            <a:solidFill>
              <a:srgbClr val="00B050"/>
            </a:solidFill>
            <a:miter lim="800000"/>
            <a:headEnd/>
            <a:tailEnd/>
          </a:ln>
        </p:spPr>
        <p:txBody>
          <a:bodyPr wrap="square" anchor="ctr">
            <a:spAutoFit/>
          </a:bodyPr>
          <a:lstStyle/>
          <a:p>
            <a:pPr eaLnBrk="0" hangingPunct="0">
              <a:lnSpc>
                <a:spcPts val="4100"/>
              </a:lnSpc>
            </a:pPr>
            <a:r>
              <a:rPr lang="zh-CN" altLang="en-US" sz="2600" b="1" dirty="0">
                <a:latin typeface="华文细黑" pitchFamily="2" charset="-122"/>
                <a:ea typeface="华文细黑" pitchFamily="2" charset="-122"/>
              </a:rPr>
              <a:t>         欧洲殖民扩张与掠夺伴随着新航路的开辟而开始。欧洲殖民者把大量财富运回欧洲并转化为资本，</a:t>
            </a:r>
            <a:r>
              <a:rPr lang="zh-CN" altLang="en-US" sz="2600" b="1" dirty="0">
                <a:solidFill>
                  <a:srgbClr val="0000FF"/>
                </a:solidFill>
                <a:latin typeface="华文细黑" pitchFamily="2" charset="-122"/>
                <a:ea typeface="华文细黑" pitchFamily="2" charset="-122"/>
              </a:rPr>
              <a:t>促进了</a:t>
            </a:r>
            <a:r>
              <a:rPr lang="zh-CN" altLang="en-US" sz="2600" b="1" dirty="0">
                <a:latin typeface="华文细黑" pitchFamily="2" charset="-122"/>
                <a:ea typeface="华文细黑" pitchFamily="2" charset="-122"/>
              </a:rPr>
              <a:t>资本主义经济的迅速发展，随着欧洲资本主义国家和地区对商品市场及原料产地的需求越来越大，他们把殖民扩张的魔爪伸向了世界上越来越多的地方，</a:t>
            </a:r>
            <a:r>
              <a:rPr lang="zh-CN" altLang="en-US" sz="2600" b="1" dirty="0">
                <a:solidFill>
                  <a:srgbClr val="FF0000"/>
                </a:solidFill>
                <a:latin typeface="华文细黑" pitchFamily="2" charset="-122"/>
                <a:ea typeface="华文细黑" pitchFamily="2" charset="-122"/>
              </a:rPr>
              <a:t>世界市场</a:t>
            </a:r>
            <a:r>
              <a:rPr lang="zh-CN" altLang="en-US" sz="2600" b="1" dirty="0">
                <a:latin typeface="华文细黑" pitchFamily="2" charset="-122"/>
                <a:ea typeface="华文细黑" pitchFamily="2" charset="-122"/>
              </a:rPr>
              <a:t>得以进一步拓展，越来越多的地方</a:t>
            </a:r>
            <a:r>
              <a:rPr lang="zh-CN" altLang="en-US" sz="2600" b="1" dirty="0">
                <a:solidFill>
                  <a:srgbClr val="0000FF"/>
                </a:solidFill>
                <a:latin typeface="华文细黑" pitchFamily="2" charset="-122"/>
                <a:ea typeface="华文细黑" pitchFamily="2" charset="-122"/>
              </a:rPr>
              <a:t>被纳入</a:t>
            </a:r>
            <a:r>
              <a:rPr lang="zh-CN" altLang="en-US" sz="2600" b="1" dirty="0">
                <a:latin typeface="华文细黑" pitchFamily="2" charset="-122"/>
                <a:ea typeface="华文细黑" pitchFamily="2" charset="-122"/>
              </a:rPr>
              <a:t>资本主义世界市场体系。                                        </a:t>
            </a:r>
          </a:p>
          <a:p>
            <a:pPr algn="r" eaLnBrk="0" hangingPunct="0">
              <a:lnSpc>
                <a:spcPts val="4100"/>
              </a:lnSpc>
            </a:pPr>
            <a:r>
              <a:rPr lang="en-US" altLang="zh-CN" sz="2800" b="1" dirty="0">
                <a:latin typeface="华文细黑" pitchFamily="2" charset="-122"/>
                <a:ea typeface="华文细黑" pitchFamily="2" charset="-122"/>
              </a:rPr>
              <a:t>                  </a:t>
            </a:r>
            <a:r>
              <a:rPr lang="en-US" altLang="zh-CN" sz="2000" b="1" dirty="0">
                <a:solidFill>
                  <a:srgbClr val="0000FF"/>
                </a:solidFill>
                <a:latin typeface="华文细黑" pitchFamily="2" charset="-122"/>
                <a:ea typeface="华文细黑" pitchFamily="2" charset="-122"/>
              </a:rPr>
              <a:t>——《</a:t>
            </a:r>
            <a:r>
              <a:rPr lang="zh-CN" altLang="en-US" sz="2000" b="1" dirty="0">
                <a:solidFill>
                  <a:srgbClr val="0000FF"/>
                </a:solidFill>
                <a:latin typeface="华文细黑" pitchFamily="2" charset="-122"/>
                <a:ea typeface="华文细黑" pitchFamily="2" charset="-122"/>
              </a:rPr>
              <a:t>世界历史</a:t>
            </a:r>
            <a:r>
              <a:rPr lang="en-US" altLang="zh-CN" sz="2000" b="1" dirty="0">
                <a:solidFill>
                  <a:srgbClr val="0000FF"/>
                </a:solidFill>
                <a:latin typeface="华文细黑" pitchFamily="2" charset="-122"/>
                <a:ea typeface="华文细黑" pitchFamily="2" charset="-122"/>
              </a:rPr>
              <a:t>》</a:t>
            </a:r>
          </a:p>
        </p:txBody>
      </p:sp>
      <p:sp>
        <p:nvSpPr>
          <p:cNvPr id="4" name="矩形 3"/>
          <p:cNvSpPr>
            <a:spLocks noChangeArrowheads="1"/>
          </p:cNvSpPr>
          <p:nvPr/>
        </p:nvSpPr>
        <p:spPr bwMode="auto">
          <a:xfrm>
            <a:off x="0" y="3867894"/>
            <a:ext cx="9144000" cy="523220"/>
          </a:xfrm>
          <a:prstGeom prst="rect">
            <a:avLst/>
          </a:prstGeom>
          <a:noFill/>
          <a:ln w="9525">
            <a:noFill/>
            <a:miter lim="800000"/>
            <a:headEnd/>
            <a:tailEnd/>
          </a:ln>
        </p:spPr>
        <p:txBody>
          <a:bodyPr wrap="square">
            <a:spAutoFit/>
          </a:bodyPr>
          <a:lstStyle/>
          <a:p>
            <a:pPr algn="ctr"/>
            <a:r>
              <a:rPr lang="zh-CN" altLang="en-US" sz="2800" b="1" dirty="0">
                <a:solidFill>
                  <a:srgbClr val="FF0000"/>
                </a:solidFill>
                <a:latin typeface="华文细黑" pitchFamily="2" charset="-122"/>
                <a:ea typeface="华文细黑" pitchFamily="2" charset="-122"/>
              </a:rPr>
              <a:t>  世界市场的拓展</a:t>
            </a:r>
          </a:p>
        </p:txBody>
      </p:sp>
      <p:sp>
        <p:nvSpPr>
          <p:cNvPr id="5" name="Text Box 3"/>
          <p:cNvSpPr txBox="1">
            <a:spLocks noChangeArrowheads="1"/>
          </p:cNvSpPr>
          <p:nvPr/>
        </p:nvSpPr>
        <p:spPr bwMode="auto">
          <a:xfrm>
            <a:off x="0" y="4496802"/>
            <a:ext cx="9144000" cy="523220"/>
          </a:xfrm>
          <a:prstGeom prst="rect">
            <a:avLst/>
          </a:prstGeom>
          <a:noFill/>
          <a:ln w="9525">
            <a:noFill/>
            <a:miter lim="800000"/>
            <a:headEnd/>
            <a:tailEnd/>
          </a:ln>
          <a:effectLst/>
        </p:spPr>
        <p:txBody>
          <a:bodyPr wrap="square">
            <a:spAutoFit/>
          </a:bodyPr>
          <a:lstStyle/>
          <a:p>
            <a:pPr algn="ctr"/>
            <a:r>
              <a:rPr lang="zh-CN" altLang="en-US" sz="2800" b="1" dirty="0">
                <a:latin typeface="华文行楷" panose="02010800040101010101" pitchFamily="2" charset="-122"/>
                <a:ea typeface="华文行楷" panose="02010800040101010101" pitchFamily="2" charset="-122"/>
              </a:rPr>
              <a:t>殖民扩张与掠夺是世界市场形成和拓展的主要途径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Rectangle 12"/>
          <p:cNvSpPr>
            <a:spLocks noChangeArrowheads="1"/>
          </p:cNvSpPr>
          <p:nvPr/>
        </p:nvSpPr>
        <p:spPr bwMode="auto">
          <a:xfrm>
            <a:off x="0" y="123478"/>
            <a:ext cx="9144000" cy="3554819"/>
          </a:xfrm>
          <a:prstGeom prst="rect">
            <a:avLst/>
          </a:prstGeom>
          <a:noFill/>
          <a:ln w="28575">
            <a:solidFill>
              <a:srgbClr val="00B050"/>
            </a:solidFill>
            <a:miter lim="800000"/>
            <a:headEnd/>
            <a:tailEnd/>
          </a:ln>
        </p:spPr>
        <p:txBody>
          <a:bodyPr wrap="square">
            <a:spAutoFit/>
          </a:bodyPr>
          <a:lstStyle/>
          <a:p>
            <a:pPr algn="ctr">
              <a:lnSpc>
                <a:spcPts val="4500"/>
              </a:lnSpc>
            </a:pPr>
            <a:r>
              <a:rPr lang="zh-CN" altLang="en-US" sz="3200" b="1" dirty="0">
                <a:solidFill>
                  <a:srgbClr val="FF0000"/>
                </a:solidFill>
                <a:latin typeface="华文行楷" panose="02010800040101010101" pitchFamily="2" charset="-122"/>
                <a:ea typeface="华文行楷" panose="02010800040101010101" pitchFamily="2" charset="-122"/>
              </a:rPr>
              <a:t>两个世界的汇合</a:t>
            </a:r>
          </a:p>
          <a:p>
            <a:pPr>
              <a:lnSpc>
                <a:spcPts val="4500"/>
              </a:lnSpc>
            </a:pPr>
            <a:r>
              <a:rPr lang="zh-CN" altLang="en-US" sz="2600" b="1" dirty="0">
                <a:latin typeface="华文细黑" pitchFamily="2" charset="-122"/>
                <a:ea typeface="华文细黑" pitchFamily="2" charset="-122"/>
              </a:rPr>
              <a:t>    自从美洲被“发现”以后，新、旧大陆间物品的交换便迅速展开。</a:t>
            </a:r>
            <a:r>
              <a:rPr lang="zh-CN" altLang="en-US" sz="2600" b="1" dirty="0">
                <a:solidFill>
                  <a:srgbClr val="0000FF"/>
                </a:solidFill>
                <a:latin typeface="华文细黑" pitchFamily="2" charset="-122"/>
                <a:ea typeface="华文细黑" pitchFamily="2" charset="-122"/>
              </a:rPr>
              <a:t>欧洲人给美洲带去了</a:t>
            </a:r>
            <a:r>
              <a:rPr lang="zh-CN" altLang="en-US" sz="2600" b="1" dirty="0">
                <a:latin typeface="华文细黑" pitchFamily="2" charset="-122"/>
                <a:ea typeface="华文细黑" pitchFamily="2" charset="-122"/>
              </a:rPr>
              <a:t>马、绵羊、猪、小麦、甘蔗、葡萄、油橄榄树、咖啡、大米、带轮子的运输工具、铁和钢；</a:t>
            </a:r>
            <a:r>
              <a:rPr lang="zh-CN" altLang="en-US" sz="2600" b="1" dirty="0">
                <a:solidFill>
                  <a:srgbClr val="0000FF"/>
                </a:solidFill>
                <a:latin typeface="华文细黑" pitchFamily="2" charset="-122"/>
                <a:ea typeface="华文细黑" pitchFamily="2" charset="-122"/>
              </a:rPr>
              <a:t>他们返回欧洲时则带回了</a:t>
            </a:r>
            <a:r>
              <a:rPr lang="zh-CN" altLang="en-US" sz="2600" b="1" dirty="0">
                <a:latin typeface="华文细黑" pitchFamily="2" charset="-122"/>
                <a:ea typeface="华文细黑" pitchFamily="2" charset="-122"/>
              </a:rPr>
              <a:t>土豆、菠萝、鳄梨、番茄、玉米、菜豆、香草、花生、火鸡、可可、烟草和橡胶。</a:t>
            </a:r>
          </a:p>
        </p:txBody>
      </p:sp>
      <p:sp>
        <p:nvSpPr>
          <p:cNvPr id="23557" name="Rectangle 5"/>
          <p:cNvSpPr>
            <a:spLocks noChangeArrowheads="1"/>
          </p:cNvSpPr>
          <p:nvPr/>
        </p:nvSpPr>
        <p:spPr bwMode="auto">
          <a:xfrm>
            <a:off x="0" y="4083918"/>
            <a:ext cx="9144000" cy="584775"/>
          </a:xfrm>
          <a:prstGeom prst="rect">
            <a:avLst/>
          </a:prstGeom>
          <a:noFill/>
          <a:ln w="9525">
            <a:noFill/>
            <a:miter lim="800000"/>
            <a:headEnd/>
            <a:tailEnd/>
          </a:ln>
        </p:spPr>
        <p:txBody>
          <a:bodyPr wrap="square">
            <a:spAutoFit/>
          </a:bodyPr>
          <a:lstStyle/>
          <a:p>
            <a:pPr algn="ctr"/>
            <a:r>
              <a:rPr lang="zh-CN" altLang="en-US" sz="3200" b="1" dirty="0">
                <a:solidFill>
                  <a:srgbClr val="FF0000"/>
                </a:solidFill>
                <a:latin typeface="华文细黑" pitchFamily="2" charset="-122"/>
                <a:ea typeface="华文细黑" pitchFamily="2" charset="-122"/>
              </a:rPr>
              <a:t>文明的交流，推动了世界各地的联系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a:spLocks noChangeArrowheads="1"/>
          </p:cNvSpPr>
          <p:nvPr/>
        </p:nvSpPr>
        <p:spPr bwMode="auto">
          <a:xfrm>
            <a:off x="0" y="709989"/>
            <a:ext cx="9144000" cy="4062651"/>
          </a:xfrm>
          <a:prstGeom prst="rect">
            <a:avLst/>
          </a:prstGeom>
          <a:noFill/>
          <a:ln w="9525">
            <a:noFill/>
            <a:miter lim="800000"/>
            <a:headEnd/>
            <a:tailEnd/>
          </a:ln>
        </p:spPr>
        <p:txBody>
          <a:bodyPr>
            <a:spAutoFit/>
          </a:bodyPr>
          <a:lstStyle/>
          <a:p>
            <a:pPr indent="719138">
              <a:lnSpc>
                <a:spcPct val="150000"/>
              </a:lnSpc>
            </a:pPr>
            <a:r>
              <a:rPr lang="zh-CN" altLang="en-US" sz="2400" b="1" dirty="0">
                <a:solidFill>
                  <a:srgbClr val="FF0000"/>
                </a:solidFill>
                <a:latin typeface="华文细黑" pitchFamily="2" charset="-122"/>
                <a:ea typeface="华文细黑" pitchFamily="2" charset="-122"/>
              </a:rPr>
              <a:t>材料：</a:t>
            </a:r>
            <a:r>
              <a:rPr lang="zh-CN" altLang="en-US" sz="2400" b="1" dirty="0">
                <a:latin typeface="华文细黑" pitchFamily="2" charset="-122"/>
                <a:ea typeface="华文细黑" pitchFamily="2" charset="-122"/>
              </a:rPr>
              <a:t>马克思说， “英国在印度要完成双重的使命：</a:t>
            </a:r>
            <a:r>
              <a:rPr lang="zh-CN" altLang="en-US" sz="2400" b="1" dirty="0">
                <a:solidFill>
                  <a:srgbClr val="0000FF"/>
                </a:solidFill>
                <a:latin typeface="华文细黑" pitchFamily="2" charset="-122"/>
                <a:ea typeface="华文细黑" pitchFamily="2" charset="-122"/>
              </a:rPr>
              <a:t>一个是</a:t>
            </a:r>
            <a:r>
              <a:rPr lang="zh-CN" altLang="en-US" sz="2800" b="1" dirty="0">
                <a:solidFill>
                  <a:srgbClr val="FF0000"/>
                </a:solidFill>
                <a:latin typeface="华文细黑" pitchFamily="2" charset="-122"/>
                <a:ea typeface="华文细黑" pitchFamily="2" charset="-122"/>
              </a:rPr>
              <a:t>破坏性的使命</a:t>
            </a:r>
            <a:r>
              <a:rPr lang="zh-CN" altLang="en-US" sz="2400" b="1" dirty="0">
                <a:latin typeface="华文细黑" pitchFamily="2" charset="-122"/>
                <a:ea typeface="华文细黑" pitchFamily="2" charset="-122"/>
              </a:rPr>
              <a:t>，即消灭旧的亚洲式的社会；</a:t>
            </a:r>
            <a:r>
              <a:rPr lang="zh-CN" altLang="en-US" sz="2400" b="1" dirty="0">
                <a:solidFill>
                  <a:srgbClr val="0000FF"/>
                </a:solidFill>
                <a:latin typeface="华文细黑" pitchFamily="2" charset="-122"/>
                <a:ea typeface="华文细黑" pitchFamily="2" charset="-122"/>
              </a:rPr>
              <a:t>另一个是</a:t>
            </a:r>
            <a:r>
              <a:rPr lang="zh-CN" altLang="en-US" sz="2800" b="1" dirty="0">
                <a:solidFill>
                  <a:srgbClr val="FF0000"/>
                </a:solidFill>
                <a:latin typeface="华文细黑" pitchFamily="2" charset="-122"/>
                <a:ea typeface="华文细黑" pitchFamily="2" charset="-122"/>
              </a:rPr>
              <a:t>建设性的使命</a:t>
            </a:r>
            <a:r>
              <a:rPr lang="zh-CN" altLang="en-US" sz="2400" b="1" dirty="0">
                <a:latin typeface="华文细黑" pitchFamily="2" charset="-122"/>
                <a:ea typeface="华文细黑" pitchFamily="2" charset="-122"/>
              </a:rPr>
              <a:t>，即在亚洲为西方式的社会奠定物质基础”。这样，“就在亚洲造成了一场最大的、老实说也是亚洲历来仅有的一次社会革命”。在这种情况下，“英国不管是干出了多大的罪行，它在造成这个革命的时候，毕竟是充当了历史的不自觉的工具”。</a:t>
            </a:r>
            <a:endParaRPr lang="en-US" altLang="zh-CN" sz="2400" b="1" dirty="0">
              <a:latin typeface="华文细黑" pitchFamily="2" charset="-122"/>
              <a:ea typeface="华文细黑" pitchFamily="2" charset="-122"/>
            </a:endParaRPr>
          </a:p>
          <a:p>
            <a:pPr indent="719138" algn="r">
              <a:lnSpc>
                <a:spcPct val="150000"/>
              </a:lnSpc>
            </a:pPr>
            <a:r>
              <a:rPr lang="en-US" altLang="zh-CN" sz="2000" b="1" dirty="0">
                <a:solidFill>
                  <a:srgbClr val="FF0000"/>
                </a:solidFill>
                <a:latin typeface="华文细黑" pitchFamily="2" charset="-122"/>
                <a:ea typeface="华文细黑" pitchFamily="2" charset="-122"/>
              </a:rPr>
              <a:t>——</a:t>
            </a:r>
            <a:r>
              <a:rPr lang="zh-CN" altLang="en-US" sz="2000" b="1" dirty="0">
                <a:solidFill>
                  <a:srgbClr val="FF0000"/>
                </a:solidFill>
                <a:latin typeface="华文细黑" pitchFamily="2" charset="-122"/>
                <a:ea typeface="华文细黑" pitchFamily="2" charset="-122"/>
              </a:rPr>
              <a:t>刘宗绪主编：</a:t>
            </a:r>
            <a:r>
              <a:rPr lang="en-US" altLang="zh-CN" sz="2000" b="1" dirty="0">
                <a:solidFill>
                  <a:srgbClr val="FF0000"/>
                </a:solidFill>
                <a:latin typeface="华文细黑" pitchFamily="2" charset="-122"/>
                <a:ea typeface="华文细黑" pitchFamily="2" charset="-122"/>
              </a:rPr>
              <a:t>《</a:t>
            </a:r>
            <a:r>
              <a:rPr lang="zh-CN" altLang="en-US" sz="2000" b="1" dirty="0">
                <a:solidFill>
                  <a:srgbClr val="FF0000"/>
                </a:solidFill>
                <a:latin typeface="华文细黑" pitchFamily="2" charset="-122"/>
                <a:ea typeface="华文细黑" pitchFamily="2" charset="-122"/>
              </a:rPr>
              <a:t>历史新知识  创新能力培养</a:t>
            </a:r>
            <a:r>
              <a:rPr lang="en-US" altLang="zh-CN" sz="2000" b="1" dirty="0">
                <a:solidFill>
                  <a:srgbClr val="FF0000"/>
                </a:solidFill>
                <a:latin typeface="华文细黑" pitchFamily="2" charset="-122"/>
                <a:ea typeface="华文细黑" pitchFamily="2" charset="-122"/>
              </a:rPr>
              <a:t>》</a:t>
            </a:r>
            <a:endParaRPr lang="zh-CN" altLang="en-US" sz="2000" b="1" dirty="0">
              <a:latin typeface="华文细黑" pitchFamily="2" charset="-122"/>
              <a:ea typeface="华文细黑" pitchFamily="2"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0" y="2300115"/>
            <a:ext cx="9144000" cy="1200329"/>
          </a:xfrm>
          <a:prstGeom prst="rect">
            <a:avLst/>
          </a:prstGeom>
          <a:noFill/>
          <a:ln w="9525">
            <a:noFill/>
            <a:miter lim="800000"/>
            <a:headEnd/>
            <a:tailEnd/>
          </a:ln>
        </p:spPr>
        <p:txBody>
          <a:bodyPr>
            <a:spAutoFit/>
          </a:bodyPr>
          <a:lstStyle/>
          <a:p>
            <a:r>
              <a:rPr kumimoji="1" lang="zh-CN" altLang="en-US" sz="2400" b="1" dirty="0">
                <a:latin typeface="华文细黑" panose="02010600040101010101" pitchFamily="2" charset="-122"/>
                <a:ea typeface="华文细黑" panose="02010600040101010101" pitchFamily="2" charset="-122"/>
              </a:rPr>
              <a:t>   它们从殖民地掠夺了大量的财富，在欧洲转化为资本，使欧洲发展和兴旺起来。所以，早期殖民主义就其推进了欧洲资本主义的发展来说，具有历史的进步意义。</a:t>
            </a:r>
          </a:p>
        </p:txBody>
      </p:sp>
      <p:sp>
        <p:nvSpPr>
          <p:cNvPr id="3" name="Text Box 3"/>
          <p:cNvSpPr txBox="1">
            <a:spLocks noChangeArrowheads="1"/>
          </p:cNvSpPr>
          <p:nvPr/>
        </p:nvSpPr>
        <p:spPr bwMode="auto">
          <a:xfrm>
            <a:off x="0" y="4155926"/>
            <a:ext cx="9144000" cy="984885"/>
          </a:xfrm>
          <a:prstGeom prst="rect">
            <a:avLst/>
          </a:prstGeom>
          <a:noFill/>
          <a:ln w="9525">
            <a:noFill/>
            <a:miter lim="800000"/>
            <a:headEnd/>
            <a:tailEnd/>
          </a:ln>
        </p:spPr>
        <p:txBody>
          <a:bodyPr>
            <a:spAutoFit/>
          </a:bodyPr>
          <a:lstStyle/>
          <a:p>
            <a:pPr>
              <a:spcBef>
                <a:spcPts val="600"/>
              </a:spcBef>
              <a:spcAft>
                <a:spcPts val="600"/>
              </a:spcAft>
            </a:pPr>
            <a:r>
              <a:rPr kumimoji="1" lang="zh-CN" altLang="en-US" sz="2400" b="1" dirty="0">
                <a:latin typeface="华文细黑" panose="02010600040101010101" pitchFamily="2" charset="-122"/>
                <a:ea typeface="华文细黑" panose="02010600040101010101" pitchFamily="2" charset="-122"/>
              </a:rPr>
              <a:t>   殖民主义是灾难和祸害，造成了亚非拉地区的落后。       </a:t>
            </a:r>
            <a:endParaRPr kumimoji="1" lang="en-US" altLang="zh-CN" sz="2400" b="1" dirty="0">
              <a:latin typeface="华文细黑" panose="02010600040101010101" pitchFamily="2" charset="-122"/>
              <a:ea typeface="华文细黑" panose="02010600040101010101" pitchFamily="2" charset="-122"/>
            </a:endParaRPr>
          </a:p>
          <a:p>
            <a:pPr algn="ctr">
              <a:spcBef>
                <a:spcPts val="600"/>
              </a:spcBef>
              <a:spcAft>
                <a:spcPts val="600"/>
              </a:spcAft>
            </a:pPr>
            <a:r>
              <a:rPr kumimoji="1" lang="en-US" altLang="zh-CN" sz="2400" b="1" dirty="0">
                <a:solidFill>
                  <a:srgbClr val="FF0000"/>
                </a:solidFill>
                <a:latin typeface="华文细黑" panose="02010600040101010101" pitchFamily="2" charset="-122"/>
                <a:ea typeface="华文细黑" panose="02010600040101010101" pitchFamily="2" charset="-122"/>
              </a:rPr>
              <a:t>A.</a:t>
            </a:r>
            <a:r>
              <a:rPr kumimoji="1" lang="zh-CN" altLang="en-US" sz="2400" b="1" dirty="0">
                <a:solidFill>
                  <a:srgbClr val="FF0000"/>
                </a:solidFill>
                <a:latin typeface="华文细黑" panose="02010600040101010101" pitchFamily="2" charset="-122"/>
                <a:ea typeface="华文细黑" panose="02010600040101010101" pitchFamily="2" charset="-122"/>
              </a:rPr>
              <a:t>种族灭绝     </a:t>
            </a:r>
            <a:r>
              <a:rPr kumimoji="1" lang="en-US" altLang="zh-CN" sz="2400" b="1" dirty="0">
                <a:solidFill>
                  <a:srgbClr val="FF0000"/>
                </a:solidFill>
                <a:latin typeface="华文细黑" panose="02010600040101010101" pitchFamily="2" charset="-122"/>
                <a:ea typeface="华文细黑" panose="02010600040101010101" pitchFamily="2" charset="-122"/>
              </a:rPr>
              <a:t>B.</a:t>
            </a:r>
            <a:r>
              <a:rPr kumimoji="1" lang="zh-CN" altLang="en-US" sz="2400" b="1" dirty="0">
                <a:solidFill>
                  <a:srgbClr val="FF0000"/>
                </a:solidFill>
                <a:latin typeface="华文细黑" panose="02010600040101010101" pitchFamily="2" charset="-122"/>
                <a:ea typeface="华文细黑" panose="02010600040101010101" pitchFamily="2" charset="-122"/>
              </a:rPr>
              <a:t>抢劫和掠夺财富       </a:t>
            </a:r>
            <a:r>
              <a:rPr kumimoji="1" lang="en-US" altLang="zh-CN" sz="2400" b="1" dirty="0">
                <a:solidFill>
                  <a:srgbClr val="FF0000"/>
                </a:solidFill>
                <a:latin typeface="华文细黑" panose="02010600040101010101" pitchFamily="2" charset="-122"/>
                <a:ea typeface="华文细黑" panose="02010600040101010101" pitchFamily="2" charset="-122"/>
              </a:rPr>
              <a:t>C.</a:t>
            </a:r>
            <a:r>
              <a:rPr kumimoji="1" lang="zh-CN" altLang="en-US" sz="2400" b="1" dirty="0">
                <a:solidFill>
                  <a:srgbClr val="FF0000"/>
                </a:solidFill>
                <a:latin typeface="华文细黑" panose="02010600040101010101" pitchFamily="2" charset="-122"/>
                <a:ea typeface="华文细黑" panose="02010600040101010101" pitchFamily="2" charset="-122"/>
              </a:rPr>
              <a:t>贩卖黑人奴隶  </a:t>
            </a:r>
            <a:r>
              <a:rPr kumimoji="1" lang="en-US" altLang="zh-CN" sz="2400" b="1" dirty="0">
                <a:solidFill>
                  <a:srgbClr val="FF0000"/>
                </a:solidFill>
                <a:latin typeface="华文细黑" panose="02010600040101010101" pitchFamily="2" charset="-122"/>
                <a:ea typeface="华文细黑" panose="02010600040101010101" pitchFamily="2" charset="-122"/>
              </a:rPr>
              <a:t>D.</a:t>
            </a:r>
            <a:r>
              <a:rPr kumimoji="1" lang="zh-CN" altLang="en-US" sz="2400" b="1" dirty="0">
                <a:solidFill>
                  <a:srgbClr val="FF0000"/>
                </a:solidFill>
                <a:latin typeface="华文细黑" panose="02010600040101010101" pitchFamily="2" charset="-122"/>
                <a:ea typeface="华文细黑" panose="02010600040101010101" pitchFamily="2" charset="-122"/>
              </a:rPr>
              <a:t>经济单一</a:t>
            </a:r>
          </a:p>
        </p:txBody>
      </p:sp>
      <p:sp>
        <p:nvSpPr>
          <p:cNvPr id="4" name="Text Box 4"/>
          <p:cNvSpPr txBox="1">
            <a:spLocks noChangeArrowheads="1"/>
          </p:cNvSpPr>
          <p:nvPr/>
        </p:nvSpPr>
        <p:spPr bwMode="auto">
          <a:xfrm>
            <a:off x="-10324" y="915566"/>
            <a:ext cx="9144000" cy="461665"/>
          </a:xfrm>
          <a:prstGeom prst="rect">
            <a:avLst/>
          </a:prstGeom>
          <a:noFill/>
          <a:ln w="9525">
            <a:noFill/>
            <a:miter lim="800000"/>
            <a:headEnd/>
            <a:tailEnd/>
          </a:ln>
        </p:spPr>
        <p:txBody>
          <a:bodyPr>
            <a:spAutoFit/>
          </a:bodyPr>
          <a:lstStyle/>
          <a:p>
            <a:r>
              <a:rPr kumimoji="1" lang="zh-CN" altLang="en-US" sz="2400" b="1" dirty="0">
                <a:latin typeface="华文细黑" panose="02010600040101010101" pitchFamily="2" charset="-122"/>
                <a:ea typeface="华文细黑" panose="02010600040101010101" pitchFamily="2" charset="-122"/>
              </a:rPr>
              <a:t>    你认为如何对殖民主义的历史作用作出恰如其分的评价呢？</a:t>
            </a:r>
            <a:endParaRPr lang="zh-CN" altLang="en-US" sz="2400" b="1" dirty="0">
              <a:latin typeface="华文细黑" panose="02010600040101010101" pitchFamily="2" charset="-122"/>
              <a:ea typeface="华文细黑" panose="02010600040101010101" pitchFamily="2" charset="-122"/>
            </a:endParaRPr>
          </a:p>
        </p:txBody>
      </p:sp>
      <p:sp>
        <p:nvSpPr>
          <p:cNvPr id="5" name="Text Box 5"/>
          <p:cNvSpPr txBox="1">
            <a:spLocks noChangeArrowheads="1"/>
          </p:cNvSpPr>
          <p:nvPr/>
        </p:nvSpPr>
        <p:spPr bwMode="auto">
          <a:xfrm>
            <a:off x="0" y="1467143"/>
            <a:ext cx="5076056" cy="461665"/>
          </a:xfrm>
          <a:prstGeom prst="rect">
            <a:avLst/>
          </a:prstGeom>
          <a:solidFill>
            <a:schemeClr val="tx1"/>
          </a:solidFill>
          <a:ln w="9525">
            <a:noFill/>
            <a:miter lim="800000"/>
            <a:headEnd/>
            <a:tailEnd/>
          </a:ln>
        </p:spPr>
        <p:txBody>
          <a:bodyPr wrap="square">
            <a:spAutoFit/>
          </a:bodyPr>
          <a:lstStyle/>
          <a:p>
            <a:r>
              <a:rPr kumimoji="1" lang="zh-CN" altLang="en-US" sz="2400" b="1" dirty="0">
                <a:solidFill>
                  <a:srgbClr val="FFFF00"/>
                </a:solidFill>
                <a:latin typeface="微软雅黑" panose="020B0503020204020204" pitchFamily="34" charset="-122"/>
                <a:ea typeface="微软雅黑" panose="020B0503020204020204" pitchFamily="34" charset="-122"/>
              </a:rPr>
              <a:t>殖民主义造成了两种截然不同的后果</a:t>
            </a:r>
          </a:p>
        </p:txBody>
      </p:sp>
      <p:sp>
        <p:nvSpPr>
          <p:cNvPr id="6" name="Text Box 6"/>
          <p:cNvSpPr txBox="1">
            <a:spLocks noChangeArrowheads="1"/>
          </p:cNvSpPr>
          <p:nvPr/>
        </p:nvSpPr>
        <p:spPr bwMode="auto">
          <a:xfrm>
            <a:off x="0" y="1895771"/>
            <a:ext cx="9144000" cy="461665"/>
          </a:xfrm>
          <a:prstGeom prst="rect">
            <a:avLst/>
          </a:prstGeom>
          <a:noFill/>
          <a:ln w="9525">
            <a:noFill/>
            <a:miter lim="800000"/>
            <a:headEnd/>
            <a:tailEnd/>
          </a:ln>
        </p:spPr>
        <p:txBody>
          <a:bodyPr>
            <a:spAutoFit/>
          </a:bodyPr>
          <a:lstStyle/>
          <a:p>
            <a:pPr indent="457200"/>
            <a:r>
              <a:rPr kumimoji="1" lang="zh-CN" altLang="en-US" sz="2400" b="1" dirty="0">
                <a:solidFill>
                  <a:srgbClr val="0000FF"/>
                </a:solidFill>
                <a:latin typeface="华文细黑" panose="02010600040101010101" pitchFamily="2" charset="-122"/>
                <a:ea typeface="华文细黑" panose="02010600040101010101" pitchFamily="2" charset="-122"/>
              </a:rPr>
              <a:t> </a:t>
            </a:r>
            <a:r>
              <a:rPr kumimoji="1" lang="en-US" altLang="zh-CN" sz="2400" b="1" dirty="0">
                <a:solidFill>
                  <a:srgbClr val="0000FF"/>
                </a:solidFill>
                <a:latin typeface="华文细黑" panose="02010600040101010101" pitchFamily="2" charset="-122"/>
                <a:ea typeface="华文细黑" panose="02010600040101010101" pitchFamily="2" charset="-122"/>
              </a:rPr>
              <a:t>①</a:t>
            </a:r>
            <a:r>
              <a:rPr kumimoji="1" lang="zh-CN" altLang="en-US" sz="2400" b="1" dirty="0">
                <a:solidFill>
                  <a:srgbClr val="0000FF"/>
                </a:solidFill>
                <a:latin typeface="华文细黑" panose="02010600040101010101" pitchFamily="2" charset="-122"/>
                <a:ea typeface="华文细黑" panose="02010600040101010101" pitchFamily="2" charset="-122"/>
              </a:rPr>
              <a:t>对殖民国家来说</a:t>
            </a:r>
          </a:p>
        </p:txBody>
      </p:sp>
      <p:sp>
        <p:nvSpPr>
          <p:cNvPr id="7" name="Text Box 7"/>
          <p:cNvSpPr txBox="1">
            <a:spLocks noChangeArrowheads="1"/>
          </p:cNvSpPr>
          <p:nvPr/>
        </p:nvSpPr>
        <p:spPr bwMode="auto">
          <a:xfrm>
            <a:off x="0" y="3610283"/>
            <a:ext cx="9144000" cy="461665"/>
          </a:xfrm>
          <a:prstGeom prst="rect">
            <a:avLst/>
          </a:prstGeom>
          <a:noFill/>
          <a:ln w="9525">
            <a:noFill/>
            <a:miter lim="800000"/>
            <a:headEnd/>
            <a:tailEnd/>
          </a:ln>
        </p:spPr>
        <p:txBody>
          <a:bodyPr>
            <a:spAutoFit/>
          </a:bodyPr>
          <a:lstStyle/>
          <a:p>
            <a:pPr indent="457200"/>
            <a:r>
              <a:rPr kumimoji="1" lang="zh-CN" altLang="en-US" sz="2400" b="1" dirty="0">
                <a:solidFill>
                  <a:srgbClr val="0000FF"/>
                </a:solidFill>
                <a:latin typeface="华文细黑" panose="02010600040101010101" pitchFamily="2" charset="-122"/>
                <a:ea typeface="华文细黑" panose="02010600040101010101" pitchFamily="2" charset="-122"/>
              </a:rPr>
              <a:t> </a:t>
            </a:r>
            <a:r>
              <a:rPr kumimoji="1" lang="en-US" altLang="zh-CN" sz="2400" b="1" dirty="0">
                <a:solidFill>
                  <a:srgbClr val="0000FF"/>
                </a:solidFill>
                <a:latin typeface="华文细黑" panose="02010600040101010101" pitchFamily="2" charset="-122"/>
                <a:ea typeface="华文细黑" panose="02010600040101010101" pitchFamily="2" charset="-122"/>
              </a:rPr>
              <a:t>②</a:t>
            </a:r>
            <a:r>
              <a:rPr kumimoji="1" lang="zh-CN" altLang="en-US" sz="2400" b="1" dirty="0">
                <a:solidFill>
                  <a:srgbClr val="0000FF"/>
                </a:solidFill>
                <a:latin typeface="华文细黑" panose="02010600040101010101" pitchFamily="2" charset="-122"/>
                <a:ea typeface="华文细黑" panose="02010600040101010101" pitchFamily="2" charset="-122"/>
              </a:rPr>
              <a:t>对殖民地人民来说</a:t>
            </a:r>
          </a:p>
        </p:txBody>
      </p:sp>
      <p:sp>
        <p:nvSpPr>
          <p:cNvPr id="9" name="矩形 8"/>
          <p:cNvSpPr/>
          <p:nvPr/>
        </p:nvSpPr>
        <p:spPr>
          <a:xfrm>
            <a:off x="3661052" y="3467373"/>
            <a:ext cx="5375444" cy="656590"/>
          </a:xfrm>
          <a:prstGeom prst="rect">
            <a:avLst/>
          </a:prstGeom>
          <a:ln w="28575">
            <a:solidFill>
              <a:srgbClr val="00B050"/>
            </a:solidFill>
          </a:ln>
        </p:spPr>
        <p:txBody>
          <a:bodyPr wrap="square" anchor="ctr" anchorCtr="0">
            <a:spAutoFit/>
          </a:bodyPr>
          <a:lstStyle/>
          <a:p>
            <a:pPr algn="ctr">
              <a:lnSpc>
                <a:spcPts val="4400"/>
              </a:lnSpc>
            </a:pPr>
            <a:r>
              <a:rPr lang="zh-CN" altLang="en-US" sz="2600" b="1" dirty="0">
                <a:latin typeface="华文细黑" panose="02010600040101010101" pitchFamily="2" charset="-122"/>
                <a:ea typeface="华文细黑" panose="02010600040101010101" pitchFamily="2" charset="-122"/>
              </a:rPr>
              <a:t>同时，客观上传播了资本主义制度。</a:t>
            </a:r>
          </a:p>
        </p:txBody>
      </p:sp>
      <p:sp>
        <p:nvSpPr>
          <p:cNvPr id="10" name="矩形 9"/>
          <p:cNvSpPr/>
          <p:nvPr/>
        </p:nvSpPr>
        <p:spPr>
          <a:xfrm>
            <a:off x="-10324" y="0"/>
            <a:ext cx="9154324" cy="830997"/>
          </a:xfrm>
          <a:prstGeom prst="rect">
            <a:avLst/>
          </a:prstGeom>
        </p:spPr>
        <p:txBody>
          <a:bodyPr wrap="square">
            <a:spAutoFit/>
          </a:bodyPr>
          <a:lstStyle/>
          <a:p>
            <a:pPr indent="457200"/>
            <a:r>
              <a:rPr lang="zh-CN" altLang="en-US" sz="2400" b="1" dirty="0">
                <a:solidFill>
                  <a:srgbClr val="FF0000"/>
                </a:solidFill>
                <a:latin typeface="华文细黑" pitchFamily="2" charset="-122"/>
                <a:ea typeface="华文细黑" pitchFamily="2" charset="-122"/>
              </a:rPr>
              <a:t>总之，</a:t>
            </a:r>
            <a:r>
              <a:rPr lang="zh-CN" altLang="en-US" sz="2400" b="1" dirty="0">
                <a:solidFill>
                  <a:srgbClr val="0000FF"/>
                </a:solidFill>
                <a:latin typeface="华文细黑" pitchFamily="2" charset="-122"/>
                <a:ea typeface="华文细黑" pitchFamily="2" charset="-122"/>
              </a:rPr>
              <a:t>殖民主义推动</a:t>
            </a:r>
            <a:r>
              <a:rPr lang="zh-CN" altLang="en-US" sz="2400" b="1" dirty="0">
                <a:latin typeface="华文细黑" pitchFamily="2" charset="-122"/>
                <a:ea typeface="华文细黑" pitchFamily="2" charset="-122"/>
              </a:rPr>
              <a:t>了</a:t>
            </a:r>
            <a:r>
              <a:rPr lang="zh-CN" altLang="en-US" sz="2400" b="1" dirty="0">
                <a:solidFill>
                  <a:srgbClr val="FF0000"/>
                </a:solidFill>
                <a:latin typeface="华文细黑" pitchFamily="2" charset="-122"/>
                <a:ea typeface="华文细黑" pitchFamily="2" charset="-122"/>
              </a:rPr>
              <a:t>世界市场的发展</a:t>
            </a:r>
            <a:r>
              <a:rPr lang="zh-CN" altLang="en-US" sz="2400" b="1" dirty="0">
                <a:latin typeface="华文细黑" pitchFamily="2" charset="-122"/>
                <a:ea typeface="华文细黑" pitchFamily="2" charset="-122"/>
              </a:rPr>
              <a:t>，北美、大洋洲都卷入了世界市场，欧洲和亚洲越来越多的为世界市场生产商品。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500"/>
                                        <p:tgtEl>
                                          <p:spTgt spid="5"/>
                                        </p:tgtEl>
                                      </p:cBhvr>
                                    </p:animEffect>
                                  </p:childTnLst>
                                </p:cTn>
                              </p:par>
                            </p:childTnLst>
                          </p:cTn>
                        </p:par>
                        <p:par>
                          <p:cTn id="13" fill="hold">
                            <p:stCondLst>
                              <p:cond delay="500"/>
                            </p:stCondLst>
                            <p:childTnLst>
                              <p:par>
                                <p:cTn id="14" presetID="12" presetClass="entr" presetSubtype="4" fill="hold" grpId="0" nodeType="after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slide(fromBottom)">
                                      <p:cBhvr>
                                        <p:cTn id="16" dur="500"/>
                                        <p:tgtEl>
                                          <p:spTgt spid="6"/>
                                        </p:tgtEl>
                                      </p:cBhvr>
                                    </p:animEffect>
                                  </p:childTnLst>
                                </p:cTn>
                              </p:par>
                            </p:childTnLst>
                          </p:cTn>
                        </p:par>
                        <p:par>
                          <p:cTn id="17" fill="hold">
                            <p:stCondLst>
                              <p:cond delay="2000"/>
                            </p:stCondLst>
                            <p:childTnLst>
                              <p:par>
                                <p:cTn id="18" presetID="12" presetClass="entr" presetSubtype="4"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lide(fromBottom)">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slide(fromBottom)">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blinds(horizontal)">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autoUpdateAnimBg="0"/>
      <p:bldP spid="6" grpId="0"/>
      <p:bldP spid="7" grpId="0"/>
      <p:bldP spid="9" grpId="0" animBg="1"/>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190340" y="30724"/>
            <a:ext cx="8735471" cy="870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tabLst>
                <a:tab pos="1800225" algn="l"/>
              </a:tabLst>
            </a:pPr>
            <a:r>
              <a:rPr lang="zh-CN" altLang="zh-CN" b="1" kern="100" dirty="0">
                <a:latin typeface="Times New Roman"/>
                <a:ea typeface="黑体"/>
                <a:cs typeface="Times New Roman"/>
              </a:rPr>
              <a:t>知识点三　世界市场的拓展</a:t>
            </a:r>
            <a:endParaRPr lang="zh-CN" altLang="zh-CN" sz="788" kern="100" dirty="0">
              <a:latin typeface="宋体"/>
              <a:cs typeface="Courier New"/>
            </a:endParaRPr>
          </a:p>
          <a:p>
            <a:pPr>
              <a:lnSpc>
                <a:spcPct val="150000"/>
              </a:lnSpc>
            </a:pPr>
            <a:r>
              <a:rPr lang="en-US" altLang="zh-CN" b="1" kern="100" dirty="0">
                <a:latin typeface="Times New Roman"/>
              </a:rPr>
              <a:t>1.</a:t>
            </a:r>
            <a:r>
              <a:rPr lang="zh-CN" altLang="zh-CN" b="1" kern="100" dirty="0">
                <a:latin typeface="Times New Roman"/>
                <a:ea typeface="黑体"/>
                <a:cs typeface="Times New Roman"/>
              </a:rPr>
              <a:t>拓展途径：殖民扩张</a:t>
            </a:r>
            <a:r>
              <a:rPr lang="en-US" altLang="zh-CN" b="1" kern="100" dirty="0">
                <a:latin typeface="Times New Roman"/>
                <a:ea typeface="黑体"/>
                <a:cs typeface="Times New Roman"/>
              </a:rPr>
              <a:t> </a:t>
            </a:r>
            <a:endParaRPr lang="zh-CN" altLang="zh-CN" sz="788" kern="100" dirty="0">
              <a:latin typeface="宋体"/>
              <a:cs typeface="Courier New"/>
            </a:endParaRPr>
          </a:p>
        </p:txBody>
      </p:sp>
      <p:graphicFrame>
        <p:nvGraphicFramePr>
          <p:cNvPr id="2" name="表格 1"/>
          <p:cNvGraphicFramePr>
            <a:graphicFrameLocks noGrp="1"/>
          </p:cNvGraphicFramePr>
          <p:nvPr/>
        </p:nvGraphicFramePr>
        <p:xfrm>
          <a:off x="372609" y="935964"/>
          <a:ext cx="8370931" cy="2558601"/>
        </p:xfrm>
        <a:graphic>
          <a:graphicData uri="http://schemas.openxmlformats.org/drawingml/2006/table">
            <a:tbl>
              <a:tblPr/>
              <a:tblGrid>
                <a:gridCol w="753491">
                  <a:extLst>
                    <a:ext uri="{9D8B030D-6E8A-4147-A177-3AD203B41FA5}">
                      <a16:colId xmlns:a16="http://schemas.microsoft.com/office/drawing/2014/main" val="20000"/>
                    </a:ext>
                  </a:extLst>
                </a:gridCol>
                <a:gridCol w="1136719">
                  <a:extLst>
                    <a:ext uri="{9D8B030D-6E8A-4147-A177-3AD203B41FA5}">
                      <a16:colId xmlns:a16="http://schemas.microsoft.com/office/drawing/2014/main" val="20001"/>
                    </a:ext>
                  </a:extLst>
                </a:gridCol>
                <a:gridCol w="6480721">
                  <a:extLst>
                    <a:ext uri="{9D8B030D-6E8A-4147-A177-3AD203B41FA5}">
                      <a16:colId xmlns:a16="http://schemas.microsoft.com/office/drawing/2014/main" val="20002"/>
                    </a:ext>
                  </a:extLst>
                </a:gridCol>
              </a:tblGrid>
              <a:tr h="500453">
                <a:tc gridSpan="2">
                  <a:txBody>
                    <a:bodyPr/>
                    <a:lstStyle/>
                    <a:p>
                      <a:pPr algn="ctr">
                        <a:lnSpc>
                          <a:spcPct val="150000"/>
                        </a:lnSpc>
                        <a:tabLst>
                          <a:tab pos="2400300" algn="l"/>
                        </a:tabLst>
                      </a:pPr>
                      <a:r>
                        <a:rPr lang="zh-CN" sz="1800" b="1" baseline="0" dirty="0">
                          <a:effectLst/>
                          <a:latin typeface="Times New Roman"/>
                          <a:cs typeface="Times New Roman"/>
                        </a:rPr>
                        <a:t>殖民国家</a:t>
                      </a:r>
                      <a:endParaRPr lang="zh-CN" sz="1800" baseline="0" dirty="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tabLst>
                          <a:tab pos="2400300" algn="l"/>
                        </a:tabLst>
                      </a:pPr>
                      <a:r>
                        <a:rPr lang="zh-CN" sz="1800" b="1" baseline="0" dirty="0">
                          <a:effectLst/>
                          <a:latin typeface="Times New Roman"/>
                          <a:cs typeface="Times New Roman"/>
                        </a:rPr>
                        <a:t>先是葡萄牙和西班牙，此后，荷兰、</a:t>
                      </a:r>
                      <a:r>
                        <a:rPr lang="en-US" altLang="zh-CN" sz="1800" b="1" u="none" baseline="0" dirty="0">
                          <a:effectLst/>
                          <a:latin typeface="Times New Roman"/>
                          <a:cs typeface="Times New Roman"/>
                        </a:rPr>
                        <a:t>_____</a:t>
                      </a:r>
                      <a:r>
                        <a:rPr lang="zh-CN" sz="1800" b="1" baseline="0" dirty="0">
                          <a:effectLst/>
                          <a:latin typeface="Times New Roman"/>
                          <a:cs typeface="Times New Roman"/>
                        </a:rPr>
                        <a:t>、法等西欧国家加入</a:t>
                      </a:r>
                      <a:endParaRPr lang="zh-CN" sz="1800" baseline="0" dirty="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64542">
                <a:tc rowSpan="4">
                  <a:txBody>
                    <a:bodyPr/>
                    <a:lstStyle/>
                    <a:p>
                      <a:pPr algn="ctr">
                        <a:lnSpc>
                          <a:spcPct val="150000"/>
                        </a:lnSpc>
                        <a:tabLst>
                          <a:tab pos="2400300" algn="l"/>
                        </a:tabLst>
                      </a:pPr>
                      <a:r>
                        <a:rPr lang="zh-CN" sz="1800" b="1" baseline="0">
                          <a:effectLst/>
                          <a:latin typeface="Times New Roman"/>
                          <a:cs typeface="Times New Roman"/>
                        </a:rPr>
                        <a:t>扩张方式</a:t>
                      </a:r>
                      <a:endParaRPr lang="zh-CN" sz="1800" baseline="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tabLst>
                          <a:tab pos="2400300" algn="l"/>
                        </a:tabLst>
                      </a:pPr>
                      <a:r>
                        <a:rPr lang="zh-CN" sz="1800" b="1" baseline="0" dirty="0">
                          <a:effectLst/>
                          <a:latin typeface="Times New Roman"/>
                          <a:cs typeface="Times New Roman"/>
                        </a:rPr>
                        <a:t>海外贸易</a:t>
                      </a:r>
                      <a:endParaRPr lang="zh-CN" sz="1800" baseline="0" dirty="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tabLst>
                          <a:tab pos="2400300" algn="l"/>
                        </a:tabLst>
                      </a:pPr>
                      <a:r>
                        <a:rPr lang="zh-CN" sz="1800" b="1" baseline="0" dirty="0">
                          <a:effectLst/>
                          <a:latin typeface="Times New Roman"/>
                          <a:cs typeface="Times New Roman"/>
                        </a:rPr>
                        <a:t>抢掠、</a:t>
                      </a:r>
                      <a:r>
                        <a:rPr lang="en-US" altLang="zh-CN" sz="1800" b="1" u="none" baseline="0" dirty="0">
                          <a:effectLst/>
                          <a:latin typeface="Times New Roman"/>
                          <a:cs typeface="Times New Roman"/>
                        </a:rPr>
                        <a:t>______</a:t>
                      </a:r>
                      <a:r>
                        <a:rPr lang="zh-CN" sz="1800" b="1" baseline="0" dirty="0">
                          <a:effectLst/>
                          <a:latin typeface="Times New Roman"/>
                          <a:cs typeface="Times New Roman"/>
                        </a:rPr>
                        <a:t>等成为常用的卑劣手段</a:t>
                      </a:r>
                      <a:endParaRPr lang="zh-CN" sz="1800" baseline="0" dirty="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64542">
                <a:tc vMerge="1">
                  <a:txBody>
                    <a:bodyPr/>
                    <a:lstStyle/>
                    <a:p>
                      <a:endParaRPr lang="zh-CN" altLang="en-US"/>
                    </a:p>
                  </a:txBody>
                  <a:tcPr/>
                </a:tc>
                <a:tc>
                  <a:txBody>
                    <a:bodyPr/>
                    <a:lstStyle/>
                    <a:p>
                      <a:pPr algn="ctr">
                        <a:lnSpc>
                          <a:spcPct val="150000"/>
                        </a:lnSpc>
                        <a:tabLst>
                          <a:tab pos="2400300" algn="l"/>
                        </a:tabLst>
                      </a:pPr>
                      <a:r>
                        <a:rPr lang="zh-CN" sz="1800" b="1" baseline="0">
                          <a:effectLst/>
                          <a:latin typeface="Times New Roman"/>
                          <a:cs typeface="Times New Roman"/>
                        </a:rPr>
                        <a:t>殖民掠夺</a:t>
                      </a:r>
                      <a:endParaRPr lang="zh-CN" sz="1800" baseline="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tabLst>
                          <a:tab pos="2400300" algn="l"/>
                        </a:tabLst>
                      </a:pPr>
                      <a:r>
                        <a:rPr lang="zh-CN" sz="1800" b="1" baseline="0" dirty="0">
                          <a:effectLst/>
                          <a:latin typeface="Times New Roman"/>
                          <a:cs typeface="Times New Roman"/>
                        </a:rPr>
                        <a:t>奴役殖民地人民，抢夺殖民地财富</a:t>
                      </a:r>
                      <a:endParaRPr lang="zh-CN" sz="1800" baseline="0" dirty="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64522">
                <a:tc vMerge="1">
                  <a:txBody>
                    <a:bodyPr/>
                    <a:lstStyle/>
                    <a:p>
                      <a:endParaRPr lang="zh-CN" altLang="en-US"/>
                    </a:p>
                  </a:txBody>
                  <a:tcPr/>
                </a:tc>
                <a:tc>
                  <a:txBody>
                    <a:bodyPr/>
                    <a:lstStyle/>
                    <a:p>
                      <a:pPr algn="ctr">
                        <a:lnSpc>
                          <a:spcPct val="150000"/>
                        </a:lnSpc>
                        <a:tabLst>
                          <a:tab pos="2400300" algn="l"/>
                        </a:tabLst>
                      </a:pPr>
                      <a:r>
                        <a:rPr lang="zh-CN" sz="1800" b="1" baseline="0">
                          <a:effectLst/>
                          <a:latin typeface="Times New Roman"/>
                          <a:cs typeface="Times New Roman"/>
                        </a:rPr>
                        <a:t>种族灭绝</a:t>
                      </a:r>
                      <a:endParaRPr lang="zh-CN" sz="1800" baseline="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tabLst>
                          <a:tab pos="2400300" algn="l"/>
                        </a:tabLst>
                      </a:pPr>
                      <a:r>
                        <a:rPr lang="zh-CN" sz="1800" b="1" baseline="0" dirty="0">
                          <a:effectLst/>
                          <a:latin typeface="Times New Roman"/>
                          <a:cs typeface="Times New Roman"/>
                        </a:rPr>
                        <a:t>屠杀印第安人</a:t>
                      </a:r>
                      <a:endParaRPr lang="zh-CN" sz="1800" baseline="0" dirty="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64542">
                <a:tc vMerge="1">
                  <a:txBody>
                    <a:bodyPr/>
                    <a:lstStyle/>
                    <a:p>
                      <a:endParaRPr lang="zh-CN" altLang="en-US"/>
                    </a:p>
                  </a:txBody>
                  <a:tcPr/>
                </a:tc>
                <a:tc>
                  <a:txBody>
                    <a:bodyPr/>
                    <a:lstStyle/>
                    <a:p>
                      <a:pPr algn="ctr">
                        <a:lnSpc>
                          <a:spcPct val="150000"/>
                        </a:lnSpc>
                        <a:tabLst>
                          <a:tab pos="2400300" algn="l"/>
                        </a:tabLst>
                      </a:pPr>
                      <a:r>
                        <a:rPr lang="zh-CN" sz="1800" b="1" baseline="0">
                          <a:effectLst/>
                          <a:latin typeface="Times New Roman"/>
                          <a:cs typeface="Times New Roman"/>
                        </a:rPr>
                        <a:t>贩卖黑奴</a:t>
                      </a:r>
                      <a:endParaRPr lang="zh-CN" sz="1800" baseline="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tabLst>
                          <a:tab pos="2400300" algn="l"/>
                        </a:tabLst>
                      </a:pPr>
                      <a:r>
                        <a:rPr lang="zh-CN" sz="1800" b="1" baseline="0" dirty="0">
                          <a:effectLst/>
                          <a:latin typeface="Times New Roman"/>
                          <a:cs typeface="Times New Roman"/>
                        </a:rPr>
                        <a:t>臭名昭著的</a:t>
                      </a:r>
                      <a:r>
                        <a:rPr lang="en-US" altLang="zh-CN" sz="1800" b="1" u="none" baseline="0" dirty="0">
                          <a:effectLst/>
                          <a:latin typeface="Times New Roman"/>
                          <a:cs typeface="Times New Roman"/>
                        </a:rPr>
                        <a:t>___________</a:t>
                      </a:r>
                      <a:r>
                        <a:rPr lang="zh-CN" sz="1800" b="1" baseline="0" dirty="0">
                          <a:effectLst/>
                          <a:latin typeface="Times New Roman"/>
                          <a:cs typeface="Times New Roman"/>
                        </a:rPr>
                        <a:t>，将大批黑人贩运到美洲卖为奴隶</a:t>
                      </a:r>
                      <a:endParaRPr lang="zh-CN" sz="1800" baseline="0" dirty="0">
                        <a:effectLst/>
                        <a:latin typeface="Calibri"/>
                        <a:cs typeface="Times New Roman"/>
                      </a:endParaRPr>
                    </a:p>
                  </a:txBody>
                  <a:tcPr marL="40794" marR="407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3" name="TextBox 2"/>
          <p:cNvSpPr txBox="1"/>
          <p:nvPr/>
        </p:nvSpPr>
        <p:spPr>
          <a:xfrm>
            <a:off x="6084168" y="1050290"/>
            <a:ext cx="417102"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英</a:t>
            </a:r>
          </a:p>
        </p:txBody>
      </p:sp>
      <p:sp>
        <p:nvSpPr>
          <p:cNvPr id="4" name="TextBox 3"/>
          <p:cNvSpPr txBox="1"/>
          <p:nvPr/>
        </p:nvSpPr>
        <p:spPr>
          <a:xfrm>
            <a:off x="4335407" y="1563638"/>
            <a:ext cx="649537"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欺诈</a:t>
            </a:r>
          </a:p>
        </p:txBody>
      </p:sp>
      <p:sp>
        <p:nvSpPr>
          <p:cNvPr id="6" name="TextBox 5"/>
          <p:cNvSpPr txBox="1"/>
          <p:nvPr/>
        </p:nvSpPr>
        <p:spPr>
          <a:xfrm>
            <a:off x="3795347" y="3051779"/>
            <a:ext cx="1114408"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黑奴贸易</a:t>
            </a:r>
          </a:p>
        </p:txBody>
      </p:sp>
      <p:sp>
        <p:nvSpPr>
          <p:cNvPr id="7" name="矩形 1">
            <a:extLst>
              <a:ext uri="{FF2B5EF4-FFF2-40B4-BE49-F238E27FC236}">
                <a16:creationId xmlns:a16="http://schemas.microsoft.com/office/drawing/2014/main" id="{48A53F93-CF8B-4491-B683-6FDFA64A41EB}"/>
              </a:ext>
            </a:extLst>
          </p:cNvPr>
          <p:cNvSpPr>
            <a:spLocks noChangeArrowheads="1"/>
          </p:cNvSpPr>
          <p:nvPr/>
        </p:nvSpPr>
        <p:spPr bwMode="auto">
          <a:xfrm>
            <a:off x="190338" y="3451330"/>
            <a:ext cx="8735471" cy="1706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89000" indent="-342900">
              <a:lnSpc>
                <a:spcPct val="150000"/>
              </a:lnSpc>
              <a:tabLst>
                <a:tab pos="1800225" algn="l"/>
              </a:tabLst>
            </a:pPr>
            <a:r>
              <a:rPr lang="en-US" altLang="zh-CN" b="1" dirty="0">
                <a:latin typeface="Times New Roman"/>
              </a:rPr>
              <a:t>2.</a:t>
            </a:r>
            <a:r>
              <a:rPr lang="zh-CN" altLang="zh-CN" b="1" dirty="0">
                <a:latin typeface="Times New Roman"/>
                <a:ea typeface="黑体"/>
                <a:cs typeface="Times New Roman"/>
              </a:rPr>
              <a:t>影响</a:t>
            </a:r>
            <a:endParaRPr lang="zh-CN" altLang="zh-CN" dirty="0"/>
          </a:p>
          <a:p>
            <a:pPr marL="189000" indent="-342900">
              <a:lnSpc>
                <a:spcPct val="150000"/>
              </a:lnSpc>
              <a:tabLst>
                <a:tab pos="1800225" algn="l"/>
              </a:tabLst>
            </a:pPr>
            <a:r>
              <a:rPr lang="en-US" altLang="zh-CN" b="1" dirty="0">
                <a:latin typeface="Times New Roman"/>
              </a:rPr>
              <a:t>	(1)</a:t>
            </a:r>
            <a:r>
              <a:rPr lang="zh-CN" altLang="zh-CN" b="1" dirty="0">
                <a:latin typeface="Times New Roman"/>
                <a:ea typeface="黑体"/>
                <a:cs typeface="Times New Roman"/>
              </a:rPr>
              <a:t>对殖民国家</a:t>
            </a:r>
            <a:r>
              <a:rPr lang="zh-CN" altLang="zh-CN" b="1" dirty="0">
                <a:latin typeface="Times New Roman"/>
                <a:cs typeface="Times New Roman"/>
              </a:rPr>
              <a:t>：大量财富流入</a:t>
            </a:r>
            <a:r>
              <a:rPr lang="en-US" altLang="zh-CN" b="1" dirty="0">
                <a:latin typeface="Times New Roman"/>
                <a:cs typeface="Times New Roman"/>
              </a:rPr>
              <a:t>_______</a:t>
            </a:r>
            <a:r>
              <a:rPr lang="zh-CN" altLang="zh-CN" b="1" dirty="0">
                <a:latin typeface="Times New Roman"/>
                <a:cs typeface="Times New Roman"/>
              </a:rPr>
              <a:t>，为西欧资本主义发展提供了资本原始积累。</a:t>
            </a:r>
            <a:endParaRPr lang="zh-CN" altLang="zh-CN" dirty="0"/>
          </a:p>
          <a:p>
            <a:pPr marL="189000" indent="-342900">
              <a:lnSpc>
                <a:spcPct val="150000"/>
              </a:lnSpc>
              <a:tabLst>
                <a:tab pos="1800225" algn="l"/>
              </a:tabLst>
            </a:pPr>
            <a:r>
              <a:rPr lang="en-US" altLang="zh-CN" b="1" dirty="0">
                <a:latin typeface="Times New Roman"/>
              </a:rPr>
              <a:t>	(2)</a:t>
            </a:r>
            <a:r>
              <a:rPr lang="zh-CN" altLang="zh-CN" b="1" dirty="0">
                <a:latin typeface="Times New Roman"/>
                <a:ea typeface="黑体"/>
                <a:cs typeface="Times New Roman"/>
              </a:rPr>
              <a:t>对殖民地</a:t>
            </a:r>
            <a:r>
              <a:rPr lang="zh-CN" altLang="zh-CN" b="1" dirty="0">
                <a:latin typeface="Times New Roman"/>
                <a:cs typeface="Times New Roman"/>
              </a:rPr>
              <a:t>：给被侵略地区和人民造成极大的破坏和灾难。</a:t>
            </a:r>
            <a:endParaRPr lang="zh-CN" altLang="zh-CN" dirty="0"/>
          </a:p>
          <a:p>
            <a:pPr marL="189000" indent="-342900">
              <a:lnSpc>
                <a:spcPct val="150000"/>
              </a:lnSpc>
              <a:tabLst>
                <a:tab pos="1800225" algn="l"/>
              </a:tabLst>
            </a:pPr>
            <a:r>
              <a:rPr lang="en-US" altLang="zh-CN" b="1" dirty="0">
                <a:latin typeface="Times New Roman"/>
              </a:rPr>
              <a:t>	(3)</a:t>
            </a:r>
            <a:r>
              <a:rPr lang="zh-CN" altLang="zh-CN" b="1" dirty="0">
                <a:latin typeface="Times New Roman"/>
                <a:ea typeface="黑体"/>
                <a:cs typeface="Times New Roman"/>
              </a:rPr>
              <a:t>对世界</a:t>
            </a:r>
            <a:r>
              <a:rPr lang="zh-CN" altLang="zh-CN" b="1" dirty="0">
                <a:latin typeface="Times New Roman"/>
                <a:cs typeface="Times New Roman"/>
              </a:rPr>
              <a:t>：世界市场进一步得到拓展。</a:t>
            </a:r>
            <a:r>
              <a:rPr lang="en-US" altLang="zh-CN" b="1" dirty="0">
                <a:latin typeface="Times New Roman"/>
                <a:cs typeface="Times New Roman"/>
              </a:rPr>
              <a:t> </a:t>
            </a:r>
            <a:endParaRPr lang="zh-CN" altLang="zh-CN" dirty="0"/>
          </a:p>
        </p:txBody>
      </p:sp>
      <p:sp>
        <p:nvSpPr>
          <p:cNvPr id="8" name="TextBox 1">
            <a:extLst>
              <a:ext uri="{FF2B5EF4-FFF2-40B4-BE49-F238E27FC236}">
                <a16:creationId xmlns:a16="http://schemas.microsoft.com/office/drawing/2014/main" id="{BE69FA72-B7FF-4549-BBBF-E15979A4A954}"/>
              </a:ext>
            </a:extLst>
          </p:cNvPr>
          <p:cNvSpPr txBox="1"/>
          <p:nvPr/>
        </p:nvSpPr>
        <p:spPr>
          <a:xfrm>
            <a:off x="3470578" y="3917155"/>
            <a:ext cx="649537" cy="369332"/>
          </a:xfrm>
          <a:prstGeom prst="rect">
            <a:avLst/>
          </a:prstGeom>
          <a:noFill/>
        </p:spPr>
        <p:txBody>
          <a:bodyPr wrap="none" rtlCol="0">
            <a:spAutoFit/>
          </a:bodyPr>
          <a:lstStyle/>
          <a:p>
            <a:pPr>
              <a:defRPr/>
            </a:pPr>
            <a:r>
              <a:rPr lang="zh-CN" altLang="en-US" b="1" kern="100" dirty="0">
                <a:solidFill>
                  <a:srgbClr val="FF0000"/>
                </a:solidFill>
                <a:latin typeface="Times New Roman"/>
                <a:ea typeface="宋体" pitchFamily="2" charset="-122"/>
                <a:cs typeface="Times New Roman"/>
              </a:rPr>
              <a:t>西欧</a:t>
            </a:r>
          </a:p>
        </p:txBody>
      </p:sp>
      <p:sp>
        <p:nvSpPr>
          <p:cNvPr id="9" name="文本框 8">
            <a:extLst>
              <a:ext uri="{FF2B5EF4-FFF2-40B4-BE49-F238E27FC236}">
                <a16:creationId xmlns:a16="http://schemas.microsoft.com/office/drawing/2014/main" id="{087A477C-3644-4B9E-90CA-9A3049D544E0}"/>
              </a:ext>
            </a:extLst>
          </p:cNvPr>
          <p:cNvSpPr txBox="1"/>
          <p:nvPr/>
        </p:nvSpPr>
        <p:spPr>
          <a:xfrm>
            <a:off x="7236296" y="226222"/>
            <a:ext cx="1296144" cy="461665"/>
          </a:xfrm>
          <a:prstGeom prst="rect">
            <a:avLst/>
          </a:prstGeom>
          <a:solidFill>
            <a:srgbClr val="003399"/>
          </a:solidFill>
        </p:spPr>
        <p:txBody>
          <a:bodyPr wrap="square" rtlCol="0">
            <a:spAutoFit/>
          </a:bodyPr>
          <a:lstStyle/>
          <a:p>
            <a:pPr algn="ctr"/>
            <a:r>
              <a:rPr lang="zh-CN" altLang="en-US" sz="2400" b="1" dirty="0">
                <a:solidFill>
                  <a:srgbClr val="FFFF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做笔记</a:t>
            </a:r>
          </a:p>
        </p:txBody>
      </p:sp>
    </p:spTree>
    <p:extLst>
      <p:ext uri="{BB962C8B-B14F-4D97-AF65-F5344CB8AC3E}">
        <p14:creationId xmlns:p14="http://schemas.microsoft.com/office/powerpoint/2010/main" val="4178196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8" grpId="0"/>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图片 3" descr="说明: 知能演练学业达标">
            <a:extLst>
              <a:ext uri="{FF2B5EF4-FFF2-40B4-BE49-F238E27FC236}">
                <a16:creationId xmlns:a16="http://schemas.microsoft.com/office/drawing/2014/main" id="{87979A4A-D67F-4879-8FF6-50222F0E1A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5" y="0"/>
            <a:ext cx="8377712" cy="339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a:extLst>
              <a:ext uri="{FF2B5EF4-FFF2-40B4-BE49-F238E27FC236}">
                <a16:creationId xmlns:a16="http://schemas.microsoft.com/office/drawing/2014/main" id="{FAEB3375-E8CC-426B-BA5A-6DE3DF36A08F}"/>
              </a:ext>
            </a:extLst>
          </p:cNvPr>
          <p:cNvSpPr/>
          <p:nvPr/>
        </p:nvSpPr>
        <p:spPr>
          <a:xfrm>
            <a:off x="251520" y="411510"/>
            <a:ext cx="8496944" cy="1338187"/>
          </a:xfrm>
          <a:prstGeom prst="rect">
            <a:avLst/>
          </a:prstGeom>
        </p:spPr>
        <p:txBody>
          <a:bodyPr wrap="square">
            <a:spAutoFit/>
          </a:bodyPr>
          <a:lstStyle/>
          <a:p>
            <a:pPr algn="just">
              <a:lnSpc>
                <a:spcPct val="115000"/>
              </a:lnSpc>
              <a:spcAft>
                <a:spcPts val="0"/>
              </a:spcAft>
              <a:tabLst>
                <a:tab pos="2400300" algn="l"/>
              </a:tabLst>
            </a:pPr>
            <a:r>
              <a:rPr lang="en-US" altLang="zh-CN" b="1" kern="100" dirty="0">
                <a:latin typeface="Times New Roman" panose="02020603050405020304" pitchFamily="18" charset="0"/>
                <a:cs typeface="Courier New" panose="02070309020205020404" pitchFamily="49" charset="0"/>
              </a:rPr>
              <a:t>1.</a:t>
            </a:r>
            <a:r>
              <a:rPr lang="en-US" altLang="zh-CN" b="1" kern="100" dirty="0">
                <a:latin typeface="Arial" panose="020B0604020202020204" pitchFamily="34" charset="0"/>
                <a:ea typeface="黑体" panose="02010609060101010101" pitchFamily="49" charset="-122"/>
                <a:cs typeface="Courier New" panose="02070309020205020404" pitchFamily="49" charset="0"/>
              </a:rPr>
              <a:t>(2017·</a:t>
            </a:r>
            <a:r>
              <a:rPr lang="zh-CN" altLang="zh-CN" b="1" kern="100" dirty="0">
                <a:latin typeface="Arial" panose="020B0604020202020204" pitchFamily="34" charset="0"/>
                <a:ea typeface="黑体" panose="02010609060101010101" pitchFamily="49" charset="-122"/>
                <a:cs typeface="Arial" panose="020B0604020202020204" pitchFamily="34" charset="0"/>
              </a:rPr>
              <a:t>芜湖高一检测</a:t>
            </a:r>
            <a:r>
              <a:rPr lang="en-US" altLang="zh-CN" b="1" kern="100" dirty="0">
                <a:latin typeface="Arial" panose="020B0604020202020204" pitchFamily="34" charset="0"/>
                <a:ea typeface="黑体" panose="02010609060101010101" pitchFamily="49" charset="-122"/>
                <a:cs typeface="Courier New" panose="02070309020205020404" pitchFamily="49" charset="0"/>
              </a:rPr>
              <a:t>)</a:t>
            </a:r>
            <a:r>
              <a:rPr lang="zh-CN" altLang="zh-CN" b="1" kern="100" dirty="0">
                <a:latin typeface="Times New Roman" panose="02020603050405020304" pitchFamily="18" charset="0"/>
                <a:cs typeface="Times New Roman" panose="02020603050405020304" pitchFamily="18" charset="0"/>
              </a:rPr>
              <a:t>荷兰成为</a:t>
            </a:r>
            <a:r>
              <a:rPr lang="en-US" altLang="zh-CN" b="1" kern="100" dirty="0">
                <a:latin typeface="宋体" panose="02010600030101010101" pitchFamily="2" charset="-122"/>
                <a:cs typeface="Times New Roman" panose="02020603050405020304" pitchFamily="18" charset="0"/>
              </a:rPr>
              <a:t>“</a:t>
            </a:r>
            <a:r>
              <a:rPr lang="en-US" altLang="zh-CN" b="1" kern="100" dirty="0">
                <a:latin typeface="Times New Roman" panose="02020603050405020304" pitchFamily="18" charset="0"/>
                <a:cs typeface="Courier New" panose="02070309020205020404" pitchFamily="49" charset="0"/>
              </a:rPr>
              <a:t>17</a:t>
            </a:r>
            <a:r>
              <a:rPr lang="zh-CN" altLang="zh-CN" b="1" kern="100" dirty="0">
                <a:latin typeface="Times New Roman" panose="02020603050405020304" pitchFamily="18" charset="0"/>
                <a:cs typeface="Times New Roman" panose="02020603050405020304" pitchFamily="18" charset="0"/>
              </a:rPr>
              <a:t>世纪欧洲标准的资本主义国家</a:t>
            </a:r>
            <a:r>
              <a:rPr lang="en-US" altLang="zh-CN" b="1" kern="100" dirty="0">
                <a:latin typeface="宋体" panose="02010600030101010101" pitchFamily="2" charset="-122"/>
                <a:cs typeface="Times New Roman" panose="02020603050405020304" pitchFamily="18" charset="0"/>
              </a:rPr>
              <a:t>”</a:t>
            </a:r>
            <a:r>
              <a:rPr lang="zh-CN" altLang="zh-CN" b="1" kern="100" dirty="0">
                <a:latin typeface="Times New Roman" panose="02020603050405020304" pitchFamily="18" charset="0"/>
                <a:cs typeface="Times New Roman" panose="02020603050405020304" pitchFamily="18" charset="0"/>
              </a:rPr>
              <a:t>的前提是</a:t>
            </a:r>
            <a:r>
              <a:rPr lang="en-US" altLang="zh-CN" b="1" kern="100" dirty="0">
                <a:latin typeface="Times New Roman" panose="02020603050405020304" pitchFamily="18" charset="0"/>
                <a:cs typeface="Courier New" panose="02070309020205020404" pitchFamily="49" charset="0"/>
              </a:rPr>
              <a:t>(</a:t>
            </a:r>
            <a:r>
              <a:rPr lang="zh-CN" altLang="zh-CN" b="1" kern="100" dirty="0">
                <a:latin typeface="Times New Roman" panose="02020603050405020304" pitchFamily="18" charset="0"/>
                <a:cs typeface="Times New Roman" panose="02020603050405020304" pitchFamily="18" charset="0"/>
              </a:rPr>
              <a:t>　　</a:t>
            </a:r>
            <a:r>
              <a:rPr lang="en-US" altLang="zh-CN" b="1" kern="100" dirty="0">
                <a:latin typeface="Times New Roman" panose="02020603050405020304" pitchFamily="18" charset="0"/>
                <a:cs typeface="Courier New" panose="02070309020205020404" pitchFamily="49" charset="0"/>
              </a:rPr>
              <a:t>)</a:t>
            </a:r>
            <a:endParaRPr lang="zh-CN" altLang="zh-CN" sz="14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b="1" kern="100" dirty="0">
                <a:latin typeface="Times New Roman" panose="02020603050405020304" pitchFamily="18" charset="0"/>
                <a:cs typeface="Courier New" panose="02070309020205020404" pitchFamily="49" charset="0"/>
              </a:rPr>
              <a:t>A.</a:t>
            </a:r>
            <a:r>
              <a:rPr lang="zh-CN" altLang="zh-CN" b="1" kern="100" dirty="0">
                <a:latin typeface="Times New Roman" panose="02020603050405020304" pitchFamily="18" charset="0"/>
                <a:cs typeface="Times New Roman" panose="02020603050405020304" pitchFamily="18" charset="0"/>
              </a:rPr>
              <a:t>掌握着世界商业霸权</a:t>
            </a:r>
            <a:r>
              <a:rPr lang="zh-CN" altLang="zh-CN"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b="1" kern="100" dirty="0">
                <a:latin typeface="宋体" panose="02010600030101010101" pitchFamily="2" charset="-122"/>
                <a:ea typeface="Times New Roman" panose="02020603050405020304" pitchFamily="18" charset="0"/>
                <a:cs typeface="Courier New" panose="02070309020205020404" pitchFamily="49" charset="0"/>
              </a:rPr>
              <a:t>	B.17</a:t>
            </a:r>
            <a:r>
              <a:rPr lang="zh-CN" altLang="zh-CN" b="1" kern="100" dirty="0">
                <a:latin typeface="Times New Roman" panose="02020603050405020304" pitchFamily="18" charset="0"/>
                <a:cs typeface="Times New Roman" panose="02020603050405020304" pitchFamily="18" charset="0"/>
              </a:rPr>
              <a:t>世纪成为殖民帝国</a:t>
            </a:r>
            <a:endParaRPr lang="zh-CN" altLang="zh-CN" sz="14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b="1" kern="100" dirty="0">
                <a:latin typeface="Times New Roman" panose="02020603050405020304" pitchFamily="18" charset="0"/>
                <a:cs typeface="Courier New" panose="02070309020205020404" pitchFamily="49" charset="0"/>
              </a:rPr>
              <a:t>C.</a:t>
            </a:r>
            <a:r>
              <a:rPr lang="zh-CN" altLang="zh-CN" b="1" kern="100" dirty="0">
                <a:latin typeface="Times New Roman" panose="02020603050405020304" pitchFamily="18" charset="0"/>
                <a:cs typeface="Times New Roman" panose="02020603050405020304" pitchFamily="18" charset="0"/>
              </a:rPr>
              <a:t>商船数量居欧洲第一</a:t>
            </a:r>
            <a:r>
              <a:rPr lang="zh-CN" altLang="zh-CN"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b="1" kern="100" dirty="0">
                <a:latin typeface="宋体" panose="02010600030101010101" pitchFamily="2" charset="-122"/>
                <a:ea typeface="Times New Roman" panose="02020603050405020304" pitchFamily="18" charset="0"/>
                <a:cs typeface="Courier New" panose="02070309020205020404" pitchFamily="49" charset="0"/>
              </a:rPr>
              <a:t>	D.1581</a:t>
            </a:r>
            <a:r>
              <a:rPr lang="zh-CN" altLang="zh-CN" b="1" kern="100" dirty="0">
                <a:latin typeface="Times New Roman" panose="02020603050405020304" pitchFamily="18" charset="0"/>
                <a:cs typeface="Times New Roman" panose="02020603050405020304" pitchFamily="18" charset="0"/>
              </a:rPr>
              <a:t>年赢得了国家独立</a:t>
            </a:r>
            <a:endParaRPr lang="zh-CN" altLang="zh-CN" sz="1400" b="1" kern="100" dirty="0">
              <a:latin typeface="宋体" panose="02010600030101010101" pitchFamily="2" charset="-122"/>
              <a:cs typeface="Courier New" panose="02070309020205020404" pitchFamily="49" charset="0"/>
            </a:endParaRPr>
          </a:p>
        </p:txBody>
      </p:sp>
      <p:sp>
        <p:nvSpPr>
          <p:cNvPr id="4" name="矩形 3">
            <a:extLst>
              <a:ext uri="{FF2B5EF4-FFF2-40B4-BE49-F238E27FC236}">
                <a16:creationId xmlns:a16="http://schemas.microsoft.com/office/drawing/2014/main" id="{8FBEAFB3-F258-4888-A94E-141FAEB7808C}"/>
              </a:ext>
            </a:extLst>
          </p:cNvPr>
          <p:cNvSpPr/>
          <p:nvPr/>
        </p:nvSpPr>
        <p:spPr>
          <a:xfrm>
            <a:off x="241449" y="2067694"/>
            <a:ext cx="8496944" cy="3077637"/>
          </a:xfrm>
          <a:prstGeom prst="rect">
            <a:avLst/>
          </a:prstGeom>
        </p:spPr>
        <p:txBody>
          <a:bodyPr wrap="square">
            <a:spAutoFit/>
          </a:bodyPr>
          <a:lstStyle/>
          <a:p>
            <a:pPr algn="just">
              <a:lnSpc>
                <a:spcPct val="115000"/>
              </a:lnSpc>
              <a:spcAft>
                <a:spcPts val="0"/>
              </a:spcAft>
              <a:tabLst>
                <a:tab pos="2400300" algn="l"/>
              </a:tabLst>
            </a:pPr>
            <a:r>
              <a:rPr lang="en-US" altLang="zh-CN" b="1" kern="100" dirty="0">
                <a:latin typeface="Times New Roman" panose="02020603050405020304" pitchFamily="18" charset="0"/>
                <a:cs typeface="Courier New" panose="02070309020205020404" pitchFamily="49" charset="0"/>
              </a:rPr>
              <a:t>2.</a:t>
            </a:r>
            <a:r>
              <a:rPr lang="en-US" altLang="zh-CN" b="1" kern="100" dirty="0">
                <a:latin typeface="Arial" panose="020B0604020202020204" pitchFamily="34" charset="0"/>
                <a:ea typeface="黑体" panose="02010609060101010101" pitchFamily="49" charset="-122"/>
                <a:cs typeface="Courier New" panose="02070309020205020404" pitchFamily="49" charset="0"/>
              </a:rPr>
              <a:t>(2016·</a:t>
            </a:r>
            <a:r>
              <a:rPr lang="zh-CN" altLang="zh-CN" b="1" kern="100" dirty="0">
                <a:latin typeface="Arial" panose="020B0604020202020204" pitchFamily="34" charset="0"/>
                <a:ea typeface="黑体" panose="02010609060101010101" pitchFamily="49" charset="-122"/>
                <a:cs typeface="Arial" panose="020B0604020202020204" pitchFamily="34" charset="0"/>
              </a:rPr>
              <a:t>江苏学业水平</a:t>
            </a:r>
            <a:r>
              <a:rPr lang="en-US" altLang="zh-CN" b="1" kern="100" dirty="0">
                <a:latin typeface="Arial" panose="020B0604020202020204" pitchFamily="34" charset="0"/>
                <a:ea typeface="黑体" panose="02010609060101010101" pitchFamily="49" charset="-122"/>
                <a:cs typeface="Courier New" panose="02070309020205020404" pitchFamily="49" charset="0"/>
              </a:rPr>
              <a:t>)</a:t>
            </a:r>
            <a:r>
              <a:rPr lang="zh-CN" altLang="zh-CN" b="1" kern="100" dirty="0">
                <a:latin typeface="Times New Roman" panose="02020603050405020304" pitchFamily="18" charset="0"/>
                <a:cs typeface="Times New Roman" panose="02020603050405020304" pitchFamily="18" charset="0"/>
              </a:rPr>
              <a:t>新航路开辟以后，西欧强国纷纷走上海外殖民扩张之路，世界贸易也日益发展。下列是西欧国家船只抵达亚洲的数量统计表</a:t>
            </a:r>
            <a:r>
              <a:rPr lang="en-US" altLang="zh-CN" b="1" kern="100" dirty="0">
                <a:latin typeface="Times New Roman" panose="02020603050405020304" pitchFamily="18" charset="0"/>
                <a:cs typeface="Courier New" panose="02070309020205020404" pitchFamily="49" charset="0"/>
              </a:rPr>
              <a:t>(1500</a:t>
            </a:r>
            <a:r>
              <a:rPr lang="zh-CN" altLang="zh-CN" b="1" kern="100" dirty="0">
                <a:latin typeface="Times New Roman" panose="02020603050405020304" pitchFamily="18" charset="0"/>
                <a:cs typeface="Times New Roman" panose="02020603050405020304" pitchFamily="18" charset="0"/>
              </a:rPr>
              <a:t>～</a:t>
            </a:r>
            <a:r>
              <a:rPr lang="en-US" altLang="zh-CN" b="1" kern="100" dirty="0">
                <a:latin typeface="Times New Roman" panose="02020603050405020304" pitchFamily="18" charset="0"/>
                <a:cs typeface="Courier New" panose="02070309020205020404" pitchFamily="49" charset="0"/>
              </a:rPr>
              <a:t>1700</a:t>
            </a:r>
            <a:r>
              <a:rPr lang="zh-CN" altLang="zh-CN" b="1" kern="100" dirty="0">
                <a:latin typeface="Times New Roman" panose="02020603050405020304" pitchFamily="18" charset="0"/>
                <a:cs typeface="Times New Roman" panose="02020603050405020304" pitchFamily="18" charset="0"/>
              </a:rPr>
              <a:t>年</a:t>
            </a:r>
            <a:r>
              <a:rPr lang="en-US" altLang="zh-CN" b="1" kern="100" dirty="0">
                <a:latin typeface="Times New Roman" panose="02020603050405020304" pitchFamily="18" charset="0"/>
                <a:cs typeface="Courier New" panose="02070309020205020404" pitchFamily="49" charset="0"/>
              </a:rPr>
              <a:t>)</a:t>
            </a:r>
            <a:r>
              <a:rPr lang="zh-CN" altLang="zh-CN" b="1" kern="100" dirty="0">
                <a:latin typeface="Times New Roman" panose="02020603050405020304" pitchFamily="18" charset="0"/>
                <a:cs typeface="Times New Roman" panose="02020603050405020304" pitchFamily="18" charset="0"/>
              </a:rPr>
              <a:t>，表中</a:t>
            </a:r>
            <a:r>
              <a:rPr lang="en-US" altLang="zh-CN" b="1" kern="100" dirty="0">
                <a:latin typeface="宋体" panose="02010600030101010101" pitchFamily="2" charset="-122"/>
                <a:cs typeface="Times New Roman" panose="02020603050405020304" pitchFamily="18" charset="0"/>
              </a:rPr>
              <a:t>②</a:t>
            </a:r>
            <a:r>
              <a:rPr lang="zh-CN" altLang="zh-CN" b="1" kern="100" dirty="0">
                <a:latin typeface="Times New Roman" panose="02020603050405020304" pitchFamily="18" charset="0"/>
                <a:cs typeface="Times New Roman" panose="02020603050405020304" pitchFamily="18" charset="0"/>
              </a:rPr>
              <a:t>代表的国家是</a:t>
            </a:r>
            <a:r>
              <a:rPr lang="en-US" altLang="zh-CN" b="1" kern="100" dirty="0">
                <a:latin typeface="Times New Roman" panose="02020603050405020304" pitchFamily="18" charset="0"/>
                <a:cs typeface="Courier New" panose="02070309020205020404" pitchFamily="49" charset="0"/>
              </a:rPr>
              <a:t>(</a:t>
            </a:r>
            <a:r>
              <a:rPr lang="zh-CN" altLang="zh-CN" b="1" kern="100" dirty="0">
                <a:latin typeface="Times New Roman" panose="02020603050405020304" pitchFamily="18" charset="0"/>
                <a:cs typeface="Times New Roman" panose="02020603050405020304" pitchFamily="18" charset="0"/>
              </a:rPr>
              <a:t>　　</a:t>
            </a:r>
            <a:r>
              <a:rPr lang="en-US" altLang="zh-CN" b="1" kern="100" dirty="0">
                <a:latin typeface="Times New Roman" panose="02020603050405020304" pitchFamily="18" charset="0"/>
                <a:cs typeface="Courier New" panose="02070309020205020404" pitchFamily="49" charset="0"/>
              </a:rPr>
              <a:t>)</a:t>
            </a:r>
          </a:p>
          <a:p>
            <a:pPr algn="just">
              <a:lnSpc>
                <a:spcPct val="115000"/>
              </a:lnSpc>
              <a:spcAft>
                <a:spcPts val="0"/>
              </a:spcAft>
              <a:tabLst>
                <a:tab pos="2400300" algn="l"/>
              </a:tabLst>
            </a:pPr>
            <a:endParaRPr lang="en-US" altLang="zh-CN" sz="1400" b="1" kern="100" dirty="0">
              <a:latin typeface="Times New Roman" panose="02020603050405020304" pitchFamily="18" charset="0"/>
              <a:cs typeface="Courier New" panose="02070309020205020404" pitchFamily="49" charset="0"/>
            </a:endParaRPr>
          </a:p>
          <a:p>
            <a:pPr algn="just">
              <a:lnSpc>
                <a:spcPct val="115000"/>
              </a:lnSpc>
              <a:spcAft>
                <a:spcPts val="0"/>
              </a:spcAft>
              <a:tabLst>
                <a:tab pos="2400300" algn="l"/>
              </a:tabLst>
            </a:pPr>
            <a:endParaRPr lang="en-US" altLang="zh-CN" sz="1400" b="1" kern="100" dirty="0">
              <a:latin typeface="Times New Roman" panose="02020603050405020304" pitchFamily="18" charset="0"/>
              <a:cs typeface="Courier New" panose="02070309020205020404" pitchFamily="49" charset="0"/>
            </a:endParaRPr>
          </a:p>
          <a:p>
            <a:pPr algn="just">
              <a:lnSpc>
                <a:spcPct val="115000"/>
              </a:lnSpc>
              <a:spcAft>
                <a:spcPts val="0"/>
              </a:spcAft>
              <a:tabLst>
                <a:tab pos="2400300" algn="l"/>
              </a:tabLst>
            </a:pPr>
            <a:endParaRPr lang="en-US" altLang="zh-CN" sz="1400" b="1" kern="100" dirty="0">
              <a:latin typeface="Times New Roman" panose="02020603050405020304" pitchFamily="18" charset="0"/>
              <a:cs typeface="Courier New" panose="02070309020205020404" pitchFamily="49" charset="0"/>
            </a:endParaRPr>
          </a:p>
          <a:p>
            <a:pPr algn="just">
              <a:lnSpc>
                <a:spcPct val="115000"/>
              </a:lnSpc>
              <a:spcAft>
                <a:spcPts val="0"/>
              </a:spcAft>
              <a:tabLst>
                <a:tab pos="2400300" algn="l"/>
              </a:tabLst>
            </a:pPr>
            <a:endParaRPr lang="en-US" altLang="zh-CN" sz="1400" b="1" kern="100" dirty="0">
              <a:latin typeface="Times New Roman" panose="02020603050405020304" pitchFamily="18" charset="0"/>
              <a:cs typeface="Courier New" panose="02070309020205020404" pitchFamily="49" charset="0"/>
            </a:endParaRPr>
          </a:p>
          <a:p>
            <a:pPr algn="just">
              <a:lnSpc>
                <a:spcPct val="115000"/>
              </a:lnSpc>
              <a:spcAft>
                <a:spcPts val="0"/>
              </a:spcAft>
              <a:tabLst>
                <a:tab pos="2400300" algn="l"/>
              </a:tabLst>
            </a:pPr>
            <a:endParaRPr lang="en-US" altLang="zh-CN" sz="1400" b="1" kern="100" dirty="0">
              <a:latin typeface="Times New Roman" panose="02020603050405020304" pitchFamily="18" charset="0"/>
              <a:cs typeface="Courier New" panose="02070309020205020404" pitchFamily="49" charset="0"/>
            </a:endParaRPr>
          </a:p>
          <a:p>
            <a:pPr algn="just">
              <a:lnSpc>
                <a:spcPct val="115000"/>
              </a:lnSpc>
              <a:spcAft>
                <a:spcPts val="0"/>
              </a:spcAft>
              <a:tabLst>
                <a:tab pos="2400300" algn="l"/>
              </a:tabLst>
            </a:pPr>
            <a:endParaRPr lang="en-US" altLang="zh-CN" sz="1400" b="1" kern="100" dirty="0">
              <a:latin typeface="Times New Roman" panose="02020603050405020304" pitchFamily="18" charset="0"/>
              <a:cs typeface="Courier New" panose="02070309020205020404" pitchFamily="49" charset="0"/>
            </a:endParaRPr>
          </a:p>
          <a:p>
            <a:pPr algn="just">
              <a:lnSpc>
                <a:spcPct val="115000"/>
              </a:lnSpc>
              <a:spcAft>
                <a:spcPts val="0"/>
              </a:spcAft>
              <a:tabLst>
                <a:tab pos="2400300" algn="l"/>
              </a:tabLst>
            </a:pPr>
            <a:endParaRPr lang="en-US" altLang="zh-CN" sz="1400" b="1" kern="100" dirty="0">
              <a:latin typeface="Times New Roman" panose="02020603050405020304" pitchFamily="18" charset="0"/>
              <a:cs typeface="Courier New" panose="02070309020205020404" pitchFamily="49" charset="0"/>
            </a:endParaRPr>
          </a:p>
          <a:p>
            <a:pPr algn="just">
              <a:lnSpc>
                <a:spcPct val="115000"/>
              </a:lnSpc>
              <a:tabLst>
                <a:tab pos="2400300" algn="l"/>
              </a:tabLst>
            </a:pPr>
            <a:r>
              <a:rPr lang="en-US" altLang="zh-CN" b="1" dirty="0"/>
              <a:t>A.</a:t>
            </a:r>
            <a:r>
              <a:rPr lang="zh-CN" altLang="zh-CN" b="1" dirty="0"/>
              <a:t>葡萄牙 </a:t>
            </a:r>
            <a:r>
              <a:rPr lang="en-US" altLang="zh-CN" b="1" dirty="0"/>
              <a:t>        B.</a:t>
            </a:r>
            <a:r>
              <a:rPr lang="zh-CN" altLang="zh-CN" b="1" dirty="0"/>
              <a:t>荷兰</a:t>
            </a:r>
            <a:r>
              <a:rPr lang="en-US" altLang="zh-CN" b="1" dirty="0"/>
              <a:t>          C.</a:t>
            </a:r>
            <a:r>
              <a:rPr lang="zh-CN" altLang="zh-CN" b="1" dirty="0"/>
              <a:t>英国 </a:t>
            </a:r>
            <a:r>
              <a:rPr lang="en-US" altLang="zh-CN" b="1" dirty="0"/>
              <a:t>	     D.</a:t>
            </a:r>
            <a:r>
              <a:rPr lang="zh-CN" altLang="zh-CN" b="1" dirty="0"/>
              <a:t>法国</a:t>
            </a:r>
          </a:p>
        </p:txBody>
      </p:sp>
      <p:pic>
        <p:nvPicPr>
          <p:cNvPr id="7" name="图片 6">
            <a:extLst>
              <a:ext uri="{FF2B5EF4-FFF2-40B4-BE49-F238E27FC236}">
                <a16:creationId xmlns:a16="http://schemas.microsoft.com/office/drawing/2014/main" id="{A699B7E4-6C47-4428-828C-8F111B375A40}"/>
              </a:ext>
            </a:extLst>
          </p:cNvPr>
          <p:cNvPicPr>
            <a:picLocks noChangeAspect="1"/>
          </p:cNvPicPr>
          <p:nvPr/>
        </p:nvPicPr>
        <p:blipFill>
          <a:blip r:embed="rId3"/>
          <a:stretch>
            <a:fillRect/>
          </a:stretch>
        </p:blipFill>
        <p:spPr>
          <a:xfrm>
            <a:off x="1259632" y="3025736"/>
            <a:ext cx="7642919" cy="1994286"/>
          </a:xfrm>
          <a:prstGeom prst="rect">
            <a:avLst/>
          </a:prstGeom>
        </p:spPr>
      </p:pic>
    </p:spTree>
    <p:extLst>
      <p:ext uri="{BB962C8B-B14F-4D97-AF65-F5344CB8AC3E}">
        <p14:creationId xmlns:p14="http://schemas.microsoft.com/office/powerpoint/2010/main" val="2454341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24D015C3-1268-44BF-824D-E505E9EBE9FB}"/>
              </a:ext>
            </a:extLst>
          </p:cNvPr>
          <p:cNvSpPr/>
          <p:nvPr/>
        </p:nvSpPr>
        <p:spPr>
          <a:xfrm>
            <a:off x="143508" y="149391"/>
            <a:ext cx="8856984" cy="4726615"/>
          </a:xfrm>
          <a:prstGeom prst="rect">
            <a:avLst/>
          </a:prstGeom>
        </p:spPr>
        <p:txBody>
          <a:bodyPr wrap="square">
            <a:spAutoFit/>
          </a:bodyPr>
          <a:lstStyle/>
          <a:p>
            <a:pPr algn="just">
              <a:lnSpc>
                <a:spcPct val="115000"/>
              </a:lnSpc>
              <a:spcAft>
                <a:spcPts val="0"/>
              </a:spcAft>
              <a:tabLst>
                <a:tab pos="2400300" algn="l"/>
              </a:tabLst>
            </a:pPr>
            <a:r>
              <a:rPr lang="en-US" altLang="zh-CN" sz="2400" b="1" kern="100" dirty="0">
                <a:latin typeface="Times New Roman" panose="02020603050405020304" pitchFamily="18" charset="0"/>
                <a:cs typeface="Courier New" panose="02070309020205020404" pitchFamily="49" charset="0"/>
              </a:rPr>
              <a:t>3.</a:t>
            </a:r>
            <a:r>
              <a:rPr lang="en-US" altLang="zh-CN" sz="2400" b="1" kern="100" dirty="0">
                <a:latin typeface="Arial" panose="020B0604020202020204" pitchFamily="34" charset="0"/>
                <a:ea typeface="黑体" panose="02010609060101010101" pitchFamily="49" charset="-122"/>
                <a:cs typeface="Courier New" panose="02070309020205020404" pitchFamily="49" charset="0"/>
              </a:rPr>
              <a:t>(2017·</a:t>
            </a:r>
            <a:r>
              <a:rPr lang="zh-CN" altLang="zh-CN" sz="2400" b="1" kern="100" dirty="0">
                <a:latin typeface="Arial" panose="020B0604020202020204" pitchFamily="34" charset="0"/>
                <a:ea typeface="黑体" panose="02010609060101010101" pitchFamily="49" charset="-122"/>
                <a:cs typeface="Arial" panose="020B0604020202020204" pitchFamily="34" charset="0"/>
              </a:rPr>
              <a:t>广东省普通高中学业水平考试</a:t>
            </a:r>
            <a:r>
              <a:rPr lang="en-US" altLang="zh-CN" sz="2400" b="1" kern="100" dirty="0">
                <a:latin typeface="Arial" panose="020B0604020202020204" pitchFamily="34" charset="0"/>
                <a:ea typeface="黑体" panose="02010609060101010101" pitchFamily="49" charset="-122"/>
                <a:cs typeface="Courier New" panose="02070309020205020404" pitchFamily="49" charset="0"/>
              </a:rPr>
              <a:t>)</a:t>
            </a:r>
            <a:r>
              <a:rPr lang="zh-CN" altLang="zh-CN" sz="2400" b="1" kern="100" dirty="0">
                <a:latin typeface="Times New Roman" panose="02020603050405020304" pitchFamily="18" charset="0"/>
                <a:cs typeface="Times New Roman" panose="02020603050405020304" pitchFamily="18" charset="0"/>
              </a:rPr>
              <a:t>在欧洲列强的殖民扩张中，对非洲人民造成最为严重伤害的是</a:t>
            </a:r>
            <a:r>
              <a:rPr lang="en-US" altLang="zh-CN" sz="2400" b="1" kern="100" dirty="0">
                <a:latin typeface="Times New Roman" panose="02020603050405020304" pitchFamily="18" charset="0"/>
                <a:cs typeface="Courier New" panose="02070309020205020404" pitchFamily="49" charset="0"/>
              </a:rPr>
              <a:t>(</a:t>
            </a:r>
            <a:r>
              <a:rPr lang="zh-CN" altLang="zh-CN" sz="2400" b="1" kern="100" dirty="0">
                <a:latin typeface="Times New Roman" panose="02020603050405020304" pitchFamily="18" charset="0"/>
                <a:cs typeface="Times New Roman" panose="02020603050405020304" pitchFamily="18" charset="0"/>
              </a:rPr>
              <a:t>　　</a:t>
            </a:r>
            <a:r>
              <a:rPr lang="en-US" altLang="zh-CN" sz="2400" b="1" kern="100" dirty="0">
                <a:latin typeface="Times New Roman" panose="02020603050405020304" pitchFamily="18" charset="0"/>
                <a:cs typeface="Courier New" panose="02070309020205020404" pitchFamily="49" charset="0"/>
              </a:rPr>
              <a:t>)</a:t>
            </a:r>
            <a:endParaRPr lang="zh-CN" altLang="zh-CN"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sz="2400" b="1" kern="100" dirty="0">
                <a:latin typeface="Times New Roman" panose="02020603050405020304" pitchFamily="18" charset="0"/>
                <a:cs typeface="Courier New" panose="02070309020205020404" pitchFamily="49" charset="0"/>
              </a:rPr>
              <a:t>A.</a:t>
            </a:r>
            <a:r>
              <a:rPr lang="zh-CN" altLang="zh-CN" sz="2400" b="1" kern="100" dirty="0">
                <a:latin typeface="Times New Roman" panose="02020603050405020304" pitchFamily="18" charset="0"/>
                <a:cs typeface="Times New Roman" panose="02020603050405020304" pitchFamily="18" charset="0"/>
              </a:rPr>
              <a:t>金银掠夺</a:t>
            </a:r>
            <a:r>
              <a:rPr lang="zh-CN" altLang="zh-CN" sz="2400"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sz="2400" b="1" kern="100" dirty="0">
                <a:latin typeface="宋体" panose="02010600030101010101" pitchFamily="2" charset="-122"/>
                <a:ea typeface="Times New Roman" panose="02020603050405020304" pitchFamily="18" charset="0"/>
                <a:cs typeface="Courier New" panose="02070309020205020404" pitchFamily="49" charset="0"/>
              </a:rPr>
              <a:t>      B.</a:t>
            </a:r>
            <a:r>
              <a:rPr lang="zh-CN" altLang="zh-CN" sz="2400" b="1" kern="100" dirty="0">
                <a:latin typeface="Times New Roman" panose="02020603050405020304" pitchFamily="18" charset="0"/>
                <a:cs typeface="Times New Roman" panose="02020603050405020304" pitchFamily="18" charset="0"/>
              </a:rPr>
              <a:t>商品输出</a:t>
            </a:r>
            <a:r>
              <a:rPr lang="zh-CN" altLang="zh-CN" sz="2400"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sz="2400" b="1" kern="100" dirty="0">
                <a:latin typeface="宋体" panose="02010600030101010101" pitchFamily="2" charset="-122"/>
                <a:ea typeface="Times New Roman" panose="02020603050405020304" pitchFamily="18" charset="0"/>
                <a:cs typeface="Courier New" panose="02070309020205020404" pitchFamily="49" charset="0"/>
              </a:rPr>
              <a:t>      </a:t>
            </a:r>
          </a:p>
          <a:p>
            <a:pPr algn="just">
              <a:lnSpc>
                <a:spcPct val="115000"/>
              </a:lnSpc>
              <a:spcAft>
                <a:spcPts val="0"/>
              </a:spcAft>
              <a:tabLst>
                <a:tab pos="2400300" algn="l"/>
              </a:tabLst>
            </a:pPr>
            <a:r>
              <a:rPr lang="en-US" altLang="zh-CN" sz="2400" b="1" kern="100" dirty="0">
                <a:latin typeface="宋体" panose="02010600030101010101" pitchFamily="2" charset="-122"/>
                <a:ea typeface="Times New Roman" panose="02020603050405020304" pitchFamily="18" charset="0"/>
                <a:cs typeface="Courier New" panose="02070309020205020404" pitchFamily="49" charset="0"/>
              </a:rPr>
              <a:t>C.</a:t>
            </a:r>
            <a:r>
              <a:rPr lang="zh-CN" altLang="zh-CN" sz="2400" b="1" kern="100" dirty="0">
                <a:latin typeface="Times New Roman" panose="02020603050405020304" pitchFamily="18" charset="0"/>
                <a:cs typeface="Times New Roman" panose="02020603050405020304" pitchFamily="18" charset="0"/>
              </a:rPr>
              <a:t>黑奴贸易</a:t>
            </a:r>
            <a:r>
              <a:rPr lang="zh-CN" altLang="zh-CN" sz="2400"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sz="2400" b="1" kern="100" dirty="0">
                <a:latin typeface="宋体" panose="02010600030101010101" pitchFamily="2" charset="-122"/>
                <a:ea typeface="Times New Roman" panose="02020603050405020304" pitchFamily="18" charset="0"/>
                <a:cs typeface="Courier New" panose="02070309020205020404" pitchFamily="49" charset="0"/>
              </a:rPr>
              <a:t>	 D.</a:t>
            </a:r>
            <a:r>
              <a:rPr lang="zh-CN" altLang="zh-CN" sz="2400" b="1" kern="100" dirty="0">
                <a:latin typeface="Times New Roman" panose="02020603050405020304" pitchFamily="18" charset="0"/>
                <a:cs typeface="Times New Roman" panose="02020603050405020304" pitchFamily="18" charset="0"/>
              </a:rPr>
              <a:t>香料贸易</a:t>
            </a:r>
            <a:endParaRPr lang="zh-CN" altLang="zh-CN"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endParaRPr lang="en-US" altLang="zh-CN" sz="2400" b="1" kern="100" dirty="0">
              <a:latin typeface="Times New Roman" panose="02020603050405020304" pitchFamily="18" charset="0"/>
              <a:cs typeface="Courier New" panose="02070309020205020404" pitchFamily="49" charset="0"/>
            </a:endParaRPr>
          </a:p>
          <a:p>
            <a:pPr algn="just">
              <a:lnSpc>
                <a:spcPct val="115000"/>
              </a:lnSpc>
              <a:spcAft>
                <a:spcPts val="0"/>
              </a:spcAft>
              <a:tabLst>
                <a:tab pos="2400300" algn="l"/>
              </a:tabLst>
            </a:pPr>
            <a:r>
              <a:rPr lang="en-US" altLang="zh-CN" sz="2400" b="1" kern="100" dirty="0">
                <a:latin typeface="Times New Roman" panose="02020603050405020304" pitchFamily="18" charset="0"/>
                <a:cs typeface="Courier New" panose="02070309020205020404" pitchFamily="49" charset="0"/>
              </a:rPr>
              <a:t>4.</a:t>
            </a:r>
            <a:r>
              <a:rPr lang="en-US" altLang="zh-CN" sz="2400" b="1" kern="100" dirty="0">
                <a:latin typeface="Arial" panose="020B0604020202020204" pitchFamily="34" charset="0"/>
                <a:ea typeface="黑体" panose="02010609060101010101" pitchFamily="49" charset="-122"/>
                <a:cs typeface="Courier New" panose="02070309020205020404" pitchFamily="49" charset="0"/>
              </a:rPr>
              <a:t>(2017·</a:t>
            </a:r>
            <a:r>
              <a:rPr lang="zh-CN" altLang="zh-CN" sz="2400" b="1" kern="100" dirty="0">
                <a:latin typeface="Arial" panose="020B0604020202020204" pitchFamily="34" charset="0"/>
                <a:ea typeface="黑体" panose="02010609060101010101" pitchFamily="49" charset="-122"/>
                <a:cs typeface="Arial" panose="020B0604020202020204" pitchFamily="34" charset="0"/>
              </a:rPr>
              <a:t>贵州省普通高中学业水平考试</a:t>
            </a:r>
            <a:r>
              <a:rPr lang="en-US" altLang="zh-CN" sz="2400" b="1" kern="100" dirty="0">
                <a:latin typeface="Arial" panose="020B0604020202020204" pitchFamily="34" charset="0"/>
                <a:ea typeface="黑体" panose="02010609060101010101" pitchFamily="49" charset="-122"/>
                <a:cs typeface="Courier New" panose="02070309020205020404" pitchFamily="49" charset="0"/>
              </a:rPr>
              <a:t>)</a:t>
            </a:r>
            <a:r>
              <a:rPr lang="zh-CN" altLang="zh-CN" sz="2400" b="1" kern="100" dirty="0">
                <a:latin typeface="Times New Roman" panose="02020603050405020304" pitchFamily="18" charset="0"/>
                <a:cs typeface="Times New Roman" panose="02020603050405020304" pitchFamily="18" charset="0"/>
              </a:rPr>
              <a:t>据估计，殖民扩张期间，从非洲运往美洲的黑人不下</a:t>
            </a:r>
            <a:r>
              <a:rPr lang="en-US" altLang="zh-CN" sz="2400" b="1" kern="100" dirty="0">
                <a:latin typeface="Times New Roman" panose="02020603050405020304" pitchFamily="18" charset="0"/>
                <a:cs typeface="Courier New" panose="02070309020205020404" pitchFamily="49" charset="0"/>
              </a:rPr>
              <a:t>1 500</a:t>
            </a:r>
            <a:r>
              <a:rPr lang="zh-CN" altLang="zh-CN" sz="2400" b="1" kern="100" dirty="0">
                <a:latin typeface="Times New Roman" panose="02020603050405020304" pitchFamily="18" charset="0"/>
                <a:cs typeface="Times New Roman" panose="02020603050405020304" pitchFamily="18" charset="0"/>
              </a:rPr>
              <a:t>万人，死于猎奴战争和贩运途中的黑人，约为此数的五倍，整个奴隶贸易使非洲丧失的人口中，</a:t>
            </a:r>
            <a:r>
              <a:rPr lang="en-US" altLang="zh-CN" sz="2400" b="1" kern="100" dirty="0">
                <a:latin typeface="Times New Roman" panose="02020603050405020304" pitchFamily="18" charset="0"/>
                <a:cs typeface="Courier New" panose="02070309020205020404" pitchFamily="49" charset="0"/>
              </a:rPr>
              <a:t>60%</a:t>
            </a:r>
            <a:r>
              <a:rPr lang="zh-CN" altLang="zh-CN" sz="2400" b="1" kern="100" dirty="0">
                <a:latin typeface="Times New Roman" panose="02020603050405020304" pitchFamily="18" charset="0"/>
                <a:cs typeface="Times New Roman" panose="02020603050405020304" pitchFamily="18" charset="0"/>
              </a:rPr>
              <a:t>是运往美洲而损失和牺牲的。该材料反映的是</a:t>
            </a:r>
            <a:r>
              <a:rPr lang="en-US" altLang="zh-CN" sz="2400" b="1" kern="100" dirty="0">
                <a:latin typeface="Times New Roman" panose="02020603050405020304" pitchFamily="18" charset="0"/>
                <a:cs typeface="Courier New" panose="02070309020205020404" pitchFamily="49" charset="0"/>
              </a:rPr>
              <a:t>(</a:t>
            </a:r>
            <a:r>
              <a:rPr lang="zh-CN" altLang="zh-CN" sz="2400" b="1" kern="100" dirty="0">
                <a:latin typeface="Times New Roman" panose="02020603050405020304" pitchFamily="18" charset="0"/>
                <a:cs typeface="Times New Roman" panose="02020603050405020304" pitchFamily="18" charset="0"/>
              </a:rPr>
              <a:t>　　</a:t>
            </a:r>
            <a:r>
              <a:rPr lang="en-US" altLang="zh-CN" sz="2400" b="1" kern="100" dirty="0">
                <a:latin typeface="Times New Roman" panose="02020603050405020304" pitchFamily="18" charset="0"/>
                <a:cs typeface="Courier New" panose="02070309020205020404" pitchFamily="49" charset="0"/>
              </a:rPr>
              <a:t>)</a:t>
            </a:r>
            <a:endParaRPr lang="zh-CN" altLang="zh-CN"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sz="2400" b="1" kern="100" dirty="0">
                <a:latin typeface="Times New Roman" panose="02020603050405020304" pitchFamily="18" charset="0"/>
                <a:cs typeface="Courier New" panose="02070309020205020404" pitchFamily="49" charset="0"/>
              </a:rPr>
              <a:t>A.</a:t>
            </a:r>
            <a:r>
              <a:rPr lang="zh-CN" altLang="zh-CN" sz="2400" b="1" kern="100" dirty="0">
                <a:latin typeface="Times New Roman" panose="02020603050405020304" pitchFamily="18" charset="0"/>
                <a:cs typeface="Times New Roman" panose="02020603050405020304" pitchFamily="18" charset="0"/>
              </a:rPr>
              <a:t>导致亚洲劳动力短缺</a:t>
            </a:r>
            <a:r>
              <a:rPr lang="zh-CN" altLang="zh-CN" sz="2400"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sz="2400" b="1" kern="100" dirty="0">
                <a:latin typeface="宋体" panose="02010600030101010101" pitchFamily="2" charset="-122"/>
                <a:ea typeface="Times New Roman" panose="02020603050405020304" pitchFamily="18" charset="0"/>
                <a:cs typeface="Courier New" panose="02070309020205020404" pitchFamily="49" charset="0"/>
              </a:rPr>
              <a:t>	B.</a:t>
            </a:r>
            <a:r>
              <a:rPr lang="zh-CN" altLang="zh-CN" sz="2400" b="1" kern="100" dirty="0">
                <a:latin typeface="Times New Roman" panose="02020603050405020304" pitchFamily="18" charset="0"/>
                <a:cs typeface="Times New Roman" panose="02020603050405020304" pitchFamily="18" charset="0"/>
              </a:rPr>
              <a:t>血腥的殖民掠夺</a:t>
            </a:r>
            <a:endParaRPr lang="zh-CN" altLang="zh-CN"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sz="2400" b="1" kern="100" dirty="0">
                <a:latin typeface="Times New Roman" panose="02020603050405020304" pitchFamily="18" charset="0"/>
                <a:cs typeface="Courier New" panose="02070309020205020404" pitchFamily="49" charset="0"/>
              </a:rPr>
              <a:t>C.</a:t>
            </a:r>
            <a:r>
              <a:rPr lang="zh-CN" altLang="zh-CN" sz="2400" b="1" kern="100" dirty="0">
                <a:latin typeface="Times New Roman" panose="02020603050405020304" pitchFamily="18" charset="0"/>
                <a:cs typeface="Times New Roman" panose="02020603050405020304" pitchFamily="18" charset="0"/>
              </a:rPr>
              <a:t>黑奴贸易具有公平性</a:t>
            </a:r>
            <a:r>
              <a:rPr lang="zh-CN" altLang="zh-CN" sz="2400"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sz="2400" b="1" kern="100" dirty="0">
                <a:latin typeface="宋体" panose="02010600030101010101" pitchFamily="2" charset="-122"/>
                <a:ea typeface="Times New Roman" panose="02020603050405020304" pitchFamily="18" charset="0"/>
                <a:cs typeface="Courier New" panose="02070309020205020404" pitchFamily="49" charset="0"/>
              </a:rPr>
              <a:t>	D.</a:t>
            </a:r>
            <a:r>
              <a:rPr lang="zh-CN" altLang="zh-CN" sz="2400" b="1" kern="100" dirty="0">
                <a:latin typeface="Times New Roman" panose="02020603050405020304" pitchFamily="18" charset="0"/>
                <a:cs typeface="Times New Roman" panose="02020603050405020304" pitchFamily="18" charset="0"/>
              </a:rPr>
              <a:t>洲际贫富差距缩小</a:t>
            </a:r>
            <a:endParaRPr lang="zh-CN" altLang="zh-CN" b="1" kern="100" dirty="0">
              <a:latin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52645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additive="base">
                                        <p:cTn id="1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additive="base">
                                        <p:cTn id="2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 calcmode="lin" valueType="num">
                                      <p:cBhvr additive="base">
                                        <p:cTn id="2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E054F75A-1BCC-4AA7-B190-F42D539C465F}"/>
              </a:ext>
            </a:extLst>
          </p:cNvPr>
          <p:cNvSpPr/>
          <p:nvPr/>
        </p:nvSpPr>
        <p:spPr>
          <a:xfrm>
            <a:off x="143508" y="267494"/>
            <a:ext cx="8856984" cy="4340419"/>
          </a:xfrm>
          <a:prstGeom prst="rect">
            <a:avLst/>
          </a:prstGeom>
        </p:spPr>
        <p:txBody>
          <a:bodyPr wrap="square">
            <a:spAutoFit/>
          </a:bodyPr>
          <a:lstStyle/>
          <a:p>
            <a:pPr algn="just">
              <a:lnSpc>
                <a:spcPct val="115000"/>
              </a:lnSpc>
              <a:spcAft>
                <a:spcPts val="0"/>
              </a:spcAft>
              <a:tabLst>
                <a:tab pos="2400300" algn="l"/>
              </a:tabLst>
            </a:pPr>
            <a:r>
              <a:rPr lang="en-US" altLang="zh-CN" sz="2200" b="1" kern="100" dirty="0">
                <a:latin typeface="Times New Roman" panose="02020603050405020304" pitchFamily="18" charset="0"/>
                <a:cs typeface="Courier New" panose="02070309020205020404" pitchFamily="49" charset="0"/>
              </a:rPr>
              <a:t>5.</a:t>
            </a:r>
            <a:r>
              <a:rPr lang="en-US" altLang="zh-CN" sz="2200" b="1" kern="100" dirty="0">
                <a:latin typeface="Arial" panose="020B0604020202020204" pitchFamily="34" charset="0"/>
                <a:ea typeface="黑体" panose="02010609060101010101" pitchFamily="49" charset="-122"/>
                <a:cs typeface="Courier New" panose="02070309020205020404" pitchFamily="49" charset="0"/>
              </a:rPr>
              <a:t>(2017·</a:t>
            </a:r>
            <a:r>
              <a:rPr lang="zh-CN" altLang="zh-CN" sz="2200" b="1" kern="100" dirty="0">
                <a:latin typeface="Arial" panose="020B0604020202020204" pitchFamily="34" charset="0"/>
                <a:ea typeface="黑体" panose="02010609060101010101" pitchFamily="49" charset="-122"/>
                <a:cs typeface="Arial" panose="020B0604020202020204" pitchFamily="34" charset="0"/>
              </a:rPr>
              <a:t>天津市普通高中学业水平考试</a:t>
            </a:r>
            <a:r>
              <a:rPr lang="en-US" altLang="zh-CN" sz="2200" b="1" kern="100" dirty="0">
                <a:latin typeface="Arial" panose="020B0604020202020204" pitchFamily="34" charset="0"/>
                <a:ea typeface="黑体" panose="02010609060101010101" pitchFamily="49" charset="-122"/>
                <a:cs typeface="Courier New" panose="02070309020205020404" pitchFamily="49" charset="0"/>
              </a:rPr>
              <a:t>)</a:t>
            </a:r>
            <a:r>
              <a:rPr lang="zh-CN" altLang="zh-CN" sz="2200" b="1" kern="100" dirty="0">
                <a:latin typeface="Times New Roman" panose="02020603050405020304" pitchFamily="18" charset="0"/>
                <a:cs typeface="Times New Roman" panose="02020603050405020304" pitchFamily="18" charset="0"/>
              </a:rPr>
              <a:t>经过长期的殖民争夺，到</a:t>
            </a:r>
            <a:r>
              <a:rPr lang="en-US" altLang="zh-CN" sz="2200" b="1" kern="100" dirty="0">
                <a:latin typeface="Times New Roman" panose="02020603050405020304" pitchFamily="18" charset="0"/>
                <a:cs typeface="Courier New" panose="02070309020205020404" pitchFamily="49" charset="0"/>
              </a:rPr>
              <a:t> 18 </a:t>
            </a:r>
            <a:r>
              <a:rPr lang="zh-CN" altLang="zh-CN" sz="2200" b="1" kern="100" dirty="0">
                <a:latin typeface="Times New Roman" panose="02020603050405020304" pitchFamily="18" charset="0"/>
                <a:cs typeface="Times New Roman" panose="02020603050405020304" pitchFamily="18" charset="0"/>
              </a:rPr>
              <a:t>世纪中期，英国最终确立了世界殖民霸权，自诩为</a:t>
            </a:r>
            <a:r>
              <a:rPr lang="en-US" altLang="zh-CN" sz="2200" b="1" kern="100" dirty="0">
                <a:latin typeface="宋体" panose="02010600030101010101" pitchFamily="2" charset="-122"/>
                <a:cs typeface="Times New Roman" panose="02020603050405020304" pitchFamily="18" charset="0"/>
              </a:rPr>
              <a:t>“</a:t>
            </a:r>
            <a:r>
              <a:rPr lang="zh-CN" altLang="zh-CN" sz="2200" b="1" kern="100" dirty="0">
                <a:latin typeface="Times New Roman" panose="02020603050405020304" pitchFamily="18" charset="0"/>
                <a:cs typeface="Times New Roman" panose="02020603050405020304" pitchFamily="18" charset="0"/>
              </a:rPr>
              <a:t>日不落</a:t>
            </a:r>
            <a:r>
              <a:rPr lang="en-US" altLang="zh-CN" sz="2200" b="1" kern="100" dirty="0">
                <a:latin typeface="宋体" panose="02010600030101010101" pitchFamily="2" charset="-122"/>
                <a:cs typeface="Times New Roman" panose="02020603050405020304" pitchFamily="18" charset="0"/>
              </a:rPr>
              <a:t>”</a:t>
            </a:r>
            <a:r>
              <a:rPr lang="zh-CN" altLang="zh-CN" sz="2200" b="1" kern="100" dirty="0">
                <a:latin typeface="Times New Roman" panose="02020603050405020304" pitchFamily="18" charset="0"/>
                <a:cs typeface="Times New Roman" panose="02020603050405020304" pitchFamily="18" charset="0"/>
              </a:rPr>
              <a:t>殖民帝国。期间与英国进行过激烈殖民争夺的列强主要有</a:t>
            </a:r>
            <a:r>
              <a:rPr lang="en-US" altLang="zh-CN" sz="2200" b="1" kern="100" dirty="0">
                <a:latin typeface="Times New Roman" panose="02020603050405020304" pitchFamily="18" charset="0"/>
                <a:cs typeface="Courier New" panose="02070309020205020404" pitchFamily="49" charset="0"/>
              </a:rPr>
              <a:t>(</a:t>
            </a:r>
            <a:r>
              <a:rPr lang="zh-CN" altLang="zh-CN" sz="2200" b="1" kern="100" dirty="0">
                <a:latin typeface="Times New Roman" panose="02020603050405020304" pitchFamily="18" charset="0"/>
                <a:cs typeface="Times New Roman" panose="02020603050405020304" pitchFamily="18" charset="0"/>
              </a:rPr>
              <a:t>　　</a:t>
            </a:r>
            <a:r>
              <a:rPr lang="en-US" altLang="zh-CN" sz="2200" b="1" kern="100" dirty="0">
                <a:latin typeface="Times New Roman" panose="02020603050405020304" pitchFamily="18" charset="0"/>
                <a:cs typeface="Courier New" panose="02070309020205020404" pitchFamily="49" charset="0"/>
              </a:rPr>
              <a:t>)</a:t>
            </a:r>
            <a:endParaRPr lang="zh-CN" altLang="zh-CN" sz="22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sz="2200" b="1" kern="100" dirty="0">
                <a:latin typeface="Times New Roman" panose="02020603050405020304" pitchFamily="18" charset="0"/>
                <a:cs typeface="Courier New" panose="02070309020205020404" pitchFamily="49" charset="0"/>
              </a:rPr>
              <a:t>A.</a:t>
            </a:r>
            <a:r>
              <a:rPr lang="zh-CN" altLang="zh-CN" sz="2200" b="1" kern="100" dirty="0">
                <a:latin typeface="Times New Roman" panose="02020603050405020304" pitchFamily="18" charset="0"/>
                <a:cs typeface="Times New Roman" panose="02020603050405020304" pitchFamily="18" charset="0"/>
              </a:rPr>
              <a:t>葡萄牙、西班牙、德国</a:t>
            </a:r>
            <a:r>
              <a:rPr lang="zh-CN" altLang="zh-CN" sz="2200"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sz="2200" b="1" kern="100" dirty="0">
                <a:latin typeface="宋体" panose="02010600030101010101" pitchFamily="2" charset="-122"/>
                <a:ea typeface="Times New Roman" panose="02020603050405020304" pitchFamily="18" charset="0"/>
                <a:cs typeface="Courier New" panose="02070309020205020404" pitchFamily="49" charset="0"/>
              </a:rPr>
              <a:t>	B.</a:t>
            </a:r>
            <a:r>
              <a:rPr lang="zh-CN" altLang="zh-CN" sz="2200" b="1" kern="100" dirty="0">
                <a:latin typeface="Times New Roman" panose="02020603050405020304" pitchFamily="18" charset="0"/>
                <a:cs typeface="Times New Roman" panose="02020603050405020304" pitchFamily="18" charset="0"/>
              </a:rPr>
              <a:t>葡萄牙、荷兰、美国</a:t>
            </a:r>
            <a:endParaRPr lang="zh-CN" altLang="zh-CN" sz="22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sz="2200" b="1" kern="100" dirty="0">
                <a:latin typeface="Times New Roman" panose="02020603050405020304" pitchFamily="18" charset="0"/>
                <a:cs typeface="Courier New" panose="02070309020205020404" pitchFamily="49" charset="0"/>
              </a:rPr>
              <a:t>C.</a:t>
            </a:r>
            <a:r>
              <a:rPr lang="zh-CN" altLang="zh-CN" sz="2200" b="1" kern="100" dirty="0">
                <a:latin typeface="Times New Roman" panose="02020603050405020304" pitchFamily="18" charset="0"/>
                <a:cs typeface="Times New Roman" panose="02020603050405020304" pitchFamily="18" charset="0"/>
              </a:rPr>
              <a:t>意大利、西班牙、法国</a:t>
            </a:r>
            <a:r>
              <a:rPr lang="zh-CN" altLang="zh-CN" sz="2200"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sz="2200" b="1" kern="100" dirty="0">
                <a:latin typeface="宋体" panose="02010600030101010101" pitchFamily="2" charset="-122"/>
                <a:ea typeface="Times New Roman" panose="02020603050405020304" pitchFamily="18" charset="0"/>
                <a:cs typeface="Courier New" panose="02070309020205020404" pitchFamily="49" charset="0"/>
              </a:rPr>
              <a:t>	D.</a:t>
            </a:r>
            <a:r>
              <a:rPr lang="zh-CN" altLang="zh-CN" sz="2200" b="1" kern="100" dirty="0">
                <a:latin typeface="Times New Roman" panose="02020603050405020304" pitchFamily="18" charset="0"/>
                <a:cs typeface="Times New Roman" panose="02020603050405020304" pitchFamily="18" charset="0"/>
              </a:rPr>
              <a:t>西班牙、荷兰、法国</a:t>
            </a:r>
            <a:endParaRPr lang="zh-CN" altLang="zh-CN" sz="22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endParaRPr lang="en-US" altLang="zh-CN" sz="2200" b="1" kern="100" dirty="0">
              <a:latin typeface="Times New Roman" panose="02020603050405020304" pitchFamily="18" charset="0"/>
              <a:cs typeface="Courier New" panose="02070309020205020404" pitchFamily="49" charset="0"/>
            </a:endParaRPr>
          </a:p>
          <a:p>
            <a:pPr algn="just">
              <a:lnSpc>
                <a:spcPct val="115000"/>
              </a:lnSpc>
              <a:spcAft>
                <a:spcPts val="0"/>
              </a:spcAft>
              <a:tabLst>
                <a:tab pos="2400300" algn="l"/>
              </a:tabLst>
            </a:pPr>
            <a:r>
              <a:rPr lang="en-US" altLang="zh-CN" sz="2200" b="1" kern="100" dirty="0">
                <a:latin typeface="Times New Roman" panose="02020603050405020304" pitchFamily="18" charset="0"/>
                <a:cs typeface="Courier New" panose="02070309020205020404" pitchFamily="49" charset="0"/>
              </a:rPr>
              <a:t>6.</a:t>
            </a:r>
            <a:r>
              <a:rPr lang="en-US" altLang="zh-CN" sz="2200" b="1" kern="100" dirty="0">
                <a:latin typeface="Arial" panose="020B0604020202020204" pitchFamily="34" charset="0"/>
                <a:ea typeface="黑体" panose="02010609060101010101" pitchFamily="49" charset="-122"/>
                <a:cs typeface="Courier New" panose="02070309020205020404" pitchFamily="49" charset="0"/>
              </a:rPr>
              <a:t>(2017·</a:t>
            </a:r>
            <a:r>
              <a:rPr lang="zh-CN" altLang="zh-CN" sz="2200" b="1" kern="100" dirty="0">
                <a:latin typeface="Arial" panose="020B0604020202020204" pitchFamily="34" charset="0"/>
                <a:ea typeface="黑体" panose="02010609060101010101" pitchFamily="49" charset="-122"/>
                <a:cs typeface="Arial" panose="020B0604020202020204" pitchFamily="34" charset="0"/>
              </a:rPr>
              <a:t>广东省普通高中学业水平考试</a:t>
            </a:r>
            <a:r>
              <a:rPr lang="en-US" altLang="zh-CN" sz="2200" b="1" kern="100" dirty="0">
                <a:latin typeface="Arial" panose="020B0604020202020204" pitchFamily="34" charset="0"/>
                <a:ea typeface="黑体" panose="02010609060101010101" pitchFamily="49" charset="-122"/>
                <a:cs typeface="Courier New" panose="02070309020205020404" pitchFamily="49" charset="0"/>
              </a:rPr>
              <a:t>)</a:t>
            </a:r>
            <a:r>
              <a:rPr lang="en-US" altLang="zh-CN" sz="2200" b="1" kern="100" dirty="0">
                <a:latin typeface="Times New Roman" panose="02020603050405020304" pitchFamily="18" charset="0"/>
                <a:cs typeface="Courier New" panose="02070309020205020404" pitchFamily="49" charset="0"/>
              </a:rPr>
              <a:t>18</a:t>
            </a:r>
            <a:r>
              <a:rPr lang="zh-CN" altLang="zh-CN" sz="2200" b="1" kern="100" dirty="0">
                <a:latin typeface="Times New Roman" panose="02020603050405020304" pitchFamily="18" charset="0"/>
                <a:cs typeface="Times New Roman" panose="02020603050405020304" pitchFamily="18" charset="0"/>
              </a:rPr>
              <a:t>世纪英国东印度公司的船舶从英国港口出发到广州从事贸易时，其船载物资中经常有</a:t>
            </a:r>
            <a:r>
              <a:rPr lang="en-US" altLang="zh-CN" sz="2200" b="1" kern="100" dirty="0">
                <a:latin typeface="Times New Roman" panose="02020603050405020304" pitchFamily="18" charset="0"/>
                <a:cs typeface="Courier New" panose="02070309020205020404" pitchFamily="49" charset="0"/>
              </a:rPr>
              <a:t>90%</a:t>
            </a:r>
            <a:r>
              <a:rPr lang="zh-CN" altLang="zh-CN" sz="2200" b="1" kern="100" dirty="0">
                <a:latin typeface="Times New Roman" panose="02020603050405020304" pitchFamily="18" charset="0"/>
                <a:cs typeface="Times New Roman" panose="02020603050405020304" pitchFamily="18" charset="0"/>
              </a:rPr>
              <a:t>是白银。这一事实可以说明当时</a:t>
            </a:r>
            <a:r>
              <a:rPr lang="en-US" altLang="zh-CN" sz="2200" b="1" kern="100" dirty="0">
                <a:latin typeface="Times New Roman" panose="02020603050405020304" pitchFamily="18" charset="0"/>
                <a:cs typeface="Courier New" panose="02070309020205020404" pitchFamily="49" charset="0"/>
              </a:rPr>
              <a:t>(</a:t>
            </a:r>
            <a:r>
              <a:rPr lang="zh-CN" altLang="zh-CN" sz="2200" b="1" kern="100" dirty="0">
                <a:latin typeface="Times New Roman" panose="02020603050405020304" pitchFamily="18" charset="0"/>
                <a:cs typeface="Times New Roman" panose="02020603050405020304" pitchFamily="18" charset="0"/>
              </a:rPr>
              <a:t>　　</a:t>
            </a:r>
            <a:r>
              <a:rPr lang="en-US" altLang="zh-CN" sz="2200" b="1" kern="100" dirty="0">
                <a:latin typeface="Times New Roman" panose="02020603050405020304" pitchFamily="18" charset="0"/>
                <a:cs typeface="Courier New" panose="02070309020205020404" pitchFamily="49" charset="0"/>
              </a:rPr>
              <a:t>)</a:t>
            </a:r>
            <a:endParaRPr lang="zh-CN" altLang="zh-CN" sz="22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sz="2200" b="1" kern="100" dirty="0">
                <a:latin typeface="Times New Roman" panose="02020603050405020304" pitchFamily="18" charset="0"/>
                <a:cs typeface="Courier New" panose="02070309020205020404" pitchFamily="49" charset="0"/>
              </a:rPr>
              <a:t>A.</a:t>
            </a:r>
            <a:r>
              <a:rPr lang="zh-CN" altLang="zh-CN" sz="2200" b="1" kern="100" dirty="0">
                <a:latin typeface="Times New Roman" panose="02020603050405020304" pitchFamily="18" charset="0"/>
                <a:cs typeface="Times New Roman" panose="02020603050405020304" pitchFamily="18" charset="0"/>
              </a:rPr>
              <a:t>清政府禁止进口英国商品</a:t>
            </a:r>
            <a:r>
              <a:rPr lang="zh-CN" altLang="zh-CN" sz="2200"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sz="2200" b="1" kern="100" dirty="0">
                <a:latin typeface="宋体" panose="02010600030101010101" pitchFamily="2" charset="-122"/>
                <a:ea typeface="Times New Roman" panose="02020603050405020304" pitchFamily="18" charset="0"/>
                <a:cs typeface="Courier New" panose="02070309020205020404" pitchFamily="49" charset="0"/>
              </a:rPr>
              <a:t>          B.</a:t>
            </a:r>
            <a:r>
              <a:rPr lang="zh-CN" altLang="zh-CN" sz="2200" b="1" kern="100" dirty="0">
                <a:latin typeface="Times New Roman" panose="02020603050405020304" pitchFamily="18" charset="0"/>
                <a:cs typeface="Times New Roman" panose="02020603050405020304" pitchFamily="18" charset="0"/>
              </a:rPr>
              <a:t>英国丧失殖民强国地位</a:t>
            </a:r>
            <a:endParaRPr lang="zh-CN" altLang="zh-CN" sz="22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sz="2200" b="1" kern="100" dirty="0">
                <a:latin typeface="Times New Roman" panose="02020603050405020304" pitchFamily="18" charset="0"/>
                <a:cs typeface="Courier New" panose="02070309020205020404" pitchFamily="49" charset="0"/>
              </a:rPr>
              <a:t>C.</a:t>
            </a:r>
            <a:r>
              <a:rPr lang="zh-CN" altLang="zh-CN" sz="2200" b="1" kern="100" dirty="0">
                <a:latin typeface="Times New Roman" panose="02020603050405020304" pitchFamily="18" charset="0"/>
                <a:cs typeface="Times New Roman" panose="02020603050405020304" pitchFamily="18" charset="0"/>
              </a:rPr>
              <a:t>英国政府禁止大量出口本国产品</a:t>
            </a:r>
            <a:r>
              <a:rPr lang="zh-CN" altLang="zh-CN" sz="2200" b="1" kern="100" dirty="0">
                <a:latin typeface="宋体" panose="02010600030101010101" pitchFamily="2" charset="-122"/>
                <a:ea typeface="Times New Roman" panose="02020603050405020304" pitchFamily="18" charset="0"/>
                <a:cs typeface="Courier New" panose="02070309020205020404" pitchFamily="49" charset="0"/>
              </a:rPr>
              <a:t> </a:t>
            </a:r>
            <a:r>
              <a:rPr lang="en-US" altLang="zh-CN" sz="2200" b="1" kern="100" dirty="0">
                <a:latin typeface="宋体" panose="02010600030101010101" pitchFamily="2" charset="-122"/>
                <a:ea typeface="Times New Roman" panose="02020603050405020304" pitchFamily="18" charset="0"/>
                <a:cs typeface="Courier New" panose="02070309020205020404" pitchFamily="49" charset="0"/>
              </a:rPr>
              <a:t>    D.</a:t>
            </a:r>
            <a:r>
              <a:rPr lang="zh-CN" altLang="zh-CN" sz="2200" b="1" kern="100" dirty="0">
                <a:latin typeface="Times New Roman" panose="02020603050405020304" pitchFamily="18" charset="0"/>
                <a:cs typeface="Times New Roman" panose="02020603050405020304" pitchFamily="18" charset="0"/>
              </a:rPr>
              <a:t>英国对华贸易处于入超地位</a:t>
            </a:r>
            <a:endParaRPr lang="zh-CN" altLang="zh-CN" sz="2200" b="1" kern="100" dirty="0">
              <a:latin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94852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additive="base">
                                        <p:cTn id="1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additive="base">
                                        <p:cTn id="2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 calcmode="lin" valueType="num">
                                      <p:cBhvr additive="base">
                                        <p:cTn id="2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E15B0917-8821-4A62-9517-AD8E1584590E}"/>
              </a:ext>
            </a:extLst>
          </p:cNvPr>
          <p:cNvSpPr/>
          <p:nvPr/>
        </p:nvSpPr>
        <p:spPr>
          <a:xfrm>
            <a:off x="215516" y="123478"/>
            <a:ext cx="8712968" cy="3555653"/>
          </a:xfrm>
          <a:prstGeom prst="rect">
            <a:avLst/>
          </a:prstGeom>
        </p:spPr>
        <p:txBody>
          <a:bodyPr wrap="square">
            <a:spAutoFit/>
          </a:bodyPr>
          <a:lstStyle/>
          <a:p>
            <a:pPr algn="just">
              <a:lnSpc>
                <a:spcPct val="115000"/>
              </a:lnSpc>
              <a:spcAft>
                <a:spcPts val="0"/>
              </a:spcAft>
              <a:tabLst>
                <a:tab pos="2400300" algn="l"/>
              </a:tabLst>
            </a:pPr>
            <a:r>
              <a:rPr lang="en-US" altLang="zh-CN" b="1" kern="100" dirty="0">
                <a:latin typeface="Times New Roman" panose="02020603050405020304" pitchFamily="18" charset="0"/>
                <a:cs typeface="Courier New" panose="02070309020205020404" pitchFamily="49" charset="0"/>
              </a:rPr>
              <a:t>7.</a:t>
            </a:r>
            <a:r>
              <a:rPr lang="en-US" altLang="zh-CN" b="1" kern="100" dirty="0">
                <a:latin typeface="Arial" panose="020B0604020202020204" pitchFamily="34" charset="0"/>
                <a:ea typeface="黑体" panose="02010609060101010101" pitchFamily="49" charset="-122"/>
                <a:cs typeface="Courier New" panose="02070309020205020404" pitchFamily="49" charset="0"/>
              </a:rPr>
              <a:t>(2017·</a:t>
            </a:r>
            <a:r>
              <a:rPr lang="zh-CN" altLang="zh-CN" b="1" kern="100" dirty="0">
                <a:latin typeface="Arial" panose="020B0604020202020204" pitchFamily="34" charset="0"/>
                <a:ea typeface="黑体" panose="02010609060101010101" pitchFamily="49" charset="-122"/>
                <a:cs typeface="Arial" panose="020B0604020202020204" pitchFamily="34" charset="0"/>
              </a:rPr>
              <a:t>福州高一检测</a:t>
            </a:r>
            <a:r>
              <a:rPr lang="en-US" altLang="zh-CN" b="1" kern="100" dirty="0">
                <a:latin typeface="Arial" panose="020B0604020202020204" pitchFamily="34" charset="0"/>
                <a:ea typeface="黑体" panose="02010609060101010101" pitchFamily="49" charset="-122"/>
                <a:cs typeface="Courier New" panose="02070309020205020404" pitchFamily="49" charset="0"/>
              </a:rPr>
              <a:t>)</a:t>
            </a:r>
            <a:r>
              <a:rPr lang="zh-CN" altLang="zh-CN" b="1" kern="100" dirty="0">
                <a:latin typeface="Times New Roman" panose="02020603050405020304" pitchFamily="18" charset="0"/>
                <a:cs typeface="Times New Roman" panose="02020603050405020304" pitchFamily="18" charset="0"/>
              </a:rPr>
              <a:t>阅读材料，回答问题。</a:t>
            </a:r>
            <a:endParaRPr lang="zh-CN" altLang="zh-CN" sz="14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zh-CN" altLang="zh-CN" b="1" kern="100" dirty="0">
                <a:latin typeface="Times New Roman" panose="02020603050405020304" pitchFamily="18" charset="0"/>
                <a:ea typeface="黑体" panose="02010609060101010101" pitchFamily="49" charset="-122"/>
                <a:cs typeface="Times New Roman" panose="02020603050405020304" pitchFamily="18" charset="0"/>
              </a:rPr>
              <a:t>材料一</a:t>
            </a:r>
            <a:r>
              <a:rPr lang="zh-CN" altLang="zh-CN" b="1" kern="100" dirty="0">
                <a:latin typeface="Times New Roman" panose="02020603050405020304" pitchFamily="18" charset="0"/>
                <a:ea typeface="楷体_GB2312"/>
                <a:cs typeface="Times New Roman" panose="02020603050405020304" pitchFamily="18" charset="0"/>
              </a:rPr>
              <a:t>　</a:t>
            </a:r>
            <a:r>
              <a:rPr lang="zh-CN" altLang="zh-CN" b="1" kern="100" dirty="0">
                <a:latin typeface="宋体" panose="02010600030101010101" pitchFamily="2" charset="-122"/>
                <a:ea typeface="楷体" panose="02010609060101010101" pitchFamily="49" charset="-122"/>
                <a:cs typeface="Times New Roman" panose="02020603050405020304" pitchFamily="18" charset="0"/>
              </a:rPr>
              <a:t>如果说，最早开始远洋冒险的葡萄牙和西班牙，主要是依靠暴力去进行赤裸裸的财富掠夺，那么，紧随其后的荷兰人由于缺少强大的王权和充足的人力资源，十分自然地选择了依靠商业贸易来积累财富</a:t>
            </a:r>
            <a:r>
              <a:rPr lang="en-US" altLang="zh-CN" b="1" kern="100" dirty="0">
                <a:latin typeface="宋体" panose="02010600030101010101" pitchFamily="2" charset="-122"/>
                <a:ea typeface="楷体" panose="02010609060101010101" pitchFamily="49" charset="-122"/>
                <a:cs typeface="Times New Roman" panose="02020603050405020304" pitchFamily="18" charset="0"/>
              </a:rPr>
              <a:t>……</a:t>
            </a:r>
            <a:endParaRPr lang="zh-CN" altLang="zh-CN" sz="14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zh-CN" altLang="zh-CN" b="1" kern="100" dirty="0">
                <a:latin typeface="Times New Roman" panose="02020603050405020304" pitchFamily="18" charset="0"/>
                <a:ea typeface="黑体" panose="02010609060101010101" pitchFamily="49" charset="-122"/>
                <a:cs typeface="Times New Roman" panose="02020603050405020304" pitchFamily="18" charset="0"/>
              </a:rPr>
              <a:t>材料二</a:t>
            </a:r>
            <a:r>
              <a:rPr lang="zh-CN" altLang="zh-CN" b="1" kern="100" dirty="0">
                <a:latin typeface="Times New Roman" panose="02020603050405020304" pitchFamily="18" charset="0"/>
                <a:ea typeface="楷体_GB2312"/>
                <a:cs typeface="Times New Roman" panose="02020603050405020304" pitchFamily="18" charset="0"/>
              </a:rPr>
              <a:t>　</a:t>
            </a:r>
            <a:r>
              <a:rPr lang="en-US" altLang="zh-CN" b="1" kern="100" dirty="0">
                <a:latin typeface="楷体" panose="02010609060101010101" pitchFamily="49" charset="-122"/>
                <a:cs typeface="Times New Roman" panose="02020603050405020304" pitchFamily="18" charset="0"/>
              </a:rPr>
              <a:t>1558</a:t>
            </a:r>
            <a:r>
              <a:rPr lang="zh-CN" altLang="zh-CN" b="1" kern="100" dirty="0">
                <a:latin typeface="宋体" panose="02010600030101010101" pitchFamily="2" charset="-122"/>
                <a:ea typeface="楷体" panose="02010609060101010101" pitchFamily="49" charset="-122"/>
                <a:cs typeface="Times New Roman" panose="02020603050405020304" pitchFamily="18" charset="0"/>
              </a:rPr>
              <a:t>年伊丽莎白一世继承王位的时候，从英吉利海峡的那一边，不断地传来西班牙和葡萄牙航海探险家成功发财的消息。</a:t>
            </a:r>
            <a:r>
              <a:rPr lang="en-US" altLang="zh-CN" b="1" kern="100" dirty="0">
                <a:latin typeface="宋体" panose="02010600030101010101" pitchFamily="2" charset="-122"/>
                <a:ea typeface="楷体" panose="02010609060101010101" pitchFamily="49" charset="-122"/>
                <a:cs typeface="Times New Roman" panose="02020603050405020304" pitchFamily="18" charset="0"/>
              </a:rPr>
              <a:t>……</a:t>
            </a:r>
            <a:r>
              <a:rPr lang="zh-CN" altLang="zh-CN" b="1" kern="100" dirty="0">
                <a:latin typeface="宋体" panose="02010600030101010101" pitchFamily="2" charset="-122"/>
                <a:ea typeface="楷体" panose="02010609060101010101" pitchFamily="49" charset="-122"/>
                <a:cs typeface="Times New Roman" panose="02020603050405020304" pitchFamily="18" charset="0"/>
              </a:rPr>
              <a:t>在新世界的游戏规则里，赢得海洋比赢得陆地更为重要。</a:t>
            </a:r>
            <a:endParaRPr lang="zh-CN" altLang="zh-CN" sz="1400" b="1" kern="100" dirty="0">
              <a:latin typeface="宋体" panose="02010600030101010101" pitchFamily="2" charset="-122"/>
              <a:cs typeface="Courier New" panose="02070309020205020404" pitchFamily="49" charset="0"/>
            </a:endParaRPr>
          </a:p>
          <a:p>
            <a:pPr algn="r">
              <a:lnSpc>
                <a:spcPct val="115000"/>
              </a:lnSpc>
              <a:spcAft>
                <a:spcPts val="0"/>
              </a:spcAft>
              <a:tabLst>
                <a:tab pos="2400300" algn="l"/>
              </a:tabLst>
            </a:pPr>
            <a:r>
              <a:rPr lang="en-US" altLang="zh-CN" b="1" kern="100" dirty="0">
                <a:latin typeface="Times New Roman" panose="02020603050405020304" pitchFamily="18" charset="0"/>
                <a:cs typeface="Courier New" panose="02070309020205020404" pitchFamily="49" charset="0"/>
              </a:rPr>
              <a:t>——</a:t>
            </a:r>
            <a:r>
              <a:rPr lang="zh-CN" altLang="zh-CN" b="1" kern="100" dirty="0">
                <a:latin typeface="Times New Roman" panose="02020603050405020304" pitchFamily="18" charset="0"/>
                <a:cs typeface="Times New Roman" panose="02020603050405020304" pitchFamily="18" charset="0"/>
              </a:rPr>
              <a:t>《大国崛起》</a:t>
            </a:r>
            <a:endParaRPr lang="zh-CN" altLang="zh-CN" sz="14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b="1" kern="100" dirty="0">
                <a:latin typeface="Times New Roman" panose="02020603050405020304" pitchFamily="18" charset="0"/>
                <a:cs typeface="Courier New" panose="02070309020205020404" pitchFamily="49" charset="0"/>
              </a:rPr>
              <a:t>(1)</a:t>
            </a:r>
            <a:r>
              <a:rPr lang="zh-CN" altLang="zh-CN" b="1" kern="100" dirty="0">
                <a:latin typeface="Times New Roman" panose="02020603050405020304" pitchFamily="18" charset="0"/>
                <a:cs typeface="Times New Roman" panose="02020603050405020304" pitchFamily="18" charset="0"/>
              </a:rPr>
              <a:t>从材料一中找出葡萄牙、西班牙和荷兰成为</a:t>
            </a:r>
            <a:r>
              <a:rPr lang="en-US" altLang="zh-CN" b="1" kern="100" dirty="0">
                <a:latin typeface="宋体" panose="02010600030101010101" pitchFamily="2" charset="-122"/>
                <a:cs typeface="Times New Roman" panose="02020603050405020304" pitchFamily="18" charset="0"/>
              </a:rPr>
              <a:t>“</a:t>
            </a:r>
            <a:r>
              <a:rPr lang="zh-CN" altLang="zh-CN" b="1" kern="100" dirty="0">
                <a:latin typeface="Times New Roman" panose="02020603050405020304" pitchFamily="18" charset="0"/>
                <a:cs typeface="Times New Roman" panose="02020603050405020304" pitchFamily="18" charset="0"/>
              </a:rPr>
              <a:t>大国</a:t>
            </a:r>
            <a:r>
              <a:rPr lang="en-US" altLang="zh-CN" b="1" kern="100" dirty="0">
                <a:latin typeface="宋体" panose="02010600030101010101" pitchFamily="2" charset="-122"/>
                <a:cs typeface="Times New Roman" panose="02020603050405020304" pitchFamily="18" charset="0"/>
              </a:rPr>
              <a:t>”</a:t>
            </a:r>
            <a:r>
              <a:rPr lang="zh-CN" altLang="zh-CN" b="1" kern="100" dirty="0">
                <a:latin typeface="Times New Roman" panose="02020603050405020304" pitchFamily="18" charset="0"/>
                <a:cs typeface="Times New Roman" panose="02020603050405020304" pitchFamily="18" charset="0"/>
              </a:rPr>
              <a:t>的不同途径。</a:t>
            </a:r>
            <a:endParaRPr lang="zh-CN" altLang="zh-CN" sz="1400" b="1" kern="100" dirty="0">
              <a:latin typeface="宋体" panose="02010600030101010101" pitchFamily="2" charset="-122"/>
              <a:cs typeface="Courier New" panose="02070309020205020404" pitchFamily="49" charset="0"/>
            </a:endParaRPr>
          </a:p>
          <a:p>
            <a:pPr algn="just">
              <a:lnSpc>
                <a:spcPct val="115000"/>
              </a:lnSpc>
              <a:spcAft>
                <a:spcPts val="0"/>
              </a:spcAft>
              <a:tabLst>
                <a:tab pos="2400300" algn="l"/>
              </a:tabLst>
            </a:pPr>
            <a:r>
              <a:rPr lang="en-US" altLang="zh-CN" b="1" kern="100" dirty="0">
                <a:latin typeface="Times New Roman" panose="02020603050405020304" pitchFamily="18" charset="0"/>
                <a:cs typeface="Courier New" panose="02070309020205020404" pitchFamily="49" charset="0"/>
              </a:rPr>
              <a:t>(2)</a:t>
            </a:r>
            <a:r>
              <a:rPr lang="zh-CN" altLang="zh-CN" b="1" kern="100" dirty="0">
                <a:latin typeface="Times New Roman" panose="02020603050405020304" pitchFamily="18" charset="0"/>
                <a:cs typeface="Times New Roman" panose="02020603050405020304" pitchFamily="18" charset="0"/>
              </a:rPr>
              <a:t>你认为成为一个大国，需要具备什么条件？结合材料二回答，英国的异军突起给你什么启示？</a:t>
            </a:r>
            <a:endParaRPr lang="zh-CN" altLang="zh-CN" sz="1400" b="1"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11D18A2A-AB70-4C12-B198-F304BFBE11DC}"/>
              </a:ext>
            </a:extLst>
          </p:cNvPr>
          <p:cNvSpPr/>
          <p:nvPr/>
        </p:nvSpPr>
        <p:spPr>
          <a:xfrm>
            <a:off x="198458" y="3652210"/>
            <a:ext cx="8730025" cy="1377749"/>
          </a:xfrm>
          <a:prstGeom prst="rect">
            <a:avLst/>
          </a:prstGeom>
        </p:spPr>
        <p:txBody>
          <a:bodyPr wrap="square">
            <a:spAutoFit/>
          </a:bodyPr>
          <a:lstStyle/>
          <a:p>
            <a:pPr algn="just">
              <a:lnSpc>
                <a:spcPct val="120000"/>
              </a:lnSpc>
              <a:spcAft>
                <a:spcPts val="0"/>
              </a:spcAft>
              <a:tabLst>
                <a:tab pos="2400300" algn="l"/>
              </a:tabLst>
            </a:pPr>
            <a:r>
              <a:rPr lang="zh-CN" altLang="zh-CN" b="1"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答案　</a:t>
            </a:r>
            <a:r>
              <a:rPr lang="en-US" altLang="zh-CN" b="1" kern="100" dirty="0">
                <a:solidFill>
                  <a:srgbClr val="FF0000"/>
                </a:solidFill>
                <a:latin typeface="黑体" panose="02010609060101010101" pitchFamily="49" charset="-122"/>
                <a:ea typeface="黑体" panose="02010609060101010101" pitchFamily="49" charset="-122"/>
                <a:cs typeface="Courier New" panose="02070309020205020404" pitchFamily="49" charset="0"/>
              </a:rPr>
              <a:t>(1)</a:t>
            </a:r>
            <a:r>
              <a:rPr lang="zh-CN" altLang="zh-CN" b="1"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葡萄牙和西班牙凭借赤裸裸的财富掠夺成为“大国”；荷兰通过商业贸易成为“大国”。</a:t>
            </a:r>
            <a:endParaRPr lang="zh-CN" altLang="zh-CN" sz="1400" b="1" kern="100" dirty="0">
              <a:solidFill>
                <a:srgbClr val="FF0000"/>
              </a:solidFill>
              <a:latin typeface="黑体" panose="02010609060101010101" pitchFamily="49" charset="-122"/>
              <a:ea typeface="黑体" panose="02010609060101010101" pitchFamily="49" charset="-122"/>
              <a:cs typeface="Courier New" panose="02070309020205020404" pitchFamily="49" charset="0"/>
            </a:endParaRPr>
          </a:p>
          <a:p>
            <a:pPr>
              <a:lnSpc>
                <a:spcPct val="120000"/>
              </a:lnSpc>
              <a:tabLst>
                <a:tab pos="2400300" algn="l"/>
              </a:tabLst>
            </a:pPr>
            <a:r>
              <a:rPr lang="en-US" altLang="zh-CN" b="1" kern="100" dirty="0">
                <a:solidFill>
                  <a:srgbClr val="FF0000"/>
                </a:solidFill>
                <a:latin typeface="黑体" panose="02010609060101010101" pitchFamily="49" charset="-122"/>
                <a:ea typeface="黑体" panose="02010609060101010101" pitchFamily="49" charset="-122"/>
                <a:cs typeface="Courier New" panose="02070309020205020404" pitchFamily="49" charset="0"/>
              </a:rPr>
              <a:t>(2)</a:t>
            </a:r>
            <a:r>
              <a:rPr lang="zh-CN" altLang="zh-CN" b="1"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条件：经济发达，政治稳定，文化上的吸引力，军事实力，内部凝聚力等。启示：把握机遇，抢占先机，打破旧的价值观念等。</a:t>
            </a:r>
            <a:endParaRPr lang="zh-CN" altLang="zh-CN" sz="1400" b="1" kern="100" dirty="0">
              <a:solidFill>
                <a:srgbClr val="FF0000"/>
              </a:solidFill>
              <a:latin typeface="黑体" panose="02010609060101010101" pitchFamily="49" charset="-122"/>
              <a:ea typeface="黑体" panose="02010609060101010101" pitchFamily="49" charset="-122"/>
              <a:cs typeface="Courier New" panose="02070309020205020404" pitchFamily="49" charset="0"/>
            </a:endParaRPr>
          </a:p>
        </p:txBody>
      </p:sp>
    </p:spTree>
    <p:extLst>
      <p:ext uri="{BB962C8B-B14F-4D97-AF65-F5344CB8AC3E}">
        <p14:creationId xmlns:p14="http://schemas.microsoft.com/office/powerpoint/2010/main" val="241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5F8C5CB4-4074-46F0-BA38-BF740ED24C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9872" y="1940661"/>
            <a:ext cx="2438400" cy="2438400"/>
          </a:xfrm>
          <a:prstGeom prst="rect">
            <a:avLst/>
          </a:prstGeom>
        </p:spPr>
      </p:pic>
      <p:sp>
        <p:nvSpPr>
          <p:cNvPr id="52226" name="文本占位符 1">
            <a:extLst>
              <a:ext uri="{FF2B5EF4-FFF2-40B4-BE49-F238E27FC236}">
                <a16:creationId xmlns:a16="http://schemas.microsoft.com/office/drawing/2014/main" id="{1E76A124-7E63-452E-B731-366BBB75C684}"/>
              </a:ext>
            </a:extLst>
          </p:cNvPr>
          <p:cNvSpPr>
            <a:spLocks noGrp="1" noChangeArrowheads="1"/>
          </p:cNvSpPr>
          <p:nvPr>
            <p:ph type="body" idx="1"/>
          </p:nvPr>
        </p:nvSpPr>
        <p:spPr>
          <a:xfrm>
            <a:off x="1281112" y="267494"/>
            <a:ext cx="6581775" cy="4752528"/>
          </a:xfrm>
        </p:spPr>
        <p:txBody>
          <a:bodyPr>
            <a:normAutofit/>
          </a:bodyPr>
          <a:lstStyle/>
          <a:p>
            <a:pPr algn="ctr"/>
            <a:r>
              <a:rPr lang="zh-CN" altLang="en-US" sz="2800" b="1" dirty="0">
                <a:latin typeface="黑体" panose="02010609060101010101" pitchFamily="49" charset="-122"/>
                <a:ea typeface="黑体" panose="02010609060101010101" pitchFamily="49" charset="-122"/>
              </a:rPr>
              <a:t>第</a:t>
            </a:r>
            <a:r>
              <a:rPr lang="en-US" altLang="zh-CN" sz="2800" b="1" dirty="0">
                <a:latin typeface="黑体" panose="02010609060101010101" pitchFamily="49" charset="-122"/>
                <a:ea typeface="黑体" panose="02010609060101010101" pitchFamily="49" charset="-122"/>
              </a:rPr>
              <a:t>6</a:t>
            </a:r>
            <a:r>
              <a:rPr lang="zh-CN" altLang="en-US" sz="2800" b="1" dirty="0">
                <a:latin typeface="黑体" panose="02010609060101010101" pitchFamily="49" charset="-122"/>
                <a:ea typeface="黑体" panose="02010609060101010101" pitchFamily="49" charset="-122"/>
              </a:rPr>
              <a:t>课 殖民扩张与世界市场的拓展</a:t>
            </a:r>
            <a:endParaRPr lang="en-US" altLang="zh-CN" sz="2800" b="1" dirty="0">
              <a:latin typeface="黑体" panose="02010609060101010101" pitchFamily="49" charset="-122"/>
              <a:ea typeface="黑体" panose="02010609060101010101" pitchFamily="49" charset="-122"/>
            </a:endParaRPr>
          </a:p>
          <a:p>
            <a:pPr algn="ctr"/>
            <a:r>
              <a:rPr lang="zh-CN" altLang="en-US" sz="1800" b="1" dirty="0">
                <a:solidFill>
                  <a:srgbClr val="0000FF"/>
                </a:solidFill>
              </a:rPr>
              <a:t>全卷满分</a:t>
            </a:r>
            <a:r>
              <a:rPr lang="en-US" altLang="zh-CN" sz="1800" b="1" dirty="0">
                <a:solidFill>
                  <a:srgbClr val="0000FF"/>
                </a:solidFill>
              </a:rPr>
              <a:t>60</a:t>
            </a:r>
            <a:r>
              <a:rPr lang="zh-CN" altLang="en-US" sz="1800" b="1" dirty="0">
                <a:solidFill>
                  <a:srgbClr val="0000FF"/>
                </a:solidFill>
              </a:rPr>
              <a:t>分，</a:t>
            </a:r>
            <a:r>
              <a:rPr lang="en-US" altLang="zh-CN" sz="1800" b="1" dirty="0">
                <a:solidFill>
                  <a:srgbClr val="0000FF"/>
                </a:solidFill>
              </a:rPr>
              <a:t>15</a:t>
            </a:r>
            <a:r>
              <a:rPr lang="zh-CN" altLang="en-US" sz="1800" b="1" dirty="0">
                <a:solidFill>
                  <a:srgbClr val="0000FF"/>
                </a:solidFill>
              </a:rPr>
              <a:t>分钟完成</a:t>
            </a:r>
            <a:endParaRPr lang="en-US" altLang="zh-CN" sz="1800" b="1" dirty="0">
              <a:solidFill>
                <a:srgbClr val="0000FF"/>
              </a:solidFill>
            </a:endParaRPr>
          </a:p>
          <a:p>
            <a:pPr algn="ctr"/>
            <a:endParaRPr lang="en-US" altLang="zh-CN" sz="900" dirty="0"/>
          </a:p>
          <a:p>
            <a:pPr algn="ctr"/>
            <a:r>
              <a:rPr lang="zh-CN" altLang="en-US" sz="1800" dirty="0"/>
              <a:t>试卷请进：问卷星</a:t>
            </a:r>
            <a:endParaRPr lang="en-US" altLang="zh-CN" sz="1800" dirty="0"/>
          </a:p>
          <a:p>
            <a:pPr algn="ctr"/>
            <a:r>
              <a:rPr lang="zh-CN" altLang="en-US" sz="1800" dirty="0"/>
              <a:t>链接：</a:t>
            </a:r>
            <a:r>
              <a:rPr lang="en-US" altLang="zh-CN" sz="1800" dirty="0"/>
              <a:t>https://ks.wjx.top/jq/62381364.aspx</a:t>
            </a:r>
          </a:p>
          <a:p>
            <a:pPr algn="ctr"/>
            <a:endParaRPr lang="en-US" altLang="zh-CN" sz="1800" dirty="0"/>
          </a:p>
          <a:p>
            <a:pPr algn="ctr"/>
            <a:endParaRPr lang="en-US" altLang="zh-CN" sz="1800" dirty="0"/>
          </a:p>
          <a:p>
            <a:pPr algn="ctr"/>
            <a:endParaRPr lang="en-US" altLang="zh-CN" sz="1800" dirty="0"/>
          </a:p>
          <a:p>
            <a:pPr algn="ctr"/>
            <a:endParaRPr lang="en-US" altLang="zh-CN" sz="1600" b="1" dirty="0">
              <a:solidFill>
                <a:srgbClr val="FF0000"/>
              </a:solidFill>
              <a:latin typeface="黑体" panose="02010609060101010101" pitchFamily="49" charset="-122"/>
              <a:ea typeface="黑体" panose="02010609060101010101" pitchFamily="49" charset="-122"/>
            </a:endParaRPr>
          </a:p>
          <a:p>
            <a:pPr algn="ctr"/>
            <a:endParaRPr lang="en-US" altLang="zh-CN" sz="1600" b="1" dirty="0">
              <a:solidFill>
                <a:srgbClr val="FF0000"/>
              </a:solidFill>
              <a:latin typeface="黑体" panose="02010609060101010101" pitchFamily="49" charset="-122"/>
              <a:ea typeface="黑体" panose="02010609060101010101" pitchFamily="49" charset="-122"/>
            </a:endParaRPr>
          </a:p>
          <a:p>
            <a:pPr algn="ctr"/>
            <a:endParaRPr lang="en-US" altLang="zh-CN" sz="1600" b="1" dirty="0">
              <a:solidFill>
                <a:srgbClr val="FF0000"/>
              </a:solidFill>
              <a:latin typeface="黑体" panose="02010609060101010101" pitchFamily="49" charset="-122"/>
              <a:ea typeface="黑体" panose="02010609060101010101" pitchFamily="49" charset="-122"/>
            </a:endParaRPr>
          </a:p>
          <a:p>
            <a:pPr algn="ctr"/>
            <a:endParaRPr lang="en-US" altLang="zh-CN" sz="1600" b="1" dirty="0">
              <a:solidFill>
                <a:srgbClr val="FF0000"/>
              </a:solidFill>
              <a:latin typeface="黑体" panose="02010609060101010101" pitchFamily="49" charset="-122"/>
              <a:ea typeface="黑体" panose="02010609060101010101" pitchFamily="49" charset="-122"/>
            </a:endParaRPr>
          </a:p>
          <a:p>
            <a:pPr algn="ctr"/>
            <a:endParaRPr lang="en-US" altLang="zh-CN" sz="1600" b="1" dirty="0">
              <a:solidFill>
                <a:srgbClr val="FF0000"/>
              </a:solidFill>
              <a:latin typeface="黑体" panose="02010609060101010101" pitchFamily="49" charset="-122"/>
              <a:ea typeface="黑体" panose="02010609060101010101" pitchFamily="49" charset="-122"/>
            </a:endParaRPr>
          </a:p>
          <a:p>
            <a:pPr algn="ctr"/>
            <a:r>
              <a:rPr lang="zh-CN" altLang="en-US" sz="1600" b="1" dirty="0">
                <a:solidFill>
                  <a:srgbClr val="FF0000"/>
                </a:solidFill>
                <a:latin typeface="黑体" panose="02010609060101010101" pitchFamily="49" charset="-122"/>
                <a:ea typeface="黑体" panose="02010609060101010101" pitchFamily="49" charset="-122"/>
              </a:rPr>
              <a:t>说明：练习含选择题</a:t>
            </a:r>
            <a:r>
              <a:rPr lang="en-US" altLang="zh-CN" sz="1600" b="1" dirty="0">
                <a:solidFill>
                  <a:srgbClr val="FF0000"/>
                </a:solidFill>
                <a:latin typeface="黑体" panose="02010609060101010101" pitchFamily="49" charset="-122"/>
                <a:ea typeface="黑体" panose="02010609060101010101" pitchFamily="49" charset="-122"/>
              </a:rPr>
              <a:t>8</a:t>
            </a:r>
            <a:r>
              <a:rPr lang="zh-CN" altLang="en-US" sz="1600" b="1" dirty="0">
                <a:solidFill>
                  <a:srgbClr val="FF0000"/>
                </a:solidFill>
                <a:latin typeface="黑体" panose="02010609060101010101" pitchFamily="49" charset="-122"/>
                <a:ea typeface="黑体" panose="02010609060101010101" pitchFamily="49" charset="-122"/>
              </a:rPr>
              <a:t>小题，非选择题</a:t>
            </a:r>
            <a:r>
              <a:rPr lang="en-US" altLang="zh-CN" sz="1600" b="1" dirty="0">
                <a:solidFill>
                  <a:srgbClr val="FF0000"/>
                </a:solidFill>
                <a:latin typeface="黑体" panose="02010609060101010101" pitchFamily="49" charset="-122"/>
                <a:ea typeface="黑体" panose="02010609060101010101" pitchFamily="49" charset="-122"/>
              </a:rPr>
              <a:t>1</a:t>
            </a:r>
            <a:r>
              <a:rPr lang="zh-CN" altLang="en-US" sz="1600" b="1" dirty="0">
                <a:solidFill>
                  <a:srgbClr val="FF0000"/>
                </a:solidFill>
                <a:latin typeface="黑体" panose="02010609060101010101" pitchFamily="49" charset="-122"/>
                <a:ea typeface="黑体" panose="02010609060101010101" pitchFamily="49" charset="-122"/>
              </a:rPr>
              <a:t>小题，</a:t>
            </a:r>
            <a:endParaRPr lang="en-US" altLang="zh-CN" sz="1600" b="1" dirty="0">
              <a:solidFill>
                <a:srgbClr val="FF0000"/>
              </a:solidFill>
              <a:latin typeface="黑体" panose="02010609060101010101" pitchFamily="49" charset="-122"/>
              <a:ea typeface="黑体" panose="02010609060101010101" pitchFamily="49" charset="-122"/>
            </a:endParaRPr>
          </a:p>
          <a:p>
            <a:pPr algn="ctr"/>
            <a:r>
              <a:rPr lang="zh-CN" altLang="en-US" sz="1600" b="1" dirty="0">
                <a:solidFill>
                  <a:srgbClr val="FF0000"/>
                </a:solidFill>
                <a:latin typeface="黑体" panose="02010609060101010101" pitchFamily="49" charset="-122"/>
                <a:ea typeface="黑体" panose="02010609060101010101" pitchFamily="49" charset="-122"/>
              </a:rPr>
              <a:t>限时训练，全部完成即提交。</a:t>
            </a:r>
            <a:endParaRPr lang="en-US" altLang="zh-CN" sz="1600" b="1" dirty="0">
              <a:solidFill>
                <a:srgbClr val="FF0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476355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文本占位符 1">
            <a:extLst>
              <a:ext uri="{FF2B5EF4-FFF2-40B4-BE49-F238E27FC236}">
                <a16:creationId xmlns:a16="http://schemas.microsoft.com/office/drawing/2014/main" id="{84EB92C9-B19C-4154-B49D-A1F535163579}"/>
              </a:ext>
            </a:extLst>
          </p:cNvPr>
          <p:cNvSpPr>
            <a:spLocks noGrp="1" noChangeArrowheads="1"/>
          </p:cNvSpPr>
          <p:nvPr>
            <p:ph type="body" idx="1"/>
          </p:nvPr>
        </p:nvSpPr>
        <p:spPr>
          <a:xfrm>
            <a:off x="1278731" y="401241"/>
            <a:ext cx="6581775" cy="4433888"/>
          </a:xfrm>
        </p:spPr>
        <p:txBody>
          <a:bodyPr/>
          <a:lstStyle/>
          <a:p>
            <a:pPr algn="ctr"/>
            <a:r>
              <a:rPr lang="zh-CN" altLang="en-US" sz="2400" b="1" dirty="0">
                <a:solidFill>
                  <a:srgbClr val="FF0000"/>
                </a:solidFill>
                <a:latin typeface="黑体" panose="02010609060101010101" pitchFamily="49" charset="-122"/>
                <a:ea typeface="黑体" panose="02010609060101010101" pitchFamily="49" charset="-122"/>
              </a:rPr>
              <a:t>第</a:t>
            </a:r>
            <a:r>
              <a:rPr lang="en-US" altLang="zh-CN" sz="2400" b="1" dirty="0">
                <a:solidFill>
                  <a:srgbClr val="FF0000"/>
                </a:solidFill>
                <a:latin typeface="黑体" panose="02010609060101010101" pitchFamily="49" charset="-122"/>
                <a:ea typeface="黑体" panose="02010609060101010101" pitchFamily="49" charset="-122"/>
              </a:rPr>
              <a:t>6</a:t>
            </a:r>
            <a:r>
              <a:rPr lang="zh-CN" altLang="en-US" sz="2400" b="1" dirty="0">
                <a:solidFill>
                  <a:srgbClr val="FF0000"/>
                </a:solidFill>
                <a:latin typeface="黑体" panose="02010609060101010101" pitchFamily="49" charset="-122"/>
                <a:ea typeface="黑体" panose="02010609060101010101" pitchFamily="49" charset="-122"/>
              </a:rPr>
              <a:t>课 殖民扩张与世界市场的拓展参考答案</a:t>
            </a:r>
            <a:endParaRPr lang="en-US" altLang="zh-CN" sz="2400" b="1" dirty="0">
              <a:solidFill>
                <a:srgbClr val="FF0000"/>
              </a:solidFill>
              <a:latin typeface="黑体" panose="02010609060101010101" pitchFamily="49" charset="-122"/>
              <a:ea typeface="黑体" panose="02010609060101010101" pitchFamily="49" charset="-122"/>
            </a:endParaRPr>
          </a:p>
          <a:p>
            <a:endParaRPr lang="en-US" altLang="zh-CN" dirty="0"/>
          </a:p>
          <a:p>
            <a:r>
              <a:rPr lang="en-US" altLang="zh-CN" sz="2800" b="1" dirty="0">
                <a:latin typeface="黑体" panose="02010609060101010101" pitchFamily="49" charset="-122"/>
                <a:ea typeface="黑体" panose="02010609060101010101" pitchFamily="49" charset="-122"/>
              </a:rPr>
              <a:t>1-8  ABBCC  DDD</a:t>
            </a:r>
          </a:p>
          <a:p>
            <a:endParaRPr lang="en-US" altLang="zh-CN" sz="900" b="1" dirty="0">
              <a:latin typeface="黑体" panose="02010609060101010101" pitchFamily="49" charset="-122"/>
              <a:ea typeface="黑体" panose="02010609060101010101" pitchFamily="49" charset="-122"/>
            </a:endParaRPr>
          </a:p>
          <a:p>
            <a:r>
              <a:rPr lang="en-US" altLang="zh-CN" sz="2800" b="1" dirty="0">
                <a:latin typeface="黑体" panose="02010609060101010101" pitchFamily="49" charset="-122"/>
                <a:ea typeface="黑体" panose="02010609060101010101" pitchFamily="49" charset="-122"/>
              </a:rPr>
              <a:t>9.(1)</a:t>
            </a:r>
            <a:r>
              <a:rPr lang="zh-CN" altLang="en-US" sz="2800" b="1" dirty="0">
                <a:latin typeface="黑体" panose="02010609060101010101" pitchFamily="49" charset="-122"/>
                <a:ea typeface="黑体" panose="02010609060101010101" pitchFamily="49" charset="-122"/>
              </a:rPr>
              <a:t>原因：美洲殖民地采矿业、种植业和农业发展的需要。</a:t>
            </a:r>
          </a:p>
          <a:p>
            <a:r>
              <a:rPr lang="zh-CN" altLang="en-US" sz="2800" b="1" dirty="0">
                <a:latin typeface="黑体" panose="02010609060101010101" pitchFamily="49" charset="-122"/>
                <a:ea typeface="黑体" panose="02010609060101010101" pitchFamily="49" charset="-122"/>
              </a:rPr>
              <a:t>动力：获得高额利润。</a:t>
            </a:r>
          </a:p>
          <a:p>
            <a:r>
              <a:rPr lang="en-US" altLang="zh-CN" sz="2800" b="1" dirty="0">
                <a:latin typeface="黑体" panose="02010609060101010101" pitchFamily="49" charset="-122"/>
                <a:ea typeface="黑体" panose="02010609060101010101" pitchFamily="49" charset="-122"/>
              </a:rPr>
              <a:t>(2)</a:t>
            </a:r>
            <a:r>
              <a:rPr lang="zh-CN" altLang="en-US" sz="2800" b="1" dirty="0">
                <a:latin typeface="黑体" panose="02010609060101010101" pitchFamily="49" charset="-122"/>
                <a:ea typeface="黑体" panose="02010609060101010101" pitchFamily="49" charset="-122"/>
              </a:rPr>
              <a:t>奴隶贸易是欧洲对外贸易极其重要的组成部分，是资本主义原始积累的重要手段，促进了欧洲资本主义的发展。</a:t>
            </a: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360</TotalTime>
  <Words>3835</Words>
  <Application>Microsoft Office PowerPoint</Application>
  <PresentationFormat>全屏显示(16:9)</PresentationFormat>
  <Paragraphs>266</Paragraphs>
  <Slides>33</Slides>
  <Notes>2</Notes>
  <HiddenSlides>0</HiddenSlides>
  <MMClips>2</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33</vt:i4>
      </vt:variant>
    </vt:vector>
  </HeadingPairs>
  <TitlesOfParts>
    <vt:vector size="47" baseType="lpstr">
      <vt:lpstr>等线</vt:lpstr>
      <vt:lpstr>黑体</vt:lpstr>
      <vt:lpstr>华文行楷</vt:lpstr>
      <vt:lpstr>华文细黑</vt:lpstr>
      <vt:lpstr>华文中宋</vt:lpstr>
      <vt:lpstr>楷体</vt:lpstr>
      <vt:lpstr>隶书</vt:lpstr>
      <vt:lpstr>宋体</vt:lpstr>
      <vt:lpstr>微软雅黑</vt:lpstr>
      <vt:lpstr>Arial</vt:lpstr>
      <vt:lpstr>Calibri</vt:lpstr>
      <vt:lpstr>Times New Roman</vt:lpstr>
      <vt:lpstr>Office 主题</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中国石化</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中原油田</dc:creator>
  <cp:lastModifiedBy>不是默默的莫</cp:lastModifiedBy>
  <cp:revision>46</cp:revision>
  <dcterms:created xsi:type="dcterms:W3CDTF">2015-04-07T07:41:05Z</dcterms:created>
  <dcterms:modified xsi:type="dcterms:W3CDTF">2020-03-12T01:47:51Z</dcterms:modified>
</cp:coreProperties>
</file>