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29"/>
  </p:notesMasterIdLst>
  <p:sldIdLst>
    <p:sldId id="370" r:id="rId3"/>
    <p:sldId id="456" r:id="rId4"/>
    <p:sldId id="437" r:id="rId5"/>
    <p:sldId id="483" r:id="rId6"/>
    <p:sldId id="445" r:id="rId7"/>
    <p:sldId id="436" r:id="rId8"/>
    <p:sldId id="442" r:id="rId9"/>
    <p:sldId id="446" r:id="rId10"/>
    <p:sldId id="448" r:id="rId11"/>
    <p:sldId id="449" r:id="rId12"/>
    <p:sldId id="507" r:id="rId13"/>
    <p:sldId id="506" r:id="rId14"/>
    <p:sldId id="450" r:id="rId15"/>
    <p:sldId id="451" r:id="rId16"/>
    <p:sldId id="454" r:id="rId17"/>
    <p:sldId id="452" r:id="rId18"/>
    <p:sldId id="455" r:id="rId19"/>
    <p:sldId id="447" r:id="rId20"/>
    <p:sldId id="475" r:id="rId21"/>
    <p:sldId id="480" r:id="rId22"/>
    <p:sldId id="444" r:id="rId23"/>
    <p:sldId id="481" r:id="rId24"/>
    <p:sldId id="482" r:id="rId25"/>
    <p:sldId id="441" r:id="rId26"/>
    <p:sldId id="443" r:id="rId27"/>
    <p:sldId id="438" r:id="rId28"/>
  </p:sldIdLst>
  <p:sldSz cx="12192000" cy="6858000"/>
  <p:notesSz cx="9144000" cy="6858000"/>
  <p:custDataLst>
    <p:tags r:id="rId30"/>
  </p:custDataLst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defRPr kern="1200" baseline="0">
        <a:solidFill>
          <a:schemeClr val="tx1"/>
        </a:solidFill>
        <a:ea typeface="宋体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defRPr sz="1800" kern="1200" baseline="0">
        <a:solidFill>
          <a:schemeClr val="tx1"/>
        </a:solidFill>
        <a:ea typeface="宋体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defRPr sz="1800" kern="1200" baseline="0">
        <a:solidFill>
          <a:schemeClr val="tx1"/>
        </a:solidFill>
        <a:ea typeface="宋体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defRPr sz="1800" kern="1200" baseline="0">
        <a:solidFill>
          <a:schemeClr val="tx1"/>
        </a:solidFill>
        <a:ea typeface="宋体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defRPr sz="1800" kern="1200" baseline="0">
        <a:solidFill>
          <a:schemeClr val="tx1"/>
        </a:solidFill>
        <a:ea typeface="宋体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defRPr sz="1800" kern="1200" baseline="0">
        <a:solidFill>
          <a:schemeClr val="tx1"/>
        </a:solidFill>
        <a:ea typeface="宋体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defRPr sz="1800" kern="1200" baseline="0">
        <a:solidFill>
          <a:schemeClr val="tx1"/>
        </a:solidFill>
        <a:ea typeface="宋体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defRPr sz="1800" kern="1200" baseline="0">
        <a:solidFill>
          <a:schemeClr val="tx1"/>
        </a:solidFill>
        <a:ea typeface="宋体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defRPr sz="1800" kern="1200" baseline="0">
        <a:solidFill>
          <a:schemeClr val="tx1"/>
        </a:solidFill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C SYSTEM" initials="M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5" d="100"/>
          <a:sy n="65" d="100"/>
        </p:scale>
        <p:origin x="702" y="48"/>
      </p:cViewPr>
      <p:guideLst>
        <p:guide orient="horz" pos="213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ags" Target="tags/tag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  <a:noFill/>
          <a:ln w="9525">
            <a:noFill/>
          </a:ln>
        </p:spPr>
        <p:txBody>
          <a:bodyPr vert="horz"/>
          <a:lstStyle/>
          <a:p>
            <a:pPr lvl="0"/>
            <a:endParaRPr>
              <a:ea typeface="宋体" pitchFamily="2" charset="-122"/>
            </a:endParaRPr>
          </a:p>
        </p:txBody>
      </p:sp>
      <p:sp>
        <p:nvSpPr>
          <p:cNvPr id="3075" name="日期占位符 2"/>
          <p:cNvSpPr>
            <a:spLocks noGrp="1"/>
          </p:cNvSpPr>
          <p:nvPr>
            <p:ph type="dt" idx="1"/>
          </p:nvPr>
        </p:nvSpPr>
        <p:spPr>
          <a:xfrm>
            <a:off x="5178425" y="0"/>
            <a:ext cx="3962400" cy="344488"/>
          </a:xfrm>
          <a:prstGeom prst="rect">
            <a:avLst/>
          </a:prstGeom>
          <a:noFill/>
          <a:ln w="9525">
            <a:noFill/>
          </a:ln>
        </p:spPr>
        <p:txBody>
          <a:bodyPr vert="horz"/>
          <a:lstStyle/>
          <a:p>
            <a:pPr lvl="0"/>
            <a:fld id="{BB962C8B-B14F-4D97-AF65-F5344CB8AC3E}" type="datetime1">
              <a:rPr lang="zh-CN" altLang="en-US">
                <a:ea typeface="宋体" pitchFamily="2" charset="-122"/>
              </a:rPr>
              <a:t>2020/10/16</a:t>
            </a:fld>
            <a:endParaRPr lang="zh-CN" altLang="en-US">
              <a:ea typeface="宋体" pitchFamily="2" charset="-122"/>
            </a:endParaRPr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857250"/>
            <a:ext cx="7313613" cy="2314575"/>
          </a:xfrm>
          <a:prstGeom prst="rect">
            <a:avLst/>
          </a:prstGeom>
          <a:noFill/>
          <a:ln w="12700">
            <a:noFill/>
          </a:ln>
        </p:spPr>
      </p:sp>
      <p:sp>
        <p:nvSpPr>
          <p:cNvPr id="3077" name="备注占位符 4"/>
          <p:cNvSpPr>
            <a:spLocks noGrp="1" noRot="1" noChangeAspect="1"/>
          </p:cNvSpPr>
          <p:nvPr/>
        </p:nvSpPr>
        <p:spPr>
          <a:xfrm>
            <a:off x="914400" y="3300413"/>
            <a:ext cx="7313613" cy="2700337"/>
          </a:xfrm>
          <a:prstGeom prst="rect">
            <a:avLst/>
          </a:prstGeom>
          <a:noFill/>
          <a:ln w="12700">
            <a:noFill/>
          </a:ln>
        </p:spPr>
        <p:txBody>
          <a:bodyPr vert="horz" anchor="ctr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078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  <a:noFill/>
          <a:ln w="9525">
            <a:noFill/>
          </a:ln>
        </p:spPr>
        <p:txBody>
          <a:bodyPr vert="horz" anchor="b"/>
          <a:lstStyle/>
          <a:p>
            <a:pPr lvl="0"/>
            <a:endParaRPr>
              <a:ea typeface="宋体" pitchFamily="2" charset="-122"/>
            </a:endParaRPr>
          </a:p>
        </p:txBody>
      </p:sp>
      <p:sp>
        <p:nvSpPr>
          <p:cNvPr id="3079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78425" y="6513513"/>
            <a:ext cx="3962400" cy="344487"/>
          </a:xfrm>
          <a:prstGeom prst="rect">
            <a:avLst/>
          </a:prstGeom>
          <a:noFill/>
          <a:ln w="9525">
            <a:noFill/>
          </a:ln>
        </p:spPr>
        <p:txBody>
          <a:bodyPr vert="horz" anchor="b"/>
          <a:lstStyle/>
          <a:p>
            <a:pPr lvl="0"/>
            <a:fld id="{9A0DB2DC-4C9A-4742-B13C-FB6460FD3503}" type="slidenum">
              <a:rPr lang="zh-CN" altLang="en-US">
                <a:ea typeface="宋体" pitchFamily="2" charset="-122"/>
              </a:rPr>
              <a:t>‹#›</a:t>
            </a:fld>
            <a:endParaRPr lang="zh-CN" altLang="en-US"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lvl="0" defTabSz="0" fontAlgn="base">
      <a:defRPr sz="1200" kern="1200"/>
    </a:lvl1pPr>
    <a:lvl2pPr marL="0" lvl="1" indent="0" defTabSz="0" fontAlgn="base">
      <a:defRPr sz="1200" kern="1200"/>
    </a:lvl2pPr>
    <a:lvl3pPr marL="0" lvl="2" indent="0" defTabSz="0" fontAlgn="base">
      <a:defRPr sz="1200" kern="1200"/>
    </a:lvl3pPr>
    <a:lvl4pPr marL="0" lvl="3" indent="0" defTabSz="0" fontAlgn="base">
      <a:defRPr sz="1200" kern="1200"/>
    </a:lvl4pPr>
    <a:lvl5pPr marL="0" lvl="4" indent="0" defTabSz="0" fontAlgn="base">
      <a:defRPr sz="1200" kern="1200"/>
    </a:lvl5pPr>
    <a:lvl6pPr marL="2286000" lvl="5" indent="0" defTabSz="0" fontAlgn="base">
      <a:defRPr sz="1200" kern="1200"/>
    </a:lvl6pPr>
    <a:lvl7pPr marL="2743200" lvl="6" indent="0" defTabSz="0" fontAlgn="base">
      <a:defRPr sz="1200" kern="1200"/>
    </a:lvl7pPr>
    <a:lvl8pPr marL="3200400" lvl="7" indent="0" defTabSz="0" fontAlgn="base">
      <a:defRPr sz="1200" kern="1200"/>
    </a:lvl8pPr>
    <a:lvl9pPr marL="3657600" lvl="8" indent="0" defTabSz="0" fontAlgn="base">
      <a:defRPr sz="1200" kern="1200"/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513013" y="857250"/>
            <a:ext cx="4116387" cy="2314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itchFamily="2" charset="-122"/>
                <a:cs typeface="+mn-cs"/>
              </a:r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513013" y="857250"/>
            <a:ext cx="4116387" cy="2314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itchFamily="2" charset="-122"/>
                <a:cs typeface="+mn-cs"/>
              </a:r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513013" y="857250"/>
            <a:ext cx="4116387" cy="2314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itchFamily="2" charset="-122"/>
                <a:cs typeface="+mn-cs"/>
              </a:r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513013" y="857250"/>
            <a:ext cx="4116387" cy="2314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itchFamily="2" charset="-122"/>
                <a:cs typeface="+mn-cs"/>
              </a:r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513013" y="857250"/>
            <a:ext cx="4116387" cy="2314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itchFamily="2" charset="-122"/>
                <a:cs typeface="+mn-cs"/>
              </a:r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513013" y="857250"/>
            <a:ext cx="4116387" cy="2314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itchFamily="2" charset="-122"/>
                <a:cs typeface="+mn-cs"/>
              </a:r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513013" y="857250"/>
            <a:ext cx="4116387" cy="2314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itchFamily="2" charset="-122"/>
                <a:cs typeface="+mn-cs"/>
              </a:r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513013" y="857250"/>
            <a:ext cx="4116387" cy="2314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801084F-51A6-4C17-9D10-D137A9715E9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itchFamily="2" charset="-122"/>
                <a:cs typeface="+mn-cs"/>
              </a:r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513013" y="857250"/>
            <a:ext cx="4116387" cy="2314575"/>
          </a:xfrm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048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0484" name="灯片编号占位符 3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19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sym typeface="方正黑体简体" pitchFamily="2" charset="-122"/>
              </a:rPr>
              <a:t>2020/10/16</a:t>
            </a:fld>
            <a:endParaRPr lang="zh-CN" altLang="en-US">
              <a:sym typeface="方正黑体简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>
              <a:sym typeface="方正黑体简体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sym typeface="方正黑体简体" pitchFamily="2" charset="-122"/>
              </a:rPr>
              <a:t>‹#›</a:t>
            </a:fld>
            <a:endParaRPr lang="zh-CN" altLang="en-US">
              <a:sym typeface="方正黑体简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sym typeface="方正黑体简体" pitchFamily="2" charset="-122"/>
              </a:rPr>
              <a:t>2020/10/16</a:t>
            </a:fld>
            <a:endParaRPr lang="zh-CN" altLang="en-US">
              <a:sym typeface="方正黑体简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>
              <a:sym typeface="方正黑体简体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sym typeface="方正黑体简体" pitchFamily="2" charset="-122"/>
              </a:rPr>
              <a:t>‹#›</a:t>
            </a:fld>
            <a:endParaRPr lang="zh-CN" altLang="en-US">
              <a:sym typeface="方正黑体简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sym typeface="方正黑体简体" pitchFamily="2" charset="-122"/>
              </a:rPr>
              <a:t>2020/10/16</a:t>
            </a:fld>
            <a:endParaRPr lang="zh-CN" altLang="en-US">
              <a:sym typeface="方正黑体简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>
              <a:sym typeface="方正黑体简体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sym typeface="方正黑体简体" pitchFamily="2" charset="-122"/>
              </a:rPr>
              <a:t>‹#›</a:t>
            </a:fld>
            <a:endParaRPr lang="zh-CN" altLang="en-US">
              <a:sym typeface="方正黑体简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sym typeface="方正黑体简体" pitchFamily="2" charset="-122"/>
              </a:rPr>
              <a:t>2020/10/16</a:t>
            </a:fld>
            <a:endParaRPr lang="zh-CN" altLang="en-US">
              <a:sym typeface="方正黑体简体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>
              <a:sym typeface="方正黑体简体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sym typeface="方正黑体简体" pitchFamily="2" charset="-122"/>
              </a:rPr>
              <a:t>‹#›</a:t>
            </a:fld>
            <a:endParaRPr lang="zh-CN" altLang="en-US">
              <a:sym typeface="方正黑体简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sym typeface="方正黑体简体" pitchFamily="2" charset="-122"/>
              </a:rPr>
              <a:t>2020/10/16</a:t>
            </a:fld>
            <a:endParaRPr lang="zh-CN" altLang="en-US">
              <a:sym typeface="方正黑体简体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>
              <a:sym typeface="方正黑体简体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sym typeface="方正黑体简体" pitchFamily="2" charset="-122"/>
              </a:rPr>
              <a:t>‹#›</a:t>
            </a:fld>
            <a:endParaRPr lang="zh-CN" altLang="en-US">
              <a:sym typeface="方正黑体简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sym typeface="方正黑体简体" pitchFamily="2" charset="-122"/>
              </a:rPr>
              <a:t>2020/10/16</a:t>
            </a:fld>
            <a:endParaRPr lang="zh-CN" altLang="en-US">
              <a:sym typeface="方正黑体简体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>
              <a:sym typeface="方正黑体简体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sym typeface="方正黑体简体" pitchFamily="2" charset="-122"/>
              </a:rPr>
              <a:t>‹#›</a:t>
            </a:fld>
            <a:endParaRPr lang="zh-CN" altLang="en-US">
              <a:sym typeface="方正黑体简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sym typeface="方正黑体简体" pitchFamily="2" charset="-122"/>
              </a:rPr>
              <a:t>2020/10/16</a:t>
            </a:fld>
            <a:endParaRPr lang="zh-CN" altLang="en-US">
              <a:sym typeface="方正黑体简体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>
              <a:sym typeface="方正黑体简体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sym typeface="方正黑体简体" pitchFamily="2" charset="-122"/>
              </a:rPr>
              <a:t>‹#›</a:t>
            </a:fld>
            <a:endParaRPr lang="zh-CN" altLang="en-US">
              <a:sym typeface="方正黑体简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sym typeface="方正黑体简体" pitchFamily="2" charset="-122"/>
              </a:rPr>
              <a:t>2020/10/16</a:t>
            </a:fld>
            <a:endParaRPr lang="zh-CN" altLang="en-US">
              <a:sym typeface="方正黑体简体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>
              <a:sym typeface="方正黑体简体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sym typeface="方正黑体简体" pitchFamily="2" charset="-122"/>
              </a:rPr>
              <a:t>‹#›</a:t>
            </a:fld>
            <a:endParaRPr lang="zh-CN" altLang="en-US">
              <a:sym typeface="方正黑体简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sym typeface="方正黑体简体" pitchFamily="2" charset="-122"/>
              </a:rPr>
              <a:t>2020/10/16</a:t>
            </a:fld>
            <a:endParaRPr lang="zh-CN" altLang="en-US">
              <a:sym typeface="方正黑体简体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>
              <a:sym typeface="方正黑体简体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sym typeface="方正黑体简体" pitchFamily="2" charset="-122"/>
              </a:rPr>
              <a:t>‹#›</a:t>
            </a:fld>
            <a:endParaRPr lang="zh-CN" altLang="en-US">
              <a:sym typeface="方正黑体简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sym typeface="方正黑体简体" pitchFamily="2" charset="-122"/>
              </a:rPr>
              <a:t>2020/10/16</a:t>
            </a:fld>
            <a:endParaRPr lang="zh-CN" altLang="en-US">
              <a:sym typeface="方正黑体简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>
              <a:sym typeface="方正黑体简体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sym typeface="方正黑体简体" pitchFamily="2" charset="-122"/>
              </a:rPr>
              <a:t>‹#›</a:t>
            </a:fld>
            <a:endParaRPr lang="zh-CN" altLang="en-US">
              <a:sym typeface="方正黑体简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sym typeface="方正黑体简体" pitchFamily="2" charset="-122"/>
              </a:rPr>
              <a:t>2020/10/16</a:t>
            </a:fld>
            <a:endParaRPr lang="zh-CN" altLang="en-US">
              <a:sym typeface="方正黑体简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>
              <a:sym typeface="方正黑体简体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sym typeface="方正黑体简体" pitchFamily="2" charset="-122"/>
              </a:rPr>
              <a:t>‹#›</a:t>
            </a:fld>
            <a:endParaRPr lang="zh-CN" altLang="en-US">
              <a:sym typeface="方正黑体简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/>
              <a:t>2020/10/16</a:t>
            </a:fld>
            <a:endParaRPr lang="zh-CN" altLang="en-US"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>‹#›</a:t>
            </a:fld>
            <a:endParaRPr lang="zh-CN" altLang="en-US"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/>
              <a:t>2020/10/16</a:t>
            </a:fld>
            <a:endParaRPr lang="zh-CN" altLang="en-US"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>‹#›</a:t>
            </a:fld>
            <a:endParaRPr lang="zh-CN" altLang="en-US"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/>
              <a:t>2020/10/16</a:t>
            </a:fld>
            <a:endParaRPr lang="zh-CN" altLang="en-US"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>‹#›</a:t>
            </a:fld>
            <a:endParaRPr lang="zh-CN" altLang="en-US"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/>
              <a:t>2020/10/16</a:t>
            </a:fld>
            <a:endParaRPr lang="zh-CN" altLang="en-US">
              <a:ea typeface="宋体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>‹#›</a:t>
            </a:fld>
            <a:endParaRPr lang="zh-CN" altLang="en-US"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/>
              <a:t>2020/10/16</a:t>
            </a:fld>
            <a:endParaRPr lang="zh-CN" altLang="en-US">
              <a:ea typeface="宋体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>‹#›</a:t>
            </a:fld>
            <a:endParaRPr lang="zh-CN" altLang="en-US"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/>
              <a:t>2020/10/16</a:t>
            </a:fld>
            <a:endParaRPr lang="zh-CN" altLang="en-US">
              <a:ea typeface="宋体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>‹#›</a:t>
            </a:fld>
            <a:endParaRPr lang="zh-CN" altLang="en-US"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/>
              <a:t>2020/10/16</a:t>
            </a:fld>
            <a:endParaRPr lang="zh-CN" altLang="en-US">
              <a:ea typeface="宋体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>‹#›</a:t>
            </a:fld>
            <a:endParaRPr lang="zh-CN" altLang="en-US"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/>
              <a:t>2020/10/16</a:t>
            </a:fld>
            <a:endParaRPr lang="zh-CN" altLang="en-US">
              <a:ea typeface="宋体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>‹#›</a:t>
            </a:fld>
            <a:endParaRPr lang="zh-CN" altLang="en-US"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/>
              <a:t>2020/10/16</a:t>
            </a:fld>
            <a:endParaRPr lang="zh-CN" altLang="en-US">
              <a:ea typeface="宋体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>‹#›</a:t>
            </a:fld>
            <a:endParaRPr lang="zh-CN" altLang="en-US"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/>
              <a:t>2020/10/16</a:t>
            </a:fld>
            <a:endParaRPr lang="zh-CN" altLang="en-US"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>‹#›</a:t>
            </a:fld>
            <a:endParaRPr lang="zh-CN" altLang="en-US"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/>
              <a:t>2020/10/16</a:t>
            </a:fld>
            <a:endParaRPr lang="zh-CN" altLang="en-US"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>‹#›</a:t>
            </a:fld>
            <a:endParaRPr lang="zh-CN" altLang="en-US"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>
            <a:alphaModFix amt="45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lIns="68580" tIns="34290" rIns="68580" bIns="34290" anchor="ctr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vert="horz" lIns="68580" tIns="34290" rIns="68580" bIns="3429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lIns="68580" tIns="34290" rIns="68580" bIns="34290" anchor="ctr"/>
          <a:lstStyle>
            <a:lvl1pPr algn="l">
              <a:defRPr sz="1200">
                <a:solidFill>
                  <a:srgbClr val="898989"/>
                </a:solidFill>
                <a:latin typeface="方正黑体简体" pitchFamily="2" charset="-122"/>
                <a:ea typeface="方正黑体简体" pitchFamily="2" charset="-122"/>
              </a:defRPr>
            </a:lvl1pPr>
          </a:lstStyle>
          <a:p>
            <a:pPr lvl="0"/>
            <a:fld id="{BB962C8B-B14F-4D97-AF65-F5344CB8AC3E}" type="datetime1">
              <a:rPr lang="zh-CN" altLang="en-US">
                <a:sym typeface="方正黑体简体" pitchFamily="2" charset="-122"/>
              </a:rPr>
              <a:t>2020/10/16</a:t>
            </a:fld>
            <a:endParaRPr lang="zh-CN" altLang="en-US">
              <a:sym typeface="方正黑体简体" pitchFamily="2" charset="-122"/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vert="horz" lIns="68580" tIns="34290" rIns="68580" bIns="34290" anchor="ctr"/>
          <a:lstStyle>
            <a:lvl1pPr algn="ctr">
              <a:defRPr sz="1200">
                <a:solidFill>
                  <a:srgbClr val="898989"/>
                </a:solidFill>
                <a:latin typeface="方正黑体简体" pitchFamily="2" charset="-122"/>
                <a:ea typeface="方正黑体简体" pitchFamily="2" charset="-122"/>
              </a:defRPr>
            </a:lvl1pPr>
          </a:lstStyle>
          <a:p>
            <a:pPr lvl="0"/>
            <a:endParaRPr>
              <a:sym typeface="方正黑体简体" pitchFamily="2" charset="-122"/>
            </a:endParaRPr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lIns="68580" tIns="34290" rIns="68580" bIns="34290" anchor="ctr"/>
          <a:lstStyle>
            <a:lvl1pPr algn="r">
              <a:defRPr sz="1200">
                <a:solidFill>
                  <a:srgbClr val="898989"/>
                </a:solidFill>
                <a:latin typeface="方正黑体简体" pitchFamily="2" charset="-122"/>
                <a:ea typeface="方正黑体简体" pitchFamily="2" charset="-122"/>
              </a:defRPr>
            </a:lvl1pPr>
          </a:lstStyle>
          <a:p>
            <a:pPr lvl="0"/>
            <a:fld id="{9A0DB2DC-4C9A-4742-B13C-FB6460FD3503}" type="slidenum">
              <a:rPr lang="zh-CN" altLang="en-US">
                <a:sym typeface="方正黑体简体" pitchFamily="2" charset="-122"/>
              </a:rPr>
              <a:t>‹#›</a:t>
            </a:fld>
            <a:endParaRPr lang="zh-CN" altLang="en-US">
              <a:sym typeface="方正黑体简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marL="914400" lvl="0" indent="-914400" algn="l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  <a:sym typeface="FZZhengHeiS-R-GB" charset="0"/>
        </a:defRPr>
      </a:lvl1pPr>
    </p:titleStyle>
    <p:bodyStyle>
      <a:lvl1pPr marL="228600" lvl="0" indent="-228600" algn="l" defTabSz="914400" eaLnBrk="1" fontAlgn="base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FZZhengHeiS-R-GB" charset="0"/>
        </a:defRPr>
      </a:lvl1pPr>
      <a:lvl2pPr marL="685800" lvl="1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方正黑体简体" pitchFamily="2" charset="-122"/>
          <a:ea typeface="方正黑体简体" pitchFamily="2" charset="-122"/>
          <a:cs typeface="+mn-cs"/>
          <a:sym typeface="FZZhengHeiS-R-GB" charset="0"/>
        </a:defRPr>
      </a:lvl2pPr>
      <a:lvl3pPr marL="1143000" lvl="2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方正黑体简体" pitchFamily="2" charset="-122"/>
          <a:ea typeface="方正黑体简体" pitchFamily="2" charset="-122"/>
          <a:cs typeface="+mn-cs"/>
          <a:sym typeface="FZZhengHeiS-R-GB" charset="0"/>
        </a:defRPr>
      </a:lvl3pPr>
      <a:lvl4pPr marL="1600200" lvl="3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方正黑体简体" pitchFamily="2" charset="-122"/>
          <a:ea typeface="方正黑体简体" pitchFamily="2" charset="-122"/>
          <a:cs typeface="+mn-cs"/>
          <a:sym typeface="FZZhengHeiS-R-GB" charset="0"/>
        </a:defRPr>
      </a:lvl4pPr>
      <a:lvl5pPr marL="2057400" lvl="4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方正黑体简体" pitchFamily="2" charset="-122"/>
          <a:ea typeface="方正黑体简体" pitchFamily="2" charset="-122"/>
          <a:cs typeface="+mn-cs"/>
          <a:sym typeface="FZZhengHeiS-R-GB" charset="0"/>
        </a:defRPr>
      </a:lvl5pPr>
      <a:lvl6pPr marL="2514600" lvl="5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方正黑体简体" pitchFamily="2" charset="-122"/>
          <a:ea typeface="方正黑体简体" pitchFamily="2" charset="-122"/>
          <a:cs typeface="+mn-cs"/>
          <a:sym typeface="FZZhengHeiS-R-GB" charset="0"/>
        </a:defRPr>
      </a:lvl6pPr>
      <a:lvl7pPr marL="2971800" lvl="6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方正黑体简体" pitchFamily="2" charset="-122"/>
          <a:ea typeface="方正黑体简体" pitchFamily="2" charset="-122"/>
          <a:cs typeface="+mn-cs"/>
          <a:sym typeface="FZZhengHeiS-R-GB" charset="0"/>
        </a:defRPr>
      </a:lvl7pPr>
      <a:lvl8pPr marL="3429000" lvl="7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方正黑体简体" pitchFamily="2" charset="-122"/>
          <a:ea typeface="方正黑体简体" pitchFamily="2" charset="-122"/>
          <a:cs typeface="+mn-cs"/>
          <a:sym typeface="FZZhengHeiS-R-GB" charset="0"/>
        </a:defRPr>
      </a:lvl8pPr>
      <a:lvl9pPr marL="3886200" lvl="8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方正黑体简体" pitchFamily="2" charset="-122"/>
          <a:ea typeface="方正黑体简体" pitchFamily="2" charset="-122"/>
          <a:cs typeface="+mn-cs"/>
          <a:sym typeface="FZZhengHeiS-R-GB" charset="0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defRPr sz="1800" kern="1200" baseline="0">
          <a:solidFill>
            <a:schemeClr val="tx1"/>
          </a:solidFill>
          <a:ea typeface="宋体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defRPr sz="1800" kern="1200" baseline="0">
          <a:solidFill>
            <a:schemeClr val="tx1"/>
          </a:solidFill>
          <a:ea typeface="宋体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defRPr sz="1800" kern="1200" baseline="0">
          <a:solidFill>
            <a:schemeClr val="tx1"/>
          </a:solidFill>
          <a:ea typeface="宋体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defRPr sz="1800" kern="1200" baseline="0">
          <a:solidFill>
            <a:schemeClr val="tx1"/>
          </a:solidFill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defRPr sz="1800" kern="1200" baseline="0">
          <a:solidFill>
            <a:schemeClr val="tx1"/>
          </a:solidFill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defRPr sz="1800" kern="1200" baseline="0">
          <a:solidFill>
            <a:schemeClr val="tx1"/>
          </a:solidFill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defRPr sz="1800" kern="1200" baseline="0">
          <a:solidFill>
            <a:schemeClr val="tx1"/>
          </a:solidFill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defRPr sz="1800" kern="1200" baseline="0">
          <a:solidFill>
            <a:schemeClr val="tx1"/>
          </a:solidFill>
          <a:ea typeface="宋体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anchor="ctr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vert="horz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2052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l">
              <a:defRPr sz="1200">
                <a:solidFill>
                  <a:srgbClr val="898989"/>
                </a:solidFill>
                <a:ea typeface="宋体" pitchFamily="2" charset="-122"/>
              </a:defRPr>
            </a:lvl1pPr>
          </a:lstStyle>
          <a:p>
            <a:pPr lvl="0"/>
            <a:fld id="{BB962C8B-B14F-4D97-AF65-F5344CB8AC3E}" type="datetime1">
              <a:rPr lang="zh-CN" altLang="en-US"/>
              <a:t>2020/10/16</a:t>
            </a:fld>
            <a:endParaRPr lang="zh-CN" altLang="en-US">
              <a:ea typeface="宋体" pitchFamily="2" charset="-122"/>
            </a:endParaRPr>
          </a:p>
        </p:txBody>
      </p:sp>
      <p:sp>
        <p:nvSpPr>
          <p:cNvPr id="2053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ctr">
              <a:defRPr sz="1200">
                <a:solidFill>
                  <a:srgbClr val="898989"/>
                </a:solidFill>
                <a:ea typeface="宋体" pitchFamily="2" charset="-122"/>
              </a:defRPr>
            </a:lvl1pPr>
          </a:lstStyle>
          <a:p>
            <a:pPr lvl="0"/>
            <a:endParaRPr/>
          </a:p>
        </p:txBody>
      </p:sp>
      <p:sp>
        <p:nvSpPr>
          <p:cNvPr id="205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r">
              <a:defRPr sz="1200">
                <a:solidFill>
                  <a:srgbClr val="898989"/>
                </a:solidFill>
                <a:ea typeface="宋体" pitchFamily="2" charset="-122"/>
              </a:defRPr>
            </a:lvl1pPr>
          </a:lstStyle>
          <a:p>
            <a:pPr lvl="0"/>
            <a:fld id="{9A0DB2DC-4C9A-4742-B13C-FB6460FD3503}" type="slidenum">
              <a:rPr lang="zh-CN" altLang="en-US"/>
              <a:t>‹#›</a:t>
            </a:fld>
            <a:endParaRPr lang="zh-CN" altLang="en-US"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marL="914400" lvl="0" indent="-914400" algn="l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  <a:sym typeface="Calibri"/>
        </a:defRPr>
      </a:lvl1pPr>
    </p:titleStyle>
    <p:bodyStyle>
      <a:lvl1pPr marL="228600" lvl="0" indent="-228600" algn="l" defTabSz="914400" eaLnBrk="1" fontAlgn="base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Calibri"/>
        </a:defRPr>
      </a:lvl1pPr>
      <a:lvl2pPr marL="685800" lvl="1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libri"/>
          <a:ea typeface="微软雅黑" panose="020B0503020204020204" charset="-122"/>
          <a:cs typeface="+mn-cs"/>
          <a:sym typeface="Calibri"/>
        </a:defRPr>
      </a:lvl2pPr>
      <a:lvl3pPr marL="1143000" lvl="2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Calibri"/>
          <a:ea typeface="微软雅黑" panose="020B0503020204020204" charset="-122"/>
          <a:cs typeface="+mn-cs"/>
          <a:sym typeface="Calibri"/>
        </a:defRPr>
      </a:lvl3pPr>
      <a:lvl4pPr marL="1600200" lvl="3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Calibri"/>
          <a:ea typeface="微软雅黑" panose="020B0503020204020204" charset="-122"/>
          <a:cs typeface="+mn-cs"/>
          <a:sym typeface="Calibri"/>
        </a:defRPr>
      </a:lvl4pPr>
      <a:lvl5pPr marL="2057400" lvl="4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Calibri"/>
          <a:ea typeface="微软雅黑" panose="020B0503020204020204" charset="-122"/>
          <a:cs typeface="+mn-cs"/>
          <a:sym typeface="Calibri"/>
        </a:defRPr>
      </a:lvl5pPr>
      <a:lvl6pPr marL="2514600" lvl="5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Calibri"/>
          <a:ea typeface="微软雅黑" panose="020B0503020204020204" charset="-122"/>
          <a:cs typeface="+mn-cs"/>
          <a:sym typeface="Calibri"/>
        </a:defRPr>
      </a:lvl6pPr>
      <a:lvl7pPr marL="2971800" lvl="6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Calibri"/>
          <a:ea typeface="微软雅黑" panose="020B0503020204020204" charset="-122"/>
          <a:cs typeface="+mn-cs"/>
          <a:sym typeface="Calibri"/>
        </a:defRPr>
      </a:lvl7pPr>
      <a:lvl8pPr marL="3429000" lvl="7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Calibri"/>
          <a:ea typeface="微软雅黑" panose="020B0503020204020204" charset="-122"/>
          <a:cs typeface="+mn-cs"/>
          <a:sym typeface="Calibri"/>
        </a:defRPr>
      </a:lvl8pPr>
      <a:lvl9pPr marL="3886200" lvl="8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Calibri"/>
          <a:ea typeface="微软雅黑" panose="020B0503020204020204" charset="-122"/>
          <a:cs typeface="+mn-cs"/>
          <a:sym typeface="Calibri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defRPr sz="1800" kern="1200" baseline="0">
          <a:solidFill>
            <a:schemeClr val="tx1"/>
          </a:solidFill>
          <a:ea typeface="宋体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defRPr sz="1800" kern="1200" baseline="0">
          <a:solidFill>
            <a:schemeClr val="tx1"/>
          </a:solidFill>
          <a:ea typeface="宋体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defRPr sz="1800" kern="1200" baseline="0">
          <a:solidFill>
            <a:schemeClr val="tx1"/>
          </a:solidFill>
          <a:ea typeface="宋体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defRPr sz="1800" kern="1200" baseline="0">
          <a:solidFill>
            <a:schemeClr val="tx1"/>
          </a:solidFill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defRPr sz="1800" kern="1200" baseline="0">
          <a:solidFill>
            <a:schemeClr val="tx1"/>
          </a:solidFill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defRPr sz="1800" kern="1200" baseline="0">
          <a:solidFill>
            <a:schemeClr val="tx1"/>
          </a:solidFill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defRPr sz="1800" kern="1200" baseline="0">
          <a:solidFill>
            <a:schemeClr val="tx1"/>
          </a:solidFill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defRPr sz="1800" kern="1200" baseline="0">
          <a:solidFill>
            <a:schemeClr val="tx1"/>
          </a:solidFill>
          <a:ea typeface="宋体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>2</a:t>
            </a:fld>
            <a:endParaRPr lang="zh-CN" altLang="en-US">
              <a:ea typeface="宋体" pitchFamily="2" charset="-122"/>
            </a:endParaRPr>
          </a:p>
        </p:txBody>
      </p:sp>
      <p:sp>
        <p:nvSpPr>
          <p:cNvPr id="6146" name="矩形 3"/>
          <p:cNvSpPr/>
          <p:nvPr/>
        </p:nvSpPr>
        <p:spPr>
          <a:xfrm>
            <a:off x="461010" y="1703070"/>
            <a:ext cx="1125728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80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sym typeface="楷体" panose="02010609060101010101" charset="-122"/>
              </a:rPr>
              <a:t>宦海浮沉   乱世抉择</a:t>
            </a:r>
          </a:p>
          <a:p>
            <a:pPr algn="ctr"/>
            <a:r>
              <a:rPr lang="en-US" altLang="zh-CN" sz="36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sym typeface="楷体" panose="02010609060101010101" charset="-122"/>
              </a:rPr>
              <a:t>——</a:t>
            </a:r>
            <a:r>
              <a:rPr lang="zh-CN" altLang="en-US" sz="36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sym typeface="楷体" panose="02010609060101010101" charset="-122"/>
              </a:rPr>
              <a:t>《短歌行》</a:t>
            </a:r>
            <a:r>
              <a:rPr lang="zh-CN" altLang="en-US" sz="40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sym typeface="楷体" panose="02010609060101010101" charset="-122"/>
              </a:rPr>
              <a:t>《归园田居（其一）》对比阅读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76860" y="277495"/>
            <a:ext cx="29895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一、知作者</a:t>
            </a:r>
          </a:p>
        </p:txBody>
      </p:sp>
      <p:sp>
        <p:nvSpPr>
          <p:cNvPr id="6146" name="文本框 6149"/>
          <p:cNvSpPr txBox="1"/>
          <p:nvPr/>
        </p:nvSpPr>
        <p:spPr>
          <a:xfrm>
            <a:off x="7373938" y="1045845"/>
            <a:ext cx="4248150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>
                <a:latin typeface="Arial" pitchFamily="34" charset="0"/>
                <a:ea typeface="迷你简启体" pitchFamily="65" charset="-122"/>
              </a:rPr>
              <a:t>               </a:t>
            </a:r>
            <a:r>
              <a:rPr lang="zh-CN" altLang="en-US" sz="4000">
                <a:latin typeface="黑体" pitchFamily="2" charset="-122"/>
                <a:ea typeface="黑体" pitchFamily="2" charset="-122"/>
              </a:rPr>
              <a:t> 陶渊明</a:t>
            </a:r>
          </a:p>
        </p:txBody>
      </p:sp>
      <p:sp>
        <p:nvSpPr>
          <p:cNvPr id="6147" name="文本框 6151"/>
          <p:cNvSpPr txBox="1"/>
          <p:nvPr/>
        </p:nvSpPr>
        <p:spPr>
          <a:xfrm>
            <a:off x="6594475" y="1970405"/>
            <a:ext cx="5400675" cy="4492625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600">
                <a:latin typeface="Arial" pitchFamily="34" charset="0"/>
                <a:ea typeface="迷你简启体" pitchFamily="65" charset="-122"/>
              </a:rPr>
              <a:t>         </a:t>
            </a:r>
            <a:r>
              <a:rPr sz="2600">
                <a:latin typeface="黑体" pitchFamily="2" charset="-122"/>
                <a:ea typeface="黑体" pitchFamily="2" charset="-122"/>
              </a:rPr>
              <a:t>陶渊明（约 365 年—427 年），字元亮，晚年更名为潜，别号五柳先生，世称靖节先生，浔阳柴桑（今江西九江）人，东晋时期杰出的诗人、散文家，被誉为“隐逸诗人之宗”“</a:t>
            </a:r>
            <a:r>
              <a:rPr sz="26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田园诗派之鼻祖</a:t>
            </a:r>
            <a:r>
              <a:rPr sz="2600">
                <a:latin typeface="黑体" pitchFamily="2" charset="-122"/>
                <a:ea typeface="黑体" pitchFamily="2" charset="-122"/>
              </a:rPr>
              <a:t>”。开创了田园诗，代表作有《饮酒》《归园田居》《桃花源记》《五柳先生传》《归去来兮辞》等，共传世诗125首、文12篇，被后人编为《陶渊明集》。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 </a:t>
            </a:r>
          </a:p>
        </p:txBody>
      </p:sp>
      <p:sp>
        <p:nvSpPr>
          <p:cNvPr id="2" name="文本框 6149"/>
          <p:cNvSpPr txBox="1"/>
          <p:nvPr/>
        </p:nvSpPr>
        <p:spPr>
          <a:xfrm>
            <a:off x="557213" y="868680"/>
            <a:ext cx="424815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>
                <a:latin typeface="Arial" pitchFamily="34" charset="0"/>
                <a:ea typeface="迷你简启体" pitchFamily="65" charset="-122"/>
              </a:rPr>
              <a:t>               </a:t>
            </a:r>
            <a:r>
              <a:rPr lang="zh-CN" altLang="en-US" sz="4000">
                <a:latin typeface="黑体" pitchFamily="2" charset="-122"/>
                <a:ea typeface="黑体" pitchFamily="2" charset="-122"/>
              </a:rPr>
              <a:t>  曹操</a:t>
            </a:r>
          </a:p>
        </p:txBody>
      </p:sp>
      <p:sp>
        <p:nvSpPr>
          <p:cNvPr id="5" name="文本框 6151"/>
          <p:cNvSpPr txBox="1"/>
          <p:nvPr/>
        </p:nvSpPr>
        <p:spPr>
          <a:xfrm>
            <a:off x="135890" y="1570355"/>
            <a:ext cx="6201410" cy="52927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</a:t>
            </a:r>
            <a:r>
              <a:rPr sz="2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曹操（155—220），字孟德，小名阿瞒，沛国谯（今安徽省亳州市）人。政治军事方面，曹操消灭了众多割据势力，统一了中国北方大部分区域，并实行一系列政策恢复经济生产和社会秩序，奠定了曹魏立国的基础。文学方面，在曹操父子的推动下形成了以三曹（曹操、曹丕、曹植）为代表的建安文学，史称“建安风骨”，在文学史上留下了光辉的一笔。魏朝建立后，曹操被尊为“魏武帝”，庙号“太祖”。事迹见《三国志》卷一本纪。有集三十卷，已散佚。明人辑有《魏武帝集》，今又有《曹操集》。</a:t>
            </a:r>
            <a:r>
              <a:rPr lang="zh-CN" altLang="en-US" sz="2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614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1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61315" y="694055"/>
            <a:ext cx="11370945" cy="4912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720090" defTabSz="914400">
              <a:lnSpc>
                <a:spcPct val="100000"/>
              </a:lnSpc>
              <a:spcBef>
                <a:spcPts val="800"/>
              </a:spcBef>
              <a:buSzTx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东晋时局动荡，陶渊明从孝武帝太元十八年（</a:t>
            </a:r>
            <a:r>
              <a:rPr lang="en-US" altLang="zh-CN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393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年）首次出仕做官，到义熙二年（</a:t>
            </a:r>
            <a:r>
              <a:rPr lang="en-US" altLang="zh-CN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406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年）彻底告别仕途，其间一共十三年，有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“五进五出”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的经历：       </a:t>
            </a:r>
          </a:p>
          <a:p>
            <a:pPr lvl="0" indent="720090" defTabSz="914400">
              <a:lnSpc>
                <a:spcPct val="100000"/>
              </a:lnSpc>
              <a:spcBef>
                <a:spcPts val="800"/>
              </a:spcBef>
              <a:buSzTx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⑴公元</a:t>
            </a:r>
            <a:r>
              <a:rPr lang="en-US" altLang="zh-CN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393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年，</a:t>
            </a:r>
            <a:r>
              <a:rPr lang="en-US" altLang="zh-CN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29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岁出任江州祭酒，不久辞职；</a:t>
            </a:r>
          </a:p>
          <a:p>
            <a:pPr lvl="0" indent="720090" defTabSz="914400">
              <a:lnSpc>
                <a:spcPct val="100000"/>
              </a:lnSpc>
              <a:spcBef>
                <a:spcPts val="800"/>
              </a:spcBef>
              <a:buSzTx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⑵公元</a:t>
            </a:r>
            <a:r>
              <a:rPr lang="en-US" altLang="zh-CN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398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年，</a:t>
            </a:r>
            <a:r>
              <a:rPr lang="en-US" altLang="zh-CN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35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岁入荆州刺史兼江州刺史桓玄幕，次年冬以母丧辞职；</a:t>
            </a:r>
          </a:p>
          <a:p>
            <a:pPr lvl="0" indent="720090" defTabSz="914400">
              <a:lnSpc>
                <a:spcPct val="100000"/>
              </a:lnSpc>
              <a:spcBef>
                <a:spcPts val="800"/>
              </a:spcBef>
              <a:buSzTx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⑶公元</a:t>
            </a:r>
            <a:r>
              <a:rPr lang="en-US" altLang="zh-CN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404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年，</a:t>
            </a:r>
            <a:r>
              <a:rPr lang="en-US" altLang="zh-CN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40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岁离家，入刘裕幕下任镇军参军，不久隐居；</a:t>
            </a:r>
          </a:p>
          <a:p>
            <a:pPr lvl="0" indent="720090" defTabSz="914400">
              <a:lnSpc>
                <a:spcPct val="100000"/>
              </a:lnSpc>
              <a:spcBef>
                <a:spcPts val="800"/>
              </a:spcBef>
              <a:buSzTx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⑷公元</a:t>
            </a:r>
            <a:r>
              <a:rPr lang="en-US" altLang="zh-CN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405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年，</a:t>
            </a:r>
            <a:r>
              <a:rPr lang="en-US" altLang="zh-CN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41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岁转入建威将军、江州刺史刘敬宣部任建威参军，三月，随刘敬宣离职而离职；</a:t>
            </a:r>
          </a:p>
          <a:p>
            <a:pPr lvl="0" indent="720090" defTabSz="914400">
              <a:lnSpc>
                <a:spcPct val="100000"/>
              </a:lnSpc>
              <a:spcBef>
                <a:spcPts val="800"/>
              </a:spcBef>
              <a:buSzTx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⑸同年秋再度出仕，任彭泽县令，</a:t>
            </a:r>
            <a:r>
              <a:rPr lang="en-US" altLang="zh-CN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81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天后辞职归隐。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045960" y="1346835"/>
            <a:ext cx="156019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短歌行</a:t>
            </a:r>
          </a:p>
        </p:txBody>
      </p:sp>
      <p:pic>
        <p:nvPicPr>
          <p:cNvPr id="6145" name="Picture 3" descr="caocao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rcRect t="22221"/>
          <a:stretch>
            <a:fillRect/>
          </a:stretch>
        </p:blipFill>
        <p:spPr>
          <a:xfrm>
            <a:off x="100648" y="1231265"/>
            <a:ext cx="3959225" cy="4799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276860" y="277495"/>
            <a:ext cx="29895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二、读诗歌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265295" y="2245995"/>
            <a:ext cx="7695565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3000" b="1">
                <a:latin typeface="楷体" panose="02010609060101010101" charset="-122"/>
                <a:ea typeface="楷体" panose="02010609060101010101" charset="-122"/>
                <a:sym typeface="+mn-ea"/>
              </a:rPr>
              <a:t>对酒当歌，人生几何？</a:t>
            </a:r>
            <a:r>
              <a:rPr lang="zh-CN" altLang="en-US" sz="30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譬</a:t>
            </a:r>
            <a:r>
              <a:rPr lang="zh-CN" altLang="en-US" sz="3000" b="1">
                <a:latin typeface="楷体" panose="02010609060101010101" charset="-122"/>
                <a:ea typeface="楷体" panose="02010609060101010101" charset="-122"/>
                <a:sym typeface="+mn-ea"/>
              </a:rPr>
              <a:t>如朝露，去日苦多。</a:t>
            </a:r>
            <a:endParaRPr lang="zh-CN" altLang="en-US" sz="3000" b="1">
              <a:latin typeface="楷体" panose="02010609060101010101" charset="-122"/>
              <a:ea typeface="楷体" panose="02010609060101010101" charset="-122"/>
            </a:endParaRPr>
          </a:p>
          <a:p>
            <a:pPr algn="l">
              <a:lnSpc>
                <a:spcPct val="100000"/>
              </a:lnSpc>
            </a:pPr>
            <a:r>
              <a:rPr lang="zh-CN" altLang="en-US" sz="3000" b="1">
                <a:latin typeface="楷体" panose="02010609060101010101" charset="-122"/>
                <a:ea typeface="楷体" panose="02010609060101010101" charset="-122"/>
                <a:sym typeface="+mn-ea"/>
              </a:rPr>
              <a:t>慨当以慷，忧思难忘。何以解忧？惟有杜康。</a:t>
            </a:r>
            <a:endParaRPr lang="zh-CN" altLang="en-US" sz="3000" b="1">
              <a:latin typeface="楷体" panose="02010609060101010101" charset="-122"/>
              <a:ea typeface="楷体" panose="02010609060101010101" charset="-122"/>
            </a:endParaRPr>
          </a:p>
          <a:p>
            <a:pPr algn="l">
              <a:lnSpc>
                <a:spcPct val="100000"/>
              </a:lnSpc>
            </a:pPr>
            <a:r>
              <a:rPr lang="zh-CN" altLang="en-US" sz="3000" b="1">
                <a:latin typeface="楷体" panose="02010609060101010101" charset="-122"/>
                <a:ea typeface="楷体" panose="02010609060101010101" charset="-122"/>
                <a:sym typeface="+mn-ea"/>
              </a:rPr>
              <a:t>青青子</a:t>
            </a:r>
            <a:r>
              <a:rPr lang="zh-CN" altLang="en-US" sz="30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衿</a:t>
            </a:r>
            <a:r>
              <a:rPr lang="zh-CN" altLang="en-US" sz="3000" b="1">
                <a:latin typeface="楷体" panose="02010609060101010101" charset="-122"/>
                <a:ea typeface="楷体" panose="02010609060101010101" charset="-122"/>
                <a:sym typeface="+mn-ea"/>
              </a:rPr>
              <a:t>，悠悠我心。但</a:t>
            </a:r>
            <a:r>
              <a:rPr lang="zh-CN" altLang="en-US" sz="30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为</a:t>
            </a:r>
            <a:r>
              <a:rPr lang="zh-CN" altLang="en-US" sz="3000" b="1">
                <a:latin typeface="楷体" panose="02010609060101010101" charset="-122"/>
                <a:ea typeface="楷体" panose="02010609060101010101" charset="-122"/>
                <a:sym typeface="+mn-ea"/>
              </a:rPr>
              <a:t>君故，沉吟至今。</a:t>
            </a:r>
            <a:endParaRPr lang="zh-CN" altLang="en-US" sz="3000" b="1">
              <a:latin typeface="楷体" panose="02010609060101010101" charset="-122"/>
              <a:ea typeface="楷体" panose="02010609060101010101" charset="-122"/>
            </a:endParaRPr>
          </a:p>
          <a:p>
            <a:pPr algn="l">
              <a:lnSpc>
                <a:spcPct val="100000"/>
              </a:lnSpc>
            </a:pPr>
            <a:r>
              <a:rPr lang="zh-CN" altLang="en-US" sz="30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呦呦</a:t>
            </a:r>
            <a:r>
              <a:rPr lang="zh-CN" altLang="en-US" sz="3000" b="1">
                <a:latin typeface="楷体" panose="02010609060101010101" charset="-122"/>
                <a:ea typeface="楷体" panose="02010609060101010101" charset="-122"/>
                <a:sym typeface="+mn-ea"/>
              </a:rPr>
              <a:t>鹿鸣，食野之苹。我有嘉宾，鼓瑟吹笙。</a:t>
            </a:r>
            <a:endParaRPr lang="zh-CN" altLang="en-US" sz="3000" b="1">
              <a:latin typeface="楷体" panose="02010609060101010101" charset="-122"/>
              <a:ea typeface="楷体" panose="02010609060101010101" charset="-122"/>
            </a:endParaRPr>
          </a:p>
          <a:p>
            <a:pPr algn="l">
              <a:lnSpc>
                <a:spcPct val="100000"/>
              </a:lnSpc>
            </a:pPr>
            <a:r>
              <a:rPr lang="zh-CN" altLang="en-US" sz="3000" b="1">
                <a:latin typeface="楷体" panose="02010609060101010101" charset="-122"/>
                <a:ea typeface="楷体" panose="02010609060101010101" charset="-122"/>
                <a:sym typeface="+mn-ea"/>
              </a:rPr>
              <a:t>明明如月，何时可</a:t>
            </a:r>
            <a:r>
              <a:rPr lang="zh-CN" altLang="en-US" sz="30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掇</a:t>
            </a:r>
            <a:r>
              <a:rPr lang="zh-CN" altLang="en-US" sz="3000" b="1">
                <a:latin typeface="楷体" panose="02010609060101010101" charset="-122"/>
                <a:ea typeface="楷体" panose="02010609060101010101" charset="-122"/>
                <a:sym typeface="+mn-ea"/>
              </a:rPr>
              <a:t>？忧从中来，不可断绝。</a:t>
            </a:r>
            <a:endParaRPr lang="zh-CN" altLang="en-US" sz="3000" b="1">
              <a:latin typeface="楷体" panose="02010609060101010101" charset="-122"/>
              <a:ea typeface="楷体" panose="02010609060101010101" charset="-122"/>
            </a:endParaRPr>
          </a:p>
          <a:p>
            <a:pPr algn="l">
              <a:lnSpc>
                <a:spcPct val="100000"/>
              </a:lnSpc>
            </a:pPr>
            <a:r>
              <a:rPr lang="zh-CN" altLang="en-US" sz="3000" b="1">
                <a:latin typeface="楷体" panose="02010609060101010101" charset="-122"/>
                <a:ea typeface="楷体" panose="02010609060101010101" charset="-122"/>
                <a:sym typeface="+mn-ea"/>
              </a:rPr>
              <a:t>越</a:t>
            </a:r>
            <a:r>
              <a:rPr lang="zh-CN" altLang="en-US" sz="30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陌</a:t>
            </a:r>
            <a:r>
              <a:rPr lang="zh-CN" altLang="en-US" sz="3000" b="1">
                <a:latin typeface="楷体" panose="02010609060101010101" charset="-122"/>
                <a:ea typeface="楷体" panose="02010609060101010101" charset="-122"/>
                <a:sym typeface="+mn-ea"/>
              </a:rPr>
              <a:t>度阡，枉用相存。</a:t>
            </a:r>
            <a:r>
              <a:rPr lang="zh-CN" altLang="en-US" sz="30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契</a:t>
            </a:r>
            <a:r>
              <a:rPr lang="zh-CN" altLang="en-US" sz="3000" b="1">
                <a:latin typeface="楷体" panose="02010609060101010101" charset="-122"/>
                <a:ea typeface="楷体" panose="02010609060101010101" charset="-122"/>
                <a:sym typeface="+mn-ea"/>
              </a:rPr>
              <a:t>阔谈宴，心念旧恩。</a:t>
            </a:r>
            <a:endParaRPr lang="zh-CN" altLang="en-US" sz="3000" b="1">
              <a:latin typeface="楷体" panose="02010609060101010101" charset="-122"/>
              <a:ea typeface="楷体" panose="02010609060101010101" charset="-122"/>
            </a:endParaRPr>
          </a:p>
          <a:p>
            <a:pPr algn="l">
              <a:lnSpc>
                <a:spcPct val="100000"/>
              </a:lnSpc>
            </a:pPr>
            <a:r>
              <a:rPr lang="zh-CN" altLang="en-US" sz="3000" b="1">
                <a:latin typeface="楷体" panose="02010609060101010101" charset="-122"/>
                <a:ea typeface="楷体" panose="02010609060101010101" charset="-122"/>
                <a:sym typeface="+mn-ea"/>
              </a:rPr>
              <a:t>月明星稀，乌鹊南飞。绕树三</a:t>
            </a:r>
            <a:r>
              <a:rPr lang="zh-CN" altLang="en-US" sz="30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匝</a:t>
            </a:r>
            <a:r>
              <a:rPr lang="zh-CN" altLang="en-US" sz="3000" b="1">
                <a:latin typeface="楷体" panose="02010609060101010101" charset="-122"/>
                <a:ea typeface="楷体" panose="02010609060101010101" charset="-122"/>
                <a:sym typeface="+mn-ea"/>
              </a:rPr>
              <a:t>，何枝可依？</a:t>
            </a:r>
            <a:endParaRPr lang="zh-CN" altLang="en-US" sz="3000" b="1">
              <a:latin typeface="楷体" panose="02010609060101010101" charset="-122"/>
              <a:ea typeface="楷体" panose="02010609060101010101" charset="-122"/>
            </a:endParaRPr>
          </a:p>
          <a:p>
            <a:pPr algn="l">
              <a:lnSpc>
                <a:spcPct val="100000"/>
              </a:lnSpc>
            </a:pPr>
            <a:r>
              <a:rPr lang="zh-CN" altLang="en-US" sz="3000" b="1">
                <a:latin typeface="楷体" panose="02010609060101010101" charset="-122"/>
                <a:ea typeface="楷体" panose="02010609060101010101" charset="-122"/>
                <a:sym typeface="+mn-ea"/>
              </a:rPr>
              <a:t>山不厌高，海不厌深。周公吐</a:t>
            </a:r>
            <a:r>
              <a:rPr lang="zh-CN" altLang="en-US" sz="30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哺</a:t>
            </a:r>
            <a:r>
              <a:rPr lang="zh-CN" altLang="en-US" sz="3000" b="1">
                <a:latin typeface="楷体" panose="02010609060101010101" charset="-122"/>
                <a:ea typeface="楷体" panose="02010609060101010101" charset="-122"/>
                <a:sym typeface="+mn-ea"/>
              </a:rPr>
              <a:t>，天下归心。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491615" y="1045845"/>
            <a:ext cx="385572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归园田居（其一）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76860" y="277495"/>
            <a:ext cx="29895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二、读诗歌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94970" y="1654175"/>
            <a:ext cx="6751955" cy="5015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zh-CN" altLang="en-US" sz="32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少无适俗韵，性本爱丘山。</a:t>
            </a:r>
            <a:endParaRPr lang="zh-CN" altLang="en-US" sz="3200" b="1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>
              <a:spcBef>
                <a:spcPct val="0"/>
              </a:spcBef>
              <a:buNone/>
            </a:pPr>
            <a:r>
              <a:rPr lang="zh-CN" altLang="en-US" sz="32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误落尘网中，一去三十年。</a:t>
            </a:r>
            <a:endParaRPr lang="zh-CN" altLang="en-US" sz="3200" b="1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>
              <a:spcBef>
                <a:spcPct val="0"/>
              </a:spcBef>
              <a:buNone/>
            </a:pP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羁</a:t>
            </a:r>
            <a:r>
              <a:rPr lang="zh-CN" altLang="en-US" sz="32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鸟恋旧林，池鱼思故渊。</a:t>
            </a:r>
            <a:endParaRPr lang="en-US" altLang="zh-CN" sz="3200" b="1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>
              <a:spcBef>
                <a:spcPct val="0"/>
              </a:spcBef>
              <a:buNone/>
            </a:pPr>
            <a:r>
              <a:rPr lang="zh-CN" altLang="en-US" sz="32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开荒南野际，守</a:t>
            </a:r>
            <a:r>
              <a:rPr lang="zh-CN" altLang="en-US" sz="3200" b="1">
                <a:solidFill>
                  <a:srgbClr val="FF0000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拙</a:t>
            </a:r>
            <a:r>
              <a:rPr lang="zh-CN" altLang="en-US" sz="32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归园田。</a:t>
            </a:r>
            <a:endParaRPr lang="en-US" altLang="zh-CN" sz="3200" b="1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>
              <a:spcBef>
                <a:spcPct val="0"/>
              </a:spcBef>
              <a:buNone/>
            </a:pPr>
            <a:r>
              <a:rPr lang="zh-CN" altLang="en-US" sz="32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方宅十余亩，草屋八九间。</a:t>
            </a:r>
            <a:endParaRPr lang="zh-CN" altLang="en-US" sz="3200" b="1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>
              <a:spcBef>
                <a:spcPct val="0"/>
              </a:spcBef>
              <a:buNone/>
            </a:pPr>
            <a:r>
              <a:rPr lang="zh-CN" altLang="en-US" sz="32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榆柳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荫</a:t>
            </a:r>
            <a:r>
              <a:rPr lang="zh-CN" altLang="en-US" sz="32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后檐，桃李罗堂前。</a:t>
            </a:r>
            <a:endParaRPr lang="en-US" altLang="zh-CN" sz="3200" b="1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>
              <a:spcBef>
                <a:spcPct val="0"/>
              </a:spcBef>
              <a:buNone/>
            </a:pP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暧</a:t>
            </a:r>
            <a:r>
              <a:rPr lang="zh-CN" altLang="en-US" sz="32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暧远人村，依依墟里烟。</a:t>
            </a:r>
            <a:endParaRPr lang="zh-CN" altLang="en-US" sz="3200" b="1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>
              <a:spcBef>
                <a:spcPct val="0"/>
              </a:spcBef>
              <a:buNone/>
            </a:pPr>
            <a:r>
              <a:rPr lang="zh-CN" altLang="en-US" sz="32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狗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吠</a:t>
            </a:r>
            <a:r>
              <a:rPr lang="zh-CN" altLang="en-US" sz="32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深巷中，鸡鸣桑树颠。   </a:t>
            </a:r>
            <a:endParaRPr lang="zh-CN" altLang="en-US" sz="3200" b="1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>
              <a:spcBef>
                <a:spcPct val="0"/>
              </a:spcBef>
              <a:buNone/>
            </a:pPr>
            <a:r>
              <a:rPr lang="zh-CN" altLang="en-US" sz="32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户庭无尘杂，虚室有余闲。</a:t>
            </a:r>
            <a:endParaRPr lang="zh-CN" altLang="en-US" sz="3200" b="1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>
              <a:spcBef>
                <a:spcPct val="0"/>
              </a:spcBef>
              <a:buNone/>
            </a:pPr>
            <a:r>
              <a:rPr lang="zh-CN" altLang="en-US" sz="32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久在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樊</a:t>
            </a:r>
            <a:r>
              <a:rPr lang="zh-CN" altLang="en-US" sz="32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笼里，复得返自然。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7510" y="1045845"/>
            <a:ext cx="3640455" cy="531812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76860" y="277495"/>
            <a:ext cx="107988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思考：通过诵读，你读出两位诗人对待生活的态度是什么？</a:t>
            </a:r>
          </a:p>
        </p:txBody>
      </p:sp>
      <p:pic>
        <p:nvPicPr>
          <p:cNvPr id="6145" name="Picture 3" descr="caocao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rcRect t="22221"/>
          <a:stretch>
            <a:fillRect/>
          </a:stretch>
        </p:blipFill>
        <p:spPr>
          <a:xfrm>
            <a:off x="100648" y="1231265"/>
            <a:ext cx="3959225" cy="4799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椭圆形标注 4"/>
          <p:cNvSpPr/>
          <p:nvPr/>
        </p:nvSpPr>
        <p:spPr>
          <a:xfrm rot="4500000">
            <a:off x="3503295" y="1659255"/>
            <a:ext cx="2373630" cy="1938020"/>
          </a:xfrm>
          <a:prstGeom prst="wedgeEllipseCallout">
            <a:avLst>
              <a:gd name="adj1" fmla="val -25116"/>
              <a:gd name="adj2" fmla="val 106954"/>
            </a:avLst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4520" y="1510665"/>
            <a:ext cx="3477895" cy="5080000"/>
          </a:xfrm>
          <a:prstGeom prst="rect">
            <a:avLst/>
          </a:prstGeom>
        </p:spPr>
      </p:pic>
      <p:sp>
        <p:nvSpPr>
          <p:cNvPr id="7" name="椭圆形标注 6"/>
          <p:cNvSpPr/>
          <p:nvPr/>
        </p:nvSpPr>
        <p:spPr>
          <a:xfrm rot="4500000">
            <a:off x="6384925" y="2889885"/>
            <a:ext cx="2463165" cy="1974850"/>
          </a:xfrm>
          <a:prstGeom prst="wedgeEllipseCallout">
            <a:avLst>
              <a:gd name="adj1" fmla="val -33085"/>
              <a:gd name="adj2" fmla="val -125021"/>
            </a:avLst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014845" y="3084830"/>
            <a:ext cx="1203325" cy="13220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000" b="1">
                <a:solidFill>
                  <a:srgbClr val="FF0000"/>
                </a:solidFill>
                <a:latin typeface="华光行楷_CNKI" panose="02000500000000000000" charset="-122"/>
                <a:ea typeface="华光行楷_CNKI" panose="02000500000000000000" charset="-122"/>
              </a:rPr>
              <a:t>归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060190" y="2075180"/>
            <a:ext cx="1203325" cy="13220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000" b="1">
                <a:solidFill>
                  <a:srgbClr val="FF0000"/>
                </a:solidFill>
                <a:latin typeface="华光行楷_CNKI" panose="02000500000000000000" charset="-122"/>
                <a:ea typeface="华光行楷_CNKI" panose="02000500000000000000" charset="-122"/>
              </a:rPr>
              <a:t>忧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2" animBg="1"/>
      <p:bldP spid="8" grpId="3"/>
      <p:bldP spid="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684645" y="1322070"/>
            <a:ext cx="47517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0000FF"/>
                </a:solidFill>
                <a:latin typeface="华光魏体_CNKI" panose="02000500000000000000" charset="-122"/>
                <a:ea typeface="华光魏体_CNKI" panose="02000500000000000000" charset="-122"/>
              </a:rPr>
              <a:t>找出</a:t>
            </a:r>
            <a:r>
              <a:rPr lang="en-US" altLang="zh-CN" sz="3200" b="1">
                <a:solidFill>
                  <a:srgbClr val="0000FF"/>
                </a:solidFill>
                <a:latin typeface="华光魏体_CNKI" panose="02000500000000000000" charset="-122"/>
                <a:ea typeface="华光魏体_CNKI" panose="02000500000000000000" charset="-122"/>
              </a:rPr>
              <a:t>“</a:t>
            </a:r>
            <a:r>
              <a:rPr lang="zh-CN" altLang="en-US" sz="3200" b="1">
                <a:solidFill>
                  <a:srgbClr val="0000FF"/>
                </a:solidFill>
                <a:latin typeface="华光魏体_CNKI" panose="02000500000000000000" charset="-122"/>
                <a:ea typeface="华光魏体_CNKI" panose="02000500000000000000" charset="-122"/>
              </a:rPr>
              <a:t>忧</a:t>
            </a:r>
            <a:r>
              <a:rPr lang="en-US" altLang="zh-CN" sz="3200" b="1">
                <a:solidFill>
                  <a:srgbClr val="0000FF"/>
                </a:solidFill>
                <a:latin typeface="华光魏体_CNKI" panose="02000500000000000000" charset="-122"/>
                <a:ea typeface="华光魏体_CNKI" panose="02000500000000000000" charset="-122"/>
              </a:rPr>
              <a:t>”</a:t>
            </a:r>
            <a:r>
              <a:rPr lang="zh-CN" altLang="en-US" sz="3200" b="1">
                <a:solidFill>
                  <a:srgbClr val="0000FF"/>
                </a:solidFill>
                <a:latin typeface="华光魏体_CNKI" panose="02000500000000000000" charset="-122"/>
                <a:ea typeface="华光魏体_CNKI" panose="02000500000000000000" charset="-122"/>
              </a:rPr>
              <a:t>的诗句。</a:t>
            </a:r>
          </a:p>
        </p:txBody>
      </p:sp>
      <p:pic>
        <p:nvPicPr>
          <p:cNvPr id="6145" name="Picture 3" descr="caocao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rcRect t="22221"/>
          <a:stretch>
            <a:fillRect/>
          </a:stretch>
        </p:blipFill>
        <p:spPr>
          <a:xfrm>
            <a:off x="100648" y="1231265"/>
            <a:ext cx="3959225" cy="4799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椭圆形标注 4"/>
          <p:cNvSpPr/>
          <p:nvPr/>
        </p:nvSpPr>
        <p:spPr>
          <a:xfrm rot="4500000">
            <a:off x="3503295" y="1659255"/>
            <a:ext cx="2373630" cy="1938020"/>
          </a:xfrm>
          <a:prstGeom prst="wedgeEllipseCallout">
            <a:avLst>
              <a:gd name="adj1" fmla="val -25116"/>
              <a:gd name="adj2" fmla="val 106954"/>
            </a:avLst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060190" y="2075180"/>
            <a:ext cx="1203325" cy="13220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000" b="1">
                <a:solidFill>
                  <a:srgbClr val="FF0000"/>
                </a:solidFill>
                <a:latin typeface="华光行楷_CNKI" panose="02000500000000000000" charset="-122"/>
                <a:ea typeface="华光行楷_CNKI" panose="02000500000000000000" charset="-122"/>
              </a:rPr>
              <a:t>忧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91465" y="277495"/>
            <a:ext cx="29895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三、析诗歌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777230" y="3674110"/>
            <a:ext cx="477393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eaLnBrk="1" hangingPunct="1">
              <a:buFont typeface="Arial" pitchFamily="34" charset="0"/>
              <a:buNone/>
            </a:pPr>
            <a:r>
              <a:rPr lang="zh-CN" altLang="en-US" sz="36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何以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解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忧</a:t>
            </a:r>
            <a:r>
              <a:rPr lang="zh-CN" altLang="en-US" sz="36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？唯有杜康。</a:t>
            </a:r>
            <a:r>
              <a:rPr lang="zh-CN" altLang="en-US" sz="3600" b="1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263515" y="4941570"/>
            <a:ext cx="500443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eaLnBrk="1" hangingPunct="1">
              <a:buFont typeface="Arial" pitchFamily="34" charset="0"/>
              <a:buNone/>
            </a:pPr>
            <a:r>
              <a:rPr lang="zh-CN" altLang="en-US" sz="3600" b="1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忧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从中来，不可断绝。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051550" y="2352040"/>
            <a:ext cx="477393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eaLnBrk="1" hangingPunct="1">
              <a:buFont typeface="Arial" pitchFamily="34" charset="0"/>
              <a:buNone/>
            </a:pPr>
            <a:r>
              <a:rPr lang="zh-CN" altLang="en-US" sz="36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慨当以慷，</a:t>
            </a:r>
            <a:r>
              <a:rPr lang="zh-CN" altLang="en-US" sz="3600" b="1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忧</a:t>
            </a:r>
            <a:r>
              <a:rPr lang="zh-CN" altLang="en-US" sz="36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思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+mn-ea"/>
              </a:rPr>
              <a:t>难忘</a:t>
            </a:r>
            <a:r>
              <a:rPr lang="zh-CN" altLang="en-US" sz="36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3"/>
      <p:bldP spid="10" grpId="1"/>
      <p:bldP spid="11" grpId="2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19395" y="1388853"/>
            <a:ext cx="4552282" cy="4343362"/>
          </a:xfrm>
          <a:prstGeom prst="rect">
            <a:avLst/>
          </a:prstGeom>
          <a:solidFill>
            <a:srgbClr val="FFFFFF"/>
          </a:solidFill>
          <a:ln w="12700">
            <a:solidFill>
              <a:srgbClr val="E8E8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3" rIns="91408" bIns="45703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 panose="020B0503020204020204" charset="-122"/>
              <a:cs typeface="+mn-cs"/>
            </a:endParaRPr>
          </a:p>
        </p:txBody>
      </p:sp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771299" y="1431108"/>
            <a:ext cx="4647410" cy="789921"/>
          </a:xfrm>
          <a:prstGeom prst="homePlate">
            <a:avLst>
              <a:gd name="adj" fmla="val 63872"/>
            </a:avLst>
          </a:prstGeom>
          <a:solidFill>
            <a:schemeClr val="tx2"/>
          </a:solidFill>
          <a:ln w="9525">
            <a:noFill/>
            <a:miter lim="800000"/>
          </a:ln>
        </p:spPr>
        <p:txBody>
          <a:bodyPr wrap="none" lIns="91408" tIns="45703" rIns="91408" bIns="45703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添加标题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8294" y="2545352"/>
            <a:ext cx="4474012" cy="1075055"/>
          </a:xfrm>
          <a:prstGeom prst="rect">
            <a:avLst/>
          </a:prstGeom>
          <a:noFill/>
        </p:spPr>
        <p:txBody>
          <a:bodyPr wrap="square" lIns="91408" tIns="45703" rIns="91408" bIns="45703" rtlCol="0">
            <a:spAutoFit/>
          </a:bodyPr>
          <a:lstStyle/>
          <a:p>
            <a:pPr marL="0" marR="0" lvl="0" indent="0" algn="ctr" defTabSz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655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kumimoji="0" sz="3200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光魏体_CNKI" panose="02000500000000000000" charset="-122"/>
                <a:ea typeface="华光魏体_CNKI" panose="02000500000000000000" charset="-122"/>
                <a:cs typeface="华光魏体_CNKI" panose="02000500000000000000" charset="-122"/>
                <a:sym typeface="+mn-ea"/>
              </a:rPr>
              <a:t>对酒当歌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光魏体_CNKI" panose="02000500000000000000" charset="-122"/>
                <a:ea typeface="华光魏体_CNKI" panose="02000500000000000000" charset="-122"/>
                <a:cs typeface="华光魏体_CNKI" panose="02000500000000000000" charset="-122"/>
                <a:sym typeface="+mn-ea"/>
              </a:rPr>
              <a:t>，</a:t>
            </a:r>
            <a:r>
              <a:rPr kumimoji="0" sz="3200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光魏体_CNKI" panose="02000500000000000000" charset="-122"/>
                <a:ea typeface="华光魏体_CNKI" panose="02000500000000000000" charset="-122"/>
                <a:cs typeface="华光魏体_CNKI" panose="02000500000000000000" charset="-122"/>
                <a:sym typeface="+mn-ea"/>
              </a:rPr>
              <a:t>人生几何</a:t>
            </a:r>
            <a:r>
              <a:rPr lang="zh-CN" altLang="en-US" sz="32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  <a:cs typeface="华光魏体_CNKI" panose="02000500000000000000" charset="-122"/>
                <a:sym typeface="+mn-ea"/>
              </a:rPr>
              <a:t>！</a:t>
            </a:r>
            <a:endParaRPr kumimoji="0" sz="32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光魏体_CNKI" panose="02000500000000000000" charset="-122"/>
              <a:ea typeface="华光魏体_CNKI" panose="02000500000000000000" charset="-122"/>
              <a:cs typeface="华光魏体_CNKI" panose="02000500000000000000" charset="-122"/>
              <a:sym typeface="+mn-ea"/>
            </a:endParaRPr>
          </a:p>
          <a:p>
            <a:pPr marL="0" marR="0" lvl="0" indent="0" algn="ctr" defTabSz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光魏体_CNKI" panose="02000500000000000000" charset="-122"/>
                <a:ea typeface="华光魏体_CNKI" panose="02000500000000000000" charset="-122"/>
                <a:cs typeface="华光魏体_CNKI" panose="02000500000000000000" charset="-122"/>
                <a:sym typeface="+mn-ea"/>
              </a:rPr>
              <a:t>  譬如朝露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光魏体_CNKI" panose="02000500000000000000" charset="-122"/>
                <a:ea typeface="华光魏体_CNKI" panose="02000500000000000000" charset="-122"/>
                <a:cs typeface="华光魏体_CNKI" panose="02000500000000000000" charset="-122"/>
                <a:sym typeface="+mn-ea"/>
              </a:rPr>
              <a:t>，</a:t>
            </a:r>
            <a:r>
              <a:rPr kumimoji="0" sz="3200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光魏体_CNKI" panose="02000500000000000000" charset="-122"/>
                <a:ea typeface="华光魏体_CNKI" panose="02000500000000000000" charset="-122"/>
                <a:cs typeface="华光魏体_CNKI" panose="02000500000000000000" charset="-122"/>
                <a:sym typeface="+mn-ea"/>
              </a:rPr>
              <a:t>去日苦多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光魏体_CNKI" panose="02000500000000000000" charset="-122"/>
                <a:ea typeface="华光魏体_CNKI" panose="02000500000000000000" charset="-122"/>
                <a:cs typeface="华光魏体_CNKI" panose="02000500000000000000" charset="-122"/>
                <a:sym typeface="+mn-ea"/>
              </a:rPr>
              <a:t>。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666874" y="1546680"/>
            <a:ext cx="2499360" cy="5588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一</a:t>
            </a:r>
            <a:r>
              <a:rPr kumimoji="0" lang="zh-CN" altLang="zh-CN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忧人生短暂</a:t>
            </a:r>
          </a:p>
        </p:txBody>
      </p:sp>
      <p:sp>
        <p:nvSpPr>
          <p:cNvPr id="3" name="TextBox 5"/>
          <p:cNvSpPr txBox="1"/>
          <p:nvPr/>
        </p:nvSpPr>
        <p:spPr>
          <a:xfrm>
            <a:off x="771525" y="3852545"/>
            <a:ext cx="4561205" cy="1459230"/>
          </a:xfrm>
          <a:prstGeom prst="rect">
            <a:avLst/>
          </a:prstGeom>
          <a:noFill/>
        </p:spPr>
        <p:txBody>
          <a:bodyPr wrap="square" lIns="91408" tIns="45703" rIns="91408" bIns="45703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ts val="356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2275" b="1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黑体" panose="02010609060101010101" pitchFamily="2" charset="-122"/>
                <a:sym typeface="+mn-ea"/>
              </a:rPr>
              <a:t>将人生比作“朝露”</a:t>
            </a:r>
            <a:r>
              <a:rPr kumimoji="0" lang="zh-CN" altLang="en-US" sz="2275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黑体" panose="02010609060101010101" pitchFamily="2" charset="-122"/>
                <a:sym typeface="+mn-ea"/>
              </a:rPr>
              <a:t>，</a:t>
            </a:r>
            <a:r>
              <a:rPr kumimoji="0" sz="2275" b="1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黑体" panose="02010609060101010101" pitchFamily="2" charset="-122"/>
                <a:sym typeface="+mn-ea"/>
              </a:rPr>
              <a:t>一会儿就干了</a:t>
            </a:r>
            <a:r>
              <a:rPr kumimoji="0" lang="zh-CN" altLang="en-US" sz="2275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黑体" panose="02010609060101010101" pitchFamily="2" charset="-122"/>
                <a:sym typeface="+mn-ea"/>
              </a:rPr>
              <a:t>，</a:t>
            </a:r>
            <a:r>
              <a:rPr kumimoji="0" sz="2275" b="1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黑体" panose="02010609060101010101" pitchFamily="2" charset="-122"/>
                <a:sym typeface="+mn-ea"/>
              </a:rPr>
              <a:t>极言人生的短促</a:t>
            </a:r>
            <a:r>
              <a:rPr kumimoji="0" lang="zh-CN" altLang="en-US" sz="2275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黑体" panose="02010609060101010101" pitchFamily="2" charset="-122"/>
                <a:sym typeface="+mn-ea"/>
              </a:rPr>
              <a:t>，</a:t>
            </a:r>
            <a:r>
              <a:rPr kumimoji="0" sz="2275" b="1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黑体" panose="02010609060101010101" pitchFamily="2" charset="-122"/>
                <a:sym typeface="+mn-ea"/>
              </a:rPr>
              <a:t>感叹时光易逝。</a:t>
            </a:r>
            <a:endParaRPr kumimoji="0" sz="2275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2" charset="-122"/>
              <a:ea typeface="黑体" pitchFamily="2" charset="-122"/>
              <a:cs typeface="黑体" panose="02010609060101010101" pitchFamily="2" charset="-122"/>
              <a:sym typeface="+mn-ea"/>
            </a:endParaRPr>
          </a:p>
        </p:txBody>
      </p:sp>
      <p:sp>
        <p:nvSpPr>
          <p:cNvPr id="10" name="TextBox 5"/>
          <p:cNvSpPr txBox="1"/>
          <p:nvPr/>
        </p:nvSpPr>
        <p:spPr>
          <a:xfrm>
            <a:off x="1808631" y="5732328"/>
            <a:ext cx="2216235" cy="74399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91408" tIns="45703" rIns="91408" bIns="45703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ts val="356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95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黑体" panose="02010609060101010101" pitchFamily="2" charset="-122"/>
                <a:sym typeface="+mn-ea"/>
              </a:rPr>
              <a:t>比喻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0900" y="1228231"/>
            <a:ext cx="5694417" cy="4401749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291465" y="277495"/>
            <a:ext cx="29895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三、析诗歌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:p15="http://schemas.microsoft.com/office/powerpoint/2012/main"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1"/>
      <p:bldP spid="3" grpId="2"/>
      <p:bldP spid="10" grpId="3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00685" y="1257300"/>
            <a:ext cx="5663565" cy="5078730"/>
          </a:xfrm>
          <a:prstGeom prst="rect">
            <a:avLst/>
          </a:prstGeom>
          <a:solidFill>
            <a:srgbClr val="FFFFFF"/>
          </a:solidFill>
          <a:ln w="12700">
            <a:solidFill>
              <a:srgbClr val="E8E8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3" rIns="91408" bIns="45703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 panose="020B0503020204020204" charset="-122"/>
              <a:cs typeface="+mn-cs"/>
            </a:endParaRPr>
          </a:p>
        </p:txBody>
      </p:sp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400685" y="1045845"/>
            <a:ext cx="5663565" cy="789940"/>
          </a:xfrm>
          <a:prstGeom prst="homePlate">
            <a:avLst>
              <a:gd name="adj" fmla="val 63872"/>
            </a:avLst>
          </a:prstGeom>
          <a:solidFill>
            <a:schemeClr val="tx2"/>
          </a:solidFill>
          <a:ln w="9525">
            <a:noFill/>
            <a:miter lim="800000"/>
          </a:ln>
        </p:spPr>
        <p:txBody>
          <a:bodyPr wrap="none" lIns="91408" tIns="45703" rIns="91408" bIns="45703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添加标题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94819" y="1964050"/>
            <a:ext cx="4474012" cy="1075055"/>
          </a:xfrm>
          <a:prstGeom prst="rect">
            <a:avLst/>
          </a:prstGeom>
          <a:noFill/>
        </p:spPr>
        <p:txBody>
          <a:bodyPr wrap="square" lIns="91408" tIns="45703" rIns="91408" bIns="45703" rtlCol="0">
            <a:spAutoFit/>
          </a:bodyPr>
          <a:lstStyle/>
          <a:p>
            <a:pPr marL="0" marR="0" lvl="0" indent="0" algn="ctr" defTabSz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3200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光行楷_CNKI" panose="02000500000000000000" charset="-122"/>
                <a:ea typeface="华光行楷_CNKI" panose="02000500000000000000" charset="-122"/>
                <a:cs typeface="微软雅黑" panose="020B0503020204020204" charset="-122"/>
                <a:sym typeface="+mn-ea"/>
              </a:rPr>
              <a:t>青青子衿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光行楷_CNKI" panose="02000500000000000000" charset="-122"/>
                <a:ea typeface="华光行楷_CNKI" panose="02000500000000000000" charset="-122"/>
                <a:cs typeface="微软雅黑" panose="020B0503020204020204" charset="-122"/>
                <a:sym typeface="+mn-ea"/>
              </a:rPr>
              <a:t>，</a:t>
            </a:r>
            <a:r>
              <a:rPr kumimoji="0" sz="3200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光行楷_CNKI" panose="02000500000000000000" charset="-122"/>
                <a:ea typeface="华光行楷_CNKI" panose="02000500000000000000" charset="-122"/>
                <a:cs typeface="微软雅黑" panose="020B0503020204020204" charset="-122"/>
                <a:sym typeface="+mn-ea"/>
              </a:rPr>
              <a:t>悠悠我心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光行楷_CNKI" panose="02000500000000000000" charset="-122"/>
                <a:ea typeface="华光行楷_CNKI" panose="02000500000000000000" charset="-122"/>
                <a:cs typeface="微软雅黑" panose="020B0503020204020204" charset="-122"/>
                <a:sym typeface="+mn-ea"/>
              </a:rPr>
              <a:t>。</a:t>
            </a:r>
            <a:endParaRPr kumimoji="0" sz="32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光行楷_CNKI" panose="02000500000000000000" charset="-122"/>
              <a:ea typeface="华光行楷_CNKI" panose="02000500000000000000" charset="-122"/>
              <a:cs typeface="微软雅黑" panose="020B0503020204020204" charset="-122"/>
              <a:sym typeface="+mn-ea"/>
            </a:endParaRPr>
          </a:p>
          <a:p>
            <a:pPr marL="0" marR="0" lvl="0" indent="0" algn="ctr" defTabSz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3200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光行楷_CNKI" panose="02000500000000000000" charset="-122"/>
                <a:ea typeface="华光行楷_CNKI" panose="02000500000000000000" charset="-122"/>
                <a:cs typeface="微软雅黑" panose="020B0503020204020204" charset="-122"/>
                <a:sym typeface="+mn-ea"/>
              </a:rPr>
              <a:t>但为君故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光行楷_CNKI" panose="02000500000000000000" charset="-122"/>
                <a:ea typeface="华光行楷_CNKI" panose="02000500000000000000" charset="-122"/>
                <a:cs typeface="微软雅黑" panose="020B0503020204020204" charset="-122"/>
                <a:sym typeface="+mn-ea"/>
              </a:rPr>
              <a:t>，</a:t>
            </a:r>
            <a:r>
              <a:rPr kumimoji="0" sz="3200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光行楷_CNKI" panose="02000500000000000000" charset="-122"/>
                <a:ea typeface="华光行楷_CNKI" panose="02000500000000000000" charset="-122"/>
                <a:cs typeface="微软雅黑" panose="020B0503020204020204" charset="-122"/>
                <a:sym typeface="+mn-ea"/>
              </a:rPr>
              <a:t>沉吟至今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光行楷_CNKI" panose="02000500000000000000" charset="-122"/>
                <a:ea typeface="华光行楷_CNKI" panose="02000500000000000000" charset="-122"/>
                <a:cs typeface="微软雅黑" panose="020B0503020204020204" charset="-122"/>
                <a:sym typeface="+mn-ea"/>
              </a:rPr>
              <a:t>。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932456" y="1161406"/>
            <a:ext cx="2499360" cy="5588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二</a:t>
            </a:r>
            <a:r>
              <a:rPr kumimoji="0" lang="zh-CN" altLang="zh-CN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忧求贤</a:t>
            </a:r>
            <a:r>
              <a:rPr lang="zh-CN" altLang="en-US" sz="3035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难</a:t>
            </a:r>
            <a:r>
              <a:rPr kumimoji="0" lang="zh-CN" altLang="zh-CN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得</a:t>
            </a:r>
          </a:p>
        </p:txBody>
      </p:sp>
      <p:sp>
        <p:nvSpPr>
          <p:cNvPr id="3" name="TextBox 5"/>
          <p:cNvSpPr txBox="1"/>
          <p:nvPr/>
        </p:nvSpPr>
        <p:spPr>
          <a:xfrm>
            <a:off x="536575" y="3039110"/>
            <a:ext cx="5527040" cy="3106420"/>
          </a:xfrm>
          <a:prstGeom prst="rect">
            <a:avLst/>
          </a:prstGeom>
          <a:noFill/>
        </p:spPr>
        <p:txBody>
          <a:bodyPr wrap="square" lIns="91408" tIns="45703" rIns="91408" bIns="45703" rtlCol="0">
            <a:spAutoFit/>
          </a:bodyPr>
          <a:lstStyle/>
          <a:p>
            <a:pPr marL="0" marR="0" lvl="0" indent="0" algn="l" defTabSz="914400" rtl="0" eaLnBrk="1" latinLnBrk="0" hangingPunct="1">
              <a:lnSpc>
                <a:spcPts val="336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2400" b="1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借《诗经·郑风·子衿》写姑娘思念情人的诗句。原文是“青青子衿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kumimoji="0" sz="2400" b="1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悠悠我心。纵我不往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kumimoji="0" sz="2400" b="1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子宁不嗣音”</a:t>
            </a:r>
            <a:r>
              <a:rPr lang="zh-CN" altLang="en-US" sz="24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kumimoji="0" sz="2400" b="1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意思是你那青青的衣领啊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kumimoji="0" sz="2400" b="1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深深地萦回在我的心里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kumimoji="0" sz="2400" b="1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虽然我不能去找你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kumimoji="0" sz="2400" b="1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你为什么不主动给我回音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？</a:t>
            </a:r>
            <a:r>
              <a:rPr kumimoji="0" sz="2400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这里用来抒发自己对贤士的思念之情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kumimoji="0" sz="2400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提醒人才主动投靠自己</a:t>
            </a:r>
            <a:r>
              <a:rPr kumimoji="0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</a:p>
        </p:txBody>
      </p:sp>
      <p:sp>
        <p:nvSpPr>
          <p:cNvPr id="10" name="TextBox 5"/>
          <p:cNvSpPr txBox="1"/>
          <p:nvPr/>
        </p:nvSpPr>
        <p:spPr>
          <a:xfrm>
            <a:off x="6063586" y="5870063"/>
            <a:ext cx="2216235" cy="76243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91408" tIns="45703" rIns="91408" bIns="45703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ts val="356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95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黑体" panose="02010609060101010101" pitchFamily="2" charset="-122"/>
                <a:sym typeface="+mn-ea"/>
              </a:rPr>
              <a:t>用典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3155" y="988154"/>
            <a:ext cx="5306079" cy="4881617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291465" y="277495"/>
            <a:ext cx="29895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三、析诗歌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:p15="http://schemas.microsoft.com/office/powerpoint/2012/main"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1"/>
      <p:bldP spid="3" grpId="2"/>
      <p:bldP spid="10" grpId="3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08635" y="2067243"/>
            <a:ext cx="10625455" cy="3969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0" indent="0">
              <a:buNone/>
              <a:defRPr/>
            </a:pPr>
            <a:r>
              <a:rPr lang="zh-CN" altLang="en-US" sz="3600" b="1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所谓</a:t>
            </a:r>
            <a:r>
              <a:rPr lang="en-US" altLang="zh-CN" sz="3600" b="1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en-US" sz="3600" b="1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用典</a:t>
            </a:r>
            <a:r>
              <a:rPr lang="en-US" altLang="zh-CN" sz="3600" b="1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lang="zh-CN" altLang="en-US" sz="3600" b="1" smtClean="0">
                <a:solidFill>
                  <a:srgbClr val="333333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lang="zh-CN" altLang="en-US" sz="3600" b="1" smtClean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是指在诗词中通过各种手法，或引用、或化用、或改用前人的成句、故事。</a:t>
            </a:r>
            <a:endParaRPr lang="zh-CN" altLang="en-US" sz="3600" b="1" noProof="1" smtClean="0">
              <a:solidFill>
                <a:srgbClr val="333333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buNone/>
              <a:defRPr/>
            </a:pPr>
            <a:endParaRPr lang="zh-CN" altLang="en-US" sz="3600" b="1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marL="0" indent="0">
              <a:buNone/>
              <a:defRPr/>
            </a:pPr>
            <a:r>
              <a:rPr lang="zh-CN" altLang="en-US" sz="3600" b="1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作用：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典雅耐读、富于文采</a:t>
            </a:r>
            <a:endParaRPr lang="zh-CN" altLang="en-US" sz="3600" b="1" noProof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buNone/>
              <a:defRPr/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增加内涵容量</a:t>
            </a:r>
            <a:endParaRPr lang="zh-CN" altLang="en-US" sz="3600" b="1" noProof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buNone/>
              <a:defRPr/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咏史以言志或</a:t>
            </a:r>
            <a:r>
              <a:rPr lang="zh-CN" altLang="en-US" sz="36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抒情</a:t>
            </a:r>
            <a:endParaRPr lang="en-US" altLang="zh-CN" sz="3600" b="1" noProof="1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buNone/>
              <a:defRPr/>
            </a:pPr>
            <a:r>
              <a:rPr lang="zh-CN" altLang="en-US" sz="36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有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据可依，生动形象，含蓄简洁</a:t>
            </a:r>
          </a:p>
        </p:txBody>
      </p:sp>
      <p:sp>
        <p:nvSpPr>
          <p:cNvPr id="6" name="前凸带形 5"/>
          <p:cNvSpPr/>
          <p:nvPr/>
        </p:nvSpPr>
        <p:spPr>
          <a:xfrm>
            <a:off x="3793490" y="417195"/>
            <a:ext cx="4055110" cy="1293495"/>
          </a:xfrm>
          <a:prstGeom prst="ribbon">
            <a:avLst/>
          </a:prstGeom>
          <a:noFill/>
          <a:ln w="19050">
            <a:solidFill>
              <a:srgbClr val="222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4000" smtClean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用典</a:t>
            </a:r>
            <a:endParaRPr lang="zh-CN" altLang="en-US" sz="4000">
              <a:solidFill>
                <a:schemeClr val="tx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92100" y="2212340"/>
            <a:ext cx="5205095" cy="4343400"/>
          </a:xfrm>
          <a:prstGeom prst="rect">
            <a:avLst/>
          </a:prstGeom>
          <a:solidFill>
            <a:srgbClr val="FFFFFF"/>
          </a:solidFill>
          <a:ln w="12700">
            <a:solidFill>
              <a:srgbClr val="E8E8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3" rIns="91408" bIns="45703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 panose="020B0503020204020204" charset="-122"/>
              <a:cs typeface="+mn-cs"/>
            </a:endParaRPr>
          </a:p>
        </p:txBody>
      </p:sp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291465" y="1673860"/>
            <a:ext cx="5300980" cy="789940"/>
          </a:xfrm>
          <a:prstGeom prst="homePlate">
            <a:avLst>
              <a:gd name="adj" fmla="val 63872"/>
            </a:avLst>
          </a:prstGeom>
          <a:solidFill>
            <a:schemeClr val="tx2"/>
          </a:solidFill>
          <a:ln w="9525">
            <a:noFill/>
            <a:miter lim="800000"/>
          </a:ln>
        </p:spPr>
        <p:txBody>
          <a:bodyPr wrap="none" lIns="91408" tIns="45703" rIns="91408" bIns="45703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添加标题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44357" y="2655495"/>
            <a:ext cx="4474012" cy="1002665"/>
          </a:xfrm>
          <a:prstGeom prst="rect">
            <a:avLst/>
          </a:prstGeom>
          <a:noFill/>
        </p:spPr>
        <p:txBody>
          <a:bodyPr wrap="square" lIns="91408" tIns="45703" rIns="91408" bIns="45703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ts val="356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2655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呦呦鹿鸣</a:t>
            </a:r>
            <a:r>
              <a:rPr kumimoji="0" lang="zh-CN" altLang="en-US" sz="2655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kumimoji="0" sz="2655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食野之苹。</a:t>
            </a:r>
            <a:endParaRPr kumimoji="0" sz="2655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ts val="356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2655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我有嘉宾</a:t>
            </a:r>
            <a:r>
              <a:rPr kumimoji="0" lang="zh-CN" altLang="en-US" sz="2655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kumimoji="0" sz="2655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鼓瑟吹笙</a:t>
            </a:r>
            <a:r>
              <a:rPr kumimoji="0" lang="zh-CN" altLang="en-US" sz="2655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</a:t>
            </a:r>
          </a:p>
        </p:txBody>
      </p:sp>
      <p:sp>
        <p:nvSpPr>
          <p:cNvPr id="3" name="TextBox 5"/>
          <p:cNvSpPr txBox="1"/>
          <p:nvPr/>
        </p:nvSpPr>
        <p:spPr>
          <a:xfrm>
            <a:off x="291465" y="3689985"/>
            <a:ext cx="5012055" cy="1915795"/>
          </a:xfrm>
          <a:prstGeom prst="rect">
            <a:avLst/>
          </a:prstGeom>
          <a:noFill/>
        </p:spPr>
        <p:txBody>
          <a:bodyPr wrap="square" lIns="91408" tIns="45703" rIns="91408" bIns="45703" rtlCol="0">
            <a:spAutoFit/>
          </a:bodyPr>
          <a:lstStyle/>
          <a:p>
            <a:pPr lvl="0" algn="l">
              <a:lnSpc>
                <a:spcPts val="3560"/>
              </a:lnSpc>
              <a:spcBef>
                <a:spcPct val="0"/>
              </a:spcBef>
            </a:pPr>
            <a:r>
              <a:rPr lang="en-US" altLang="zh-CN" sz="32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lang="zh-CN" altLang="en-US" sz="32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诗人借用</a:t>
            </a:r>
            <a:r>
              <a:rPr lang="en-US" altLang="zh-CN" sz="32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《</a:t>
            </a:r>
            <a:r>
              <a:rPr lang="zh-CN" altLang="en-US" sz="32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诗经</a:t>
            </a:r>
            <a:r>
              <a:rPr lang="en-US" altLang="zh-CN" sz="32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·</a:t>
            </a:r>
            <a:r>
              <a:rPr lang="zh-CN" altLang="en-US" sz="32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小雅</a:t>
            </a:r>
            <a:r>
              <a:rPr lang="en-US" altLang="zh-CN" sz="32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·</a:t>
            </a:r>
            <a:r>
              <a:rPr lang="zh-CN" altLang="en-US" sz="32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鹿鸣</a:t>
            </a:r>
            <a:r>
              <a:rPr lang="en-US" altLang="zh-CN" sz="32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》</a:t>
            </a:r>
            <a:r>
              <a:rPr lang="zh-CN" altLang="en-US" sz="32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中天子宴请宾客的句子，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表明自己礼贤下士的求贤态度</a:t>
            </a:r>
            <a:r>
              <a:rPr lang="zh-CN" altLang="en-US" sz="32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10" name="TextBox 5"/>
          <p:cNvSpPr txBox="1"/>
          <p:nvPr/>
        </p:nvSpPr>
        <p:spPr>
          <a:xfrm>
            <a:off x="1558182" y="5793067"/>
            <a:ext cx="3859897" cy="76256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91408" tIns="45703" rIns="91408" bIns="45703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ts val="356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95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黑体" panose="02010609060101010101" pitchFamily="2" charset="-122"/>
                <a:sym typeface="+mn-ea"/>
              </a:rPr>
              <a:t>用典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3835" y="1674556"/>
            <a:ext cx="5896713" cy="4880412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91465" y="277495"/>
            <a:ext cx="29895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三、析诗歌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808631" y="1791961"/>
            <a:ext cx="2499360" cy="5588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二</a:t>
            </a:r>
            <a:r>
              <a:rPr kumimoji="0" lang="zh-CN" altLang="zh-CN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忧求贤</a:t>
            </a:r>
            <a:r>
              <a:rPr kumimoji="0" lang="zh-CN" altLang="en-US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难</a:t>
            </a:r>
            <a:r>
              <a:rPr kumimoji="0" lang="zh-CN" altLang="zh-CN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得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:p15="http://schemas.microsoft.com/office/powerpoint/2012/main"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1"/>
      <p:bldP spid="10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44654" y="2212208"/>
            <a:ext cx="4552282" cy="4343362"/>
          </a:xfrm>
          <a:prstGeom prst="rect">
            <a:avLst/>
          </a:prstGeom>
          <a:solidFill>
            <a:srgbClr val="FFFFFF"/>
          </a:solidFill>
          <a:ln w="12700">
            <a:solidFill>
              <a:srgbClr val="E8E8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3" rIns="91408" bIns="45703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 panose="020B0503020204020204" charset="-122"/>
              <a:cs typeface="+mn-cs"/>
            </a:endParaRPr>
          </a:p>
        </p:txBody>
      </p:sp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944654" y="1673954"/>
            <a:ext cx="4647410" cy="789921"/>
          </a:xfrm>
          <a:prstGeom prst="homePlate">
            <a:avLst>
              <a:gd name="adj" fmla="val 63872"/>
            </a:avLst>
          </a:prstGeom>
          <a:solidFill>
            <a:schemeClr val="tx2"/>
          </a:solidFill>
          <a:ln w="9525">
            <a:noFill/>
            <a:miter lim="800000"/>
          </a:ln>
        </p:spPr>
        <p:txBody>
          <a:bodyPr wrap="none" lIns="91408" tIns="45703" rIns="91408" bIns="45703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添加标题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7098" y="2799808"/>
            <a:ext cx="4474012" cy="546100"/>
          </a:xfrm>
          <a:prstGeom prst="rect">
            <a:avLst/>
          </a:prstGeom>
          <a:noFill/>
        </p:spPr>
        <p:txBody>
          <a:bodyPr wrap="square" lIns="91408" tIns="45703" rIns="91408" bIns="45703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ts val="356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3035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明明如月,何时可掇?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808631" y="1791961"/>
            <a:ext cx="2499360" cy="5588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二</a:t>
            </a:r>
            <a:r>
              <a:rPr kumimoji="0" lang="zh-CN" altLang="zh-CN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忧求贤</a:t>
            </a:r>
            <a:r>
              <a:rPr kumimoji="0" lang="zh-CN" altLang="en-US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难</a:t>
            </a:r>
            <a:r>
              <a:rPr kumimoji="0" lang="zh-CN" altLang="zh-CN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得</a:t>
            </a:r>
          </a:p>
        </p:txBody>
      </p:sp>
      <p:sp>
        <p:nvSpPr>
          <p:cNvPr id="3" name="TextBox 5"/>
          <p:cNvSpPr txBox="1"/>
          <p:nvPr/>
        </p:nvSpPr>
        <p:spPr>
          <a:xfrm>
            <a:off x="1022924" y="3525332"/>
            <a:ext cx="4474012" cy="1459230"/>
          </a:xfrm>
          <a:prstGeom prst="rect">
            <a:avLst/>
          </a:prstGeom>
          <a:noFill/>
        </p:spPr>
        <p:txBody>
          <a:bodyPr wrap="square" lIns="91408" tIns="45703" rIns="91408" bIns="45703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ts val="356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655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kumimoji="0" sz="2655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黑体" panose="02010609060101010101" pitchFamily="2" charset="-122"/>
                <a:sym typeface="+mn-ea"/>
              </a:rPr>
              <a:t>将贤才比作碧空中的皓月,什么时候才能摘取呢,</a:t>
            </a:r>
            <a:r>
              <a:rPr kumimoji="0" sz="2655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黑体" panose="02010609060101010101" pitchFamily="2" charset="-122"/>
                <a:sym typeface="+mn-ea"/>
              </a:rPr>
              <a:t>表现了诗人求贤不得的心情。</a:t>
            </a:r>
          </a:p>
        </p:txBody>
      </p:sp>
      <p:sp>
        <p:nvSpPr>
          <p:cNvPr id="10" name="TextBox 5"/>
          <p:cNvSpPr txBox="1"/>
          <p:nvPr/>
        </p:nvSpPr>
        <p:spPr>
          <a:xfrm>
            <a:off x="1278203" y="5179229"/>
            <a:ext cx="3859897" cy="7779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91408" tIns="45703" rIns="91408" bIns="45703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ts val="356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95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黑体" panose="02010609060101010101" pitchFamily="2" charset="-122"/>
                <a:sym typeface="+mn-ea"/>
              </a:rPr>
              <a:t>比喻、设问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9752" y="1673954"/>
            <a:ext cx="5875039" cy="4881617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91465" y="277495"/>
            <a:ext cx="29895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三、析诗歌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:p15="http://schemas.microsoft.com/office/powerpoint/2012/main"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1"/>
      <p:bldP spid="10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91770" y="1854835"/>
            <a:ext cx="5593715" cy="4744085"/>
          </a:xfrm>
          <a:prstGeom prst="rect">
            <a:avLst/>
          </a:prstGeom>
          <a:solidFill>
            <a:srgbClr val="FFFFFF"/>
          </a:solidFill>
          <a:ln w="12700">
            <a:solidFill>
              <a:srgbClr val="E8E8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3" rIns="91408" bIns="45703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 panose="020B0503020204020204" charset="-122"/>
              <a:cs typeface="+mn-cs"/>
            </a:endParaRPr>
          </a:p>
        </p:txBody>
      </p:sp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292100" y="1064260"/>
            <a:ext cx="5340350" cy="789940"/>
          </a:xfrm>
          <a:prstGeom prst="homePlate">
            <a:avLst>
              <a:gd name="adj" fmla="val 63872"/>
            </a:avLst>
          </a:prstGeom>
          <a:solidFill>
            <a:schemeClr val="tx2"/>
          </a:solidFill>
          <a:ln w="9525">
            <a:noFill/>
            <a:miter lim="800000"/>
          </a:ln>
        </p:spPr>
        <p:txBody>
          <a:bodyPr wrap="none" lIns="91408" tIns="45703" rIns="91408" bIns="45703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添加标题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1429" y="1854195"/>
            <a:ext cx="4474012" cy="1075055"/>
          </a:xfrm>
          <a:prstGeom prst="rect">
            <a:avLst/>
          </a:prstGeom>
          <a:noFill/>
        </p:spPr>
        <p:txBody>
          <a:bodyPr wrap="square" lIns="91408" tIns="45703" rIns="91408" bIns="45703" rtlCol="0">
            <a:spAutoFit/>
          </a:bodyPr>
          <a:lstStyle/>
          <a:p>
            <a:pPr marL="0" marR="0" lvl="0" indent="0" algn="ctr" defTabSz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光行楷_CNKI" panose="02000500000000000000" charset="-122"/>
                <a:ea typeface="华光行楷_CNKI" panose="02000500000000000000" charset="-122"/>
                <a:cs typeface="华光行楷_CNKI" panose="02000500000000000000" charset="-122"/>
                <a:sym typeface="+mn-ea"/>
              </a:rPr>
              <a:t>  </a:t>
            </a:r>
            <a:r>
              <a:rPr kumimoji="0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光行楷_CNKI" panose="02000500000000000000" charset="-122"/>
                <a:ea typeface="华光行楷_CNKI" panose="02000500000000000000" charset="-122"/>
                <a:cs typeface="华光行楷_CNKI" panose="02000500000000000000" charset="-122"/>
                <a:sym typeface="+mn-ea"/>
              </a:rPr>
              <a:t>月明星稀,乌鹊南飞。</a:t>
            </a:r>
          </a:p>
          <a:p>
            <a:pPr marL="0" marR="0" lvl="0" indent="0" algn="ctr" defTabSz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光行楷_CNKI" panose="02000500000000000000" charset="-122"/>
                <a:ea typeface="华光行楷_CNKI" panose="02000500000000000000" charset="-122"/>
                <a:cs typeface="华光行楷_CNKI" panose="02000500000000000000" charset="-122"/>
                <a:sym typeface="+mn-ea"/>
              </a:rPr>
              <a:t>绕树三匝,何枝可依?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644801" y="1177281"/>
            <a:ext cx="2499360" cy="5588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二</a:t>
            </a:r>
            <a:r>
              <a:rPr kumimoji="0" lang="zh-CN" altLang="zh-CN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忧求贤</a:t>
            </a:r>
            <a:r>
              <a:rPr kumimoji="0" lang="zh-CN" altLang="en-US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难</a:t>
            </a:r>
            <a:r>
              <a:rPr kumimoji="0" lang="zh-CN" altLang="zh-CN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得</a:t>
            </a:r>
          </a:p>
        </p:txBody>
      </p:sp>
      <p:sp>
        <p:nvSpPr>
          <p:cNvPr id="3" name="TextBox 5"/>
          <p:cNvSpPr txBox="1"/>
          <p:nvPr/>
        </p:nvSpPr>
        <p:spPr>
          <a:xfrm>
            <a:off x="191770" y="2929255"/>
            <a:ext cx="5730875" cy="3285490"/>
          </a:xfrm>
          <a:prstGeom prst="rect">
            <a:avLst/>
          </a:prstGeom>
          <a:noFill/>
        </p:spPr>
        <p:txBody>
          <a:bodyPr wrap="square" lIns="91408" tIns="45703" rIns="91408" bIns="45703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ts val="356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275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r>
              <a:rPr kumimoji="0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当时天下大乱、豪杰并起,割据一方的雄主为了发展自己的势力都在想尽办法招揽人才，正所谓“良禽择木而栖,贤才择主而事”。诗人将贤才比作“乌鹊”,写出他们徘徊犹豫不知投靠谁的心态,</a:t>
            </a:r>
            <a:r>
              <a:rPr kumimoji="0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抒发自己担忧人才投靠他人愁情</a:t>
            </a:r>
            <a:r>
              <a:rPr kumimoji="0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</a:p>
        </p:txBody>
      </p:sp>
      <p:sp>
        <p:nvSpPr>
          <p:cNvPr id="10" name="TextBox 5"/>
          <p:cNvSpPr txBox="1"/>
          <p:nvPr/>
        </p:nvSpPr>
        <p:spPr>
          <a:xfrm>
            <a:off x="5198693" y="6091089"/>
            <a:ext cx="3859897" cy="76707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91408" tIns="45703" rIns="91408" bIns="45703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ts val="356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95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黑体" panose="02010609060101010101" pitchFamily="2" charset="-122"/>
                <a:sym typeface="+mn-ea"/>
              </a:rPr>
              <a:t>比喻、设问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3121" y="1064354"/>
            <a:ext cx="5708264" cy="4881617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91465" y="277495"/>
            <a:ext cx="29895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三、析诗歌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:p15="http://schemas.microsoft.com/office/powerpoint/2012/main"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1"/>
      <p:bldP spid="10" grpId="2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97510" y="2212340"/>
            <a:ext cx="5099685" cy="4343400"/>
          </a:xfrm>
          <a:prstGeom prst="rect">
            <a:avLst/>
          </a:prstGeom>
          <a:solidFill>
            <a:srgbClr val="FFFFFF"/>
          </a:solidFill>
          <a:ln w="12700">
            <a:solidFill>
              <a:srgbClr val="E8E8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3" rIns="91408" bIns="45703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 panose="020B0503020204020204" charset="-122"/>
              <a:cs typeface="+mn-cs"/>
            </a:endParaRPr>
          </a:p>
        </p:txBody>
      </p:sp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396875" y="1673860"/>
            <a:ext cx="5195570" cy="789940"/>
          </a:xfrm>
          <a:prstGeom prst="homePlate">
            <a:avLst>
              <a:gd name="adj" fmla="val 63872"/>
            </a:avLst>
          </a:prstGeom>
          <a:solidFill>
            <a:schemeClr val="tx2"/>
          </a:solidFill>
          <a:ln w="9525">
            <a:noFill/>
            <a:miter lim="800000"/>
          </a:ln>
        </p:spPr>
        <p:txBody>
          <a:bodyPr wrap="none" lIns="91408" tIns="45703" rIns="91408" bIns="45703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添加标题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8408" y="2621882"/>
            <a:ext cx="4474012" cy="546100"/>
          </a:xfrm>
          <a:prstGeom prst="rect">
            <a:avLst/>
          </a:prstGeom>
          <a:noFill/>
        </p:spPr>
        <p:txBody>
          <a:bodyPr wrap="square" lIns="91408" tIns="45703" rIns="91408" bIns="45703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ts val="356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3035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山不厌高</a:t>
            </a:r>
            <a:r>
              <a:rPr kumimoji="0" lang="zh-CN" altLang="en-US" sz="3035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kumimoji="0" sz="3035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海不厌深</a:t>
            </a:r>
            <a:r>
              <a:rPr kumimoji="0" lang="zh-CN" altLang="en-US" sz="3035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</a:t>
            </a:r>
          </a:p>
        </p:txBody>
      </p:sp>
      <p:sp>
        <p:nvSpPr>
          <p:cNvPr id="3" name="TextBox 5"/>
          <p:cNvSpPr txBox="1"/>
          <p:nvPr/>
        </p:nvSpPr>
        <p:spPr>
          <a:xfrm>
            <a:off x="397510" y="3486150"/>
            <a:ext cx="4886960" cy="2372360"/>
          </a:xfrm>
          <a:prstGeom prst="rect">
            <a:avLst/>
          </a:prstGeom>
          <a:noFill/>
        </p:spPr>
        <p:txBody>
          <a:bodyPr wrap="square" lIns="91408" tIns="45703" rIns="91408" bIns="45703" rtlCol="0">
            <a:spAutoFit/>
          </a:bodyPr>
          <a:lstStyle/>
          <a:p>
            <a:pPr lvl="0" algn="just">
              <a:lnSpc>
                <a:spcPts val="3560"/>
              </a:lnSpc>
              <a:spcBef>
                <a:spcPct val="0"/>
              </a:spcBef>
            </a:pPr>
            <a:r>
              <a:rPr lang="en-US" altLang="zh-CN" sz="32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lang="zh-CN" altLang="en-US" sz="32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诗人借用</a:t>
            </a:r>
            <a:r>
              <a:rPr lang="en-US" altLang="zh-CN" sz="32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《</a:t>
            </a:r>
            <a:r>
              <a:rPr lang="zh-CN" altLang="en-US" sz="32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管子</a:t>
            </a:r>
            <a:r>
              <a:rPr lang="en-US" altLang="zh-CN" sz="32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•</a:t>
            </a:r>
            <a:r>
              <a:rPr lang="zh-CN" altLang="en-US" sz="32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形解</a:t>
            </a:r>
            <a:r>
              <a:rPr lang="en-US" altLang="zh-CN" sz="32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》</a:t>
            </a:r>
            <a:r>
              <a:rPr lang="zh-CN" altLang="en-US" sz="32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中的句子，表明自己就像谦虚的山一样不满足于高，像博大的海一样不满足于深</a:t>
            </a:r>
            <a:r>
              <a:rPr kumimoji="0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</a:p>
        </p:txBody>
      </p:sp>
      <p:sp>
        <p:nvSpPr>
          <p:cNvPr id="10" name="TextBox 5"/>
          <p:cNvSpPr txBox="1"/>
          <p:nvPr/>
        </p:nvSpPr>
        <p:spPr>
          <a:xfrm>
            <a:off x="1305452" y="5645747"/>
            <a:ext cx="3859897" cy="76256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91408" tIns="45703" rIns="91408" bIns="45703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ts val="356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95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黑体" panose="02010609060101010101" pitchFamily="2" charset="-122"/>
                <a:sym typeface="+mn-ea"/>
              </a:rPr>
              <a:t>用典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2375" y="1673954"/>
            <a:ext cx="6025557" cy="4881617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91465" y="277495"/>
            <a:ext cx="29895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三、析诗歌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808631" y="1791961"/>
            <a:ext cx="2499360" cy="5588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二</a:t>
            </a:r>
            <a:r>
              <a:rPr kumimoji="0" lang="zh-CN" altLang="zh-CN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忧求贤</a:t>
            </a:r>
            <a:r>
              <a:rPr kumimoji="0" lang="zh-CN" altLang="en-US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难</a:t>
            </a:r>
            <a:r>
              <a:rPr kumimoji="0" lang="zh-CN" altLang="zh-CN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得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:p15="http://schemas.microsoft.com/office/powerpoint/2012/main"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1"/>
      <p:bldP spid="10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44654" y="2212208"/>
            <a:ext cx="4552282" cy="4343362"/>
          </a:xfrm>
          <a:prstGeom prst="rect">
            <a:avLst/>
          </a:prstGeom>
          <a:solidFill>
            <a:srgbClr val="FFFFFF"/>
          </a:solidFill>
          <a:ln w="12700">
            <a:solidFill>
              <a:srgbClr val="E8E8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3" rIns="91408" bIns="45703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 panose="020B0503020204020204" charset="-122"/>
              <a:cs typeface="+mn-cs"/>
            </a:endParaRPr>
          </a:p>
        </p:txBody>
      </p:sp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944654" y="1673954"/>
            <a:ext cx="4647410" cy="789921"/>
          </a:xfrm>
          <a:prstGeom prst="homePlate">
            <a:avLst>
              <a:gd name="adj" fmla="val 63872"/>
            </a:avLst>
          </a:prstGeom>
          <a:solidFill>
            <a:schemeClr val="tx2"/>
          </a:solidFill>
          <a:ln w="9525">
            <a:noFill/>
            <a:miter lim="800000"/>
          </a:ln>
        </p:spPr>
        <p:txBody>
          <a:bodyPr wrap="none" lIns="91408" tIns="45703" rIns="91408" bIns="45703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添加标题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0488" y="2950499"/>
            <a:ext cx="4474012" cy="546100"/>
          </a:xfrm>
          <a:prstGeom prst="rect">
            <a:avLst/>
          </a:prstGeom>
          <a:noFill/>
        </p:spPr>
        <p:txBody>
          <a:bodyPr wrap="square" lIns="91408" tIns="45703" rIns="91408" bIns="45703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ts val="356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3035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周公吐哺</a:t>
            </a:r>
            <a:r>
              <a:rPr kumimoji="0" lang="zh-CN" altLang="en-US" sz="3035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kumimoji="0" sz="3035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天下归心</a:t>
            </a:r>
            <a:r>
              <a:rPr kumimoji="0" lang="zh-CN" altLang="en-US" sz="3035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</a:t>
            </a:r>
          </a:p>
        </p:txBody>
      </p:sp>
      <p:sp>
        <p:nvSpPr>
          <p:cNvPr id="3" name="TextBox 5"/>
          <p:cNvSpPr txBox="1"/>
          <p:nvPr/>
        </p:nvSpPr>
        <p:spPr>
          <a:xfrm>
            <a:off x="983788" y="3806718"/>
            <a:ext cx="4474012" cy="1459230"/>
          </a:xfrm>
          <a:prstGeom prst="rect">
            <a:avLst/>
          </a:prstGeom>
          <a:noFill/>
        </p:spPr>
        <p:txBody>
          <a:bodyPr wrap="square" lIns="91408" tIns="45703" rIns="91408" bIns="45703" rtlCol="0">
            <a:spAutoFit/>
          </a:bodyPr>
          <a:lstStyle/>
          <a:p>
            <a:pPr lvl="0" algn="l">
              <a:lnSpc>
                <a:spcPts val="3560"/>
              </a:lnSpc>
              <a:spcBef>
                <a:spcPct val="0"/>
              </a:spcBef>
            </a:pPr>
            <a:r>
              <a:rPr lang="en-US" altLang="zh-CN" sz="3035">
                <a:solidFill>
                  <a:prstClr val="black"/>
                </a:solidFill>
                <a:latin typeface="黑体" pitchFamily="2" charset="-122"/>
                <a:ea typeface="黑体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3035">
                <a:solidFill>
                  <a:prstClr val="black"/>
                </a:solidFill>
                <a:latin typeface="黑体" pitchFamily="2" charset="-122"/>
                <a:ea typeface="黑体" pitchFamily="2" charset="-122"/>
                <a:cs typeface="黑体" panose="02010609060101010101" pitchFamily="2" charset="-122"/>
                <a:sym typeface="+mn-ea"/>
              </a:rPr>
              <a:t>借用周公热切殷勤接待贤才的故事，</a:t>
            </a:r>
            <a:r>
              <a:rPr lang="zh-CN" altLang="en-US" sz="3035">
                <a:solidFill>
                  <a:srgbClr val="FF0000"/>
                </a:solidFill>
                <a:latin typeface="黑体" pitchFamily="2" charset="-122"/>
                <a:ea typeface="黑体" pitchFamily="2" charset="-122"/>
                <a:cs typeface="黑体" panose="02010609060101010101" pitchFamily="2" charset="-122"/>
                <a:sym typeface="+mn-ea"/>
              </a:rPr>
              <a:t>表明自己招纳贤才的热诚</a:t>
            </a:r>
            <a:r>
              <a:rPr lang="zh-CN" altLang="en-US" sz="3035">
                <a:solidFill>
                  <a:prstClr val="black"/>
                </a:solidFill>
                <a:latin typeface="黑体" pitchFamily="2" charset="-122"/>
                <a:ea typeface="黑体" pitchFamily="2" charset="-122"/>
                <a:cs typeface="黑体" panose="02010609060101010101" pitchFamily="2" charset="-122"/>
                <a:sym typeface="+mn-ea"/>
              </a:rPr>
              <a:t>。</a:t>
            </a:r>
            <a:endParaRPr kumimoji="0" lang="zh-CN" altLang="en-US" sz="303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2" charset="-122"/>
              <a:ea typeface="黑体" pitchFamily="2" charset="-122"/>
              <a:cs typeface="黑体" panose="02010609060101010101" pitchFamily="2" charset="-122"/>
              <a:sym typeface="+mn-ea"/>
            </a:endParaRPr>
          </a:p>
        </p:txBody>
      </p:sp>
      <p:sp>
        <p:nvSpPr>
          <p:cNvPr id="10" name="TextBox 5"/>
          <p:cNvSpPr txBox="1"/>
          <p:nvPr/>
        </p:nvSpPr>
        <p:spPr>
          <a:xfrm>
            <a:off x="1290847" y="5415242"/>
            <a:ext cx="3859897" cy="76256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91408" tIns="45703" rIns="91408" bIns="45703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ts val="356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95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黑体" panose="02010609060101010101" pitchFamily="2" charset="-122"/>
                <a:sym typeface="+mn-ea"/>
              </a:rPr>
              <a:t>用典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8492" y="1673352"/>
            <a:ext cx="5699233" cy="4882219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91465" y="277495"/>
            <a:ext cx="29895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三、析诗歌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808631" y="1791961"/>
            <a:ext cx="2499360" cy="5588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二</a:t>
            </a:r>
            <a:r>
              <a:rPr kumimoji="0" lang="zh-CN" altLang="zh-CN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忧求贤</a:t>
            </a:r>
            <a:r>
              <a:rPr kumimoji="0" lang="zh-CN" altLang="en-US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难</a:t>
            </a:r>
            <a:r>
              <a:rPr kumimoji="0" lang="zh-CN" altLang="zh-CN" sz="3035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得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:p15="http://schemas.microsoft.com/office/powerpoint/2012/main"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1"/>
      <p:bldP spid="10" grpId="2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9"/>
          <p:cNvSpPr/>
          <p:nvPr/>
        </p:nvSpPr>
        <p:spPr>
          <a:xfrm>
            <a:off x="291465" y="1320800"/>
            <a:ext cx="6279515" cy="4707890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  <a:spcBef>
                <a:spcPct val="0"/>
              </a:spcBef>
            </a:pPr>
            <a:r>
              <a:rPr kumimoji="0" sz="4800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小结:</a:t>
            </a:r>
            <a:endParaRPr kumimoji="0" lang="en-US" sz="4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lvl="0">
              <a:lnSpc>
                <a:spcPct val="100000"/>
              </a:lnSpc>
              <a:spcBef>
                <a:spcPct val="0"/>
              </a:spcBef>
            </a:pPr>
            <a:r>
              <a:rPr lang="zh-CN" altLang="en-US" sz="2800" b="1">
                <a:solidFill>
                  <a:schemeClr val="tx2">
                    <a:lumMod val="90000"/>
                    <a:lumOff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  </a:t>
            </a:r>
            <a:r>
              <a:rPr lang="zh-CN" altLang="en-US" sz="36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诗歌紧扣一个“忧”字，微吟低徊，娓娓道来：人生之忧，写曹操作为一个诗人的人生短暂之叹；人才之忧，写曹操作为一个能臣的渴求贤才之叹；天下之忧，写曹操作为一个雄主的渴望建功伟业之叹。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3720" y="1479550"/>
            <a:ext cx="4580890" cy="446151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91465" y="277495"/>
            <a:ext cx="29895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三、析诗歌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:p15="http://schemas.microsoft.com/office/powerpoint/2012/main"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05155" y="1641475"/>
            <a:ext cx="58781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0000FF"/>
                </a:solidFill>
                <a:latin typeface="华光魏体_CNKI" panose="02000500000000000000" charset="-122"/>
                <a:ea typeface="华光魏体_CNKI" panose="02000500000000000000" charset="-122"/>
              </a:rPr>
              <a:t>找出与</a:t>
            </a:r>
            <a:r>
              <a:rPr lang="en-US" altLang="zh-CN" sz="3200" b="1">
                <a:solidFill>
                  <a:srgbClr val="0000FF"/>
                </a:solidFill>
                <a:latin typeface="华光魏体_CNKI" panose="02000500000000000000" charset="-122"/>
                <a:ea typeface="华光魏体_CNKI" panose="02000500000000000000" charset="-122"/>
              </a:rPr>
              <a:t>“</a:t>
            </a:r>
            <a:r>
              <a:rPr lang="zh-CN" altLang="en-US" sz="3200" b="1">
                <a:solidFill>
                  <a:srgbClr val="0000FF"/>
                </a:solidFill>
                <a:latin typeface="华光魏体_CNKI" panose="02000500000000000000" charset="-122"/>
                <a:ea typeface="华光魏体_CNKI" panose="02000500000000000000" charset="-122"/>
              </a:rPr>
              <a:t>归</a:t>
            </a:r>
            <a:r>
              <a:rPr lang="en-US" altLang="zh-CN" sz="3200" b="1">
                <a:solidFill>
                  <a:srgbClr val="0000FF"/>
                </a:solidFill>
                <a:latin typeface="华光魏体_CNKI" panose="02000500000000000000" charset="-122"/>
                <a:ea typeface="华光魏体_CNKI" panose="02000500000000000000" charset="-122"/>
              </a:rPr>
              <a:t>”</a:t>
            </a:r>
            <a:r>
              <a:rPr lang="zh-CN" altLang="en-US" sz="3200" b="1">
                <a:solidFill>
                  <a:srgbClr val="0000FF"/>
                </a:solidFill>
                <a:latin typeface="华光魏体_CNKI" panose="02000500000000000000" charset="-122"/>
                <a:ea typeface="华光魏体_CNKI" panose="02000500000000000000" charset="-122"/>
              </a:rPr>
              <a:t>有关的诗句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4520" y="1510665"/>
            <a:ext cx="3477895" cy="5080000"/>
          </a:xfrm>
          <a:prstGeom prst="rect">
            <a:avLst/>
          </a:prstGeom>
        </p:spPr>
      </p:pic>
      <p:sp>
        <p:nvSpPr>
          <p:cNvPr id="7" name="椭圆形标注 6"/>
          <p:cNvSpPr/>
          <p:nvPr/>
        </p:nvSpPr>
        <p:spPr>
          <a:xfrm rot="4500000">
            <a:off x="6384925" y="2889885"/>
            <a:ext cx="2463165" cy="1974850"/>
          </a:xfrm>
          <a:prstGeom prst="wedgeEllipseCallout">
            <a:avLst>
              <a:gd name="adj1" fmla="val -33085"/>
              <a:gd name="adj2" fmla="val -125021"/>
            </a:avLst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014845" y="3084830"/>
            <a:ext cx="1203325" cy="13220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000" b="1">
                <a:solidFill>
                  <a:srgbClr val="FF0000"/>
                </a:solidFill>
                <a:latin typeface="华光行楷_CNKI" panose="02000500000000000000" charset="-122"/>
                <a:ea typeface="华光行楷_CNKI" panose="02000500000000000000" charset="-122"/>
              </a:rPr>
              <a:t>归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76860" y="277495"/>
            <a:ext cx="29895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三、析诗歌</a:t>
            </a:r>
          </a:p>
        </p:txBody>
      </p:sp>
      <p:sp>
        <p:nvSpPr>
          <p:cNvPr id="23556" name="Rectangle 7"/>
          <p:cNvSpPr/>
          <p:nvPr/>
        </p:nvSpPr>
        <p:spPr>
          <a:xfrm>
            <a:off x="276860" y="3221990"/>
            <a:ext cx="63061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开荒南野际，守拙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归</a:t>
            </a:r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园田。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55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左大括号 4"/>
          <p:cNvSpPr/>
          <p:nvPr/>
        </p:nvSpPr>
        <p:spPr>
          <a:xfrm>
            <a:off x="1737360" y="2245360"/>
            <a:ext cx="406400" cy="866775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左大括号 6"/>
          <p:cNvSpPr/>
          <p:nvPr/>
        </p:nvSpPr>
        <p:spPr>
          <a:xfrm>
            <a:off x="1737360" y="3464560"/>
            <a:ext cx="406400" cy="846455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右大括号 7"/>
          <p:cNvSpPr/>
          <p:nvPr/>
        </p:nvSpPr>
        <p:spPr>
          <a:xfrm>
            <a:off x="7625715" y="2245360"/>
            <a:ext cx="406400" cy="866775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右大括号 8"/>
          <p:cNvSpPr/>
          <p:nvPr/>
        </p:nvSpPr>
        <p:spPr>
          <a:xfrm>
            <a:off x="7625715" y="3464560"/>
            <a:ext cx="406400" cy="850265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16000" y="2364105"/>
            <a:ext cx="609600" cy="748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265" b="1">
                <a:latin typeface="楷体" panose="02010609060101010101" charset="-122"/>
                <a:ea typeface="楷体" panose="02010609060101010101" charset="-122"/>
              </a:rPr>
              <a:t>静</a:t>
            </a:r>
          </a:p>
        </p:txBody>
      </p:sp>
      <p:sp>
        <p:nvSpPr>
          <p:cNvPr id="11" name="矩形 10"/>
          <p:cNvSpPr/>
          <p:nvPr/>
        </p:nvSpPr>
        <p:spPr>
          <a:xfrm>
            <a:off x="1016000" y="3567430"/>
            <a:ext cx="727710" cy="74803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426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动</a:t>
            </a:r>
          </a:p>
        </p:txBody>
      </p:sp>
      <p:sp>
        <p:nvSpPr>
          <p:cNvPr id="12" name="矩形 11"/>
          <p:cNvSpPr/>
          <p:nvPr/>
        </p:nvSpPr>
        <p:spPr>
          <a:xfrm>
            <a:off x="8229600" y="2364105"/>
            <a:ext cx="727710" cy="74803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426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近</a:t>
            </a:r>
          </a:p>
        </p:txBody>
      </p:sp>
      <p:sp>
        <p:nvSpPr>
          <p:cNvPr id="13" name="矩形 12"/>
          <p:cNvSpPr/>
          <p:nvPr/>
        </p:nvSpPr>
        <p:spPr>
          <a:xfrm>
            <a:off x="8229600" y="3562985"/>
            <a:ext cx="727710" cy="74803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426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远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0482157" y="177800"/>
            <a:ext cx="1496060" cy="218440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lstStyle/>
          <a:p>
            <a:endParaRPr lang="zh-CN" altLang="en-US" sz="4265" b="1">
              <a:solidFill>
                <a:srgbClr val="C00000"/>
              </a:solidFill>
              <a:latin typeface="Arial" pitchFamily="34" charset="0"/>
            </a:endParaRPr>
          </a:p>
          <a:p>
            <a:endParaRPr lang="zh-CN" altLang="en-US" sz="4265" b="1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143760" y="2023745"/>
            <a:ext cx="5662295" cy="25228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None/>
            </a:pPr>
            <a:r>
              <a:rPr lang="zh-CN" altLang="en-US" sz="3600" b="1">
                <a:solidFill>
                  <a:srgbClr val="003300"/>
                </a:solidFill>
                <a:latin typeface="仿宋_GB2312" pitchFamily="49" charset="-122"/>
                <a:ea typeface="仿宋_GB2312" pitchFamily="49" charset="-122"/>
                <a:sym typeface="+mn-ea"/>
              </a:rPr>
              <a:t>方宅十余亩，草屋八九间。</a:t>
            </a:r>
            <a:endParaRPr lang="zh-CN" altLang="en-US" sz="3600" b="1">
              <a:solidFill>
                <a:srgbClr val="003300"/>
              </a:solidFill>
              <a:latin typeface="仿宋_GB2312" pitchFamily="49" charset="-122"/>
              <a:ea typeface="仿宋_GB2312" pitchFamily="49" charset="-122"/>
            </a:endParaRPr>
          </a:p>
          <a:p>
            <a:pPr>
              <a:buNone/>
            </a:pPr>
            <a:r>
              <a:rPr lang="zh-CN" altLang="en-US" sz="3600" b="1">
                <a:solidFill>
                  <a:srgbClr val="003300"/>
                </a:solidFill>
                <a:latin typeface="仿宋_GB2312" pitchFamily="49" charset="-122"/>
                <a:ea typeface="仿宋_GB2312" pitchFamily="49" charset="-122"/>
                <a:sym typeface="+mn-ea"/>
              </a:rPr>
              <a:t>榆柳荫后檐，桃李罗堂前。 </a:t>
            </a:r>
            <a:endParaRPr lang="en-US" altLang="zh-CN" sz="3600" b="1">
              <a:solidFill>
                <a:srgbClr val="003300"/>
              </a:solidFill>
              <a:latin typeface="仿宋_GB2312" pitchFamily="49" charset="-122"/>
              <a:ea typeface="仿宋_GB2312" pitchFamily="49" charset="-122"/>
            </a:endParaRPr>
          </a:p>
          <a:p>
            <a:pPr>
              <a:buNone/>
            </a:pPr>
            <a:endParaRPr lang="zh-CN" altLang="en-US" sz="1400" b="1">
              <a:solidFill>
                <a:srgbClr val="003300"/>
              </a:solidFill>
              <a:latin typeface="仿宋_GB2312" pitchFamily="49" charset="-122"/>
              <a:ea typeface="仿宋_GB2312" pitchFamily="49" charset="-122"/>
              <a:sym typeface="+mn-ea"/>
            </a:endParaRPr>
          </a:p>
          <a:p>
            <a:pPr>
              <a:buNone/>
            </a:pPr>
            <a:r>
              <a:rPr lang="zh-CN" altLang="en-US" sz="3600" b="1">
                <a:solidFill>
                  <a:srgbClr val="003300"/>
                </a:solidFill>
                <a:latin typeface="仿宋_GB2312" pitchFamily="49" charset="-122"/>
                <a:ea typeface="仿宋_GB2312" pitchFamily="49" charset="-122"/>
                <a:sym typeface="+mn-ea"/>
              </a:rPr>
              <a:t>暧暧远人村，依依墟里烟。</a:t>
            </a:r>
            <a:endParaRPr lang="zh-CN" altLang="en-US" sz="3600" b="1">
              <a:solidFill>
                <a:srgbClr val="003300"/>
              </a:solidFill>
              <a:latin typeface="仿宋_GB2312" pitchFamily="49" charset="-122"/>
              <a:ea typeface="仿宋_GB2312" pitchFamily="49" charset="-122"/>
            </a:endParaRPr>
          </a:p>
          <a:p>
            <a:pPr>
              <a:buNone/>
            </a:pPr>
            <a:r>
              <a:rPr lang="zh-CN" altLang="en-US" sz="3600" b="1">
                <a:solidFill>
                  <a:srgbClr val="003300"/>
                </a:solidFill>
                <a:latin typeface="仿宋_GB2312" pitchFamily="49" charset="-122"/>
                <a:ea typeface="仿宋_GB2312" pitchFamily="49" charset="-122"/>
                <a:sym typeface="+mn-ea"/>
              </a:rPr>
              <a:t>狗吠深巷中，鸡鸣桑树颠。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276860" y="277495"/>
            <a:ext cx="29895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三、析诗歌</a:t>
            </a:r>
          </a:p>
        </p:txBody>
      </p:sp>
      <p:sp>
        <p:nvSpPr>
          <p:cNvPr id="23556" name="Rectangle 7"/>
          <p:cNvSpPr/>
          <p:nvPr/>
        </p:nvSpPr>
        <p:spPr>
          <a:xfrm>
            <a:off x="276860" y="1158240"/>
            <a:ext cx="112445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思考：</a:t>
            </a:r>
            <a:r>
              <a:rPr lang="en-US" altLang="zh-CN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园田</a:t>
            </a:r>
            <a:r>
              <a:rPr lang="en-US" altLang="zh-CN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有什么，作者必须要归向</a:t>
            </a:r>
            <a:r>
              <a:rPr lang="en-US" altLang="zh-CN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园田</a:t>
            </a:r>
            <a:r>
              <a:rPr lang="en-US" altLang="zh-CN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？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76935" y="4913630"/>
            <a:ext cx="96043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手法：</a:t>
            </a:r>
            <a:r>
              <a:rPr lang="zh-CN" altLang="en-US" sz="28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hlinkClick r:id="rId3" action="ppaction://hlinksldjump"/>
              </a:rPr>
              <a:t>白描</a:t>
            </a:r>
            <a:r>
              <a:rPr lang="zh-CN" altLang="en-US" sz="28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、以动衬静、远近结合、视听结合、融情于景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16060" y="2552065"/>
            <a:ext cx="260286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宁静、闲适、恬淡的田园生活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5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5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2" presetClass="entr" presetSubtype="4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1" animBg="1"/>
      <p:bldP spid="8" grpId="2" animBg="1"/>
      <p:bldP spid="9" grpId="3" animBg="1"/>
      <p:bldP spid="10" grpId="4" build="allAtOnce"/>
      <p:bldP spid="11" grpId="5" build="allAtOnce"/>
      <p:bldP spid="12" grpId="6" build="allAtOnce"/>
      <p:bldP spid="13" grpId="7" build="allAtOnce"/>
      <p:bldP spid="18" grpId="8"/>
      <p:bldP spid="15" grpId="9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untitle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7438" y="1412875"/>
            <a:ext cx="4462462" cy="5453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3" name="Text Box 6"/>
          <p:cNvSpPr txBox="1"/>
          <p:nvPr/>
        </p:nvSpPr>
        <p:spPr>
          <a:xfrm>
            <a:off x="274320" y="1507490"/>
            <a:ext cx="5893435" cy="3291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hlinkClick r:id="rId3" action="ppaction://hlinksldjump"/>
              </a:rPr>
              <a:t>白描</a:t>
            </a:r>
            <a:r>
              <a:rPr lang="zh-CN" altLang="en-US" sz="48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</a:p>
          <a:p>
            <a:r>
              <a:rPr lang="zh-CN" altLang="en-US" sz="4000" b="1">
                <a:latin typeface="华文楷体" panose="02010600040101010101" pitchFamily="2" charset="-122"/>
                <a:ea typeface="华文楷体" panose="02010600040101010101" pitchFamily="2" charset="-122"/>
              </a:rPr>
              <a:t>简笔勾勒，朴实语言，写景叙事，与</a:t>
            </a:r>
            <a:r>
              <a:rPr lang="zh-CN" altLang="en-US" sz="40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细节描写</a:t>
            </a:r>
            <a:r>
              <a:rPr lang="zh-CN" altLang="en-US" sz="4000" b="1">
                <a:latin typeface="华文楷体" panose="02010600040101010101" pitchFamily="2" charset="-122"/>
                <a:ea typeface="华文楷体" panose="02010600040101010101" pitchFamily="2" charset="-122"/>
              </a:rPr>
              <a:t>相对的艺术手法。</a:t>
            </a:r>
          </a:p>
          <a:p>
            <a:r>
              <a:rPr lang="zh-CN" altLang="en-US" sz="4000" b="1">
                <a:solidFill>
                  <a:srgbClr val="0033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平中见奇，淡而有味</a:t>
            </a:r>
            <a:r>
              <a:rPr lang="zh-CN" altLang="en-US" sz="4000" b="1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</p:txBody>
      </p:sp>
      <p:sp>
        <p:nvSpPr>
          <p:cNvPr id="16390" name="文本框 16389"/>
          <p:cNvSpPr txBox="1"/>
          <p:nvPr/>
        </p:nvSpPr>
        <p:spPr>
          <a:xfrm>
            <a:off x="7319963" y="74613"/>
            <a:ext cx="3240087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>
                <a:latin typeface="Arial" pitchFamily="34" charset="0"/>
                <a:ea typeface="华文新魏" panose="02010800040101010101" pitchFamily="2" charset="-122"/>
              </a:rPr>
              <a:t>品诗艺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76860" y="277495"/>
            <a:ext cx="29895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三、析诗歌</a:t>
            </a:r>
          </a:p>
        </p:txBody>
      </p:sp>
      <p:sp>
        <p:nvSpPr>
          <p:cNvPr id="23556" name="Rectangle 7"/>
          <p:cNvSpPr/>
          <p:nvPr/>
        </p:nvSpPr>
        <p:spPr>
          <a:xfrm>
            <a:off x="276860" y="1218565"/>
            <a:ext cx="112445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思考：归向</a:t>
            </a:r>
            <a:r>
              <a:rPr lang="en-US" altLang="zh-CN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园田</a:t>
            </a:r>
            <a:r>
              <a:rPr lang="en-US" altLang="zh-CN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之后，作者的生活如何？</a:t>
            </a:r>
          </a:p>
        </p:txBody>
      </p:sp>
      <p:sp>
        <p:nvSpPr>
          <p:cNvPr id="27656" name="Text Box 6"/>
          <p:cNvSpPr txBox="1"/>
          <p:nvPr/>
        </p:nvSpPr>
        <p:spPr>
          <a:xfrm>
            <a:off x="676910" y="2111375"/>
            <a:ext cx="432117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6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户庭无尘杂，虚室有余闲。久在樊笼里，</a:t>
            </a:r>
          </a:p>
          <a:p>
            <a:r>
              <a:rPr lang="zh-CN" altLang="en-US" sz="6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复得返自然。</a:t>
            </a:r>
          </a:p>
        </p:txBody>
      </p:sp>
      <p:sp>
        <p:nvSpPr>
          <p:cNvPr id="2" name="Text Box 6"/>
          <p:cNvSpPr txBox="1"/>
          <p:nvPr/>
        </p:nvSpPr>
        <p:spPr>
          <a:xfrm>
            <a:off x="676910" y="2111375"/>
            <a:ext cx="432117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6000" b="1">
                <a:latin typeface="楷体" panose="02010609060101010101" charset="-122"/>
                <a:ea typeface="楷体" panose="02010609060101010101" charset="-122"/>
              </a:rPr>
              <a:t>户庭</a:t>
            </a:r>
            <a:r>
              <a:rPr lang="zh-CN" altLang="en-US" sz="6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无尘杂</a:t>
            </a:r>
            <a:r>
              <a:rPr lang="zh-CN" altLang="en-US" sz="6000" b="1">
                <a:latin typeface="楷体" panose="02010609060101010101" charset="-122"/>
                <a:ea typeface="楷体" panose="02010609060101010101" charset="-122"/>
              </a:rPr>
              <a:t>，虚室</a:t>
            </a:r>
            <a:r>
              <a:rPr lang="zh-CN" altLang="en-US" sz="6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有余闲</a:t>
            </a:r>
            <a:r>
              <a:rPr lang="zh-CN" altLang="en-US" sz="6000" b="1">
                <a:latin typeface="楷体" panose="02010609060101010101" charset="-122"/>
                <a:ea typeface="楷体" panose="02010609060101010101" charset="-122"/>
              </a:rPr>
              <a:t>。</a:t>
            </a:r>
            <a:r>
              <a:rPr lang="zh-CN" altLang="en-US" sz="6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久</a:t>
            </a:r>
            <a:r>
              <a:rPr lang="zh-CN" altLang="en-US" sz="6000" b="1">
                <a:latin typeface="楷体" panose="02010609060101010101" charset="-122"/>
                <a:ea typeface="楷体" panose="02010609060101010101" charset="-122"/>
              </a:rPr>
              <a:t>在</a:t>
            </a:r>
            <a:r>
              <a:rPr lang="zh-CN" altLang="en-US" sz="6000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樊笼</a:t>
            </a:r>
            <a:r>
              <a:rPr lang="zh-CN" altLang="en-US" sz="6000" b="1">
                <a:latin typeface="楷体" panose="02010609060101010101" charset="-122"/>
                <a:ea typeface="楷体" panose="02010609060101010101" charset="-122"/>
              </a:rPr>
              <a:t>里，</a:t>
            </a:r>
          </a:p>
          <a:p>
            <a:r>
              <a:rPr lang="zh-CN" altLang="en-US" sz="6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复</a:t>
            </a:r>
            <a:r>
              <a:rPr lang="zh-CN" altLang="en-US" sz="6000" b="1">
                <a:latin typeface="楷体" panose="02010609060101010101" charset="-122"/>
                <a:ea typeface="楷体" panose="02010609060101010101" charset="-122"/>
              </a:rPr>
              <a:t>得返自然。</a:t>
            </a:r>
          </a:p>
        </p:txBody>
      </p:sp>
      <p:sp>
        <p:nvSpPr>
          <p:cNvPr id="3" name="右箭头 2"/>
          <p:cNvSpPr/>
          <p:nvPr/>
        </p:nvSpPr>
        <p:spPr>
          <a:xfrm>
            <a:off x="5606415" y="3429635"/>
            <a:ext cx="979170" cy="1218565"/>
          </a:xfrm>
          <a:prstGeom prst="rightArrow">
            <a:avLst/>
          </a:prstGeom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 Box 6"/>
          <p:cNvSpPr txBox="1"/>
          <p:nvPr/>
        </p:nvSpPr>
        <p:spPr>
          <a:xfrm>
            <a:off x="6990715" y="2289175"/>
            <a:ext cx="432117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6000" b="1">
                <a:latin typeface="楷体" panose="02010609060101010101" charset="-122"/>
                <a:ea typeface="楷体" panose="02010609060101010101" charset="-122"/>
              </a:rPr>
              <a:t>户庭</a:t>
            </a:r>
            <a:r>
              <a:rPr lang="zh-CN" altLang="en-US" sz="6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无尘杂</a:t>
            </a:r>
            <a:r>
              <a:rPr lang="zh-CN" altLang="en-US" sz="6000" b="1">
                <a:latin typeface="楷体" panose="02010609060101010101" charset="-122"/>
                <a:ea typeface="楷体" panose="02010609060101010101" charset="-122"/>
              </a:rPr>
              <a:t>，虚室</a:t>
            </a:r>
            <a:r>
              <a:rPr lang="zh-CN" altLang="en-US" sz="6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有余闲</a:t>
            </a:r>
            <a:r>
              <a:rPr lang="zh-CN" altLang="en-US" sz="6000" b="1">
                <a:latin typeface="楷体" panose="02010609060101010101" charset="-122"/>
                <a:ea typeface="楷体" panose="02010609060101010101" charset="-122"/>
              </a:rPr>
              <a:t>。</a:t>
            </a:r>
            <a:r>
              <a:rPr lang="zh-CN" altLang="en-US" sz="6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久</a:t>
            </a:r>
            <a:r>
              <a:rPr lang="zh-CN" altLang="en-US" sz="6000" b="1">
                <a:latin typeface="楷体" panose="02010609060101010101" charset="-122"/>
                <a:ea typeface="楷体" panose="02010609060101010101" charset="-122"/>
              </a:rPr>
              <a:t>在</a:t>
            </a:r>
            <a:r>
              <a:rPr lang="zh-CN" altLang="en-US" sz="6000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樊笼</a:t>
            </a:r>
            <a:r>
              <a:rPr lang="zh-CN" altLang="en-US" sz="6000" b="1">
                <a:latin typeface="楷体" panose="02010609060101010101" charset="-122"/>
                <a:ea typeface="楷体" panose="02010609060101010101" charset="-122"/>
              </a:rPr>
              <a:t>里，</a:t>
            </a:r>
          </a:p>
          <a:p>
            <a:r>
              <a:rPr lang="zh-CN" altLang="en-US" sz="6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复</a:t>
            </a:r>
            <a:r>
              <a:rPr lang="zh-CN" altLang="en-US" sz="6000" b="1">
                <a:latin typeface="楷体" panose="02010609060101010101" charset="-122"/>
                <a:ea typeface="楷体" panose="02010609060101010101" charset="-122"/>
              </a:rPr>
              <a:t>得返自然。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7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76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76860" y="277495"/>
            <a:ext cx="29895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三、析诗歌</a:t>
            </a:r>
          </a:p>
        </p:txBody>
      </p:sp>
      <p:sp>
        <p:nvSpPr>
          <p:cNvPr id="23556" name="Rectangle 7"/>
          <p:cNvSpPr/>
          <p:nvPr/>
        </p:nvSpPr>
        <p:spPr>
          <a:xfrm>
            <a:off x="276860" y="1045845"/>
            <a:ext cx="1124458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思考：</a:t>
            </a:r>
            <a:r>
              <a:rPr lang="en-US" altLang="zh-CN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樊笼</a:t>
            </a:r>
            <a:r>
              <a:rPr lang="en-US" altLang="zh-CN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指代的是</a:t>
            </a:r>
            <a:r>
              <a:rPr lang="en-US" altLang="zh-CN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官场</a:t>
            </a:r>
            <a:r>
              <a:rPr lang="en-US" altLang="zh-CN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，诗中还有哪句也是表示这样的意思？</a:t>
            </a:r>
          </a:p>
        </p:txBody>
      </p:sp>
      <p:sp>
        <p:nvSpPr>
          <p:cNvPr id="27656" name="Text Box 6"/>
          <p:cNvSpPr txBox="1"/>
          <p:nvPr/>
        </p:nvSpPr>
        <p:spPr>
          <a:xfrm>
            <a:off x="690880" y="2822575"/>
            <a:ext cx="4321175" cy="1445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ct val="100000"/>
              </a:lnSpc>
              <a:buFont typeface="Arial" pitchFamily="34" charset="0"/>
            </a:pPr>
            <a:r>
              <a:rPr lang="zh-CN" altLang="en-US" sz="4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误落尘网中，</a:t>
            </a:r>
          </a:p>
          <a:p>
            <a:pPr algn="ctr" eaLnBrk="0" hangingPunct="0">
              <a:lnSpc>
                <a:spcPct val="100000"/>
              </a:lnSpc>
              <a:buFont typeface="Arial" pitchFamily="34" charset="0"/>
            </a:pPr>
            <a:r>
              <a:rPr lang="zh-CN" altLang="en-US" sz="4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一去三十年。 </a:t>
            </a:r>
          </a:p>
        </p:txBody>
      </p:sp>
      <p:sp>
        <p:nvSpPr>
          <p:cNvPr id="2" name="Text Box 6"/>
          <p:cNvSpPr txBox="1"/>
          <p:nvPr/>
        </p:nvSpPr>
        <p:spPr>
          <a:xfrm>
            <a:off x="6664325" y="2117090"/>
            <a:ext cx="5279390" cy="3538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（1）</a:t>
            </a:r>
            <a:r>
              <a:rPr lang="zh-CN" altLang="en-US" sz="32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</a:rPr>
              <a:t>对勾心斗角、尔虞我诈的官场生活的厌恶。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（2）“误落尘网中，一去三十年”，</a:t>
            </a:r>
            <a:r>
              <a:rPr lang="zh-CN" altLang="en-US" sz="32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</a:rPr>
              <a:t>用夸大的数字，说明误入时间之长、痛苦之深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，是作者对前半生的摇摆、痴迷表示深沉的悔恨。</a:t>
            </a:r>
          </a:p>
        </p:txBody>
      </p:sp>
      <p:sp>
        <p:nvSpPr>
          <p:cNvPr id="3" name="右箭头 2"/>
          <p:cNvSpPr/>
          <p:nvPr/>
        </p:nvSpPr>
        <p:spPr>
          <a:xfrm rot="20100000">
            <a:off x="5606415" y="4417695"/>
            <a:ext cx="979170" cy="1218565"/>
          </a:xfrm>
          <a:prstGeom prst="rightArrow">
            <a:avLst/>
          </a:prstGeom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 Box 6"/>
          <p:cNvSpPr txBox="1"/>
          <p:nvPr/>
        </p:nvSpPr>
        <p:spPr>
          <a:xfrm>
            <a:off x="690880" y="4648200"/>
            <a:ext cx="491553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eaLnBrk="0" hangingPunct="0">
              <a:lnSpc>
                <a:spcPct val="100000"/>
              </a:lnSpc>
              <a:buFont typeface="Arial" pitchFamily="34" charset="0"/>
            </a:pP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樊笼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”“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尘网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表现了做这个怎样的情感？ </a:t>
            </a:r>
            <a:endParaRPr lang="zh-CN" altLang="en-US" sz="36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355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>
                                            <p:txEl>
                                              <p:char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7656">
                                            <p:txEl>
                                              <p:char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27656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76860" y="277495"/>
            <a:ext cx="29895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三、析诗歌</a:t>
            </a:r>
          </a:p>
        </p:txBody>
      </p:sp>
      <p:sp>
        <p:nvSpPr>
          <p:cNvPr id="23556" name="Rectangle 7"/>
          <p:cNvSpPr/>
          <p:nvPr/>
        </p:nvSpPr>
        <p:spPr>
          <a:xfrm>
            <a:off x="276860" y="1045845"/>
            <a:ext cx="1124458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思考：作者</a:t>
            </a:r>
            <a:r>
              <a:rPr lang="en-US" altLang="zh-CN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归</a:t>
            </a:r>
            <a:r>
              <a:rPr lang="en-US" altLang="zh-CN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园田，除了对官场的厌恶，还有其他原因吗？</a:t>
            </a:r>
          </a:p>
        </p:txBody>
      </p:sp>
      <p:sp>
        <p:nvSpPr>
          <p:cNvPr id="27656" name="Text Box 6"/>
          <p:cNvSpPr txBox="1"/>
          <p:nvPr/>
        </p:nvSpPr>
        <p:spPr>
          <a:xfrm>
            <a:off x="450850" y="2512060"/>
            <a:ext cx="5155565" cy="1445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ct val="100000"/>
              </a:lnSpc>
              <a:buFont typeface="Arial" pitchFamily="34" charset="0"/>
            </a:pPr>
            <a:r>
              <a:rPr lang="zh-CN" altLang="en-US" sz="4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少无适俗韵，</a:t>
            </a:r>
          </a:p>
          <a:p>
            <a:pPr algn="ctr" eaLnBrk="0" hangingPunct="0">
              <a:lnSpc>
                <a:spcPct val="100000"/>
              </a:lnSpc>
              <a:buFont typeface="Arial" pitchFamily="34" charset="0"/>
            </a:pPr>
            <a:r>
              <a:rPr lang="zh-CN" altLang="en-US" sz="4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性本爱丘山。 </a:t>
            </a:r>
          </a:p>
        </p:txBody>
      </p:sp>
      <p:sp>
        <p:nvSpPr>
          <p:cNvPr id="2" name="Text Box 6"/>
          <p:cNvSpPr txBox="1"/>
          <p:nvPr/>
        </p:nvSpPr>
        <p:spPr>
          <a:xfrm>
            <a:off x="6190615" y="1990090"/>
            <a:ext cx="575373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（1）比喻和拟人。</a:t>
            </a:r>
          </a:p>
          <a:p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（2）诗人以“羁鸟”和“池鱼” 自比，自己就像关在笼子中的鸟一样向往自由自在的田园，像养在池塘里的鱼一样渴望闲适恬淡的生活。表达了诗人对田园生活的眷恋与向往之情。</a:t>
            </a:r>
          </a:p>
        </p:txBody>
      </p:sp>
      <p:sp>
        <p:nvSpPr>
          <p:cNvPr id="3" name="右箭头 2"/>
          <p:cNvSpPr/>
          <p:nvPr/>
        </p:nvSpPr>
        <p:spPr>
          <a:xfrm rot="20100000">
            <a:off x="4999355" y="3815715"/>
            <a:ext cx="979170" cy="1218565"/>
          </a:xfrm>
          <a:prstGeom prst="rightArrow">
            <a:avLst/>
          </a:prstGeom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 Box 6"/>
          <p:cNvSpPr txBox="1"/>
          <p:nvPr/>
        </p:nvSpPr>
        <p:spPr>
          <a:xfrm>
            <a:off x="570865" y="3985260"/>
            <a:ext cx="4915535" cy="1445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ct val="100000"/>
              </a:lnSpc>
              <a:buFont typeface="Arial" pitchFamily="34" charset="0"/>
            </a:pPr>
            <a:r>
              <a:rPr lang="zh-CN" altLang="en-US" sz="4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羁鸟恋旧林，</a:t>
            </a:r>
          </a:p>
          <a:p>
            <a:pPr algn="ctr" eaLnBrk="0" hangingPunct="0">
              <a:lnSpc>
                <a:spcPct val="100000"/>
              </a:lnSpc>
              <a:buFont typeface="Arial" pitchFamily="34" charset="0"/>
            </a:pPr>
            <a:r>
              <a:rPr lang="zh-CN" altLang="en-US" sz="4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池鱼思故渊。 </a:t>
            </a:r>
            <a:endParaRPr lang="zh-CN" altLang="en-US" sz="44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355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>
                                            <p:txEl>
                                              <p:char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7656">
                                            <p:txEl>
                                              <p:char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27656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char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1812290"/>
            <a:ext cx="284797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《短歌行》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202305" y="1289050"/>
            <a:ext cx="8682990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建安十三年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曹操率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83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万大军南下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列阵长江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欲一举荡平孙刘势力。大战前夕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酒宴文武百官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饮至半夜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忽闻乌鹊往南飞鸣而去</a:t>
            </a:r>
            <a:r>
              <a:rPr lang="en-US" altLang="zh-CN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曹操感此景而持槊赋诗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《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短歌行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》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。此诗格调高远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感情丰富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是诗人内心世界的真实写照。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6555" y="4609465"/>
            <a:ext cx="234569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《归园田居》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76860" y="277495"/>
            <a:ext cx="29895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四、懂背景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202305" y="4209415"/>
            <a:ext cx="8616315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在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41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岁时，为彭泽县令，在官八十余日，逢郡里督邮来县，属吏告诉他应束带接见，他叹道：“我不能为五斗米折腰向乡里小儿。”即日，他便解职而归，从此，他结束了仕隐不定的生活，坚决走向归田的道路。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76860" y="277495"/>
            <a:ext cx="29895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光魏体_CNKI" panose="02000500000000000000" charset="-122"/>
                <a:ea typeface="华光魏体_CNKI" panose="02000500000000000000" charset="-122"/>
              </a:rPr>
              <a:t>五、明抉择</a:t>
            </a:r>
          </a:p>
        </p:txBody>
      </p:sp>
      <p:sp>
        <p:nvSpPr>
          <p:cNvPr id="23556" name="Rectangle 7"/>
          <p:cNvSpPr/>
          <p:nvPr/>
        </p:nvSpPr>
        <p:spPr>
          <a:xfrm>
            <a:off x="276860" y="1045845"/>
            <a:ext cx="112445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思考：面对人生，他们为何会做出不同的选择？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355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矩形 45057"/>
          <p:cNvSpPr/>
          <p:nvPr/>
        </p:nvSpPr>
        <p:spPr>
          <a:xfrm>
            <a:off x="395605" y="1094423"/>
            <a:ext cx="11116945" cy="5015865"/>
          </a:xfrm>
          <a:prstGeom prst="rect">
            <a:avLst/>
          </a:prstGeom>
          <a:gradFill>
            <a:gsLst>
              <a:gs pos="0">
                <a:srgbClr val="7B32B2"/>
              </a:gs>
              <a:gs pos="100000">
                <a:srgbClr val="401A5D"/>
              </a:gs>
            </a:gsLst>
            <a:lin scaled="0"/>
          </a:gradFill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zh-CN" altLang="en-US" sz="3200" b="1">
                <a:solidFill>
                  <a:srgbClr val="3333FF"/>
                </a:solidFill>
                <a:latin typeface="隶书" pitchFamily="49" charset="-122"/>
                <a:ea typeface="隶书" pitchFamily="49" charset="-122"/>
              </a:rPr>
              <a:t>       </a:t>
            </a:r>
            <a:r>
              <a:rPr lang="zh-CN" altLang="en-US" sz="36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陶渊明是中国士大夫精神上的一个归宿，许多士大夫在仕途上失意以后，或厌倦了官场的时候，往往回归到陶渊明，从他身上寻找新的人生价值，并借以安慰自己。白居易、苏轼、陆游、辛弃疾等莫不如此。于是，不为五斗米折腰也就成了中国士大夫精神世界的一座堡垒，用以保护自己出处选择的自由。而平淡自然也就成了他们心目中高尚的艺术境地。</a:t>
            </a:r>
          </a:p>
          <a:p>
            <a:pPr algn="r"/>
            <a:r>
              <a:rPr lang="zh-CN" altLang="en-US" sz="36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</a:t>
            </a:r>
            <a:r>
              <a:rPr lang="en-US" altLang="zh-CN" sz="36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36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袁行霈主编</a:t>
            </a:r>
            <a:r>
              <a:rPr lang="en-US" altLang="zh-CN" sz="36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《</a:t>
            </a:r>
            <a:r>
              <a:rPr lang="zh-CN" altLang="en-US" sz="36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中国文学史</a:t>
            </a:r>
            <a:r>
              <a:rPr lang="en-US" altLang="zh-CN" sz="36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》</a:t>
            </a:r>
            <a:endParaRPr lang="en-US" altLang="zh-CN" sz="3200" b="1">
              <a:solidFill>
                <a:srgbClr val="3333FF"/>
              </a:solidFill>
              <a:latin typeface="隶书" pitchFamily="49" charset="-122"/>
              <a:ea typeface="隶书" pitchFamily="49" charset="-122"/>
            </a:endParaRPr>
          </a:p>
          <a:p>
            <a:endParaRPr lang="zh-CN" altLang="en-US" sz="3200" b="1">
              <a:solidFill>
                <a:srgbClr val="3333FF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45059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2547600" y="11214100"/>
            <a:ext cx="330200" cy="279400"/>
          </a:xfrm>
          <a:prstGeom prst="cube">
            <a:avLst/>
          </a:prstGeom>
        </p:spPr>
      </p:pic>
      <p:pic>
        <p:nvPicPr>
          <p:cNvPr id="45060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528300" y="112014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7557.5007874015746,&quot;width&quot;:6235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7557.5007874015746,&quot;width&quot;:6235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7557.5007874015746,&quot;width&quot;:6235}"/>
</p:tagLst>
</file>

<file path=ppt/theme/theme1.xml><?xml version="1.0" encoding="utf-8"?>
<a:theme xmlns:a="http://schemas.openxmlformats.org/drawingml/2006/main" name="第一PPT，www.1ppt.com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">
      <a:majorFont>
        <a:latin typeface="方正黑体简体"/>
        <a:ea typeface="方正黑体简体"/>
        <a:cs typeface="Arial"/>
      </a:majorFont>
      <a:minorFont>
        <a:latin typeface="方正黑体简体"/>
        <a:ea typeface="方正黑体简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">
      <a:majorFont>
        <a:latin typeface="Calibri"/>
        <a:ea typeface="微软雅黑" panose="020B0503020204020204" charset="-122"/>
        <a:cs typeface="Arial"/>
      </a:majorFont>
      <a:minorFont>
        <a:latin typeface="Calibri"/>
        <a:ea typeface="微软雅黑" panose="020B0503020204020204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1728</Words>
  <Application>Microsoft Office PowerPoint</Application>
  <PresentationFormat>宽屏</PresentationFormat>
  <Paragraphs>163</Paragraphs>
  <Slides>26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45" baseType="lpstr">
      <vt:lpstr>FZZhengHeiS-R-GB</vt:lpstr>
      <vt:lpstr>方正黑体简体</vt:lpstr>
      <vt:lpstr>仿宋_GB2312</vt:lpstr>
      <vt:lpstr>黑体</vt:lpstr>
      <vt:lpstr>华光行楷_CNKI</vt:lpstr>
      <vt:lpstr>华光魏体_CNKI</vt:lpstr>
      <vt:lpstr>华文行楷</vt:lpstr>
      <vt:lpstr>华文楷体</vt:lpstr>
      <vt:lpstr>华文新魏</vt:lpstr>
      <vt:lpstr>楷体</vt:lpstr>
      <vt:lpstr>隶书</vt:lpstr>
      <vt:lpstr>迷你简启体</vt:lpstr>
      <vt:lpstr>宋体</vt:lpstr>
      <vt:lpstr>微软雅黑</vt:lpstr>
      <vt:lpstr>Arial</vt:lpstr>
      <vt:lpstr>Calibri</vt:lpstr>
      <vt:lpstr>Wingdings</vt:lpstr>
      <vt:lpstr>第一PPT，www.1ppt.com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Think</cp:lastModifiedBy>
  <cp:revision>2</cp:revision>
  <cp:lastPrinted>2020-10-13T00:04:33Z</cp:lastPrinted>
  <dcterms:created xsi:type="dcterms:W3CDTF">2020-10-13T00:04:33Z</dcterms:created>
  <dcterms:modified xsi:type="dcterms:W3CDTF">2020-10-16T00:50:25Z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