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  <p:sldMasterId id="2147483748" r:id="rId2"/>
  </p:sldMasterIdLst>
  <p:sldIdLst>
    <p:sldId id="302" r:id="rId3"/>
    <p:sldId id="304" r:id="rId4"/>
    <p:sldId id="305" r:id="rId5"/>
    <p:sldId id="273" r:id="rId6"/>
    <p:sldId id="274" r:id="rId7"/>
    <p:sldId id="275" r:id="rId8"/>
    <p:sldId id="307" r:id="rId9"/>
    <p:sldId id="25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9" r:id="rId3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CC00"/>
    <a:srgbClr val="FF3300"/>
    <a:srgbClr val="CC3300"/>
    <a:srgbClr val="FF9900"/>
    <a:srgbClr val="FFFF00"/>
    <a:srgbClr val="FF0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noProof="1"/>
              <a:t>单击此处编辑母版副标题样式</a:t>
            </a:r>
            <a:endParaRPr lang="en-US" noProof="1"/>
          </a:p>
        </p:txBody>
      </p:sp>
      <p:sp>
        <p:nvSpPr>
          <p:cNvPr id="4" name="日期占位符 29">
            <a:extLst>
              <a:ext uri="{FF2B5EF4-FFF2-40B4-BE49-F238E27FC236}">
                <a16:creationId xmlns:a16="http://schemas.microsoft.com/office/drawing/2014/main" id="{580CE0F6-D28F-45A7-8859-652C2969A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18">
            <a:extLst>
              <a:ext uri="{FF2B5EF4-FFF2-40B4-BE49-F238E27FC236}">
                <a16:creationId xmlns:a16="http://schemas.microsoft.com/office/drawing/2014/main" id="{462E777C-B43F-415F-B156-3B8760F46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26">
            <a:extLst>
              <a:ext uri="{FF2B5EF4-FFF2-40B4-BE49-F238E27FC236}">
                <a16:creationId xmlns:a16="http://schemas.microsoft.com/office/drawing/2014/main" id="{52D17DBC-47B6-43BC-9152-BB8CEE565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F50E6A24-8389-4B0F-A12C-60073EB8927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9653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日期占位符 9">
            <a:extLst>
              <a:ext uri="{FF2B5EF4-FFF2-40B4-BE49-F238E27FC236}">
                <a16:creationId xmlns:a16="http://schemas.microsoft.com/office/drawing/2014/main" id="{CCA195A0-3EBD-474A-8E79-5B3010AE9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21">
            <a:extLst>
              <a:ext uri="{FF2B5EF4-FFF2-40B4-BE49-F238E27FC236}">
                <a16:creationId xmlns:a16="http://schemas.microsoft.com/office/drawing/2014/main" id="{D018FBF3-A122-4A7F-AA66-503DE6092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17">
            <a:extLst>
              <a:ext uri="{FF2B5EF4-FFF2-40B4-BE49-F238E27FC236}">
                <a16:creationId xmlns:a16="http://schemas.microsoft.com/office/drawing/2014/main" id="{32AC40DB-1AE8-480C-A6DF-77C99EFCB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DC7A8-DD67-40CD-95BB-4A3806039F3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678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808F0B6-61F7-475F-8909-CA191ADCC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CB8824-EC6C-49F4-AF25-43AAE85DD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34273A1-F8B2-429E-AD7B-5457CD104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92BB3F8C-7507-4A84-AA64-6426964B1E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068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5" name="日期占位符 9">
            <a:extLst>
              <a:ext uri="{FF2B5EF4-FFF2-40B4-BE49-F238E27FC236}">
                <a16:creationId xmlns:a16="http://schemas.microsoft.com/office/drawing/2014/main" id="{7AFC7CC8-E293-4947-88E3-B14153734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21">
            <a:extLst>
              <a:ext uri="{FF2B5EF4-FFF2-40B4-BE49-F238E27FC236}">
                <a16:creationId xmlns:a16="http://schemas.microsoft.com/office/drawing/2014/main" id="{F0E8CA7D-BF07-463A-BDDC-A50195605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17">
            <a:extLst>
              <a:ext uri="{FF2B5EF4-FFF2-40B4-BE49-F238E27FC236}">
                <a16:creationId xmlns:a16="http://schemas.microsoft.com/office/drawing/2014/main" id="{C1EA8EFA-6121-4A8C-A3B5-83711E590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693B06-99B6-4905-ACA4-1C29AF9F41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546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7" name="日期占位符 9">
            <a:extLst>
              <a:ext uri="{FF2B5EF4-FFF2-40B4-BE49-F238E27FC236}">
                <a16:creationId xmlns:a16="http://schemas.microsoft.com/office/drawing/2014/main" id="{42685576-24EC-489B-BAFA-B5B0A0FE7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21">
            <a:extLst>
              <a:ext uri="{FF2B5EF4-FFF2-40B4-BE49-F238E27FC236}">
                <a16:creationId xmlns:a16="http://schemas.microsoft.com/office/drawing/2014/main" id="{B2AA3DB0-F0EE-429C-AE89-EF295EAF8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17">
            <a:extLst>
              <a:ext uri="{FF2B5EF4-FFF2-40B4-BE49-F238E27FC236}">
                <a16:creationId xmlns:a16="http://schemas.microsoft.com/office/drawing/2014/main" id="{54788FB5-19C1-4843-8E87-89FB7925F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AAE99F-5187-438C-A0E0-84A7963F19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618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日期占位符 9">
            <a:extLst>
              <a:ext uri="{FF2B5EF4-FFF2-40B4-BE49-F238E27FC236}">
                <a16:creationId xmlns:a16="http://schemas.microsoft.com/office/drawing/2014/main" id="{F2622DCE-CB34-483F-87C7-5B0EAF541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21">
            <a:extLst>
              <a:ext uri="{FF2B5EF4-FFF2-40B4-BE49-F238E27FC236}">
                <a16:creationId xmlns:a16="http://schemas.microsoft.com/office/drawing/2014/main" id="{ED424789-ECB9-479E-AFC3-BD2DCE85C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17">
            <a:extLst>
              <a:ext uri="{FF2B5EF4-FFF2-40B4-BE49-F238E27FC236}">
                <a16:creationId xmlns:a16="http://schemas.microsoft.com/office/drawing/2014/main" id="{238F42C8-5BD1-4B13-BAE5-3698D3C3A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088F3-1E3F-4B03-BC1A-1DB5A747005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95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9">
            <a:extLst>
              <a:ext uri="{FF2B5EF4-FFF2-40B4-BE49-F238E27FC236}">
                <a16:creationId xmlns:a16="http://schemas.microsoft.com/office/drawing/2014/main" id="{7D6688EC-D231-40C2-A6E4-0375A9467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1">
            <a:extLst>
              <a:ext uri="{FF2B5EF4-FFF2-40B4-BE49-F238E27FC236}">
                <a16:creationId xmlns:a16="http://schemas.microsoft.com/office/drawing/2014/main" id="{A4EE2664-C15A-4C60-8A5D-F27165D7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17">
            <a:extLst>
              <a:ext uri="{FF2B5EF4-FFF2-40B4-BE49-F238E27FC236}">
                <a16:creationId xmlns:a16="http://schemas.microsoft.com/office/drawing/2014/main" id="{0DAD32CD-C562-4D31-B9C2-5AC3DA725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4C7C92-81ED-4A2C-872A-E669836C366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466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5" name="日期占位符 9">
            <a:extLst>
              <a:ext uri="{FF2B5EF4-FFF2-40B4-BE49-F238E27FC236}">
                <a16:creationId xmlns:a16="http://schemas.microsoft.com/office/drawing/2014/main" id="{3C727515-498B-49FE-8D95-FE152EE10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21">
            <a:extLst>
              <a:ext uri="{FF2B5EF4-FFF2-40B4-BE49-F238E27FC236}">
                <a16:creationId xmlns:a16="http://schemas.microsoft.com/office/drawing/2014/main" id="{CBE51F56-A68C-4917-BD07-044903733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17">
            <a:extLst>
              <a:ext uri="{FF2B5EF4-FFF2-40B4-BE49-F238E27FC236}">
                <a16:creationId xmlns:a16="http://schemas.microsoft.com/office/drawing/2014/main" id="{525A7502-119A-4048-96A3-4A859CB2D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C27C1-FEEF-45D8-8C4E-977DAF85798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488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单圆角矩形 14">
            <a:extLst>
              <a:ext uri="{FF2B5EF4-FFF2-40B4-BE49-F238E27FC236}">
                <a16:creationId xmlns:a16="http://schemas.microsoft.com/office/drawing/2014/main" id="{B01C4E0F-0C24-46DC-9C20-6D8C41A4EDCD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id="{C1EE05BF-2E44-4EAD-8304-9FF75BA3DFF7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任意多边形 16">
            <a:extLst>
              <a:ext uri="{FF2B5EF4-FFF2-40B4-BE49-F238E27FC236}">
                <a16:creationId xmlns:a16="http://schemas.microsoft.com/office/drawing/2014/main" id="{1982C059-630B-497C-9486-F0DFB8DC0A71}"/>
              </a:ext>
            </a:extLst>
          </p:cNvPr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18">
            <a:extLst>
              <a:ext uri="{FF2B5EF4-FFF2-40B4-BE49-F238E27FC236}">
                <a16:creationId xmlns:a16="http://schemas.microsoft.com/office/drawing/2014/main" id="{F1D14165-6181-437A-8A33-FAE1E9739A77}"/>
              </a:ext>
            </a:extLst>
          </p:cNvPr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9" name="日期占位符 4">
            <a:extLst>
              <a:ext uri="{FF2B5EF4-FFF2-40B4-BE49-F238E27FC236}">
                <a16:creationId xmlns:a16="http://schemas.microsoft.com/office/drawing/2014/main" id="{6DA8BE08-FA2B-4989-98FA-1EFD1423D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" name="页脚占位符 5">
            <a:extLst>
              <a:ext uri="{FF2B5EF4-FFF2-40B4-BE49-F238E27FC236}">
                <a16:creationId xmlns:a16="http://schemas.microsoft.com/office/drawing/2014/main" id="{DD8A2A8E-9B85-4DF2-BFCB-627D6162B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" name="灯片编号占位符 6">
            <a:extLst>
              <a:ext uri="{FF2B5EF4-FFF2-40B4-BE49-F238E27FC236}">
                <a16:creationId xmlns:a16="http://schemas.microsoft.com/office/drawing/2014/main" id="{F85E0266-0AB8-4905-BC45-C9F0AA333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B51222FE-8278-4108-B614-DCE3A733F3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254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日期占位符 9">
            <a:extLst>
              <a:ext uri="{FF2B5EF4-FFF2-40B4-BE49-F238E27FC236}">
                <a16:creationId xmlns:a16="http://schemas.microsoft.com/office/drawing/2014/main" id="{A5ADA80C-0EC1-4F22-B181-E977511A2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21">
            <a:extLst>
              <a:ext uri="{FF2B5EF4-FFF2-40B4-BE49-F238E27FC236}">
                <a16:creationId xmlns:a16="http://schemas.microsoft.com/office/drawing/2014/main" id="{D0D6EF47-5200-481B-AB28-D0F458F62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17">
            <a:extLst>
              <a:ext uri="{FF2B5EF4-FFF2-40B4-BE49-F238E27FC236}">
                <a16:creationId xmlns:a16="http://schemas.microsoft.com/office/drawing/2014/main" id="{66177FC9-3013-487A-998D-B6155A88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B28D0-11A9-41B7-8150-A3447C3BFE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7045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日期占位符 9">
            <a:extLst>
              <a:ext uri="{FF2B5EF4-FFF2-40B4-BE49-F238E27FC236}">
                <a16:creationId xmlns:a16="http://schemas.microsoft.com/office/drawing/2014/main" id="{713C0E41-3608-4B68-96D7-4B8C4C68A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21">
            <a:extLst>
              <a:ext uri="{FF2B5EF4-FFF2-40B4-BE49-F238E27FC236}">
                <a16:creationId xmlns:a16="http://schemas.microsoft.com/office/drawing/2014/main" id="{CCA748B5-646E-43E8-9A65-073523464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17">
            <a:extLst>
              <a:ext uri="{FF2B5EF4-FFF2-40B4-BE49-F238E27FC236}">
                <a16:creationId xmlns:a16="http://schemas.microsoft.com/office/drawing/2014/main" id="{19FC27FB-9C7B-4C4C-AFB9-455F7491A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CA2E1-1598-4B9F-B28A-CEBF0D1008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41407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02FD88F-4A98-4345-91CF-96735A637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926AD6F-055F-4972-8418-31636663C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772165A-8AE6-451F-B02B-3B2EA24B9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3ECEF-7FFD-4DE3-B7AD-107FE0212BF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9904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FEEE9E1-ADD0-4F89-8F2D-5C2F6E7FB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F34C56B-0570-4E01-B8B6-4506C801D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438446E-6AE6-492B-9BD8-F0BBF3065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9363D-8D60-4BC5-B972-37CAE870FC8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3560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C1E9AA4-536A-49BA-B14F-5622EE43F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11B7B95-8B4F-4EE5-8950-134200A03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2245EF7-13D5-4853-AF64-23816375E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F1094-CF0C-4500-96CA-2F78FDF7A73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4483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0D5A007A-ADAD-4298-A22B-A81C5C666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92EFE69-44D2-4782-B916-8AAF8BAD9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99D656E-FD4A-46DB-A7B9-982EC2AA1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85641-6FAA-4E45-AE20-96DAE5EC2CF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53635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B7026B4E-9F00-43CC-917A-519D117EB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A0C8AF67-CC79-48BA-8C2A-F55DDB7EC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7B57012E-A0D4-4720-875A-44DD8C7DC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4D13EF-E233-43D2-9727-A3F601AB76D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3650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D0322C0E-5A6C-4E6A-9461-CCF3D4F1A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CEC33A30-EBB9-44B2-BF48-0772675B6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0189CD17-264A-472A-B589-525037EBC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6E0E0-9BDC-4176-A62A-5D9DAFB442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520339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093AB3F-8C65-4DA4-9702-EA6374879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F3A4E15-DD8E-47DD-901B-9FAAEDF7A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BA56EE0-81FC-4FA5-960F-CECDF71C7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F576B-12BC-4B30-A223-605CC3A613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371230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2D175A9-8D66-43E5-89AF-D798A9C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DE5699AA-EA48-4B0D-86C8-447B4C086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17DA5A8-9BB3-43AC-AB48-B170D534A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B91AC-95CC-47BE-A510-9EDB217A51B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280624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1686595A-2A25-4294-BBA9-2204206F1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251D0F8-D3A5-4332-862A-0B509D0F4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C40E143-D6A7-444A-A3D9-551C71E09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098B5-E6F5-4488-9FA2-49AFBFFFEE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775602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7DA17B1-2097-4547-B6D7-5F765037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365BAE1-993B-4F0A-9742-0BB239A67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8A86D7D-8CE1-46F1-A94D-2F38DF6A8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FA081-B039-4ABC-AAEB-7E090A2A926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35749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69E361D-1FAD-4385-8F0A-A0445B277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D50A579-169B-426E-8A71-50EFC5D1B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E8CAA63E-5E1A-454D-92FB-3755B0A7B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9DBAB-817F-4AF5-AE43-24A8AD2A5F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40180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B20C92B-2C6C-42A2-999E-A377545ED7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3A6BE2-30A3-42DC-8017-3A92FF4C0A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E180DE4-6356-4B5C-9C31-89E4462F6D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AA860-0C9B-4123-8676-D3F45E0408E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444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6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B1B59772-3141-4FB4-8F54-6252A91E9664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AB5DA6F4-638A-4341-A460-EBF9E44544C0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028" name="标题占位符 8">
            <a:extLst>
              <a:ext uri="{FF2B5EF4-FFF2-40B4-BE49-F238E27FC236}">
                <a16:creationId xmlns:a16="http://schemas.microsoft.com/office/drawing/2014/main" id="{9DF32664-A3FA-4250-AB92-B42760187B9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29" name="文本占位符 29">
            <a:extLst>
              <a:ext uri="{FF2B5EF4-FFF2-40B4-BE49-F238E27FC236}">
                <a16:creationId xmlns:a16="http://schemas.microsoft.com/office/drawing/2014/main" id="{496C1F13-287B-4DC2-BCC8-05511736DB3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0" name="日期占位符 9">
            <a:extLst>
              <a:ext uri="{FF2B5EF4-FFF2-40B4-BE49-F238E27FC236}">
                <a16:creationId xmlns:a16="http://schemas.microsoft.com/office/drawing/2014/main" id="{549C4671-3470-49E2-9ECF-78EA0DD6BB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buFont typeface="Arial" pitchFamily="34" charset="0"/>
              <a:buNone/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2" name="页脚占位符 21">
            <a:extLst>
              <a:ext uri="{FF2B5EF4-FFF2-40B4-BE49-F238E27FC236}">
                <a16:creationId xmlns:a16="http://schemas.microsoft.com/office/drawing/2014/main" id="{4100499F-22A0-43C2-9A1E-E70663F507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buFont typeface="Arial" pitchFamily="34" charset="0"/>
              <a:buNone/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" name="灯片编号占位符 17">
            <a:extLst>
              <a:ext uri="{FF2B5EF4-FFF2-40B4-BE49-F238E27FC236}">
                <a16:creationId xmlns:a16="http://schemas.microsoft.com/office/drawing/2014/main" id="{8A413878-4214-4757-96CF-FDAD8D2E8E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0937DAF8-92B7-4D66-AD7C-2CC8CBC28A9B}" type="slidenum">
              <a:rPr lang="zh-CN" altLang="en-US"/>
              <a:pPr/>
              <a:t>‹#›</a:t>
            </a:fld>
            <a:endParaRPr lang="zh-CN" altLang="en-US"/>
          </a:p>
        </p:txBody>
      </p:sp>
      <p:grpSp>
        <p:nvGrpSpPr>
          <p:cNvPr id="1033" name="组合 1">
            <a:extLst>
              <a:ext uri="{FF2B5EF4-FFF2-40B4-BE49-F238E27FC236}">
                <a16:creationId xmlns:a16="http://schemas.microsoft.com/office/drawing/2014/main" id="{FEBAE1FD-5BDE-4BA1-82C6-63F67AF1A142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C8E48F9A-009B-4CCE-86A8-69AD1C74661D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8CC5E85C-A213-4BEB-9980-C71409332215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pic>
        <p:nvPicPr>
          <p:cNvPr id="1034" name="图片 1">
            <a:extLst>
              <a:ext uri="{FF2B5EF4-FFF2-40B4-BE49-F238E27FC236}">
                <a16:creationId xmlns:a16="http://schemas.microsoft.com/office/drawing/2014/main" id="{52371C57-B8EB-46D6-BE5D-289151023DA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7" descr="英语周报标志">
            <a:extLst>
              <a:ext uri="{FF2B5EF4-FFF2-40B4-BE49-F238E27FC236}">
                <a16:creationId xmlns:a16="http://schemas.microsoft.com/office/drawing/2014/main" id="{CE3715A2-B4A4-45AF-B12D-C0ABFA819E0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11">
            <a:extLst>
              <a:ext uri="{FF2B5EF4-FFF2-40B4-BE49-F238E27FC236}">
                <a16:creationId xmlns:a16="http://schemas.microsoft.com/office/drawing/2014/main" id="{CD6C973A-8A71-416E-BDA4-5AE0F654DCD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516688" y="76200"/>
            <a:ext cx="2519362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1 Vocabulary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26" r:id="rId2"/>
    <p:sldLayoutId id="214748384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47" r:id="rId9"/>
    <p:sldLayoutId id="2147483832" r:id="rId10"/>
    <p:sldLayoutId id="214748383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隶书" panose="02010509060101010101" pitchFamily="49" charset="-122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  <a:cs typeface="隶书" panose="02010509060101010101" pitchFamily="49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8C596A24-74AC-41FC-8D54-45FDDB171219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5A6C60B1-16D1-4532-B779-C2C507F6F945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2052" name="组合 1">
            <a:extLst>
              <a:ext uri="{FF2B5EF4-FFF2-40B4-BE49-F238E27FC236}">
                <a16:creationId xmlns:a16="http://schemas.microsoft.com/office/drawing/2014/main" id="{7E75C410-73A7-4C2F-8DE7-AF6A6FCA2DED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5AAD87B6-441F-44E0-B688-0416797C43F2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1F41D922-478D-40B3-9ECF-C7FA15BB02F5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2053" name="Picture 10" descr="英语周报标志">
            <a:extLst>
              <a:ext uri="{FF2B5EF4-FFF2-40B4-BE49-F238E27FC236}">
                <a16:creationId xmlns:a16="http://schemas.microsoft.com/office/drawing/2014/main" id="{55C6BD01-794C-450C-82A6-95D712A8B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79C9D0BF-F3CC-4882-AA01-F5518479D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76200"/>
            <a:ext cx="2519362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1 Vocabulary</a:t>
            </a:r>
          </a:p>
        </p:txBody>
      </p:sp>
      <p:sp>
        <p:nvSpPr>
          <p:cNvPr id="2055" name="标题占位符 8">
            <a:extLst>
              <a:ext uri="{FF2B5EF4-FFF2-40B4-BE49-F238E27FC236}">
                <a16:creationId xmlns:a16="http://schemas.microsoft.com/office/drawing/2014/main" id="{392D79D4-F8F9-447B-8717-CB947D914EA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2056" name="文本占位符 29">
            <a:extLst>
              <a:ext uri="{FF2B5EF4-FFF2-40B4-BE49-F238E27FC236}">
                <a16:creationId xmlns:a16="http://schemas.microsoft.com/office/drawing/2014/main" id="{381C644E-D145-497C-BE1C-12858C204AF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D6360636-014D-4691-9CF9-FA4984C7F4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B7A31AF8-7AE5-4A9C-BCB0-8B37CF87AF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9FA339E3-9733-494F-B2A5-F681DF061F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A80AA8FD-BE6E-46E9-B9A6-8019AA8C8DC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" descr="图片1">
            <a:extLst>
              <a:ext uri="{FF2B5EF4-FFF2-40B4-BE49-F238E27FC236}">
                <a16:creationId xmlns:a16="http://schemas.microsoft.com/office/drawing/2014/main" id="{994ECE4C-CD47-4FCA-A7DB-4002583A6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3" y="1646238"/>
            <a:ext cx="7385050" cy="490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4">
            <a:extLst>
              <a:ext uri="{FF2B5EF4-FFF2-40B4-BE49-F238E27FC236}">
                <a16:creationId xmlns:a16="http://schemas.microsoft.com/office/drawing/2014/main" id="{443BFAC5-F60C-4501-AD1D-170FD3EBB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825" y="981075"/>
            <a:ext cx="8386763" cy="830263"/>
          </a:xfrm>
          <a:prstGeom prst="rect">
            <a:avLst/>
          </a:prstGeom>
          <a:solidFill>
            <a:srgbClr val="8ADF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0000FF"/>
                </a:solidFill>
                <a:latin typeface="Calibri" panose="020F0502020204030204" pitchFamily="34" charset="0"/>
                <a:ea typeface="微软雅黑" panose="020B0503020204020204" pitchFamily="34" charset="-122"/>
              </a:rPr>
              <a:t>Unit 1  Making friends </a:t>
            </a:r>
          </a:p>
        </p:txBody>
      </p:sp>
      <p:sp>
        <p:nvSpPr>
          <p:cNvPr id="4" name="副标题 2">
            <a:extLst>
              <a:ext uri="{FF2B5EF4-FFF2-40B4-BE49-F238E27FC236}">
                <a16:creationId xmlns:a16="http://schemas.microsoft.com/office/drawing/2014/main" id="{2075C184-AC08-4A43-8151-8575F430D143}"/>
              </a:ext>
            </a:extLst>
          </p:cNvPr>
          <p:cNvSpPr>
            <a:spLocks noGrp="1"/>
          </p:cNvSpPr>
          <p:nvPr/>
        </p:nvSpPr>
        <p:spPr>
          <a:xfrm>
            <a:off x="4899025" y="2813050"/>
            <a:ext cx="3865563" cy="831850"/>
          </a:xfrm>
          <a:prstGeom prst="rect">
            <a:avLst/>
          </a:prstGeom>
          <a:solidFill>
            <a:schemeClr val="tx2">
              <a:lumMod val="40000"/>
              <a:lumOff val="60000"/>
              <a:alpha val="50000"/>
            </a:schemeClr>
          </a:solidFill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4400" b="1" kern="0" dirty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Vocabulary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2">
            <a:extLst>
              <a:ext uri="{FF2B5EF4-FFF2-40B4-BE49-F238E27FC236}">
                <a16:creationId xmlns:a16="http://schemas.microsoft.com/office/drawing/2014/main" id="{7FB6B4B6-240A-420C-AFAE-DAE688023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836613"/>
            <a:ext cx="12112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4000" b="1">
                <a:latin typeface="宋体" panose="02010600030101010101" pitchFamily="2" charset="-122"/>
              </a:rPr>
              <a:t>目录</a:t>
            </a:r>
          </a:p>
        </p:txBody>
      </p:sp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915A82C8-8FAD-4880-A6B2-5B4A5BB5EDF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0163" y="3954463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TextBox 27">
            <a:extLst>
              <a:ext uri="{FF2B5EF4-FFF2-40B4-BE49-F238E27FC236}">
                <a16:creationId xmlns:a16="http://schemas.microsoft.com/office/drawing/2014/main" id="{1F493BA5-7B50-4D1E-B911-BB30BD07B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0675" y="3429000"/>
            <a:ext cx="23399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Notes</a:t>
            </a:r>
            <a:endParaRPr lang="zh-CN" altLang="en-US" sz="36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0D5E8549-2C6D-48BB-8B25-DDA4844EB6B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77913" y="3073400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Box 27">
            <a:extLst>
              <a:ext uri="{FF2B5EF4-FFF2-40B4-BE49-F238E27FC236}">
                <a16:creationId xmlns:a16="http://schemas.microsoft.com/office/drawing/2014/main" id="{5CC75988-54C3-4DEB-9332-28E6794A2C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3600" y="1989138"/>
            <a:ext cx="29876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Words and expressions</a:t>
            </a:r>
          </a:p>
        </p:txBody>
      </p: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EFE1438A-D4BB-4D48-B9C8-A4A8726C221B}"/>
              </a:ext>
            </a:extLst>
          </p:cNvPr>
          <p:cNvSpPr/>
          <p:nvPr/>
        </p:nvSpPr>
        <p:spPr>
          <a:xfrm rot="20563910" flipH="1">
            <a:off x="3167286" y="2241865"/>
            <a:ext cx="1625365" cy="1625374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4000" b="1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4D216655-A002-485C-8897-F4EA43D1D3C8}"/>
              </a:ext>
            </a:extLst>
          </p:cNvPr>
          <p:cNvSpPr/>
          <p:nvPr/>
        </p:nvSpPr>
        <p:spPr>
          <a:xfrm rot="1326258">
            <a:off x="3697927" y="3141730"/>
            <a:ext cx="1625372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4000" b="1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A1DC75D-C760-466E-9F88-D3A0AA308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5388" y="2686050"/>
            <a:ext cx="520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4000" b="1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18DD18C-323D-4C70-AFA5-99A70DDDF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5" y="3552825"/>
            <a:ext cx="520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4000" b="1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F25F1AF6-1087-4258-A97D-2C0F890A5990}"/>
              </a:ext>
            </a:extLst>
          </p:cNvPr>
          <p:cNvSpPr/>
          <p:nvPr/>
        </p:nvSpPr>
        <p:spPr>
          <a:xfrm rot="10800000">
            <a:off x="1062430" y="3033095"/>
            <a:ext cx="6480000" cy="1260000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800"/>
          </a:p>
        </p:txBody>
      </p:sp>
      <p:sp>
        <p:nvSpPr>
          <p:cNvPr id="9219" name="TextBox 4">
            <a:extLst>
              <a:ext uri="{FF2B5EF4-FFF2-40B4-BE49-F238E27FC236}">
                <a16:creationId xmlns:a16="http://schemas.microsoft.com/office/drawing/2014/main" id="{DBA347F7-9A87-4522-9F0B-CC4B8B35C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2997200"/>
            <a:ext cx="59182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Comic Sans MS" panose="030F0702030302020204" pitchFamily="66" charset="0"/>
                <a:ea typeface="微软雅黑" panose="020B0503020204020204" pitchFamily="34" charset="-122"/>
              </a:rPr>
              <a:t>Words and expressions</a:t>
            </a:r>
            <a:endParaRPr lang="zh-CN" altLang="en-US" sz="40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33E3FAF6-78C5-440D-BD09-34E1C3AA89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24200" y="152400"/>
            <a:ext cx="2514600" cy="5635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0000FF"/>
                </a:solidFill>
                <a:latin typeface="Times New Roman" panose="02020603050405020304" pitchFamily="18" charset="0"/>
                <a:cs typeface="Consolas" panose="020B0609020204030204" pitchFamily="49" charset="0"/>
              </a:rPr>
              <a:t>Reading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98E3E93A-2382-4387-BF65-049BFFCE7DA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19200" y="914400"/>
            <a:ext cx="7566025" cy="5334000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German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adj. </a:t>
            </a:r>
            <a:r>
              <a:rPr lang="zh-CN" altLang="en-US" sz="2800" b="1" dirty="0">
                <a:latin typeface="Times New Roman" panose="02020603050405020304" pitchFamily="18" charset="0"/>
              </a:rPr>
              <a:t>德国的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1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*blog 	          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博客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1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grammar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语法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1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sound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声音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1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complete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v. </a:t>
            </a:r>
            <a:r>
              <a:rPr lang="zh-CN" altLang="en-US" sz="2800" b="1" dirty="0">
                <a:latin typeface="Times New Roman" panose="02020603050405020304" pitchFamily="18" charset="0"/>
              </a:rPr>
              <a:t>完成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1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hobby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爱好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2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country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国家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2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age 	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年龄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2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dream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梦想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2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everyone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pron. </a:t>
            </a:r>
            <a:r>
              <a:rPr lang="zh-CN" altLang="en-US" sz="2800" b="1" dirty="0">
                <a:latin typeface="Times New Roman" panose="02020603050405020304" pitchFamily="18" charset="0"/>
              </a:rPr>
              <a:t>人人；所有人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3</a:t>
            </a: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Germany 		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</a:rPr>
              <a:t>德国 </a:t>
            </a:r>
            <a:r>
              <a:rPr lang="en-US" altLang="zh-CN" sz="2800" b="1" dirty="0">
                <a:latin typeface="Times New Roman" panose="02020603050405020304" pitchFamily="18" charset="0"/>
              </a:rPr>
              <a:t>p. 3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/>
              <a:buChar char=""/>
              <a:defRPr/>
            </a:pP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799EE30F-6A9D-454E-99D9-E7F88CB32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609600"/>
            <a:ext cx="8001000" cy="5638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mountain 		    </a:t>
            </a:r>
            <a:r>
              <a:rPr lang="en-US" altLang="zh-CN" sz="2800" b="1" i="1" dirty="0">
                <a:latin typeface="Times New Roman" panose="02020603050405020304" pitchFamily="18" charset="0"/>
                <a:ea typeface="+mn-ea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山；山脉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elder 		   	   </a:t>
            </a:r>
            <a:r>
              <a:rPr lang="en-US" altLang="zh-CN" sz="2800" b="1" i="1" dirty="0">
                <a:latin typeface="Times New Roman" panose="02020603050405020304" pitchFamily="18" charset="0"/>
                <a:ea typeface="+mn-ea"/>
              </a:rPr>
              <a:t>adj.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年长的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friendly 		   </a:t>
            </a:r>
            <a:r>
              <a:rPr lang="en-US" altLang="zh-CN" sz="2800" b="1" i="1" dirty="0">
                <a:latin typeface="Times New Roman" panose="02020603050405020304" pitchFamily="18" charset="0"/>
                <a:ea typeface="+mn-ea"/>
              </a:rPr>
              <a:t>adj.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友爱的；友好的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engineer 		   </a:t>
            </a:r>
            <a:r>
              <a:rPr lang="en-US" altLang="zh-CN" sz="2800" b="1" i="1" dirty="0">
                <a:latin typeface="Times New Roman" panose="02020603050405020304" pitchFamily="18" charset="0"/>
                <a:ea typeface="+mn-ea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工程师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world 		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  </a:t>
            </a:r>
            <a:r>
              <a:rPr lang="en-US" altLang="zh-CN" sz="2800" b="1" i="1" dirty="0">
                <a:latin typeface="Times New Roman" panose="02020603050405020304" pitchFamily="18" charset="0"/>
                <a:ea typeface="+mn-ea"/>
              </a:rPr>
              <a:t>n.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世界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close to		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（ 在空间、时间上）接近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p. </a:t>
            </a:r>
            <a:r>
              <a:rPr lang="en-US" altLang="zh-CN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go to school 	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去上学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(be) good at 	  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擅长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make friends with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与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……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交朋友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all over 		  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遍及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3</a:t>
            </a:r>
            <a:endParaRPr lang="zh-CN" altLang="en-US" sz="2800" b="1" dirty="0"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62D7471B-1F8B-4E2C-8EB6-C1E984DE7A2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14600" y="952500"/>
            <a:ext cx="4572000" cy="12954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Japan 	</a:t>
            </a:r>
            <a:r>
              <a:rPr lang="en-US" altLang="zh-CN" sz="2800" b="1" i="1">
                <a:latin typeface="Times New Roman" panose="02020603050405020304" pitchFamily="18" charset="0"/>
              </a:rPr>
              <a:t>n. </a:t>
            </a:r>
            <a:r>
              <a:rPr lang="zh-CN" altLang="en-US" sz="2800" b="1">
                <a:latin typeface="Times New Roman" panose="02020603050405020304" pitchFamily="18" charset="0"/>
              </a:rPr>
              <a:t>日本 </a:t>
            </a:r>
            <a:r>
              <a:rPr lang="en-US" altLang="zh-CN" sz="2800" b="1">
                <a:latin typeface="Times New Roman" panose="02020603050405020304" pitchFamily="18" charset="0"/>
              </a:rPr>
              <a:t>p. 6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flat 		</a:t>
            </a:r>
            <a:r>
              <a:rPr lang="en-US" altLang="zh-CN" sz="2800" b="1" i="1">
                <a:latin typeface="Times New Roman" panose="02020603050405020304" pitchFamily="18" charset="0"/>
              </a:rPr>
              <a:t>n. </a:t>
            </a:r>
            <a:r>
              <a:rPr lang="zh-CN" altLang="en-US" sz="2800" b="1">
                <a:latin typeface="Times New Roman" panose="02020603050405020304" pitchFamily="18" charset="0"/>
              </a:rPr>
              <a:t>公寓 </a:t>
            </a:r>
            <a:r>
              <a:rPr lang="en-US" altLang="zh-CN" sz="2800" b="1">
                <a:latin typeface="Times New Roman" panose="02020603050405020304" pitchFamily="18" charset="0"/>
              </a:rPr>
              <a:t>p. 6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0A352196-A143-4A21-A307-D1D3D9095D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66700"/>
            <a:ext cx="8229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Listening</a:t>
            </a:r>
          </a:p>
        </p:txBody>
      </p:sp>
      <p:sp>
        <p:nvSpPr>
          <p:cNvPr id="12292" name="Rectangle 5">
            <a:extLst>
              <a:ext uri="{FF2B5EF4-FFF2-40B4-BE49-F238E27FC236}">
                <a16:creationId xmlns:a16="http://schemas.microsoft.com/office/drawing/2014/main" id="{27C6BD1F-01C3-4D67-A584-8A709D9FC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476500"/>
            <a:ext cx="8229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Speaking</a:t>
            </a:r>
          </a:p>
        </p:txBody>
      </p:sp>
      <p:sp>
        <p:nvSpPr>
          <p:cNvPr id="7173" name="Rectangle 6">
            <a:extLst>
              <a:ext uri="{FF2B5EF4-FFF2-40B4-BE49-F238E27FC236}">
                <a16:creationId xmlns:a16="http://schemas.microsoft.com/office/drawing/2014/main" id="{1BB808CC-1E18-4F0C-A5C5-C9B6746ED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162300"/>
            <a:ext cx="5562600" cy="6858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yourself 	</a:t>
            </a:r>
            <a:r>
              <a:rPr lang="en-US" altLang="zh-CN" sz="2800" b="1" i="1" dirty="0">
                <a:latin typeface="Times New Roman" panose="02020603050405020304" pitchFamily="18" charset="0"/>
                <a:ea typeface="+mn-ea"/>
              </a:rPr>
              <a:t>pron.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你自己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10</a:t>
            </a:r>
            <a:endParaRPr lang="zh-CN" altLang="en-US" sz="2800" b="1" dirty="0"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2294" name="Rectangle 7">
            <a:extLst>
              <a:ext uri="{FF2B5EF4-FFF2-40B4-BE49-F238E27FC236}">
                <a16:creationId xmlns:a16="http://schemas.microsoft.com/office/drawing/2014/main" id="{3C4F7F05-6C3A-4CAB-899A-72AEB759E8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229100"/>
            <a:ext cx="8229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Writing</a:t>
            </a:r>
          </a:p>
        </p:txBody>
      </p:sp>
      <p:sp>
        <p:nvSpPr>
          <p:cNvPr id="7175" name="Rectangle 8">
            <a:extLst>
              <a:ext uri="{FF2B5EF4-FFF2-40B4-BE49-F238E27FC236}">
                <a16:creationId xmlns:a16="http://schemas.microsoft.com/office/drawing/2014/main" id="{9E7FB5A6-9AE3-4EDB-8F68-5D4373EB2E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4914900"/>
            <a:ext cx="6172200" cy="9906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US 		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美国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11</a:t>
            </a: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</a:rPr>
              <a:t>'d like to = would like to </a:t>
            </a:r>
            <a:r>
              <a:rPr lang="zh-CN" altLang="en-US" sz="2800" b="1" dirty="0">
                <a:latin typeface="Times New Roman" panose="02020603050405020304" pitchFamily="18" charset="0"/>
                <a:ea typeface="+mn-ea"/>
              </a:rPr>
              <a:t>愿意 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</a:rPr>
              <a:t>p. 11</a:t>
            </a:r>
            <a:endParaRPr lang="zh-CN" altLang="en-US" sz="2800" b="1" dirty="0"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B7A811A1-D58C-4A08-B983-FDA75458EDDD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800"/>
          </a:p>
        </p:txBody>
      </p:sp>
      <p:sp>
        <p:nvSpPr>
          <p:cNvPr id="13315" name="TextBox 4">
            <a:extLst>
              <a:ext uri="{FF2B5EF4-FFF2-40B4-BE49-F238E27FC236}">
                <a16:creationId xmlns:a16="http://schemas.microsoft.com/office/drawing/2014/main" id="{C28F7A35-D9E4-4CCC-91D5-DDBD43DA60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3429000"/>
            <a:ext cx="4103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40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Germany">
            <a:extLst>
              <a:ext uri="{FF2B5EF4-FFF2-40B4-BE49-F238E27FC236}">
                <a16:creationId xmlns:a16="http://schemas.microsoft.com/office/drawing/2014/main" id="{18C3ADF7-5B94-42B7-87C3-98924514D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981200"/>
            <a:ext cx="4495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>
            <a:extLst>
              <a:ext uri="{FF2B5EF4-FFF2-40B4-BE49-F238E27FC236}">
                <a16:creationId xmlns:a16="http://schemas.microsoft.com/office/drawing/2014/main" id="{69E7CC4E-9535-4CB0-8C0E-CEA094D2D17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" y="1371600"/>
            <a:ext cx="8763000" cy="5334000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German          </a:t>
            </a:r>
            <a:r>
              <a:rPr lang="en-US" altLang="zh-CN" sz="3000" b="1" i="1">
                <a:latin typeface="Times New Roman" panose="02020603050405020304" pitchFamily="18" charset="0"/>
              </a:rPr>
              <a:t>adj. </a:t>
            </a:r>
            <a:r>
              <a:rPr lang="zh-CN" altLang="en-US" sz="3000" b="1">
                <a:latin typeface="Times New Roman" panose="02020603050405020304" pitchFamily="18" charset="0"/>
              </a:rPr>
              <a:t>德国的 ；</a:t>
            </a:r>
            <a:r>
              <a:rPr lang="en-US" altLang="zh-CN" sz="3000" b="1" i="1">
                <a:latin typeface="Times New Roman" panose="02020603050405020304" pitchFamily="18" charset="0"/>
              </a:rPr>
              <a:t>n.</a:t>
            </a:r>
            <a:r>
              <a:rPr lang="zh-CN" altLang="en-US" sz="3000" b="1" i="1">
                <a:latin typeface="Times New Roman" panose="02020603050405020304" pitchFamily="18" charset="0"/>
              </a:rPr>
              <a:t> </a:t>
            </a:r>
            <a:r>
              <a:rPr lang="zh-CN" altLang="en-US" sz="3000" b="1">
                <a:latin typeface="Times New Roman" panose="02020603050405020304" pitchFamily="18" charset="0"/>
              </a:rPr>
              <a:t>德国人</a:t>
            </a:r>
            <a:r>
              <a:rPr lang="en-US" altLang="zh-CN" sz="3000" b="1">
                <a:latin typeface="Times New Roman" panose="02020603050405020304" pitchFamily="18" charset="0"/>
              </a:rPr>
              <a:t>;</a:t>
            </a:r>
            <a:r>
              <a:rPr lang="zh-CN" altLang="en-US" sz="3000" b="1">
                <a:latin typeface="Times New Roman" panose="02020603050405020304" pitchFamily="18" charset="0"/>
              </a:rPr>
              <a:t>德裔</a:t>
            </a:r>
            <a:r>
              <a:rPr lang="en-US" altLang="zh-CN" sz="3000" b="1">
                <a:latin typeface="Times New Roman" panose="02020603050405020304" pitchFamily="18" charset="0"/>
              </a:rPr>
              <a:t>;</a:t>
            </a:r>
            <a:r>
              <a:rPr lang="zh-CN" altLang="en-US" sz="3000" b="1">
                <a:latin typeface="Times New Roman" panose="02020603050405020304" pitchFamily="18" charset="0"/>
              </a:rPr>
              <a:t>德语</a:t>
            </a:r>
          </a:p>
          <a:p>
            <a:pPr marL="609600" indent="-609600" eaLnBrk="1" fontAlgn="b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Germany        </a:t>
            </a:r>
            <a:r>
              <a:rPr lang="en-US" altLang="zh-CN" sz="3000" b="1" i="1">
                <a:latin typeface="Times New Roman" panose="02020603050405020304" pitchFamily="18" charset="0"/>
              </a:rPr>
              <a:t>n.</a:t>
            </a:r>
            <a:r>
              <a:rPr lang="zh-CN" altLang="en-US" sz="3000" b="1">
                <a:latin typeface="Times New Roman" panose="02020603050405020304" pitchFamily="18" charset="0"/>
              </a:rPr>
              <a:t>德国</a:t>
            </a:r>
            <a:r>
              <a:rPr lang="en-US" altLang="zh-CN" sz="3000" b="1">
                <a:latin typeface="Times New Roman" panose="02020603050405020304" pitchFamily="18" charset="0"/>
              </a:rPr>
              <a:t>;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en-US" altLang="zh-CN" b="1"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我的德语老师在德国生活了十年。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My German teacher lived in Germany for ten years.</a:t>
            </a: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我的第二外语是德语。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My second foreign language is German.</a:t>
            </a:r>
          </a:p>
          <a:p>
            <a:pPr marL="609600" indent="-609600" eaLnBrk="1" fontAlgn="t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她毕业后就去德国留学了。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</a:p>
          <a:p>
            <a:pPr marL="609600" indent="-609600" eaLnBrk="1" fontAlgn="t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She went to study abroad in Germany after graduation.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5">
            <a:extLst>
              <a:ext uri="{FF2B5EF4-FFF2-40B4-BE49-F238E27FC236}">
                <a16:creationId xmlns:a16="http://schemas.microsoft.com/office/drawing/2014/main" id="{F7880F70-25FD-4DDF-8E9A-A8F516ACE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609600"/>
            <a:ext cx="2819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C:\Users\Administrator\Desktop\图图\blog.jpg">
            <a:extLst>
              <a:ext uri="{FF2B5EF4-FFF2-40B4-BE49-F238E27FC236}">
                <a16:creationId xmlns:a16="http://schemas.microsoft.com/office/drawing/2014/main" id="{3A0FE73F-110D-4B1A-B550-EE28C123C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0" y="3810000"/>
            <a:ext cx="30797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>
            <a:extLst>
              <a:ext uri="{FF2B5EF4-FFF2-40B4-BE49-F238E27FC236}">
                <a16:creationId xmlns:a16="http://schemas.microsoft.com/office/drawing/2014/main" id="{EC3C7FAE-0C71-4E1C-B91F-97DAE36C42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19100" y="152400"/>
            <a:ext cx="8305800" cy="4953000"/>
          </a:xfrm>
        </p:spPr>
        <p:txBody>
          <a:bodyPr>
            <a:normAutofit lnSpcReduction="10000"/>
          </a:bodyPr>
          <a:lstStyle/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   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blog       </a:t>
            </a:r>
            <a:r>
              <a:rPr lang="en-US" altLang="zh-CN" sz="3000" b="1" i="1" dirty="0">
                <a:latin typeface="Times New Roman" panose="02020603050405020304" pitchFamily="18" charset="0"/>
              </a:rPr>
              <a:t>n. </a:t>
            </a:r>
            <a:r>
              <a:rPr lang="zh-CN" altLang="en-US" sz="3000" b="1" dirty="0">
                <a:latin typeface="Times New Roman" panose="02020603050405020304" pitchFamily="18" charset="0"/>
              </a:rPr>
              <a:t>博客</a:t>
            </a: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zh-CN" altLang="en-US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我在网上搜索汤姆的名字并且找到了他的博客</a:t>
            </a:r>
            <a:r>
              <a:rPr lang="en-US" altLang="zh-CN" sz="3000" b="1" dirty="0">
                <a:latin typeface="Times New Roman" panose="02020603050405020304" pitchFamily="18" charset="0"/>
              </a:rPr>
              <a:t>.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I searched Tom's name online and found his 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blog.</a:t>
            </a:r>
            <a:r>
              <a:rPr lang="en-US" altLang="zh-CN" sz="3000" b="1" dirty="0">
                <a:latin typeface="Times New Roman" panose="02020603050405020304" pitchFamily="18" charset="0"/>
              </a:rPr>
              <a:t>  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他经常在博客上写日记。</a:t>
            </a: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He often keeps a diary in his blog.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zh-CN" altLang="en-US" sz="3000" b="1" dirty="0">
              <a:latin typeface="Times New Roman" panose="02020603050405020304" pitchFamily="18" charset="0"/>
            </a:endParaRPr>
          </a:p>
        </p:txBody>
      </p:sp>
      <p:sp>
        <p:nvSpPr>
          <p:cNvPr id="15364" name="AutoShape 5" descr="ewwe(9)">
            <a:extLst>
              <a:ext uri="{FF2B5EF4-FFF2-40B4-BE49-F238E27FC236}">
                <a16:creationId xmlns:a16="http://schemas.microsoft.com/office/drawing/2014/main" id="{4BD4E854-9908-42A7-A594-100E858A1D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endParaRPr lang="zh-CN" altLang="en-US" sz="2000">
              <a:latin typeface="Arial" panose="020B0604020202020204" pitchFamily="34" charset="0"/>
            </a:endParaRPr>
          </a:p>
        </p:txBody>
      </p:sp>
      <p:sp>
        <p:nvSpPr>
          <p:cNvPr id="15365" name="AutoShape 7" descr="ewwe(9)">
            <a:extLst>
              <a:ext uri="{FF2B5EF4-FFF2-40B4-BE49-F238E27FC236}">
                <a16:creationId xmlns:a16="http://schemas.microsoft.com/office/drawing/2014/main" id="{51D8AC62-A854-4A82-9EEB-16C248EBFF2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endParaRPr lang="zh-CN" altLang="en-US" sz="2000">
              <a:latin typeface="Arial" panose="020B0604020202020204" pitchFamily="34" charset="0"/>
            </a:endParaRPr>
          </a:p>
        </p:txBody>
      </p:sp>
      <p:sp>
        <p:nvSpPr>
          <p:cNvPr id="15366" name="AutoShape 9" descr="ewwe(9)">
            <a:extLst>
              <a:ext uri="{FF2B5EF4-FFF2-40B4-BE49-F238E27FC236}">
                <a16:creationId xmlns:a16="http://schemas.microsoft.com/office/drawing/2014/main" id="{54FE7306-9182-46C1-9F32-9AE6ED13EE1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endParaRPr lang="zh-CN" altLang="en-US" sz="20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>
            <a:extLst>
              <a:ext uri="{FF2B5EF4-FFF2-40B4-BE49-F238E27FC236}">
                <a16:creationId xmlns:a16="http://schemas.microsoft.com/office/drawing/2014/main" id="{79011D2A-083D-42A6-AD0F-D5854ECB34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457200"/>
            <a:ext cx="7543800" cy="44958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grammar       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语法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那不是一本字典，而是一本语法书。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That is not a dictionary but a grammar book.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语法虽然枯燥，但很重要。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Grammar is important, though it is boring.  </a:t>
            </a:r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16387" name="Picture 7" descr="s11152373">
            <a:extLst>
              <a:ext uri="{FF2B5EF4-FFF2-40B4-BE49-F238E27FC236}">
                <a16:creationId xmlns:a16="http://schemas.microsoft.com/office/drawing/2014/main" id="{29305F29-4FFE-4C50-8B4C-48911C76D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810000"/>
            <a:ext cx="17589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>
            <a:extLst>
              <a:ext uri="{FF2B5EF4-FFF2-40B4-BE49-F238E27FC236}">
                <a16:creationId xmlns:a16="http://schemas.microsoft.com/office/drawing/2014/main" id="{A7BD293E-8C55-46B6-B5E0-BF371A92927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2000" y="533400"/>
            <a:ext cx="7772400" cy="58674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sound 		  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声音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				  v.</a:t>
            </a:r>
            <a:r>
              <a:rPr lang="zh-CN" altLang="en-US" sz="3000" b="1">
                <a:latin typeface="Times New Roman" panose="02020603050405020304" pitchFamily="18" charset="0"/>
              </a:rPr>
              <a:t>使发声；宣告；听起来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Sound Engineer    </a:t>
            </a:r>
            <a:r>
              <a:rPr lang="zh-CN" altLang="en-US" sz="3000" b="1">
                <a:latin typeface="Times New Roman" panose="02020603050405020304" pitchFamily="18" charset="0"/>
              </a:rPr>
              <a:t>录音师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sound like 		  </a:t>
            </a:r>
            <a:r>
              <a:rPr lang="zh-CN" altLang="en-US" sz="3000" b="1">
                <a:latin typeface="Times New Roman" panose="02020603050405020304" pitchFamily="18" charset="0"/>
              </a:rPr>
              <a:t>听起来像</a:t>
            </a:r>
            <a:r>
              <a:rPr lang="en-US" altLang="zh-CN" sz="3000" b="1">
                <a:latin typeface="Times New Roman" panose="02020603050405020304" pitchFamily="18" charset="0"/>
              </a:rPr>
              <a:t>...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2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昨晚你听到一些奇怪的声音吗？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Did you hear some strange sound last night?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你的计划听起来很棒。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Your plan sounds very great.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>
            <a:extLst>
              <a:ext uri="{FF2B5EF4-FFF2-40B4-BE49-F238E27FC236}">
                <a16:creationId xmlns:a16="http://schemas.microsoft.com/office/drawing/2014/main" id="{EE54F1EA-0737-4B3B-B952-8F4FCA33BB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609600"/>
            <a:ext cx="8382000" cy="54102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complete 		 </a:t>
            </a:r>
            <a:r>
              <a:rPr lang="en-US" altLang="zh-CN" sz="3000" b="1" i="1">
                <a:latin typeface="Times New Roman" panose="02020603050405020304" pitchFamily="18" charset="0"/>
              </a:rPr>
              <a:t>v. </a:t>
            </a:r>
            <a:r>
              <a:rPr lang="zh-CN" altLang="en-US" sz="3000" b="1">
                <a:latin typeface="Times New Roman" panose="02020603050405020304" pitchFamily="18" charset="0"/>
              </a:rPr>
              <a:t>完成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				 adj. </a:t>
            </a:r>
            <a:r>
              <a:rPr lang="zh-CN" altLang="en-US" sz="3000" b="1">
                <a:latin typeface="Times New Roman" panose="02020603050405020304" pitchFamily="18" charset="0"/>
              </a:rPr>
              <a:t>完整的；完全的；彻底的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complete works  </a:t>
            </a:r>
            <a:r>
              <a:rPr lang="zh-CN" altLang="en-US" sz="3000" b="1">
                <a:latin typeface="Times New Roman" panose="02020603050405020304" pitchFamily="18" charset="0"/>
              </a:rPr>
              <a:t>全集 </a:t>
            </a:r>
            <a:r>
              <a:rPr lang="en-US" altLang="zh-CN" sz="3000" b="1">
                <a:latin typeface="Times New Roman" panose="02020603050405020304" pitchFamily="18" charset="0"/>
              </a:rPr>
              <a:t>; </a:t>
            </a:r>
            <a:r>
              <a:rPr lang="zh-CN" altLang="en-US" sz="3000" b="1">
                <a:latin typeface="Times New Roman" panose="02020603050405020304" pitchFamily="18" charset="0"/>
              </a:rPr>
              <a:t>选集 </a:t>
            </a:r>
            <a:r>
              <a:rPr lang="en-US" altLang="zh-CN" sz="3000" b="1">
                <a:latin typeface="Times New Roman" panose="02020603050405020304" pitchFamily="18" charset="0"/>
              </a:rPr>
              <a:t>;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2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你什么时候完成任务</a:t>
            </a:r>
            <a:r>
              <a:rPr lang="en-US" altLang="zh-CN" sz="3000" b="1">
                <a:latin typeface="Times New Roman" panose="02020603050405020304" pitchFamily="18" charset="0"/>
              </a:rPr>
              <a:t>?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When will you complete the task? 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医生让我完全的休息。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The doctor advised (me to take) a complete rest.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318765-130H5105Z430">
            <a:extLst>
              <a:ext uri="{FF2B5EF4-FFF2-40B4-BE49-F238E27FC236}">
                <a16:creationId xmlns:a16="http://schemas.microsoft.com/office/drawing/2014/main" id="{37DF8C5B-FF79-45AE-B9C3-7D002349C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667000"/>
            <a:ext cx="3048000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>
            <a:extLst>
              <a:ext uri="{FF2B5EF4-FFF2-40B4-BE49-F238E27FC236}">
                <a16:creationId xmlns:a16="http://schemas.microsoft.com/office/drawing/2014/main" id="{4AD15C6E-AB8B-4CA2-9F6E-DE703EF3FCD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33400"/>
            <a:ext cx="6629400" cy="35814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hobby 		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爱好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那对夫妇的爱好是种植花草。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The couple’s hobby is keeping plants.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你的爱好是什么？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What’s your hobby?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2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Administrator\Desktop\图图\小屋.jpg">
            <a:extLst>
              <a:ext uri="{FF2B5EF4-FFF2-40B4-BE49-F238E27FC236}">
                <a16:creationId xmlns:a16="http://schemas.microsoft.com/office/drawing/2014/main" id="{F69E6551-19C0-4732-8EAD-D3A9E8A73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362200"/>
            <a:ext cx="28003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>
            <a:extLst>
              <a:ext uri="{FF2B5EF4-FFF2-40B4-BE49-F238E27FC236}">
                <a16:creationId xmlns:a16="http://schemas.microsoft.com/office/drawing/2014/main" id="{55A055FE-9DA2-492D-A7C3-409AC326A17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09600" y="914400"/>
            <a:ext cx="7620000" cy="5791200"/>
          </a:xfrm>
        </p:spPr>
        <p:txBody>
          <a:bodyPr/>
          <a:lstStyle/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country 		        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国家 ；乡村</a:t>
            </a:r>
          </a:p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developing country   </a:t>
            </a:r>
            <a:r>
              <a:rPr lang="zh-CN" altLang="en-US" sz="3000" b="1">
                <a:latin typeface="Times New Roman" panose="02020603050405020304" pitchFamily="18" charset="0"/>
              </a:rPr>
              <a:t>发展中国家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country music 	       </a:t>
            </a:r>
            <a:r>
              <a:rPr lang="zh-CN" altLang="en-US" sz="3000" b="1">
                <a:latin typeface="Times New Roman" panose="02020603050405020304" pitchFamily="18" charset="0"/>
              </a:rPr>
              <a:t>乡村音乐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endParaRPr lang="zh-CN" altLang="en-US" sz="3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中国是发展中国家。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3300"/>
                </a:solidFill>
                <a:latin typeface="Times New Roman" panose="02020603050405020304" pitchFamily="18" charset="0"/>
              </a:rPr>
              <a:t>China is developing country.</a:t>
            </a: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en-US" sz="3000" b="1">
                <a:latin typeface="Times New Roman" panose="02020603050405020304" pitchFamily="18" charset="0"/>
                <a:ea typeface="宋体" panose="02010600030101010101" pitchFamily="2" charset="-122"/>
              </a:rPr>
              <a:t>我住在城市</a:t>
            </a:r>
            <a:r>
              <a:rPr lang="zh-CN" altLang="en-US" sz="3000" b="1">
                <a:latin typeface="Times New Roman" panose="02020603050405020304" pitchFamily="18" charset="0"/>
              </a:rPr>
              <a:t>，</a:t>
            </a:r>
            <a:r>
              <a:rPr lang="en-US" altLang="en-US" sz="3000" b="1">
                <a:latin typeface="Times New Roman" panose="02020603050405020304" pitchFamily="18" charset="0"/>
                <a:ea typeface="宋体" panose="02010600030101010101" pitchFamily="2" charset="-122"/>
              </a:rPr>
              <a:t>他住在农村</a:t>
            </a:r>
            <a:r>
              <a:rPr lang="zh-CN" altLang="en-US" sz="3000" b="1">
                <a:latin typeface="Times New Roman" panose="02020603050405020304" pitchFamily="18" charset="0"/>
              </a:rPr>
              <a:t>。</a:t>
            </a:r>
            <a:r>
              <a:rPr lang="en-US" altLang="en-US" sz="30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en-US" sz="3000" b="1">
                <a:solidFill>
                  <a:srgbClr val="FF33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I live in the city, and he lives in the country.  </a:t>
            </a:r>
            <a:endParaRPr lang="zh-CN" altLang="en-US" sz="3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QQ截图20150325091618">
            <a:extLst>
              <a:ext uri="{FF2B5EF4-FFF2-40B4-BE49-F238E27FC236}">
                <a16:creationId xmlns:a16="http://schemas.microsoft.com/office/drawing/2014/main" id="{C07AF935-2091-4960-80B0-544C32933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600200"/>
            <a:ext cx="3124200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>
            <a:extLst>
              <a:ext uri="{FF2B5EF4-FFF2-40B4-BE49-F238E27FC236}">
                <a16:creationId xmlns:a16="http://schemas.microsoft.com/office/drawing/2014/main" id="{0D870C82-767E-4B98-8FC1-FEC9F9A0C6A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915400" cy="57150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age 			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年龄；时期，时代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Golden Age 	</a:t>
            </a:r>
            <a:r>
              <a:rPr lang="zh-CN" altLang="en-US" sz="3000" b="1">
                <a:latin typeface="Times New Roman" panose="02020603050405020304" pitchFamily="18" charset="0"/>
              </a:rPr>
              <a:t>黄金时代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at the age of 	</a:t>
            </a:r>
            <a:r>
              <a:rPr lang="zh-CN" altLang="en-US" sz="3000" b="1">
                <a:latin typeface="Times New Roman" panose="02020603050405020304" pitchFamily="18" charset="0"/>
              </a:rPr>
              <a:t>在</a:t>
            </a:r>
            <a:r>
              <a:rPr lang="en-US" altLang="zh-CN" sz="3000" b="1">
                <a:latin typeface="Times New Roman" panose="02020603050405020304" pitchFamily="18" charset="0"/>
              </a:rPr>
              <a:t>…</a:t>
            </a:r>
            <a:r>
              <a:rPr lang="zh-CN" altLang="en-US" sz="3000" b="1">
                <a:latin typeface="Times New Roman" panose="02020603050405020304" pitchFamily="18" charset="0"/>
              </a:rPr>
              <a:t>岁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2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她九岁时学会了骑马。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She learned to ride a horse at the age of nine.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900" b="1">
                <a:latin typeface="Times New Roman" panose="02020603050405020304" pitchFamily="18" charset="0"/>
              </a:rPr>
              <a:t>20</a:t>
            </a:r>
            <a:r>
              <a:rPr lang="zh-CN" altLang="en-US" sz="2900" b="1">
                <a:latin typeface="Times New Roman" panose="02020603050405020304" pitchFamily="18" charset="0"/>
              </a:rPr>
              <a:t>世纪</a:t>
            </a:r>
            <a:r>
              <a:rPr lang="en-US" altLang="zh-CN" sz="2900" b="1">
                <a:latin typeface="Times New Roman" panose="02020603050405020304" pitchFamily="18" charset="0"/>
              </a:rPr>
              <a:t>20</a:t>
            </a:r>
            <a:r>
              <a:rPr lang="zh-CN" altLang="en-US" sz="2900" b="1">
                <a:latin typeface="Times New Roman" panose="02020603050405020304" pitchFamily="18" charset="0"/>
              </a:rPr>
              <a:t>年代末至</a:t>
            </a:r>
            <a:r>
              <a:rPr lang="en-US" altLang="zh-CN" sz="2900" b="1">
                <a:latin typeface="Times New Roman" panose="02020603050405020304" pitchFamily="18" charset="0"/>
              </a:rPr>
              <a:t>50</a:t>
            </a:r>
            <a:r>
              <a:rPr lang="zh-CN" altLang="en-US" sz="2900" b="1">
                <a:latin typeface="Times New Roman" panose="02020603050405020304" pitchFamily="18" charset="0"/>
              </a:rPr>
              <a:t>年代末是好莱坞的黄金时代。</a:t>
            </a:r>
            <a:endParaRPr lang="en-US" altLang="zh-CN" sz="29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the late 1920s to 50s was the golden age of Hollywood.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>
            <a:extLst>
              <a:ext uri="{FF2B5EF4-FFF2-40B4-BE49-F238E27FC236}">
                <a16:creationId xmlns:a16="http://schemas.microsoft.com/office/drawing/2014/main" id="{425A1F8C-00AF-43FD-8505-2819702353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33400"/>
            <a:ext cx="8077200" cy="52578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dream 		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梦想；</a:t>
            </a:r>
            <a:r>
              <a:rPr lang="en-US" altLang="zh-CN" sz="3000" b="1">
                <a:latin typeface="Times New Roman" panose="02020603050405020304" pitchFamily="18" charset="0"/>
              </a:rPr>
              <a:t>v.</a:t>
            </a:r>
            <a:r>
              <a:rPr lang="zh-CN" altLang="en-US" sz="3000" b="1">
                <a:latin typeface="Times New Roman" panose="02020603050405020304" pitchFamily="18" charset="0"/>
              </a:rPr>
              <a:t>做梦 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2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900" b="1">
                <a:latin typeface="Times New Roman" panose="02020603050405020304" pitchFamily="18" charset="0"/>
              </a:rPr>
              <a:t>马丁路德金最著名的演讲是“我有一个梦想”。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The most famous speech of Martin Luther King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is “I have a dream”.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他的梦想是当一名医生</a:t>
            </a:r>
            <a:r>
              <a:rPr lang="en-US" altLang="zh-CN" sz="3000" b="1">
                <a:latin typeface="Times New Roman" panose="02020603050405020304" pitchFamily="18" charset="0"/>
              </a:rPr>
              <a:t>.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His dream is to be a doctor.  </a:t>
            </a:r>
          </a:p>
        </p:txBody>
      </p:sp>
      <p:pic>
        <p:nvPicPr>
          <p:cNvPr id="22531" name="Picture 4" descr="C:\Users\Administrator\Desktop\9825bc315c6034a8f98978afcb134954092376b1.jpg">
            <a:extLst>
              <a:ext uri="{FF2B5EF4-FFF2-40B4-BE49-F238E27FC236}">
                <a16:creationId xmlns:a16="http://schemas.microsoft.com/office/drawing/2014/main" id="{F5B33156-EAA6-493A-81BA-E39411040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44"/>
          <a:stretch>
            <a:fillRect/>
          </a:stretch>
        </p:blipFill>
        <p:spPr bwMode="auto">
          <a:xfrm>
            <a:off x="6575425" y="2971800"/>
            <a:ext cx="2286000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>
            <a:extLst>
              <a:ext uri="{FF2B5EF4-FFF2-40B4-BE49-F238E27FC236}">
                <a16:creationId xmlns:a16="http://schemas.microsoft.com/office/drawing/2014/main" id="{F39E45D6-2570-4EB1-9AFC-6146F195976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8600" y="685800"/>
            <a:ext cx="9144000" cy="5715000"/>
          </a:xfrm>
        </p:spPr>
        <p:txBody>
          <a:bodyPr rtlCol="0">
            <a:noAutofit/>
          </a:bodyPr>
          <a:lstStyle/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everyone 		</a:t>
            </a:r>
            <a:r>
              <a:rPr lang="en-US" altLang="zh-CN" sz="3000" b="1" i="1" dirty="0">
                <a:latin typeface="Times New Roman" panose="02020603050405020304" pitchFamily="18" charset="0"/>
              </a:rPr>
              <a:t>pron. </a:t>
            </a:r>
            <a:r>
              <a:rPr lang="zh-CN" altLang="en-US" sz="3000" b="1" dirty="0">
                <a:latin typeface="Times New Roman" panose="02020603050405020304" pitchFamily="18" charset="0"/>
              </a:rPr>
              <a:t>人人；所有人</a:t>
            </a:r>
          </a:p>
          <a:p>
            <a:pPr marL="609600" indent="-609600" eaLnBrk="1" fontAlgn="t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everyone</a:t>
            </a:r>
            <a:r>
              <a:rPr lang="zh-CN" altLang="en-US" sz="3000" b="1" dirty="0">
                <a:latin typeface="Times New Roman" panose="02020603050405020304" pitchFamily="18" charset="0"/>
              </a:rPr>
              <a:t>等于</a:t>
            </a:r>
            <a:r>
              <a:rPr lang="en-US" altLang="zh-CN" sz="3000" b="1" dirty="0">
                <a:latin typeface="Times New Roman" panose="02020603050405020304" pitchFamily="18" charset="0"/>
              </a:rPr>
              <a:t>everybody,</a:t>
            </a:r>
            <a:r>
              <a:rPr lang="zh-CN" altLang="en-US" sz="3000" b="1" dirty="0">
                <a:latin typeface="Times New Roman" panose="02020603050405020304" pitchFamily="18" charset="0"/>
              </a:rPr>
              <a:t>意思是“每个人”</a:t>
            </a:r>
            <a:r>
              <a:rPr lang="en-US" altLang="zh-CN" sz="3000" b="1" dirty="0">
                <a:latin typeface="Times New Roman" panose="02020603050405020304" pitchFamily="18" charset="0"/>
              </a:rPr>
              <a:t>,</a:t>
            </a:r>
            <a:r>
              <a:rPr lang="zh-CN" altLang="en-US" sz="3000" b="1" dirty="0">
                <a:latin typeface="Times New Roman" panose="02020603050405020304" pitchFamily="18" charset="0"/>
              </a:rPr>
              <a:t>不指具</a:t>
            </a: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体哪个人</a:t>
            </a:r>
            <a:r>
              <a:rPr lang="en-US" altLang="zh-CN" sz="3000" b="1" dirty="0">
                <a:latin typeface="Times New Roman" panose="02020603050405020304" pitchFamily="18" charset="0"/>
              </a:rPr>
              <a:t>,</a:t>
            </a:r>
            <a:r>
              <a:rPr lang="zh-CN" altLang="en-US" sz="3000" b="1" dirty="0">
                <a:latin typeface="Times New Roman" panose="02020603050405020304" pitchFamily="18" charset="0"/>
              </a:rPr>
              <a:t>而是强调整体。作主语时</a:t>
            </a:r>
            <a:r>
              <a:rPr lang="en-US" altLang="zh-CN" sz="3000" b="1" dirty="0">
                <a:latin typeface="Times New Roman" panose="02020603050405020304" pitchFamily="18" charset="0"/>
              </a:rPr>
              <a:t>,</a:t>
            </a:r>
            <a:r>
              <a:rPr lang="zh-CN" altLang="en-US" sz="3000" b="1" dirty="0">
                <a:latin typeface="Times New Roman" panose="02020603050405020304" pitchFamily="18" charset="0"/>
              </a:rPr>
              <a:t>一般与单数谓</a:t>
            </a: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语动词连用。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他是个好人，和谁都处得来。</a:t>
            </a:r>
            <a:r>
              <a:rPr lang="en-US" altLang="zh-CN" sz="3000" b="1" dirty="0">
                <a:latin typeface="Times New Roman" panose="02020603050405020304" pitchFamily="18" charset="0"/>
              </a:rPr>
              <a:t> 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He is good-tempered and he gets along with everyone. </a:t>
            </a: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每个人都有一个梦想。</a:t>
            </a: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Everyone has a dream.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>
            <a:extLst>
              <a:ext uri="{FF2B5EF4-FFF2-40B4-BE49-F238E27FC236}">
                <a16:creationId xmlns:a16="http://schemas.microsoft.com/office/drawing/2014/main" id="{968957E2-A007-4786-B69E-FF4217348B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988" y="609600"/>
            <a:ext cx="9218612" cy="5715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mountain 		     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山；山脉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mountain bike 	     </a:t>
            </a:r>
            <a:r>
              <a:rPr lang="zh-CN" altLang="en-US" sz="3000" b="1">
                <a:latin typeface="Times New Roman" panose="02020603050405020304" pitchFamily="18" charset="0"/>
              </a:rPr>
              <a:t>山地车 </a:t>
            </a:r>
            <a:r>
              <a:rPr lang="en-US" altLang="zh-CN" sz="3000" b="1">
                <a:latin typeface="Times New Roman" panose="02020603050405020304" pitchFamily="18" charset="0"/>
              </a:rPr>
              <a:t>; </a:t>
            </a:r>
            <a:r>
              <a:rPr lang="zh-CN" altLang="en-US" sz="3000" b="1">
                <a:latin typeface="Times New Roman" panose="02020603050405020304" pitchFamily="18" charset="0"/>
              </a:rPr>
              <a:t>山地自行车 </a:t>
            </a:r>
            <a:r>
              <a:rPr lang="en-US" altLang="zh-CN" sz="3000" b="1">
                <a:latin typeface="Times New Roman" panose="02020603050405020304" pitchFamily="18" charset="0"/>
              </a:rPr>
              <a:t>; 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mountain</a:t>
            </a:r>
            <a:r>
              <a:rPr lang="zh-CN" altLang="en-US" sz="3000" b="1">
                <a:latin typeface="Times New Roman" panose="02020603050405020304" pitchFamily="18" charset="0"/>
              </a:rPr>
              <a:t>是可数名词</a:t>
            </a:r>
            <a:r>
              <a:rPr lang="en-US" altLang="zh-CN" sz="3000" b="1">
                <a:latin typeface="Times New Roman" panose="02020603050405020304" pitchFamily="18" charset="0"/>
              </a:rPr>
              <a:t>,</a:t>
            </a:r>
            <a:r>
              <a:rPr lang="zh-CN" altLang="en-US" sz="3000" b="1">
                <a:latin typeface="Times New Roman" panose="02020603050405020304" pitchFamily="18" charset="0"/>
              </a:rPr>
              <a:t>意思是“山</a:t>
            </a:r>
            <a:r>
              <a:rPr lang="en-US" altLang="zh-CN" sz="3000" b="1">
                <a:latin typeface="Times New Roman" panose="02020603050405020304" pitchFamily="18" charset="0"/>
              </a:rPr>
              <a:t>,</a:t>
            </a:r>
            <a:r>
              <a:rPr lang="zh-CN" altLang="en-US" sz="3000" b="1">
                <a:latin typeface="Times New Roman" panose="02020603050405020304" pitchFamily="18" charset="0"/>
              </a:rPr>
              <a:t>高山”</a:t>
            </a:r>
            <a:r>
              <a:rPr lang="en-US" altLang="zh-CN" sz="3000" b="1">
                <a:latin typeface="Times New Roman" panose="02020603050405020304" pitchFamily="18" charset="0"/>
              </a:rPr>
              <a:t>,</a:t>
            </a:r>
            <a:r>
              <a:rPr lang="zh-CN" altLang="en-US" sz="3000" b="1">
                <a:latin typeface="Times New Roman" panose="02020603050405020304" pitchFamily="18" charset="0"/>
              </a:rPr>
              <a:t>通常指较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陡峭的高山</a:t>
            </a:r>
            <a:r>
              <a:rPr lang="en-US" altLang="zh-CN" sz="3000" b="1">
                <a:latin typeface="Times New Roman" panose="02020603050405020304" pitchFamily="18" charset="0"/>
              </a:rPr>
              <a:t>; mountain</a:t>
            </a:r>
            <a:r>
              <a:rPr lang="zh-CN" altLang="en-US" sz="3000" b="1">
                <a:latin typeface="Times New Roman" panose="02020603050405020304" pitchFamily="18" charset="0"/>
              </a:rPr>
              <a:t>的复数形式可表示“山脉”或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“山区”。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你能够在一天内登上山顶吗？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Can you get to the top of the mountain in one day?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她想买一辆山地自行车。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She wants to buy a mountain bike.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20120312192844_zirYW">
            <a:extLst>
              <a:ext uri="{FF2B5EF4-FFF2-40B4-BE49-F238E27FC236}">
                <a16:creationId xmlns:a16="http://schemas.microsoft.com/office/drawing/2014/main" id="{D5D6BB83-9A9D-4C14-B5CA-62CA5F87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350" y="3543300"/>
            <a:ext cx="2209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3">
            <a:extLst>
              <a:ext uri="{FF2B5EF4-FFF2-40B4-BE49-F238E27FC236}">
                <a16:creationId xmlns:a16="http://schemas.microsoft.com/office/drawing/2014/main" id="{C00E8A67-4C37-43D8-A3D0-93BF8ECEF6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838200"/>
            <a:ext cx="8077200" cy="5287963"/>
          </a:xfrm>
        </p:spPr>
        <p:txBody>
          <a:bodyPr/>
          <a:lstStyle/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elder   </a:t>
            </a:r>
            <a:r>
              <a:rPr lang="en-US" altLang="zh-CN" sz="3000" b="1" i="1">
                <a:latin typeface="Times New Roman" panose="02020603050405020304" pitchFamily="18" charset="0"/>
              </a:rPr>
              <a:t>adj. </a:t>
            </a:r>
            <a:r>
              <a:rPr lang="zh-CN" altLang="en-US" sz="3000" b="1">
                <a:latin typeface="Times New Roman" panose="02020603050405020304" pitchFamily="18" charset="0"/>
              </a:rPr>
              <a:t>年长的</a:t>
            </a: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	        n. </a:t>
            </a:r>
            <a:r>
              <a:rPr lang="zh-CN" altLang="en-US" sz="3000" b="1">
                <a:latin typeface="Times New Roman" panose="02020603050405020304" pitchFamily="18" charset="0"/>
              </a:rPr>
              <a:t>老人；长辈；年长者；父辈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24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他是两个双胞胎较年长的那个。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He is the elder twin of the two.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鲍勃是三兄弟中最年长的。</a:t>
            </a: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Bob is the elder of the three brothers. </a:t>
            </a:r>
            <a:r>
              <a:rPr lang="en-US" altLang="zh-CN" sz="3000" b="1">
                <a:latin typeface="Times New Roman" panose="02020603050405020304" pitchFamily="18" charset="0"/>
              </a:rPr>
              <a:t> </a:t>
            </a: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>
            <a:extLst>
              <a:ext uri="{FF2B5EF4-FFF2-40B4-BE49-F238E27FC236}">
                <a16:creationId xmlns:a16="http://schemas.microsoft.com/office/drawing/2014/main" id="{02E048FD-FCEE-465F-A198-67119E680C5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533400"/>
            <a:ext cx="8458200" cy="5562600"/>
          </a:xfrm>
        </p:spPr>
        <p:txBody>
          <a:bodyPr/>
          <a:lstStyle/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friendly 		                         </a:t>
            </a:r>
            <a:r>
              <a:rPr lang="en-US" altLang="zh-CN" sz="3000" b="1" i="1">
                <a:latin typeface="Times New Roman" panose="02020603050405020304" pitchFamily="18" charset="0"/>
              </a:rPr>
              <a:t>adj. </a:t>
            </a:r>
            <a:r>
              <a:rPr lang="zh-CN" altLang="en-US" sz="3000" b="1">
                <a:latin typeface="Times New Roman" panose="02020603050405020304" pitchFamily="18" charset="0"/>
              </a:rPr>
              <a:t>友爱的；友好</a:t>
            </a: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environment friendly      </a:t>
            </a:r>
            <a:r>
              <a:rPr lang="zh-CN" altLang="en-US" sz="3000" b="1">
                <a:latin typeface="Times New Roman" panose="02020603050405020304" pitchFamily="18" charset="0"/>
              </a:rPr>
              <a:t>环保的；对环境有利的</a:t>
            </a: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be friendly with      	</a:t>
            </a:r>
            <a:r>
              <a:rPr lang="zh-CN" altLang="en-US" sz="3000" b="1">
                <a:latin typeface="Times New Roman" panose="02020603050405020304" pitchFamily="18" charset="0"/>
              </a:rPr>
              <a:t>和某人友好相处</a:t>
            </a: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be friendly to  		</a:t>
            </a:r>
            <a:r>
              <a:rPr lang="zh-CN" altLang="en-US" sz="3000" b="1">
                <a:latin typeface="Times New Roman" panose="02020603050405020304" pitchFamily="18" charset="0"/>
              </a:rPr>
              <a:t>对</a:t>
            </a:r>
            <a:r>
              <a:rPr lang="en-US" altLang="zh-CN" sz="3000" b="1">
                <a:latin typeface="Times New Roman" panose="02020603050405020304" pitchFamily="18" charset="0"/>
              </a:rPr>
              <a:t>……</a:t>
            </a:r>
            <a:r>
              <a:rPr lang="zh-CN" altLang="en-US" sz="3000" b="1">
                <a:latin typeface="Times New Roman" panose="02020603050405020304" pitchFamily="18" charset="0"/>
              </a:rPr>
              <a:t>友好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我们应该与外国人友好相处。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We should be friendly with the foreigners.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骑自行是一种既健康又环保的方式。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Riding a bike is a healthy and environment 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friendly way.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Char char="•"/>
            </a:pPr>
            <a:endParaRPr lang="zh-CN" altLang="en-US" sz="3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>
            <a:extLst>
              <a:ext uri="{FF2B5EF4-FFF2-40B4-BE49-F238E27FC236}">
                <a16:creationId xmlns:a16="http://schemas.microsoft.com/office/drawing/2014/main" id="{81577EE5-1894-4A02-823A-B21984821B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14400"/>
            <a:ext cx="8305800" cy="521176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engineer 		         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工程师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software engineer       </a:t>
            </a:r>
            <a:r>
              <a:rPr lang="zh-CN" altLang="en-US" sz="3000" b="1">
                <a:latin typeface="Times New Roman" panose="02020603050405020304" pitchFamily="18" charset="0"/>
              </a:rPr>
              <a:t>软件工程师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engineer</a:t>
            </a:r>
            <a:r>
              <a:rPr lang="zh-CN" altLang="en-US" sz="2800" b="1">
                <a:latin typeface="Times New Roman" panose="02020603050405020304" pitchFamily="18" charset="0"/>
              </a:rPr>
              <a:t>的基本意思是“工程师”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</a:rPr>
              <a:t>指能够独立完成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某一专门技术任务的设计、施工工作的专门人员。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也可指“机械师”“技师”或船上的“轮机手”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是可数名词。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endParaRPr lang="zh-CN" altLang="en-US" sz="28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他的梦想是将来成为一名工程师。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His dream is to become an engineer in the future.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>
            <a:extLst>
              <a:ext uri="{FF2B5EF4-FFF2-40B4-BE49-F238E27FC236}">
                <a16:creationId xmlns:a16="http://schemas.microsoft.com/office/drawing/2014/main" id="{E8E1A7E1-21E5-4A39-A8AA-CED208549A7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685800"/>
            <a:ext cx="8534400" cy="5715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noProof="1">
                <a:latin typeface="Times New Roman" panose="02020603050405020304" pitchFamily="18" charset="0"/>
              </a:rPr>
              <a:t>world 			</a:t>
            </a:r>
            <a:r>
              <a:rPr lang="en-US" altLang="zh-CN" sz="2800" b="1" i="1" noProof="1">
                <a:latin typeface="Times New Roman" panose="02020603050405020304" pitchFamily="18" charset="0"/>
              </a:rPr>
              <a:t>n. </a:t>
            </a:r>
            <a:r>
              <a:rPr lang="zh-CN" altLang="en-US" sz="2800" b="1" noProof="1">
                <a:latin typeface="Times New Roman" panose="02020603050405020304" pitchFamily="18" charset="0"/>
              </a:rPr>
              <a:t>世界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noProof="1">
                <a:latin typeface="Times New Roman" panose="02020603050405020304" pitchFamily="18" charset="0"/>
              </a:rPr>
              <a:t>world record 	</a:t>
            </a:r>
            <a:r>
              <a:rPr lang="zh-CN" altLang="en-US" sz="2800" b="1" noProof="1">
                <a:latin typeface="Times New Roman" panose="02020603050405020304" pitchFamily="18" charset="0"/>
              </a:rPr>
              <a:t>世界纪录 </a:t>
            </a:r>
            <a:r>
              <a:rPr lang="en-US" altLang="zh-CN" sz="2800" b="1" noProof="1">
                <a:latin typeface="Times New Roman" panose="02020603050405020304" pitchFamily="18" charset="0"/>
              </a:rPr>
              <a:t>; </a:t>
            </a:r>
            <a:r>
              <a:rPr lang="zh-CN" altLang="en-US" sz="2800" b="1" noProof="1">
                <a:latin typeface="Times New Roman" panose="02020603050405020304" pitchFamily="18" charset="0"/>
              </a:rPr>
              <a:t>世界之最 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noProof="1">
                <a:latin typeface="Times New Roman" panose="02020603050405020304" pitchFamily="18" charset="0"/>
              </a:rPr>
              <a:t>in the world 		</a:t>
            </a:r>
            <a:r>
              <a:rPr lang="zh-CN" altLang="en-US" sz="2800" b="1" noProof="1">
                <a:latin typeface="Times New Roman" panose="02020603050405020304" pitchFamily="18" charset="0"/>
              </a:rPr>
              <a:t>在世界上；到底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noProof="1">
                <a:latin typeface="Times New Roman" panose="02020603050405020304" pitchFamily="18" charset="0"/>
              </a:rPr>
              <a:t>all over the world 	adv. </a:t>
            </a:r>
            <a:r>
              <a:rPr lang="zh-CN" altLang="en-US" sz="2800" b="1" noProof="1">
                <a:latin typeface="Times New Roman" panose="02020603050405020304" pitchFamily="18" charset="0"/>
              </a:rPr>
              <a:t>全世界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earth, globe, world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2800" b="1" noProof="1">
                <a:latin typeface="Times New Roman" panose="02020603050405020304" pitchFamily="18" charset="0"/>
              </a:rPr>
              <a:t>这组词都有“地球”的意思，其区别是：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zh-CN" sz="2800" b="1" noProof="1">
                <a:latin typeface="Times New Roman" panose="02020603050405020304" pitchFamily="18" charset="0"/>
              </a:rPr>
              <a:t>earth </a:t>
            </a:r>
            <a:r>
              <a:rPr lang="zh-CN" altLang="en-US" sz="2800" b="1" noProof="1">
                <a:latin typeface="Times New Roman" panose="02020603050405020304" pitchFamily="18" charset="0"/>
              </a:rPr>
              <a:t>指表面有陆地和水，人类所居住行星的名字。有时与“天”相对，泛指“地”。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zh-CN" sz="2800" b="1" noProof="1">
                <a:latin typeface="Times New Roman" panose="02020603050405020304" pitchFamily="18" charset="0"/>
              </a:rPr>
              <a:t>globe </a:t>
            </a:r>
            <a:r>
              <a:rPr lang="zh-CN" altLang="en-US" sz="2800" b="1" noProof="1">
                <a:latin typeface="Times New Roman" panose="02020603050405020304" pitchFamily="18" charset="0"/>
              </a:rPr>
              <a:t>指我们生活的地球，但强调其实体和圆形。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zh-CN" sz="2800" b="1" noProof="1">
                <a:latin typeface="Times New Roman" panose="02020603050405020304" pitchFamily="18" charset="0"/>
              </a:rPr>
              <a:t>world </a:t>
            </a:r>
            <a:r>
              <a:rPr lang="zh-CN" altLang="en-US" sz="2800" b="1" noProof="1">
                <a:latin typeface="Times New Roman" panose="02020603050405020304" pitchFamily="18" charset="0"/>
              </a:rPr>
              <a:t>通常相当于</a:t>
            </a:r>
            <a:r>
              <a:rPr lang="en-US" altLang="zh-CN" sz="2800" b="1" noProof="1">
                <a:latin typeface="Times New Roman" panose="02020603050405020304" pitchFamily="18" charset="0"/>
              </a:rPr>
              <a:t>earth</a:t>
            </a:r>
            <a:r>
              <a:rPr lang="zh-CN" altLang="en-US" sz="2800" b="1" noProof="1">
                <a:latin typeface="Times New Roman" panose="02020603050405020304" pitchFamily="18" charset="0"/>
              </a:rPr>
              <a:t>与</a:t>
            </a:r>
            <a:r>
              <a:rPr lang="en-US" altLang="zh-CN" sz="2800" b="1" noProof="1">
                <a:latin typeface="Times New Roman" panose="02020603050405020304" pitchFamily="18" charset="0"/>
              </a:rPr>
              <a:t>globe</a:t>
            </a:r>
            <a:r>
              <a:rPr lang="zh-CN" altLang="en-US" sz="2800" b="1" noProof="1">
                <a:latin typeface="Times New Roman" panose="02020603050405020304" pitchFamily="18" charset="0"/>
              </a:rPr>
              <a:t>，现多用指地球，地球上的世界，社会和人。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>
            <a:extLst>
              <a:ext uri="{FF2B5EF4-FFF2-40B4-BE49-F238E27FC236}">
                <a16:creationId xmlns:a16="http://schemas.microsoft.com/office/drawing/2014/main" id="{BB180BB7-59CC-4BF3-945A-A700B1409E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001000" cy="21336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close to		</a:t>
            </a:r>
            <a:r>
              <a:rPr lang="zh-CN" altLang="en-US" sz="3000" b="1">
                <a:latin typeface="Times New Roman" panose="02020603050405020304" pitchFamily="18" charset="0"/>
              </a:rPr>
              <a:t>（ 在空间、时间上）接近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教堂在学校附近。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The church is close to the school.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2" name="Rectangle 4">
            <a:extLst>
              <a:ext uri="{FF2B5EF4-FFF2-40B4-BE49-F238E27FC236}">
                <a16:creationId xmlns:a16="http://schemas.microsoft.com/office/drawing/2014/main" id="{FC3E030C-4C90-4C5A-81F4-EE50531AE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001000" cy="2260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go to school 	      </a:t>
            </a:r>
            <a:r>
              <a:rPr lang="zh-CN" altLang="en-US" sz="3000" b="1" dirty="0">
                <a:latin typeface="Times New Roman" panose="02020603050405020304" pitchFamily="18" charset="0"/>
                <a:ea typeface="+mn-ea"/>
              </a:rPr>
              <a:t>去上学</a:t>
            </a: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go back to school     </a:t>
            </a:r>
            <a:r>
              <a:rPr lang="zh-CN" altLang="en-US" sz="3000" b="1" dirty="0">
                <a:latin typeface="Times New Roman" panose="02020603050405020304" pitchFamily="18" charset="0"/>
                <a:ea typeface="+mn-ea"/>
              </a:rPr>
              <a:t>回到学校 </a:t>
            </a:r>
            <a:r>
              <a:rPr lang="en-US" altLang="zh-CN" sz="3000" b="1" dirty="0">
                <a:latin typeface="Times New Roman" panose="02020603050405020304" pitchFamily="18" charset="0"/>
                <a:ea typeface="+mn-ea"/>
              </a:rPr>
              <a:t>; </a:t>
            </a:r>
            <a:r>
              <a:rPr lang="zh-CN" altLang="en-US" sz="3000" b="1" dirty="0">
                <a:latin typeface="Times New Roman" panose="02020603050405020304" pitchFamily="18" charset="0"/>
                <a:ea typeface="+mn-ea"/>
              </a:rPr>
              <a:t>回校 </a:t>
            </a:r>
            <a:endParaRPr lang="en-US" altLang="zh-CN" sz="3000" b="1" dirty="0">
              <a:latin typeface="Times New Roman" panose="02020603050405020304" pitchFamily="18" charset="0"/>
              <a:ea typeface="+mn-ea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星期天我们不用上学。</a:t>
            </a:r>
            <a:r>
              <a:rPr lang="en-US" altLang="zh-CN" sz="3000" b="1" dirty="0"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</a:rPr>
              <a:t>We don't have to go to school on Sundays.</a:t>
            </a:r>
            <a:r>
              <a:rPr lang="en-US" altLang="zh-CN" sz="3000" b="1" dirty="0">
                <a:latin typeface="Times New Roman" panose="02020603050405020304" pitchFamily="18" charset="0"/>
                <a:ea typeface="+mn-ea"/>
              </a:rPr>
              <a:t>  </a:t>
            </a:r>
            <a:endParaRPr lang="zh-CN" altLang="en-US" sz="3000" b="1" dirty="0"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>
            <a:extLst>
              <a:ext uri="{FF2B5EF4-FFF2-40B4-BE49-F238E27FC236}">
                <a16:creationId xmlns:a16="http://schemas.microsoft.com/office/drawing/2014/main" id="{802B5665-261A-4DD3-B6DD-C8E1FDE2D36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8001000" cy="2352675"/>
          </a:xfrm>
        </p:spPr>
        <p:txBody>
          <a:bodyPr>
            <a:spAutoFit/>
          </a:bodyPr>
          <a:lstStyle/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(be) good at 	         </a:t>
            </a:r>
            <a:r>
              <a:rPr lang="zh-CN" altLang="en-US" sz="3000" b="1">
                <a:latin typeface="Times New Roman" panose="02020603050405020304" pitchFamily="18" charset="0"/>
              </a:rPr>
              <a:t>擅长</a:t>
            </a: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我不擅于运动，但我喜欢看体育比赛。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I am not good at sports, but I like to watch the sport competitions.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E3CDFC0C-A8B5-4DEE-B8B4-994DEAFAC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3886200"/>
            <a:ext cx="7772400" cy="2214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000" b="1" dirty="0">
                <a:latin typeface="Times New Roman" panose="02020603050405020304" pitchFamily="18" charset="0"/>
              </a:rPr>
              <a:t>make friends with     </a:t>
            </a:r>
            <a:r>
              <a:rPr lang="zh-CN" altLang="en-US" sz="3000" b="1" dirty="0">
                <a:latin typeface="Times New Roman" panose="02020603050405020304" pitchFamily="18" charset="0"/>
                <a:ea typeface="+mn-ea"/>
              </a:rPr>
              <a:t>与</a:t>
            </a:r>
            <a:r>
              <a:rPr lang="en-US" altLang="zh-CN" sz="3000" b="1" dirty="0">
                <a:latin typeface="Times New Roman" panose="02020603050405020304" pitchFamily="18" charset="0"/>
                <a:ea typeface="+mn-ea"/>
              </a:rPr>
              <a:t>…… </a:t>
            </a:r>
            <a:r>
              <a:rPr lang="zh-CN" altLang="en-US" sz="3000" b="1" dirty="0">
                <a:latin typeface="Times New Roman" panose="02020603050405020304" pitchFamily="18" charset="0"/>
                <a:ea typeface="+mn-ea"/>
              </a:rPr>
              <a:t>交朋友</a:t>
            </a: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zh-CN" altLang="en-US" sz="3000" b="1" dirty="0">
                <a:latin typeface="Times New Roman" panose="02020603050405020304" pitchFamily="18" charset="0"/>
              </a:rPr>
              <a:t>我不喜欢和懒惰的人交朋友。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don't want to make friends with lazy people. </a:t>
            </a:r>
            <a:r>
              <a:rPr lang="en-US" altLang="zh-CN" sz="3000" b="1" dirty="0">
                <a:latin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>
            <a:extLst>
              <a:ext uri="{FF2B5EF4-FFF2-40B4-BE49-F238E27FC236}">
                <a16:creationId xmlns:a16="http://schemas.microsoft.com/office/drawing/2014/main" id="{6C5CB35A-B7D6-40C8-9FFD-F604688521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0363" y="609600"/>
            <a:ext cx="7924800" cy="4525963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all over 		</a:t>
            </a:r>
            <a:r>
              <a:rPr lang="zh-CN" altLang="en-US" sz="3000" b="1">
                <a:latin typeface="Times New Roman" panose="02020603050405020304" pitchFamily="18" charset="0"/>
              </a:rPr>
              <a:t>遍及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1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我有来自世界各地的邮票。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I have stamps from all over the world.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计算机已在世界各地普遍使用。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Computer has been widely used all over the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world.</a:t>
            </a:r>
          </a:p>
        </p:txBody>
      </p:sp>
      <p:pic>
        <p:nvPicPr>
          <p:cNvPr id="31747" name="Picture 3" descr="C:\Users\Administrator\Desktop\图图\电脑通讯.jpg">
            <a:extLst>
              <a:ext uri="{FF2B5EF4-FFF2-40B4-BE49-F238E27FC236}">
                <a16:creationId xmlns:a16="http://schemas.microsoft.com/office/drawing/2014/main" id="{6EAEC919-3CDE-48F3-B014-D70424D4B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103688"/>
            <a:ext cx="201136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>
            <a:extLst>
              <a:ext uri="{FF2B5EF4-FFF2-40B4-BE49-F238E27FC236}">
                <a16:creationId xmlns:a16="http://schemas.microsoft.com/office/drawing/2014/main" id="{4FF9CCF3-EE71-4EA6-A345-184E2FC82AF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19100" y="990600"/>
            <a:ext cx="8382000" cy="3581400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Japan 		     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日本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made in Japan          </a:t>
            </a:r>
            <a:r>
              <a:rPr lang="zh-CN" altLang="en-US" sz="3000" b="1">
                <a:latin typeface="Times New Roman" panose="02020603050405020304" pitchFamily="18" charset="0"/>
              </a:rPr>
              <a:t>日本制造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sea of Japan 	    </a:t>
            </a:r>
            <a:r>
              <a:rPr lang="zh-CN" altLang="en-US" sz="3000" b="1">
                <a:latin typeface="Times New Roman" panose="02020603050405020304" pitchFamily="18" charset="0"/>
              </a:rPr>
              <a:t>日本海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endParaRPr lang="zh-CN" altLang="en-US" sz="3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很多人去日本旅行，去看看富士山。</a:t>
            </a:r>
          </a:p>
          <a:p>
            <a:pPr marL="609600" indent="-609600" eaLnBrk="1" fontAlgn="t" hangingPunct="1"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Many people travel to Japan to visit the Fuji </a:t>
            </a:r>
          </a:p>
          <a:p>
            <a:pPr marL="609600" indent="-609600" eaLnBrk="1" fontAlgn="t" hangingPunct="1"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Mountain.</a:t>
            </a:r>
            <a:b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1" name="Rectangle 4">
            <a:extLst>
              <a:ext uri="{FF2B5EF4-FFF2-40B4-BE49-F238E27FC236}">
                <a16:creationId xmlns:a16="http://schemas.microsoft.com/office/drawing/2014/main" id="{27CF9CC1-17F3-46AD-8AF3-E78377E82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3700" y="304800"/>
            <a:ext cx="34290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Listening</a:t>
            </a:r>
          </a:p>
        </p:txBody>
      </p:sp>
      <p:pic>
        <p:nvPicPr>
          <p:cNvPr id="32772" name="Picture 6" descr="tn_20117201075470818">
            <a:extLst>
              <a:ext uri="{FF2B5EF4-FFF2-40B4-BE49-F238E27FC236}">
                <a16:creationId xmlns:a16="http://schemas.microsoft.com/office/drawing/2014/main" id="{F0F80539-096A-4A48-98CE-59892B43F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267200"/>
            <a:ext cx="2849563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20080820143500280">
            <a:extLst>
              <a:ext uri="{FF2B5EF4-FFF2-40B4-BE49-F238E27FC236}">
                <a16:creationId xmlns:a16="http://schemas.microsoft.com/office/drawing/2014/main" id="{45C827BE-378C-4B44-92A9-3D6F97195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688" y="3886200"/>
            <a:ext cx="2846387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3">
            <a:extLst>
              <a:ext uri="{FF2B5EF4-FFF2-40B4-BE49-F238E27FC236}">
                <a16:creationId xmlns:a16="http://schemas.microsoft.com/office/drawing/2014/main" id="{B3B50ADC-5A05-4B71-9D62-D5D934AA26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685800"/>
            <a:ext cx="8001000" cy="4525963"/>
          </a:xfrm>
        </p:spPr>
        <p:txBody>
          <a:bodyPr/>
          <a:lstStyle/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flat 		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公寓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她在她公司附近买了一套公寓。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She bought a flat near her office .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很少人能在广州买得起一套公寓。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Few people can afford a flat in Guangzhou.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>
            <a:extLst>
              <a:ext uri="{FF2B5EF4-FFF2-40B4-BE49-F238E27FC236}">
                <a16:creationId xmlns:a16="http://schemas.microsoft.com/office/drawing/2014/main" id="{6E06F988-6EBA-437A-A699-ADC3629AAE3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1828800"/>
            <a:ext cx="8153400" cy="4525963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yourself 	        </a:t>
            </a:r>
            <a:r>
              <a:rPr lang="en-US" altLang="zh-CN" sz="3000" b="1" i="1">
                <a:latin typeface="Times New Roman" panose="02020603050405020304" pitchFamily="18" charset="0"/>
              </a:rPr>
              <a:t>pron.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>
                <a:latin typeface="Times New Roman" panose="02020603050405020304" pitchFamily="18" charset="0"/>
              </a:rPr>
              <a:t>你自己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lose yourself     </a:t>
            </a:r>
            <a:r>
              <a:rPr lang="zh-CN" altLang="en-US" sz="3000" b="1">
                <a:latin typeface="Times New Roman" panose="02020603050405020304" pitchFamily="18" charset="0"/>
              </a:rPr>
              <a:t>迷失自我 </a:t>
            </a:r>
            <a:r>
              <a:rPr lang="en-US" altLang="zh-CN" sz="3000" b="1">
                <a:latin typeface="Times New Roman" panose="02020603050405020304" pitchFamily="18" charset="0"/>
              </a:rPr>
              <a:t>; </a:t>
            </a:r>
            <a:r>
              <a:rPr lang="zh-CN" altLang="en-US" sz="3000" b="1">
                <a:latin typeface="Times New Roman" panose="02020603050405020304" pitchFamily="18" charset="0"/>
              </a:rPr>
              <a:t>迷失自己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by yourself        </a:t>
            </a:r>
            <a:r>
              <a:rPr lang="zh-CN" altLang="en-US" sz="3000" b="1">
                <a:latin typeface="Times New Roman" panose="02020603050405020304" pitchFamily="18" charset="0"/>
              </a:rPr>
              <a:t>独自地 </a:t>
            </a:r>
            <a:r>
              <a:rPr lang="en-US" altLang="zh-CN" sz="3000" b="1">
                <a:latin typeface="Times New Roman" panose="02020603050405020304" pitchFamily="18" charset="0"/>
              </a:rPr>
              <a:t>; </a:t>
            </a:r>
            <a:r>
              <a:rPr lang="zh-CN" altLang="en-US" sz="3000" b="1">
                <a:latin typeface="Times New Roman" panose="02020603050405020304" pitchFamily="18" charset="0"/>
              </a:rPr>
              <a:t>你自己 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2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我相信你自己能做出这道题的。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I believe that you can work out this problem by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yourself.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19" name="Rectangle 4">
            <a:extLst>
              <a:ext uri="{FF2B5EF4-FFF2-40B4-BE49-F238E27FC236}">
                <a16:creationId xmlns:a16="http://schemas.microsoft.com/office/drawing/2014/main" id="{9F082183-D818-47C0-A82E-A89494609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914400"/>
            <a:ext cx="37338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Speaking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7" descr="QQ截图20150325162135">
            <a:extLst>
              <a:ext uri="{FF2B5EF4-FFF2-40B4-BE49-F238E27FC236}">
                <a16:creationId xmlns:a16="http://schemas.microsoft.com/office/drawing/2014/main" id="{618644C6-8149-4BB0-AD1C-A7126AA79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88" y="3810000"/>
            <a:ext cx="220186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3">
            <a:extLst>
              <a:ext uri="{FF2B5EF4-FFF2-40B4-BE49-F238E27FC236}">
                <a16:creationId xmlns:a16="http://schemas.microsoft.com/office/drawing/2014/main" id="{F9E2471F-C398-44E4-99D9-83A7E0433D9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1295400"/>
            <a:ext cx="8229600" cy="4525963"/>
          </a:xfrm>
        </p:spPr>
        <p:txBody>
          <a:bodyPr/>
          <a:lstStyle/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</a:rPr>
              <a:t>US = The United States    </a:t>
            </a:r>
            <a:r>
              <a:rPr lang="zh-CN" altLang="en-US" sz="3000" b="1">
                <a:latin typeface="Times New Roman" panose="02020603050405020304" pitchFamily="18" charset="0"/>
              </a:rPr>
              <a:t>美国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1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加拿大和墨西哥是美国的邻居。</a:t>
            </a:r>
            <a:r>
              <a:rPr lang="en-US" altLang="zh-CN" sz="3000" b="1">
                <a:latin typeface="Times New Roman" panose="02020603050405020304" pitchFamily="18" charset="0"/>
              </a:rPr>
              <a:t> 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Canada and Mexico are the neighbours of U.S.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自由女神像在美国很出名。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The statue of  liberty is famous in US.</a:t>
            </a: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000" b="1">
              <a:latin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35844" name="Rectangle 4">
            <a:extLst>
              <a:ext uri="{FF2B5EF4-FFF2-40B4-BE49-F238E27FC236}">
                <a16:creationId xmlns:a16="http://schemas.microsoft.com/office/drawing/2014/main" id="{2DC61760-99BC-42EB-9A7F-8B8947312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609600"/>
            <a:ext cx="3886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Writing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>
            <a:extLst>
              <a:ext uri="{FF2B5EF4-FFF2-40B4-BE49-F238E27FC236}">
                <a16:creationId xmlns:a16="http://schemas.microsoft.com/office/drawing/2014/main" id="{A2425C41-9E49-47E1-9DBB-320A4A314D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200" y="838200"/>
            <a:ext cx="9067800" cy="48768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’</a:t>
            </a:r>
            <a:r>
              <a:rPr lang="en-US" altLang="zh-CN" sz="3000" b="1">
                <a:latin typeface="Times New Roman" panose="02020603050405020304" pitchFamily="18" charset="0"/>
              </a:rPr>
              <a:t>d like to = would like to       </a:t>
            </a:r>
            <a:r>
              <a:rPr lang="zh-CN" altLang="en-US" sz="3000" b="1">
                <a:latin typeface="Times New Roman" panose="02020603050405020304" pitchFamily="18" charset="0"/>
              </a:rPr>
              <a:t>愿意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可与want to do ... 互换使用。该句型的否定形式是：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would not / wouldn’t like to do...；疑问形式是：</a:t>
            </a:r>
            <a:endParaRPr lang="en-US" altLang="zh-CN" sz="30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Would ... like to do ...?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latin typeface="Times New Roman" panose="02020603050405020304" pitchFamily="18" charset="0"/>
              </a:rPr>
              <a:t>我想邀请你参加我的生日派对。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’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d like to invite you to my birthday party. 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=I want to invite you to my birthday party.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>
            <a:extLst>
              <a:ext uri="{FF2B5EF4-FFF2-40B4-BE49-F238E27FC236}">
                <a16:creationId xmlns:a16="http://schemas.microsoft.com/office/drawing/2014/main" id="{74703082-3748-41BE-8E8A-30812BEF2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5963" y="293688"/>
            <a:ext cx="44196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>
                <a:solidFill>
                  <a:srgbClr val="0000FF"/>
                </a:solidFill>
                <a:latin typeface="Times New Roman" panose="02020603050405020304" pitchFamily="18" charset="0"/>
              </a:rPr>
              <a:t>Dictation</a:t>
            </a:r>
          </a:p>
        </p:txBody>
      </p:sp>
      <p:sp>
        <p:nvSpPr>
          <p:cNvPr id="37891" name="Rectangle 5">
            <a:extLst>
              <a:ext uri="{FF2B5EF4-FFF2-40B4-BE49-F238E27FC236}">
                <a16:creationId xmlns:a16="http://schemas.microsoft.com/office/drawing/2014/main" id="{ABF43D0B-2A3D-4804-A152-B0A2EB887B9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43000" y="914400"/>
            <a:ext cx="3048000" cy="56388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德国的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博客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语法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声音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完成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爱好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国家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年龄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梦想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人人；所有人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德国</a:t>
            </a:r>
          </a:p>
        </p:txBody>
      </p:sp>
      <p:sp>
        <p:nvSpPr>
          <p:cNvPr id="46086" name="Rectangle 6">
            <a:extLst>
              <a:ext uri="{FF2B5EF4-FFF2-40B4-BE49-F238E27FC236}">
                <a16:creationId xmlns:a16="http://schemas.microsoft.com/office/drawing/2014/main" id="{89EA3DFC-D521-4797-ABB4-61EE56F87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838200"/>
            <a:ext cx="2819400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German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blog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grammar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sound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complete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hobby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country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age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dream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everyone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Germany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0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0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0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0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0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60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0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0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08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08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>
            <a:extLst>
              <a:ext uri="{FF2B5EF4-FFF2-40B4-BE49-F238E27FC236}">
                <a16:creationId xmlns:a16="http://schemas.microsoft.com/office/drawing/2014/main" id="{AE9037EF-E55E-4106-A14C-243D1C3CD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990600"/>
            <a:ext cx="4572000" cy="56388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山；山脉</a:t>
            </a:r>
            <a:endParaRPr lang="en-US" altLang="zh-CN" sz="2800" dirty="0">
              <a:latin typeface="+mn-ea"/>
              <a:ea typeface="+mn-ea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年长的 </a:t>
            </a: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友爱的；友好的</a:t>
            </a:r>
            <a:endParaRPr lang="en-US" altLang="zh-CN" sz="2800" dirty="0">
              <a:latin typeface="+mn-ea"/>
              <a:ea typeface="+mn-ea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工程师</a:t>
            </a:r>
            <a:endParaRPr lang="en-US" altLang="zh-CN" sz="2800" dirty="0">
              <a:latin typeface="+mn-ea"/>
              <a:ea typeface="+mn-ea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世界 </a:t>
            </a: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 在空间、时间上）接近</a:t>
            </a:r>
            <a:endParaRPr lang="en-US" altLang="zh-CN" sz="2800" dirty="0">
              <a:latin typeface="+mn-ea"/>
              <a:ea typeface="+mn-ea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去上学 </a:t>
            </a: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擅长</a:t>
            </a:r>
            <a:endParaRPr lang="en-US" altLang="zh-CN" sz="2800" dirty="0">
              <a:latin typeface="+mn-ea"/>
              <a:ea typeface="+mn-ea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…… </a:t>
            </a:r>
            <a:r>
              <a:rPr lang="zh-CN" altLang="en-US" sz="2800" dirty="0">
                <a:latin typeface="+mn-ea"/>
                <a:ea typeface="+mn-ea"/>
              </a:rPr>
              <a:t>交朋友</a:t>
            </a:r>
            <a:endParaRPr lang="en-US" altLang="zh-CN" sz="2800" dirty="0">
              <a:latin typeface="+mn-ea"/>
              <a:ea typeface="+mn-ea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遍及</a:t>
            </a:r>
          </a:p>
        </p:txBody>
      </p:sp>
      <p:sp>
        <p:nvSpPr>
          <p:cNvPr id="47109" name="Rectangle 5">
            <a:extLst>
              <a:ext uri="{FF2B5EF4-FFF2-40B4-BE49-F238E27FC236}">
                <a16:creationId xmlns:a16="http://schemas.microsoft.com/office/drawing/2014/main" id="{2B9E0252-ECF9-4214-AD89-8EF81FA0B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914400"/>
            <a:ext cx="3581400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mountain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elder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friendly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engineer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world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close to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go to school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(be) good at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make friends with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all over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1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1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1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1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1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71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1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1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:a16="http://schemas.microsoft.com/office/drawing/2014/main" id="{E64C3B20-DBE7-4440-8129-FED21E3AD0A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19200" y="1371600"/>
            <a:ext cx="2895600" cy="452596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日本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公寓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你自己 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美国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愿意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zh-CN" altLang="en-US" sz="280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en-US" altLang="zh-CN" sz="280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zh-CN" altLang="en-US" sz="2800"/>
          </a:p>
        </p:txBody>
      </p:sp>
      <p:sp>
        <p:nvSpPr>
          <p:cNvPr id="48132" name="Rectangle 4">
            <a:extLst>
              <a:ext uri="{FF2B5EF4-FFF2-40B4-BE49-F238E27FC236}">
                <a16:creationId xmlns:a16="http://schemas.microsoft.com/office/drawing/2014/main" id="{C32F119A-4DBC-4185-B90E-373FB80DDB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1295400"/>
            <a:ext cx="4267200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Japan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flat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yourself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US</a:t>
            </a: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’d like to = would like to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914D26E-0EB4-4A6D-A44A-4BA482EBEA40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800"/>
          </a:p>
        </p:txBody>
      </p:sp>
      <p:sp>
        <p:nvSpPr>
          <p:cNvPr id="40963" name="TextBox 4">
            <a:extLst>
              <a:ext uri="{FF2B5EF4-FFF2-40B4-BE49-F238E27FC236}">
                <a16:creationId xmlns:a16="http://schemas.microsoft.com/office/drawing/2014/main" id="{D986D679-5DB9-44DE-8B85-2E8F583949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833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CEEACA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流畅">
    <a:dk1>
      <a:sysClr val="windowText" lastClr="000000"/>
    </a:dk1>
    <a:lt1>
      <a:sysClr val="window" lastClr="CEEACA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流畅">
    <a:dk1>
      <a:sysClr val="windowText" lastClr="000000"/>
    </a:dk1>
    <a:lt1>
      <a:sysClr val="window" lastClr="CEEACA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426</Words>
  <Application>Microsoft Office PowerPoint</Application>
  <PresentationFormat>全屏显示(4:3)</PresentationFormat>
  <Paragraphs>275</Paragraphs>
  <Slides>34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34</vt:i4>
      </vt:variant>
    </vt:vector>
  </HeadingPairs>
  <TitlesOfParts>
    <vt:vector size="50" baseType="lpstr">
      <vt:lpstr>Arial</vt:lpstr>
      <vt:lpstr>宋体</vt:lpstr>
      <vt:lpstr>Calibri</vt:lpstr>
      <vt:lpstr>隶书</vt:lpstr>
      <vt:lpstr>Constantia</vt:lpstr>
      <vt:lpstr>Wingdings 2</vt:lpstr>
      <vt:lpstr>Times New Roman</vt:lpstr>
      <vt:lpstr>Comic Sans MS</vt:lpstr>
      <vt:lpstr>微软雅黑</vt:lpstr>
      <vt:lpstr>Bodoni MT Black</vt:lpstr>
      <vt:lpstr>Consolas</vt:lpstr>
      <vt:lpstr>华文楷体</vt:lpstr>
      <vt:lpstr>Wingdings</vt:lpstr>
      <vt:lpstr>MS Mincho</vt:lpstr>
      <vt:lpstr>流畅</vt:lpstr>
      <vt:lpstr>u7模板</vt:lpstr>
      <vt:lpstr>PowerPoint 演示文稿</vt:lpstr>
      <vt:lpstr>PowerPoint 演示文稿</vt:lpstr>
      <vt:lpstr>PowerPoint 演示文稿</vt:lpstr>
      <vt:lpstr>Reading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Ma Jie</dc:creator>
  <cp:keywords>英语周报</cp:keywords>
  <cp:lastModifiedBy>Ma Jie</cp:lastModifiedBy>
  <cp:revision>4</cp:revision>
  <dcterms:modified xsi:type="dcterms:W3CDTF">2018-08-17T02:06:09Z</dcterms:modified>
</cp:coreProperties>
</file>