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ink/ink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1-05-13T10:53:16"/>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110 569,'2'0,"2"0,1 0,2 1,0-1,-4 1,-2-1,0 0</inkml:trace>
</inkml:ink>
</file>

<file path=ppt/ink/ink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1-05-13T10:53:16"/>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97 567,'1'0,"-1"1,1-1,1 0,1 0,1 0,1 0,3 0,0 1,0-1,0 1,-5-1,-1 0,-1 0</inkml:trace>
</inkml:ink>
</file>

<file path=ppt/ink/ink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1-05-13T10:53:16"/>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1091 233,'3'0,"2"0,3-1,3 0,0-1,2 2,1 0,7 0,6 0,1 2,-11-2,-4 0,-6 1</inkml:trace>
</inkml:ink>
</file>

<file path=ppt/ink/ink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1-05-13T10:53:16"/>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184 692,'1'0,"0"0,1 0,2 0,1 0,4 0,3 0,1 1,4 1,5-2,0 0,-3-1,-5 1,-2 0,-2 0,1 0,-1 0,0 0,-2 0,1 0,-2 0,-3 0,-3 0,-1 1</inkml:trace>
</inkml:ink>
</file>

<file path=ppt/ink/ink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1-05-13T10:53:16"/>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1210 332,'2'0</inkml:trace>
</inkml:ink>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5.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6.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7.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8.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9.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0.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1.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72.xml"/><Relationship Id="rId2" Type="http://schemas.openxmlformats.org/officeDocument/2006/relationships/image" Target="../media/image1.png"/><Relationship Id="rId1" Type="http://schemas.openxmlformats.org/officeDocument/2006/relationships/customXml" Target="../ink/ink1.xml"/></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73.xml"/><Relationship Id="rId2" Type="http://schemas.openxmlformats.org/officeDocument/2006/relationships/image" Target="../media/image2.png"/><Relationship Id="rId1" Type="http://schemas.openxmlformats.org/officeDocument/2006/relationships/customXml" Target="../ink/ink2.xml"/></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74.xml"/><Relationship Id="rId4" Type="http://schemas.openxmlformats.org/officeDocument/2006/relationships/image" Target="../media/image4.png"/><Relationship Id="rId3" Type="http://schemas.openxmlformats.org/officeDocument/2006/relationships/customXml" Target="../ink/ink4.xml"/><Relationship Id="rId2" Type="http://schemas.openxmlformats.org/officeDocument/2006/relationships/image" Target="../media/image3.png"/><Relationship Id="rId1" Type="http://schemas.openxmlformats.org/officeDocument/2006/relationships/customXml" Target="../ink/ink3.xml"/></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75.xml"/><Relationship Id="rId2" Type="http://schemas.openxmlformats.org/officeDocument/2006/relationships/image" Target="../media/image5.png"/><Relationship Id="rId1" Type="http://schemas.openxmlformats.org/officeDocument/2006/relationships/customXml" Target="../ink/ink5.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6.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8.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9.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0.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1050" y="1630045"/>
            <a:ext cx="10942955" cy="922020"/>
          </a:xfrm>
          <a:prstGeom prst="rect">
            <a:avLst/>
          </a:prstGeom>
          <a:noFill/>
        </p:spPr>
        <p:txBody>
          <a:bodyPr wrap="square" rtlCol="0" anchor="t">
            <a:spAutoFit/>
          </a:bodyPr>
          <a:p>
            <a:pPr>
              <a:lnSpc>
                <a:spcPct val="150000"/>
              </a:lnSpc>
            </a:pPr>
            <a:r>
              <a:rPr lang="zh-CN" altLang="en-US" sz="3600">
                <a:solidFill>
                  <a:srgbClr val="FF0000"/>
                </a:solidFill>
              </a:rPr>
              <a:t>国际关系与我国的外交政策</a:t>
            </a:r>
            <a:r>
              <a:rPr lang="en-US" altLang="zh-CN" sz="3600">
                <a:solidFill>
                  <a:srgbClr val="FF0000"/>
                </a:solidFill>
              </a:rPr>
              <a:t>    </a:t>
            </a:r>
            <a:r>
              <a:rPr lang="zh-CN" altLang="en-US" sz="3600">
                <a:solidFill>
                  <a:srgbClr val="FF0000"/>
                </a:solidFill>
              </a:rPr>
              <a:t>复习课</a:t>
            </a:r>
            <a:endParaRPr lang="zh-CN" altLang="en-US" sz="3600">
              <a:solidFill>
                <a:srgbClr val="FF0000"/>
              </a:solidFill>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91973" y="343349"/>
            <a:ext cx="11409358" cy="5881370"/>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80000"/>
              </a:lnSpc>
              <a:spcAft>
                <a:spcPts val="0"/>
              </a:spcAft>
            </a:pPr>
            <a:r>
              <a:rPr lang="en-US" altLang="zh-CN" sz="2600" b="1" kern="100" dirty="0">
                <a:latin typeface="+mj-ea"/>
                <a:ea typeface="+mj-ea"/>
                <a:cs typeface="Courier New" panose="02070309020205020404"/>
              </a:rPr>
              <a:t>1.</a:t>
            </a:r>
            <a:r>
              <a:rPr lang="zh-CN" altLang="zh-CN" sz="2600" b="1" kern="100" dirty="0">
                <a:latin typeface="+mj-ea"/>
                <a:ea typeface="+mj-ea"/>
                <a:cs typeface="Times New Roman" panose="02020603050405020304"/>
              </a:rPr>
              <a:t>我国在国际关系中为什么要做某事（意义）？</a:t>
            </a:r>
            <a:endParaRPr lang="zh-CN" altLang="zh-CN" sz="1050" b="1" kern="100" dirty="0">
              <a:latin typeface="+mj-ea"/>
              <a:ea typeface="+mj-ea"/>
              <a:cs typeface="Courier New" panose="02070309020205020404"/>
            </a:endParaRPr>
          </a:p>
          <a:p>
            <a:pPr algn="just">
              <a:lnSpc>
                <a:spcPct val="18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必要性</a:t>
            </a:r>
            <a:endParaRPr lang="zh-CN" altLang="zh-CN" sz="1050" kern="100" dirty="0">
              <a:latin typeface="宋体" panose="02010600030101010101" pitchFamily="2" charset="-122"/>
              <a:cs typeface="Courier New" panose="02070309020205020404"/>
            </a:endParaRPr>
          </a:p>
          <a:p>
            <a:pPr algn="just">
              <a:lnSpc>
                <a:spcPct val="180000"/>
              </a:lnSpc>
              <a:spcAft>
                <a:spcPts val="0"/>
              </a:spcAft>
            </a:pPr>
            <a:r>
              <a:rPr lang="en-US" altLang="zh-CN" sz="2600" b="1" kern="100" dirty="0">
                <a:solidFill>
                  <a:srgbClr val="FF0000"/>
                </a:solidFill>
                <a:latin typeface="宋体" panose="02010600030101010101" pitchFamily="2" charset="-122"/>
                <a:ea typeface="微软雅黑" panose="020B0503020204020204" pitchFamily="34" charset="-122"/>
                <a:cs typeface="Times New Roman" panose="02020603050405020304"/>
              </a:rPr>
              <a:t>①</a:t>
            </a:r>
            <a:r>
              <a:rPr lang="zh-CN" altLang="zh-CN" sz="2600" b="1" kern="100" dirty="0">
                <a:solidFill>
                  <a:srgbClr val="FF0000"/>
                </a:solidFill>
                <a:latin typeface="Times New Roman" panose="02020603050405020304"/>
                <a:ea typeface="微软雅黑" panose="020B0503020204020204" pitchFamily="34" charset="-122"/>
                <a:cs typeface="Times New Roman" panose="02020603050405020304"/>
                <a:sym typeface="+mn-ea"/>
              </a:rPr>
              <a:t>国家利益决定国际关系，共同利益是合作基础，利益对立是冲突的根源。</a:t>
            </a:r>
            <a:endParaRPr lang="zh-CN" altLang="zh-CN" sz="1050" b="1" kern="100" dirty="0">
              <a:solidFill>
                <a:srgbClr val="FF0000"/>
              </a:solidFill>
              <a:latin typeface="宋体" panose="02010600030101010101" pitchFamily="2" charset="-122"/>
              <a:cs typeface="Courier New" panose="02070309020205020404"/>
            </a:endParaRPr>
          </a:p>
          <a:p>
            <a:pPr algn="just">
              <a:lnSpc>
                <a:spcPct val="180000"/>
              </a:lnSpc>
              <a:spcAft>
                <a:spcPts val="0"/>
              </a:spcAft>
            </a:pPr>
            <a:r>
              <a:rPr lang="en-US" altLang="zh-CN" sz="2600" b="1" kern="100" dirty="0">
                <a:solidFill>
                  <a:srgbClr val="FF0000"/>
                </a:solidFill>
                <a:latin typeface="宋体" panose="02010600030101010101" pitchFamily="2" charset="-122"/>
                <a:ea typeface="微软雅黑" panose="020B0503020204020204" pitchFamily="34" charset="-122"/>
                <a:cs typeface="Times New Roman" panose="02020603050405020304"/>
              </a:rPr>
              <a:t>②</a:t>
            </a:r>
            <a:r>
              <a:rPr lang="zh-CN" altLang="zh-CN" sz="2600" b="1" kern="100" dirty="0">
                <a:solidFill>
                  <a:srgbClr val="FF0000"/>
                </a:solidFill>
                <a:latin typeface="Times New Roman" panose="02020603050405020304"/>
                <a:ea typeface="微软雅黑" panose="020B0503020204020204" pitchFamily="34" charset="-122"/>
                <a:cs typeface="Times New Roman" panose="02020603050405020304"/>
                <a:sym typeface="+mn-ea"/>
              </a:rPr>
              <a:t>国际形势的要求(符合时代主题和潮流，符合经济全球化、世界多极化发展趋势)。</a:t>
            </a:r>
            <a:endParaRPr lang="zh-CN" altLang="zh-CN" sz="1050" b="1" kern="100" dirty="0">
              <a:solidFill>
                <a:srgbClr val="FF0000"/>
              </a:solidFill>
              <a:latin typeface="宋体" panose="02010600030101010101" pitchFamily="2" charset="-122"/>
              <a:cs typeface="Courier New" panose="02070309020205020404"/>
            </a:endParaRPr>
          </a:p>
          <a:p>
            <a:pPr algn="just">
              <a:lnSpc>
                <a:spcPct val="180000"/>
              </a:lnSpc>
              <a:spcAft>
                <a:spcPts val="0"/>
              </a:spcAft>
            </a:pPr>
            <a:r>
              <a:rPr lang="en-US" altLang="zh-CN" sz="2600" b="1" kern="100" dirty="0">
                <a:solidFill>
                  <a:srgbClr val="FF0000"/>
                </a:solidFill>
                <a:latin typeface="宋体" panose="02010600030101010101" pitchFamily="2" charset="-122"/>
                <a:ea typeface="微软雅黑" panose="020B0503020204020204" pitchFamily="34" charset="-122"/>
                <a:cs typeface="Times New Roman" panose="02020603050405020304"/>
              </a:rPr>
              <a:t>③</a:t>
            </a:r>
            <a:r>
              <a:rPr lang="zh-CN" altLang="zh-CN" sz="2600" b="1" kern="100" dirty="0">
                <a:solidFill>
                  <a:srgbClr val="FF0000"/>
                </a:solidFill>
                <a:latin typeface="Times New Roman" panose="02020603050405020304"/>
                <a:ea typeface="微软雅黑" panose="020B0503020204020204" pitchFamily="34" charset="-122"/>
                <a:cs typeface="Times New Roman" panose="02020603050405020304"/>
                <a:sym typeface="+mn-ea"/>
              </a:rPr>
              <a:t>符合《联合国宪章》的宗旨和原则。</a:t>
            </a:r>
            <a:endParaRPr lang="zh-CN" altLang="zh-CN" sz="2600" b="1" kern="100" dirty="0">
              <a:solidFill>
                <a:srgbClr val="FF0000"/>
              </a:solidFill>
              <a:latin typeface="Times New Roman" panose="02020603050405020304"/>
              <a:ea typeface="微软雅黑" panose="020B0503020204020204" pitchFamily="34" charset="-122"/>
              <a:cs typeface="Times New Roman" panose="02020603050405020304"/>
              <a:sym typeface="+mn-ea"/>
            </a:endParaRPr>
          </a:p>
          <a:p>
            <a:pPr algn="just">
              <a:lnSpc>
                <a:spcPct val="18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sym typeface="+mn-ea"/>
              </a:rPr>
              <a:t>主权国家的权利和义务。</a:t>
            </a:r>
            <a:endParaRPr lang="zh-CN" altLang="zh-CN" sz="2600" kern="100" dirty="0">
              <a:latin typeface="Times New Roman" panose="02020603050405020304"/>
              <a:ea typeface="微软雅黑" panose="020B0503020204020204" pitchFamily="34" charset="-122"/>
              <a:cs typeface="Times New Roman" panose="02020603050405020304"/>
              <a:sym typeface="+mn-ea"/>
            </a:endParaRPr>
          </a:p>
          <a:p>
            <a:pPr algn="just">
              <a:lnSpc>
                <a:spcPct val="180000"/>
              </a:lnSpc>
              <a:spcAft>
                <a:spcPts val="0"/>
              </a:spcAft>
              <a:buClrTx/>
              <a:buSzTx/>
              <a:buFontTx/>
            </a:pPr>
            <a:r>
              <a:rPr lang="zh-CN" altLang="zh-CN" sz="2600" b="1" kern="100" dirty="0">
                <a:solidFill>
                  <a:srgbClr val="FF0000"/>
                </a:solidFill>
                <a:latin typeface="Times New Roman" panose="02020603050405020304"/>
                <a:ea typeface="微软雅黑" panose="020B0503020204020204" pitchFamily="34" charset="-122"/>
                <a:cs typeface="Times New Roman" panose="02020603050405020304"/>
              </a:rPr>
              <a:t>⑤我国实行独立自主的和平外交政策。</a:t>
            </a:r>
            <a:endParaRPr lang="zh-CN" altLang="zh-CN" sz="2600" b="1" kern="100" dirty="0">
              <a:solidFill>
                <a:srgbClr val="FF0000"/>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89610" y="433705"/>
            <a:ext cx="11006455" cy="5521960"/>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意义</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   ①</a:t>
            </a:r>
            <a:r>
              <a:rPr lang="zh-CN" altLang="zh-CN" sz="2600" kern="100" dirty="0">
                <a:latin typeface="Times New Roman" panose="02020603050405020304"/>
                <a:ea typeface="微软雅黑" panose="020B0503020204020204" pitchFamily="34" charset="-122"/>
                <a:cs typeface="Times New Roman" panose="02020603050405020304"/>
              </a:rPr>
              <a:t>对我国：提升国际地位，展示负责任的大国形象，增强我国的综合国力，为现代化建设创造良好的国际环境等。</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   ②</a:t>
            </a:r>
            <a:r>
              <a:rPr lang="zh-CN" altLang="zh-CN" sz="2600" kern="100" dirty="0">
                <a:latin typeface="Times New Roman" panose="02020603050405020304"/>
                <a:ea typeface="微软雅黑" panose="020B0503020204020204" pitchFamily="34" charset="-122"/>
                <a:cs typeface="Times New Roman" panose="02020603050405020304"/>
              </a:rPr>
              <a:t>对世界：</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   促进世界的和平与发展；</a:t>
            </a:r>
            <a:endPar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   建立国际政治经济新秩序；</a:t>
            </a:r>
            <a:endPar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推进世界多极化、经济全球化和国际关系的民主化；</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推动建设持久和平、共同繁荣的和谐世界。</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buClrTx/>
              <a:buSzTx/>
              <a:buFontTx/>
            </a:pP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   构建人类命运共同体</a:t>
            </a:r>
            <a:endPar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5948" y="189390"/>
            <a:ext cx="11409358" cy="6722110"/>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smtClean="0">
                <a:latin typeface="+mj-ea"/>
                <a:ea typeface="+mj-ea"/>
                <a:cs typeface="Courier New" panose="02070309020205020404"/>
              </a:rPr>
              <a:t>2.</a:t>
            </a:r>
            <a:r>
              <a:rPr lang="zh-CN" altLang="zh-CN" sz="2600" b="1" kern="100" dirty="0" smtClean="0">
                <a:latin typeface="+mj-ea"/>
                <a:ea typeface="+mj-ea"/>
                <a:cs typeface="Times New Roman" panose="02020603050405020304"/>
              </a:rPr>
              <a:t>我国在国际关系中怎样做某事</a:t>
            </a:r>
            <a:endParaRPr lang="en-US" altLang="zh-CN" sz="2600" b="1" kern="100" dirty="0" smtClean="0">
              <a:latin typeface="+mj-ea"/>
              <a:ea typeface="+mj-ea"/>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从作为国际社会成员的角度：</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要履行主权国家的义务，遵循《联合国宪章》规定的宗旨和原则。</a:t>
            </a:r>
            <a:endParaRPr lang="zh-CN" altLang="zh-CN" sz="2600" kern="100" dirty="0">
              <a:solidFill>
                <a:srgbClr val="FF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从处理国际关系的角度：</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在维护自身利益的同时，兼顾他国合理关切，在谋求本国发展中促进各国共同发展。在和平共处五项原则的基础上同所有国家发展友好合作。</a:t>
            </a:r>
            <a:endParaRPr lang="zh-CN" altLang="zh-CN" sz="2600" kern="100" dirty="0">
              <a:solidFill>
                <a:srgbClr val="FF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从国际形势的角度：</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要反对霸权主义和强权政治，推动国际新秩序的建立和世界多极化的发展。</a:t>
            </a:r>
            <a:endParaRPr lang="zh-CN" altLang="zh-CN" sz="2600" kern="100" dirty="0">
              <a:solidFill>
                <a:srgbClr val="FF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从国际竞争实质的角度：</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创新驱动战略，掌握核心技术，要增强综合国力。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从外交政策的角度：</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奉行独立自主的和平外交政策，坚持和平发展道路，推动构建人类命运共同体</a:t>
            </a:r>
            <a:r>
              <a:rPr lang="zh-CN" altLang="zh-CN" sz="2600" kern="100" dirty="0" smtClean="0">
                <a:solidFill>
                  <a:srgbClr val="FF0000"/>
                </a:solidFill>
                <a:latin typeface="Times New Roman" panose="02020603050405020304"/>
                <a:ea typeface="微软雅黑" panose="020B0503020204020204" pitchFamily="34" charset="-122"/>
                <a:cs typeface="Times New Roman" panose="02020603050405020304"/>
              </a:rPr>
              <a:t>。</a:t>
            </a:r>
            <a:endParaRPr lang="zh-CN" altLang="zh-CN" sz="2600" kern="100" dirty="0" smtClean="0">
              <a:solidFill>
                <a:srgbClr val="FF0000"/>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07365" y="702310"/>
            <a:ext cx="11177905" cy="5851525"/>
          </a:xfrm>
          <a:prstGeom prst="rect">
            <a:avLst/>
          </a:prstGeom>
          <a:noFill/>
        </p:spPr>
        <p:txBody>
          <a:bodyPr wrap="square" rtlCol="0" anchor="t">
            <a:spAutoFit/>
          </a:bodyPr>
          <a:p>
            <a:pPr>
              <a:lnSpc>
                <a:spcPct val="120000"/>
              </a:lnSpc>
            </a:pPr>
            <a:r>
              <a:rPr lang="zh-CN" altLang="en-US" sz="2400"/>
              <a:t>39．阅读材料，回答下列问题。（28分）</a:t>
            </a:r>
            <a:endParaRPr lang="zh-CN" altLang="en-US" sz="2400"/>
          </a:p>
          <a:p>
            <a:pPr>
              <a:lnSpc>
                <a:spcPct val="120000"/>
              </a:lnSpc>
            </a:pPr>
            <a:r>
              <a:rPr lang="zh-CN" altLang="en-US" sz="2400">
                <a:latin typeface="楷体" panose="02010609060101010101" charset="-122"/>
                <a:ea typeface="楷体" panose="02010609060101010101" charset="-122"/>
                <a:cs typeface="楷体" panose="02010609060101010101" charset="-122"/>
              </a:rPr>
              <a:t>    中国是人类命运共同体理念的倡导者。党的十八大报告正式提出“倡导人类命运共同体意识”。2017年1月，习近平主席在联合国日内瓦总部发表题为《共同构建人类命运共同体》的主旨演讲，系统地阐述了人类命运共同体理念。2017年2月，“构建人类命运共同体”理念被写入联合国有关决议。</a:t>
            </a:r>
            <a:endParaRPr lang="zh-CN" altLang="en-US" sz="2400">
              <a:latin typeface="楷体" panose="02010609060101010101" charset="-122"/>
              <a:ea typeface="楷体" panose="02010609060101010101" charset="-122"/>
              <a:cs typeface="楷体" panose="02010609060101010101" charset="-122"/>
            </a:endParaRPr>
          </a:p>
          <a:p>
            <a:pPr>
              <a:lnSpc>
                <a:spcPct val="120000"/>
              </a:lnSpc>
            </a:pPr>
            <a:r>
              <a:rPr lang="zh-CN" altLang="en-US" sz="2400">
                <a:latin typeface="楷体" panose="02010609060101010101" charset="-122"/>
                <a:ea typeface="楷体" panose="02010609060101010101" charset="-122"/>
                <a:cs typeface="楷体" panose="02010609060101010101" charset="-122"/>
              </a:rPr>
              <a:t>    中国是构建人类命运共同体的先行者。在联合国维和行动中，中国派出维和人员最多，维和摊款出资位居前列。在应对气候变化上，中国率先批准《巴黎协定》。改革开放以来，中国经济增长对世界经济增长的贡献率年均在30%以上，中国对全球减贫的贡献率超过70%。中国积极推进国际合作。“一带一路”倡议提出以来，已经有100多个国家和国际组织积极响应支持，68个国家和国际组织同中国签署合作协议。</a:t>
            </a:r>
            <a:endParaRPr lang="zh-CN" altLang="en-US" sz="2400"/>
          </a:p>
          <a:p>
            <a:pPr>
              <a:lnSpc>
                <a:spcPct val="120000"/>
              </a:lnSpc>
            </a:pPr>
            <a:r>
              <a:rPr lang="zh-CN" altLang="en-US" sz="2400"/>
              <a:t>   （1）结合材料，运用国际社会知识，说明我国为什么要大力倡导构建人类命运共同体。（12分）</a:t>
            </a:r>
            <a:endParaRPr lang="zh-CN" altLang="en-US" sz="2400"/>
          </a:p>
        </p:txBody>
      </p:sp>
      <p:sp>
        <p:nvSpPr>
          <p:cNvPr id="3" name="文本框 2"/>
          <p:cNvSpPr txBox="1"/>
          <p:nvPr/>
        </p:nvSpPr>
        <p:spPr>
          <a:xfrm>
            <a:off x="341630" y="147955"/>
            <a:ext cx="5445760" cy="460375"/>
          </a:xfrm>
          <a:prstGeom prst="rect">
            <a:avLst/>
          </a:prstGeom>
          <a:noFill/>
          <a:ln>
            <a:solidFill>
              <a:srgbClr val="FF0000"/>
            </a:solidFill>
          </a:ln>
        </p:spPr>
        <p:txBody>
          <a:bodyPr wrap="square" rtlCol="0" anchor="t">
            <a:spAutoFit/>
          </a:bodyPr>
          <a:p>
            <a:r>
              <a:rPr lang="zh-CN" altLang="en-US" sz="2400">
                <a:latin typeface="方正舒体" panose="02010601030101010101" charset="-122"/>
                <a:ea typeface="方正舒体" panose="02010601030101010101" charset="-122"/>
                <a:cs typeface="方正舒体" panose="02010601030101010101" charset="-122"/>
              </a:rPr>
              <a:t>2017年高考文综政治（全国卷Ⅲ）试题</a:t>
            </a:r>
            <a:endParaRPr lang="zh-CN" altLang="en-US" sz="2400">
              <a:latin typeface="方正舒体" panose="02010601030101010101" charset="-122"/>
              <a:ea typeface="方正舒体" panose="02010601030101010101" charset="-122"/>
              <a:cs typeface="方正舒体" panose="02010601030101010101" charset="-122"/>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1525" y="-130810"/>
            <a:ext cx="10958830" cy="5949315"/>
          </a:xfrm>
          <a:prstGeom prst="rect">
            <a:avLst/>
          </a:prstGeom>
          <a:noFill/>
        </p:spPr>
        <p:txBody>
          <a:bodyPr wrap="square" rtlCol="0" anchor="t">
            <a:spAutoFit/>
          </a:bodyPr>
          <a:p>
            <a:pPr>
              <a:lnSpc>
                <a:spcPct val="340000"/>
              </a:lnSpc>
            </a:pPr>
            <a:r>
              <a:rPr lang="zh-CN" altLang="en-US" sz="2800"/>
              <a:t>经济全球化的发展，使国家之间相互依存的程度日益加深；</a:t>
            </a:r>
            <a:endParaRPr lang="zh-CN" altLang="en-US" sz="2800"/>
          </a:p>
          <a:p>
            <a:pPr>
              <a:lnSpc>
                <a:spcPct val="340000"/>
              </a:lnSpc>
            </a:pPr>
            <a:r>
              <a:rPr lang="zh-CN" altLang="en-US" sz="2800"/>
              <a:t>有利于</a:t>
            </a:r>
            <a:r>
              <a:rPr lang="zh-CN" altLang="en-US" sz="2800">
                <a:solidFill>
                  <a:srgbClr val="FF0000"/>
                </a:solidFill>
              </a:rPr>
              <a:t>促进</a:t>
            </a:r>
            <a:r>
              <a:rPr lang="zh-CN" altLang="en-US" sz="2800"/>
              <a:t>我国及世界各国在共同发展中实现合作共赢；</a:t>
            </a:r>
            <a:endParaRPr lang="zh-CN" altLang="en-US" sz="2800"/>
          </a:p>
          <a:p>
            <a:pPr>
              <a:lnSpc>
                <a:spcPct val="340000"/>
              </a:lnSpc>
            </a:pPr>
            <a:r>
              <a:rPr lang="zh-CN" altLang="en-US" sz="2800"/>
              <a:t>能够</a:t>
            </a:r>
            <a:r>
              <a:rPr lang="zh-CN" altLang="en-US" sz="2800">
                <a:solidFill>
                  <a:srgbClr val="FF0000"/>
                </a:solidFill>
              </a:rPr>
              <a:t>更好地协调</a:t>
            </a:r>
            <a:r>
              <a:rPr lang="zh-CN" altLang="en-US" sz="2800"/>
              <a:t>政策与行动，</a:t>
            </a:r>
            <a:r>
              <a:rPr lang="zh-CN" altLang="en-US" sz="2800">
                <a:solidFill>
                  <a:srgbClr val="FF0000"/>
                </a:solidFill>
              </a:rPr>
              <a:t>共同应对</a:t>
            </a:r>
            <a:r>
              <a:rPr lang="zh-CN" altLang="en-US" sz="2800"/>
              <a:t>气候变化等全球性挑战。</a:t>
            </a:r>
            <a:endParaRPr lang="zh-CN" altLang="en-US" sz="2800"/>
          </a:p>
          <a:p>
            <a:pPr>
              <a:lnSpc>
                <a:spcPct val="340000"/>
              </a:lnSpc>
            </a:pPr>
            <a:r>
              <a:rPr lang="zh-CN" altLang="en-US" sz="2800"/>
              <a:t>有利于</a:t>
            </a:r>
            <a:r>
              <a:rPr lang="zh-CN" altLang="en-US" sz="2800">
                <a:solidFill>
                  <a:srgbClr val="FF0000"/>
                </a:solidFill>
              </a:rPr>
              <a:t>建立</a:t>
            </a:r>
            <a:r>
              <a:rPr lang="zh-CN" altLang="en-US" sz="2800"/>
              <a:t>国际政治经济新秩序，实现世界的普遍安全与持久和平。</a:t>
            </a:r>
            <a:endParaRPr lang="zh-CN" altLang="en-US" sz="2800"/>
          </a:p>
        </p:txBody>
      </p:sp>
      <p:sp>
        <p:nvSpPr>
          <p:cNvPr id="3" name="文本框 2"/>
          <p:cNvSpPr txBox="1"/>
          <p:nvPr/>
        </p:nvSpPr>
        <p:spPr>
          <a:xfrm>
            <a:off x="1273810" y="1409700"/>
            <a:ext cx="10695305" cy="398780"/>
          </a:xfrm>
          <a:prstGeom prst="rect">
            <a:avLst/>
          </a:prstGeom>
          <a:noFill/>
        </p:spPr>
        <p:txBody>
          <a:bodyPr wrap="none" rtlCol="0" anchor="t">
            <a:spAutoFit/>
          </a:bodyPr>
          <a:p>
            <a:r>
              <a:rPr lang="zh-CN" altLang="en-US" sz="2000">
                <a:solidFill>
                  <a:srgbClr val="0070C0"/>
                </a:solidFill>
                <a:sym typeface="+mn-ea"/>
              </a:rPr>
              <a:t>经济全球化的发展（2分）；使国家之间相互依存的程度日益加深或是相互 联系的整体（1分）</a:t>
            </a:r>
            <a:endParaRPr lang="zh-CN" altLang="en-US" sz="2000">
              <a:solidFill>
                <a:srgbClr val="0070C0"/>
              </a:solidFill>
              <a:sym typeface="+mn-ea"/>
            </a:endParaRPr>
          </a:p>
        </p:txBody>
      </p:sp>
      <p:sp>
        <p:nvSpPr>
          <p:cNvPr id="4" name="文本框 3"/>
          <p:cNvSpPr txBox="1"/>
          <p:nvPr/>
        </p:nvSpPr>
        <p:spPr>
          <a:xfrm>
            <a:off x="1273810" y="2823210"/>
            <a:ext cx="10456545" cy="706755"/>
          </a:xfrm>
          <a:prstGeom prst="rect">
            <a:avLst/>
          </a:prstGeom>
          <a:noFill/>
        </p:spPr>
        <p:txBody>
          <a:bodyPr wrap="square" rtlCol="0" anchor="t">
            <a:spAutoFit/>
          </a:bodyPr>
          <a:p>
            <a:pPr lvl="0" algn="l">
              <a:buClrTx/>
              <a:buSzTx/>
              <a:buFontTx/>
            </a:pPr>
            <a:r>
              <a:rPr lang="zh-CN" altLang="en-US" sz="2000">
                <a:solidFill>
                  <a:srgbClr val="0070C0"/>
                </a:solidFill>
                <a:sym typeface="+mn-ea"/>
              </a:rPr>
              <a:t>有利于</a:t>
            </a:r>
            <a:r>
              <a:rPr lang="zh-CN" altLang="en-US" sz="2000">
                <a:solidFill>
                  <a:srgbClr val="0070C0"/>
                </a:solidFill>
                <a:sym typeface="+mn-ea"/>
              </a:rPr>
              <a:t>促进</a:t>
            </a:r>
            <a:r>
              <a:rPr lang="zh-CN" altLang="en-US" sz="2000">
                <a:solidFill>
                  <a:srgbClr val="0070C0"/>
                </a:solidFill>
                <a:sym typeface="+mn-ea"/>
              </a:rPr>
              <a:t>我国及世界各国在共同发展中实现合作共赢。（3分）或</a:t>
            </a:r>
            <a:r>
              <a:rPr lang="zh-CN" altLang="en-US" sz="2000">
                <a:solidFill>
                  <a:srgbClr val="0070C0"/>
                </a:solidFill>
                <a:sym typeface="+mn-ea"/>
              </a:rPr>
              <a:t>促进</a:t>
            </a:r>
            <a:r>
              <a:rPr lang="zh-CN" altLang="en-US" sz="2000">
                <a:solidFill>
                  <a:srgbClr val="0070C0"/>
                </a:solidFill>
                <a:sym typeface="+mn-ea"/>
              </a:rPr>
              <a:t>共同发展；或共同繁荣;共同利益或意义相近均可给3分</a:t>
            </a:r>
            <a:endParaRPr lang="zh-CN" altLang="en-US" sz="2000">
              <a:solidFill>
                <a:srgbClr val="0070C0"/>
              </a:solidFill>
              <a:sym typeface="+mn-ea"/>
            </a:endParaRPr>
          </a:p>
        </p:txBody>
      </p:sp>
      <p:sp>
        <p:nvSpPr>
          <p:cNvPr id="5" name="文本框 4"/>
          <p:cNvSpPr txBox="1"/>
          <p:nvPr/>
        </p:nvSpPr>
        <p:spPr>
          <a:xfrm>
            <a:off x="1273810" y="4270375"/>
            <a:ext cx="10349230" cy="645160"/>
          </a:xfrm>
          <a:prstGeom prst="rect">
            <a:avLst/>
          </a:prstGeom>
          <a:noFill/>
        </p:spPr>
        <p:txBody>
          <a:bodyPr wrap="square" rtlCol="0" anchor="t">
            <a:spAutoFit/>
          </a:bodyPr>
          <a:p>
            <a:pPr lvl="0" algn="l">
              <a:buClrTx/>
              <a:buSzTx/>
              <a:buFontTx/>
            </a:pPr>
            <a:r>
              <a:rPr lang="zh-CN" altLang="en-US" sz="2000">
                <a:solidFill>
                  <a:srgbClr val="0070C0"/>
                </a:solidFill>
                <a:sym typeface="+mn-ea"/>
              </a:rPr>
              <a:t>能够</a:t>
            </a:r>
            <a:r>
              <a:rPr lang="zh-CN" altLang="en-US" sz="2000">
                <a:solidFill>
                  <a:srgbClr val="0070C0"/>
                </a:solidFill>
                <a:sym typeface="+mn-ea"/>
              </a:rPr>
              <a:t>更好地协调</a:t>
            </a:r>
            <a:r>
              <a:rPr lang="zh-CN" altLang="en-US" sz="2000">
                <a:solidFill>
                  <a:srgbClr val="0070C0"/>
                </a:solidFill>
                <a:sym typeface="+mn-ea"/>
              </a:rPr>
              <a:t>政策与行动，（1分）</a:t>
            </a:r>
            <a:r>
              <a:rPr lang="zh-CN" altLang="en-US" sz="2000">
                <a:solidFill>
                  <a:srgbClr val="0070C0"/>
                </a:solidFill>
                <a:sym typeface="+mn-ea"/>
              </a:rPr>
              <a:t>共同应对</a:t>
            </a:r>
            <a:r>
              <a:rPr lang="zh-CN" altLang="en-US" sz="2000">
                <a:solidFill>
                  <a:srgbClr val="0070C0"/>
                </a:solidFill>
                <a:sym typeface="+mn-ea"/>
              </a:rPr>
              <a:t>气候变化等全球性挑战；或共同</a:t>
            </a:r>
            <a:r>
              <a:rPr lang="zh-CN" altLang="en-US" sz="2000">
                <a:solidFill>
                  <a:srgbClr val="0070C0"/>
                </a:solidFill>
                <a:sym typeface="+mn-ea"/>
              </a:rPr>
              <a:t>应对</a:t>
            </a:r>
            <a:r>
              <a:rPr lang="zh-CN" altLang="en-US" sz="2000">
                <a:solidFill>
                  <a:srgbClr val="0070C0"/>
                </a:solidFill>
                <a:sym typeface="+mn-ea"/>
              </a:rPr>
              <a:t>贫困问题；或</a:t>
            </a:r>
            <a:r>
              <a:rPr lang="zh-CN" altLang="en-US" sz="2000">
                <a:solidFill>
                  <a:srgbClr val="0070C0"/>
                </a:solidFill>
                <a:sym typeface="+mn-ea"/>
              </a:rPr>
              <a:t>共同应对</a:t>
            </a:r>
            <a:r>
              <a:rPr lang="zh-CN" altLang="en-US" sz="2000">
                <a:solidFill>
                  <a:srgbClr val="0070C0"/>
                </a:solidFill>
                <a:sym typeface="+mn-ea"/>
              </a:rPr>
              <a:t>霸权主义和强权政治（任答一点2分）</a:t>
            </a:r>
            <a:endParaRPr lang="zh-CN" altLang="en-US" sz="2000">
              <a:solidFill>
                <a:srgbClr val="0070C0"/>
              </a:solidFill>
              <a:sym typeface="+mn-ea"/>
            </a:endParaRPr>
          </a:p>
        </p:txBody>
      </p:sp>
      <p:sp>
        <p:nvSpPr>
          <p:cNvPr id="6" name="文本框 5"/>
          <p:cNvSpPr txBox="1"/>
          <p:nvPr/>
        </p:nvSpPr>
        <p:spPr>
          <a:xfrm>
            <a:off x="1273810" y="5818505"/>
            <a:ext cx="10456545" cy="398780"/>
          </a:xfrm>
          <a:prstGeom prst="rect">
            <a:avLst/>
          </a:prstGeom>
          <a:noFill/>
        </p:spPr>
        <p:txBody>
          <a:bodyPr wrap="square" rtlCol="0" anchor="t">
            <a:spAutoFit/>
          </a:bodyPr>
          <a:p>
            <a:pPr lvl="0" algn="l">
              <a:buClrTx/>
              <a:buSzTx/>
              <a:buFontTx/>
            </a:pPr>
            <a:r>
              <a:rPr lang="zh-CN" altLang="en-US" sz="2000">
                <a:solidFill>
                  <a:srgbClr val="0070C0"/>
                </a:solidFill>
                <a:sym typeface="+mn-ea"/>
              </a:rPr>
              <a:t>有利于</a:t>
            </a:r>
            <a:r>
              <a:rPr lang="zh-CN" altLang="en-US" sz="2000">
                <a:solidFill>
                  <a:srgbClr val="0070C0"/>
                </a:solidFill>
                <a:sym typeface="+mn-ea"/>
              </a:rPr>
              <a:t>建立</a:t>
            </a:r>
            <a:r>
              <a:rPr lang="zh-CN" altLang="en-US" sz="2000">
                <a:solidFill>
                  <a:srgbClr val="0070C0"/>
                </a:solidFill>
                <a:sym typeface="+mn-ea"/>
              </a:rPr>
              <a:t>国际政治经济新秩序， （1分）实现世界的普遍安全与持久和平（2分）</a:t>
            </a:r>
            <a:endParaRPr lang="zh-CN" altLang="en-US" sz="2000">
              <a:solidFill>
                <a:srgbClr val="0070C0"/>
              </a:solidFill>
              <a:sym typeface="+mn-ea"/>
            </a:endParaRPr>
          </a:p>
        </p:txBody>
      </p:sp>
      <p:sp>
        <p:nvSpPr>
          <p:cNvPr id="7" name="文本框 6"/>
          <p:cNvSpPr txBox="1"/>
          <p:nvPr/>
        </p:nvSpPr>
        <p:spPr>
          <a:xfrm>
            <a:off x="7202805" y="6217285"/>
            <a:ext cx="4297680" cy="617220"/>
          </a:xfrm>
          <a:prstGeom prst="rect">
            <a:avLst/>
          </a:prstGeom>
          <a:noFill/>
        </p:spPr>
        <p:txBody>
          <a:bodyPr wrap="none" rtlCol="0" anchor="t">
            <a:spAutoFit/>
          </a:bodyPr>
          <a:p>
            <a:pPr>
              <a:lnSpc>
                <a:spcPct val="190000"/>
              </a:lnSpc>
            </a:pPr>
            <a:r>
              <a:rPr lang="zh-CN" altLang="en-US">
                <a:sym typeface="+mn-ea"/>
              </a:rPr>
              <a:t>注：和平与发展是当今时代的主题不给分</a:t>
            </a:r>
            <a:endParaRPr lang="zh-CN" altLang="en-US"/>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4540" y="226695"/>
            <a:ext cx="10662920" cy="6404610"/>
          </a:xfrm>
          <a:prstGeom prst="rect">
            <a:avLst/>
          </a:prstGeom>
          <a:noFill/>
        </p:spPr>
        <p:txBody>
          <a:bodyPr wrap="square" rtlCol="0" anchor="t">
            <a:spAutoFit/>
          </a:bodyPr>
          <a:p>
            <a:pPr>
              <a:lnSpc>
                <a:spcPct val="190000"/>
              </a:lnSpc>
            </a:pPr>
            <a:r>
              <a:rPr lang="zh-CN" altLang="en-US" sz="2400"/>
              <a:t>①经济全球化的发展（2分）；使国家之间相互依存的程度日益加深或是相互 联系的整体（1分）</a:t>
            </a:r>
            <a:endParaRPr lang="zh-CN" altLang="en-US" sz="2400"/>
          </a:p>
          <a:p>
            <a:pPr>
              <a:lnSpc>
                <a:spcPct val="190000"/>
              </a:lnSpc>
            </a:pPr>
            <a:r>
              <a:rPr lang="zh-CN" altLang="en-US" sz="2400"/>
              <a:t>②有利于</a:t>
            </a:r>
            <a:r>
              <a:rPr lang="zh-CN" altLang="en-US" sz="2400">
                <a:solidFill>
                  <a:srgbClr val="FF0000"/>
                </a:solidFill>
              </a:rPr>
              <a:t>促进</a:t>
            </a:r>
            <a:r>
              <a:rPr lang="zh-CN" altLang="en-US" sz="2400"/>
              <a:t>我国及世界各国在共同发展中实现合作共赢。（3分）或</a:t>
            </a:r>
            <a:r>
              <a:rPr lang="zh-CN" altLang="en-US" sz="2400">
                <a:solidFill>
                  <a:srgbClr val="FF0000"/>
                </a:solidFill>
              </a:rPr>
              <a:t>促进</a:t>
            </a:r>
            <a:r>
              <a:rPr lang="zh-CN" altLang="en-US" sz="2400"/>
              <a:t>共同发展；或共同繁荣;共同利益或意义相近均可给3分</a:t>
            </a:r>
            <a:endParaRPr lang="zh-CN" altLang="en-US" sz="2400"/>
          </a:p>
          <a:p>
            <a:pPr>
              <a:lnSpc>
                <a:spcPct val="190000"/>
              </a:lnSpc>
            </a:pPr>
            <a:r>
              <a:rPr lang="zh-CN" altLang="en-US" sz="2400"/>
              <a:t>③能够</a:t>
            </a:r>
            <a:r>
              <a:rPr lang="zh-CN" altLang="en-US" sz="2400">
                <a:solidFill>
                  <a:srgbClr val="FF0000"/>
                </a:solidFill>
                <a:effectLst>
                  <a:outerShdw blurRad="38100" dist="38100" dir="2700000" algn="tl">
                    <a:srgbClr val="000000">
                      <a:alpha val="43137"/>
                    </a:srgbClr>
                  </a:outerShdw>
                </a:effectLst>
              </a:rPr>
              <a:t>更好地协调</a:t>
            </a:r>
            <a:r>
              <a:rPr lang="zh-CN" altLang="en-US" sz="2400"/>
              <a:t>政策与行动，（1分）</a:t>
            </a:r>
            <a:r>
              <a:rPr lang="zh-CN" altLang="en-US" sz="2400">
                <a:solidFill>
                  <a:srgbClr val="FF0000"/>
                </a:solidFill>
              </a:rPr>
              <a:t>共同应对</a:t>
            </a:r>
            <a:r>
              <a:rPr lang="zh-CN" altLang="en-US" sz="2400"/>
              <a:t>气候变化等全球性挑战；或共同</a:t>
            </a:r>
            <a:r>
              <a:rPr lang="zh-CN" altLang="en-US" sz="2400">
                <a:solidFill>
                  <a:srgbClr val="FF0000"/>
                </a:solidFill>
              </a:rPr>
              <a:t>应对</a:t>
            </a:r>
            <a:r>
              <a:rPr lang="zh-CN" altLang="en-US" sz="2400"/>
              <a:t>贫困问题；或</a:t>
            </a:r>
            <a:r>
              <a:rPr lang="zh-CN" altLang="en-US" sz="2400">
                <a:solidFill>
                  <a:srgbClr val="FF0000"/>
                </a:solidFill>
              </a:rPr>
              <a:t>共同应对</a:t>
            </a:r>
            <a:r>
              <a:rPr lang="zh-CN" altLang="en-US" sz="2400"/>
              <a:t>霸权主义和强权政治（任答一点2分）</a:t>
            </a:r>
            <a:endParaRPr lang="zh-CN" altLang="en-US" sz="2400"/>
          </a:p>
          <a:p>
            <a:pPr>
              <a:lnSpc>
                <a:spcPct val="190000"/>
              </a:lnSpc>
            </a:pPr>
            <a:r>
              <a:rPr lang="zh-CN" altLang="en-US" sz="2400"/>
              <a:t>④有利于</a:t>
            </a:r>
            <a:r>
              <a:rPr lang="zh-CN" altLang="en-US" sz="2400">
                <a:solidFill>
                  <a:srgbClr val="FF0000"/>
                </a:solidFill>
              </a:rPr>
              <a:t>建立</a:t>
            </a:r>
            <a:r>
              <a:rPr lang="zh-CN" altLang="en-US" sz="2400"/>
              <a:t>国际政治经济新秩序， （1分）实现世界的普遍安全与持久和平（2分）</a:t>
            </a:r>
            <a:endParaRPr lang="zh-CN" altLang="en-US" sz="2400"/>
          </a:p>
          <a:p>
            <a:pPr>
              <a:lnSpc>
                <a:spcPct val="190000"/>
              </a:lnSpc>
            </a:pPr>
            <a:r>
              <a:rPr lang="zh-CN" altLang="en-US" sz="2400"/>
              <a:t>注：和平与发展是当今时代的主题不给分</a:t>
            </a:r>
            <a:endParaRPr lang="zh-CN" altLang="en-US" sz="2400"/>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55930" y="768350"/>
            <a:ext cx="11323320" cy="5846445"/>
          </a:xfrm>
          <a:prstGeom prst="rect">
            <a:avLst/>
          </a:prstGeom>
          <a:noFill/>
        </p:spPr>
        <p:txBody>
          <a:bodyPr wrap="square" rtlCol="0" anchor="t">
            <a:spAutoFit/>
          </a:bodyPr>
          <a:p>
            <a:pPr>
              <a:lnSpc>
                <a:spcPct val="130000"/>
              </a:lnSpc>
            </a:pPr>
            <a:r>
              <a:rPr lang="zh-CN" altLang="en-US" sz="2400"/>
              <a:t>39.阅读材料，完成下列要求。</a:t>
            </a:r>
            <a:endParaRPr lang="zh-CN" altLang="en-US" sz="2400"/>
          </a:p>
          <a:p>
            <a:pPr>
              <a:lnSpc>
                <a:spcPct val="130000"/>
              </a:lnSpc>
            </a:pPr>
            <a:r>
              <a:rPr lang="en-US" altLang="zh-CN" sz="2400">
                <a:latin typeface="楷体" panose="02010609060101010101" charset="-122"/>
                <a:ea typeface="楷体" panose="02010609060101010101" charset="-122"/>
                <a:cs typeface="楷体" panose="02010609060101010101" charset="-122"/>
              </a:rPr>
              <a:t>    </a:t>
            </a:r>
            <a:r>
              <a:rPr lang="zh-CN" altLang="en-US" sz="2400">
                <a:latin typeface="楷体" panose="02010609060101010101" charset="-122"/>
                <a:ea typeface="楷体" panose="02010609060101010101" charset="-122"/>
                <a:cs typeface="楷体" panose="02010609060101010101" charset="-122"/>
              </a:rPr>
              <a:t>新型冠状病毒肺炎是近百年来人类遭遇的影响范围最广的全球性大流行病，对全世界是一次严重危机和严峻考验。人类生命安全和健康面临重大威胁。</a:t>
            </a:r>
            <a:endParaRPr lang="zh-CN" altLang="en-US" sz="2400">
              <a:latin typeface="楷体" panose="02010609060101010101" charset="-122"/>
              <a:ea typeface="楷体" panose="02010609060101010101" charset="-122"/>
              <a:cs typeface="楷体" panose="02010609060101010101" charset="-122"/>
            </a:endParaRPr>
          </a:p>
          <a:p>
            <a:pPr>
              <a:lnSpc>
                <a:spcPct val="130000"/>
              </a:lnSpc>
            </a:pPr>
            <a:r>
              <a:rPr lang="en-US" altLang="zh-CN" sz="2400">
                <a:latin typeface="楷体" panose="02010609060101010101" charset="-122"/>
                <a:ea typeface="楷体" panose="02010609060101010101" charset="-122"/>
                <a:cs typeface="楷体" panose="02010609060101010101" charset="-122"/>
              </a:rPr>
              <a:t>    </a:t>
            </a:r>
            <a:r>
              <a:rPr lang="zh-CN" altLang="en-US" sz="2400">
                <a:latin typeface="楷体" panose="02010609060101010101" charset="-122"/>
                <a:ea typeface="楷体" panose="02010609060101010101" charset="-122"/>
                <a:cs typeface="楷体" panose="02010609060101010101" charset="-122"/>
              </a:rPr>
              <a:t>面对突如其来、来势汹汹的疫情天灾，中国果断打响疫情防控阻击战，把人民生命安全和身体健康放在第一位，采取最全面最严格最彻底的防控措施，取得了抗击疫情重大战略成果，毫不保留同各方分享防控和救治经验，尽己所能向国际社会提供人道主义援助，支持全球抗击疫情。</a:t>
            </a:r>
            <a:endParaRPr lang="zh-CN" altLang="en-US" sz="2400">
              <a:latin typeface="楷体" panose="02010609060101010101" charset="-122"/>
              <a:ea typeface="楷体" panose="02010609060101010101" charset="-122"/>
              <a:cs typeface="楷体" panose="02010609060101010101" charset="-122"/>
            </a:endParaRPr>
          </a:p>
          <a:p>
            <a:pPr>
              <a:lnSpc>
                <a:spcPct val="130000"/>
              </a:lnSpc>
            </a:pPr>
            <a:r>
              <a:rPr lang="en-US" altLang="zh-CN" sz="2400">
                <a:latin typeface="楷体" panose="02010609060101010101" charset="-122"/>
                <a:ea typeface="楷体" panose="02010609060101010101" charset="-122"/>
                <a:cs typeface="楷体" panose="02010609060101010101" charset="-122"/>
              </a:rPr>
              <a:t>    </a:t>
            </a:r>
            <a:r>
              <a:rPr lang="zh-CN" altLang="en-US" sz="2400">
                <a:latin typeface="楷体" panose="02010609060101010101" charset="-122"/>
                <a:ea typeface="楷体" panose="02010609060101010101" charset="-122"/>
                <a:cs typeface="楷体" panose="02010609060101010101" charset="-122"/>
              </a:rPr>
              <a:t>2020年3月26日，国家主席习近平出席二十国集团领导人特别峰会并发表《携手抗议 共克时艰》讲话，倡议打好新冠肺炎疫情防控全球阻击战，有效开展国际联防联控，积极支持国际组织发挥作用，加强国际宏观经济政策协调。</a:t>
            </a:r>
            <a:endParaRPr lang="zh-CN" altLang="en-US" sz="2400">
              <a:latin typeface="楷体" panose="02010609060101010101" charset="-122"/>
              <a:ea typeface="楷体" panose="02010609060101010101" charset="-122"/>
              <a:cs typeface="楷体" panose="02010609060101010101" charset="-122"/>
            </a:endParaRPr>
          </a:p>
          <a:p>
            <a:pPr>
              <a:lnSpc>
                <a:spcPct val="130000"/>
              </a:lnSpc>
            </a:pPr>
            <a:r>
              <a:rPr lang="en-US" altLang="zh-CN" sz="2400"/>
              <a:t>      </a:t>
            </a:r>
            <a:r>
              <a:rPr lang="zh-CN" altLang="en-US" sz="2400"/>
              <a:t>结合材料并运用政治生活知识，分析打赢新冠肺炎疫情防控全球阻击战为什么要秉持人类命运共同体理念。</a:t>
            </a:r>
            <a:endParaRPr lang="zh-CN" altLang="en-US" sz="2400"/>
          </a:p>
        </p:txBody>
      </p:sp>
      <p:sp>
        <p:nvSpPr>
          <p:cNvPr id="3" name="文本框 2"/>
          <p:cNvSpPr txBox="1"/>
          <p:nvPr/>
        </p:nvSpPr>
        <p:spPr>
          <a:xfrm>
            <a:off x="341630" y="147955"/>
            <a:ext cx="5445760" cy="460375"/>
          </a:xfrm>
          <a:prstGeom prst="rect">
            <a:avLst/>
          </a:prstGeom>
          <a:noFill/>
          <a:ln>
            <a:solidFill>
              <a:srgbClr val="FF0000"/>
            </a:solidFill>
          </a:ln>
        </p:spPr>
        <p:txBody>
          <a:bodyPr wrap="square" rtlCol="0" anchor="t">
            <a:spAutoFit/>
          </a:bodyPr>
          <a:p>
            <a:r>
              <a:rPr lang="zh-CN" altLang="en-US" sz="2400">
                <a:latin typeface="方正舒体" panose="02010601030101010101" charset="-122"/>
                <a:ea typeface="方正舒体" panose="02010601030101010101" charset="-122"/>
                <a:cs typeface="方正舒体" panose="02010601030101010101" charset="-122"/>
              </a:rPr>
              <a:t>20</a:t>
            </a:r>
            <a:r>
              <a:rPr lang="en-US" altLang="zh-CN" sz="2400">
                <a:latin typeface="方正舒体" panose="02010601030101010101" charset="-122"/>
                <a:ea typeface="方正舒体" panose="02010601030101010101" charset="-122"/>
                <a:cs typeface="方正舒体" panose="02010601030101010101" charset="-122"/>
              </a:rPr>
              <a:t>20</a:t>
            </a:r>
            <a:r>
              <a:rPr lang="zh-CN" altLang="en-US" sz="2400">
                <a:latin typeface="方正舒体" panose="02010601030101010101" charset="-122"/>
                <a:ea typeface="方正舒体" panose="02010601030101010101" charset="-122"/>
                <a:cs typeface="方正舒体" panose="02010601030101010101" charset="-122"/>
              </a:rPr>
              <a:t>年高考文综政治（全国卷Ⅲ）试题</a:t>
            </a:r>
            <a:endParaRPr lang="zh-CN" altLang="en-US" sz="2400">
              <a:latin typeface="方正舒体" panose="02010601030101010101" charset="-122"/>
              <a:ea typeface="方正舒体" panose="02010601030101010101" charset="-122"/>
              <a:cs typeface="方正舒体" panose="02010601030101010101" charset="-122"/>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9305" y="388620"/>
            <a:ext cx="10763885" cy="5948680"/>
          </a:xfrm>
          <a:prstGeom prst="rect">
            <a:avLst/>
          </a:prstGeom>
          <a:noFill/>
        </p:spPr>
        <p:txBody>
          <a:bodyPr wrap="square" rtlCol="0" anchor="t">
            <a:spAutoFit/>
          </a:bodyPr>
          <a:p>
            <a:pPr>
              <a:lnSpc>
                <a:spcPct val="170000"/>
              </a:lnSpc>
            </a:pPr>
            <a:r>
              <a:rPr lang="zh-CN" altLang="en-US" sz="3200" b="1">
                <a:latin typeface="仿宋" panose="02010609060101010101" charset="-122"/>
                <a:ea typeface="仿宋" panose="02010609060101010101" charset="-122"/>
              </a:rPr>
              <a:t>经济全球化背景下，国家之间交往日益频繁、相互依存日益紧密，在重大传染性疾病面前各国都难以独善其身；</a:t>
            </a:r>
            <a:endParaRPr lang="zh-CN" altLang="en-US" sz="3200" b="1">
              <a:latin typeface="仿宋" panose="02010609060101010101" charset="-122"/>
              <a:ea typeface="仿宋" panose="02010609060101010101" charset="-122"/>
            </a:endParaRPr>
          </a:p>
          <a:p>
            <a:pPr>
              <a:lnSpc>
                <a:spcPct val="170000"/>
              </a:lnSpc>
            </a:pPr>
            <a:r>
              <a:rPr lang="zh-CN" altLang="en-US" sz="3200" b="1">
                <a:latin typeface="仿宋" panose="02010609060101010101" charset="-122"/>
                <a:ea typeface="仿宋" panose="02010609060101010101" charset="-122"/>
              </a:rPr>
              <a:t>全球疫情防控，事关维护全球公共卫生安全，事关人类前途命运；</a:t>
            </a:r>
            <a:endParaRPr lang="zh-CN" altLang="en-US" sz="3200" b="1">
              <a:latin typeface="仿宋" panose="02010609060101010101" charset="-122"/>
              <a:ea typeface="仿宋" panose="02010609060101010101" charset="-122"/>
            </a:endParaRPr>
          </a:p>
          <a:p>
            <a:pPr>
              <a:lnSpc>
                <a:spcPct val="170000"/>
              </a:lnSpc>
            </a:pPr>
            <a:r>
              <a:rPr lang="zh-CN" altLang="en-US" sz="3200" b="1">
                <a:latin typeface="仿宋" panose="02010609060101010101" charset="-122"/>
                <a:ea typeface="仿宋" panose="02010609060101010101" charset="-122"/>
              </a:rPr>
              <a:t>只有秉持人类命运共同体理念，团结合作，携手应对，才能打赢疫情防控全球阻击战，恢复经济社会发展，护佑世界和人民康宁。</a:t>
            </a:r>
            <a:endParaRPr lang="zh-CN" altLang="en-US" sz="3200" b="1">
              <a:latin typeface="仿宋" panose="02010609060101010101" charset="-122"/>
              <a:ea typeface="仿宋" panose="02010609060101010101" charset="-122"/>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05460" y="316230"/>
            <a:ext cx="10855325" cy="6000750"/>
          </a:xfrm>
          <a:prstGeom prst="rect">
            <a:avLst/>
          </a:prstGeom>
          <a:noFill/>
        </p:spPr>
        <p:txBody>
          <a:bodyPr wrap="square" rtlCol="0" anchor="t">
            <a:spAutoFit/>
          </a:bodyPr>
          <a:p>
            <a:r>
              <a:rPr lang="zh-CN" altLang="en-US" sz="2400"/>
              <a:t>①经济全球化背景下，国家之间交往日益频繁，相互依存日益紧密，在重大传染性疾病面前各国都难以独善其身；</a:t>
            </a:r>
            <a:endParaRPr lang="zh-CN" altLang="en-US" sz="2400"/>
          </a:p>
          <a:p>
            <a:r>
              <a:rPr lang="zh-CN" altLang="en-US" sz="2400">
                <a:solidFill>
                  <a:srgbClr val="0070C0"/>
                </a:solidFill>
                <a:latin typeface="楷体" panose="02010609060101010101" charset="-122"/>
                <a:ea typeface="楷体" panose="02010609060101010101" charset="-122"/>
                <a:cs typeface="楷体" panose="02010609060101010101" charset="-122"/>
              </a:rPr>
              <a:t>强调全球化背景的要求及其类似表达得4分，语言表述可以是：世界是一个整体，世界是普遍联系的，世界不是一座孤岛，你中有我、我中有你，当今世界是一个地球村，每个国家都不能置身事外，每个国家不可能独善其身……</a:t>
            </a:r>
            <a:endParaRPr lang="zh-CN" altLang="en-US" sz="2400">
              <a:solidFill>
                <a:srgbClr val="0070C0"/>
              </a:solidFill>
              <a:latin typeface="楷体" panose="02010609060101010101" charset="-122"/>
              <a:ea typeface="楷体" panose="02010609060101010101" charset="-122"/>
              <a:cs typeface="楷体" panose="02010609060101010101" charset="-122"/>
            </a:endParaRPr>
          </a:p>
          <a:p>
            <a:r>
              <a:rPr lang="zh-CN" altLang="en-US" sz="2400"/>
              <a:t>  ②全球疫情防控，事关维护全球公共卫生安全，事关人类前途命运；</a:t>
            </a:r>
            <a:endParaRPr lang="zh-CN" altLang="en-US" sz="2400"/>
          </a:p>
          <a:p>
            <a:r>
              <a:rPr lang="zh-CN" altLang="en-US" sz="2400">
                <a:solidFill>
                  <a:srgbClr val="0070C0"/>
                </a:solidFill>
                <a:latin typeface="楷体" panose="02010609060101010101" charset="-122"/>
                <a:ea typeface="楷体" panose="02010609060101010101" charset="-122"/>
                <a:cs typeface="楷体" panose="02010609060101010101" charset="-122"/>
              </a:rPr>
              <a:t>强调疫情防控现状的迫切要求，两个事关任答一个得4分，抄第一段材料“新型冠状病毒肺炎是近百年来人类遭遇的影响范围最广的全球性大流行病，对全世界是一次严重危机和严峻考验，人类生命安全和健康面临重大威胁。”得3分，笼统答符合共同利益得2分。 </a:t>
            </a:r>
            <a:endParaRPr lang="zh-CN" altLang="en-US" sz="2400">
              <a:solidFill>
                <a:srgbClr val="0070C0"/>
              </a:solidFill>
              <a:latin typeface="楷体" panose="02010609060101010101" charset="-122"/>
              <a:ea typeface="楷体" panose="02010609060101010101" charset="-122"/>
              <a:cs typeface="楷体" panose="02010609060101010101" charset="-122"/>
            </a:endParaRPr>
          </a:p>
          <a:p>
            <a:r>
              <a:rPr lang="zh-CN" altLang="en-US" sz="2400"/>
              <a:t>  ③只有秉持人类命运共同体理念，团结合作，携于应对，才能打赢疫情防控全球阻击战，恢复经济社会发展，护佑世界和人民康宁。 </a:t>
            </a:r>
            <a:endParaRPr lang="zh-CN" altLang="en-US" sz="2400"/>
          </a:p>
          <a:p>
            <a:r>
              <a:rPr lang="zh-CN" altLang="en-US" sz="2400"/>
              <a:t>  </a:t>
            </a:r>
            <a:r>
              <a:rPr lang="zh-CN" altLang="en-US" sz="2400">
                <a:solidFill>
                  <a:srgbClr val="0070C0"/>
                </a:solidFill>
                <a:latin typeface="楷体" panose="02010609060101010101" charset="-122"/>
                <a:ea typeface="楷体" panose="02010609060101010101" charset="-122"/>
                <a:cs typeface="楷体" panose="02010609060101010101" charset="-122"/>
              </a:rPr>
              <a:t>强调习近平讲话中主张做法3分，分析做法的效果及其作用3分，做法+效果4分。做法可以是大国担当，携手抗疫，并肩作战，共克时艰，联防联控，支持发挥国际组织作用等，效果可以是打赢疫情防控全球阻击战，恢复经济社会发展，保障人类健康发展等。 </a:t>
            </a:r>
            <a:endParaRPr lang="zh-CN" altLang="en-US" sz="2400">
              <a:solidFill>
                <a:srgbClr val="0070C0"/>
              </a:solidFill>
              <a:latin typeface="楷体" panose="02010609060101010101" charset="-122"/>
              <a:ea typeface="楷体" panose="02010609060101010101" charset="-122"/>
              <a:cs typeface="楷体" panose="02010609060101010101" charset="-122"/>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7555" y="584835"/>
            <a:ext cx="10786110" cy="6118860"/>
          </a:xfrm>
          <a:prstGeom prst="rect">
            <a:avLst/>
          </a:prstGeom>
          <a:noFill/>
        </p:spPr>
        <p:txBody>
          <a:bodyPr wrap="square" rtlCol="0" anchor="t">
            <a:spAutoFit/>
          </a:bodyPr>
          <a:p>
            <a:pPr>
              <a:lnSpc>
                <a:spcPct val="140000"/>
              </a:lnSpc>
            </a:pPr>
            <a:r>
              <a:rPr lang="zh-CN" altLang="en-US" sz="2800">
                <a:latin typeface="黑体" panose="02010609060101010101" charset="-122"/>
                <a:ea typeface="黑体" panose="02010609060101010101" charset="-122"/>
              </a:rPr>
              <a:t>十三、坚持和完善独立自主的和平外交政策，推动构建人类命运共同体　　</a:t>
            </a:r>
            <a:endParaRPr lang="zh-CN" altLang="en-US" sz="2800">
              <a:latin typeface="黑体" panose="02010609060101010101" charset="-122"/>
              <a:ea typeface="黑体" panose="02010609060101010101" charset="-122"/>
            </a:endParaRPr>
          </a:p>
          <a:p>
            <a:pPr>
              <a:lnSpc>
                <a:spcPct val="140000"/>
              </a:lnSpc>
            </a:pPr>
            <a:r>
              <a:rPr lang="zh-CN" altLang="en-US" sz="2800">
                <a:latin typeface="黑体" panose="02010609060101010101" charset="-122"/>
                <a:ea typeface="黑体" panose="02010609060101010101" charset="-122"/>
              </a:rPr>
              <a:t>    推动党和国家事业发展需要和平国际环境和良好外部条件。必须统筹国内国际两个大局，高举和平、发展、合作、共赢旗帜，坚定不移维护国家主权、安全、发展利益，坚定不移维护世界和平、促进共同发展。</a:t>
            </a:r>
            <a:endParaRPr lang="zh-CN" altLang="en-US" sz="2800">
              <a:latin typeface="黑体" panose="02010609060101010101" charset="-122"/>
              <a:ea typeface="黑体" panose="02010609060101010101" charset="-122"/>
            </a:endParaRPr>
          </a:p>
          <a:p>
            <a:pPr>
              <a:lnSpc>
                <a:spcPct val="140000"/>
              </a:lnSpc>
            </a:pPr>
            <a:r>
              <a:rPr lang="zh-CN" altLang="en-US" sz="2800">
                <a:latin typeface="黑体" panose="02010609060101010101" charset="-122"/>
                <a:ea typeface="黑体" panose="02010609060101010101" charset="-122"/>
              </a:rPr>
              <a:t>   （一）健全</a:t>
            </a:r>
            <a:r>
              <a:rPr lang="zh-CN" altLang="en-US" sz="2800">
                <a:solidFill>
                  <a:srgbClr val="FF0000"/>
                </a:solidFill>
                <a:latin typeface="黑体" panose="02010609060101010101" charset="-122"/>
                <a:ea typeface="黑体" panose="02010609060101010101" charset="-122"/>
              </a:rPr>
              <a:t>党对外事工作领导</a:t>
            </a:r>
            <a:r>
              <a:rPr lang="zh-CN" altLang="en-US" sz="2800">
                <a:latin typeface="黑体" panose="02010609060101010101" charset="-122"/>
                <a:ea typeface="黑体" panose="02010609060101010101" charset="-122"/>
              </a:rPr>
              <a:t>体制机制。</a:t>
            </a:r>
            <a:endParaRPr lang="zh-CN" altLang="en-US" sz="2800">
              <a:latin typeface="黑体" panose="02010609060101010101" charset="-122"/>
              <a:ea typeface="黑体" panose="02010609060101010101" charset="-122"/>
            </a:endParaRPr>
          </a:p>
          <a:p>
            <a:pPr>
              <a:lnSpc>
                <a:spcPct val="140000"/>
              </a:lnSpc>
            </a:pPr>
            <a:r>
              <a:rPr lang="zh-CN" altLang="en-US" sz="2800">
                <a:latin typeface="黑体" panose="02010609060101010101" charset="-122"/>
                <a:ea typeface="黑体" panose="02010609060101010101" charset="-122"/>
              </a:rPr>
              <a:t>   （二）完善</a:t>
            </a:r>
            <a:r>
              <a:rPr lang="zh-CN" altLang="en-US" sz="2800">
                <a:solidFill>
                  <a:srgbClr val="FF0000"/>
                </a:solidFill>
                <a:latin typeface="黑体" panose="02010609060101010101" charset="-122"/>
                <a:ea typeface="黑体" panose="02010609060101010101" charset="-122"/>
              </a:rPr>
              <a:t>全方位</a:t>
            </a:r>
            <a:r>
              <a:rPr lang="zh-CN" altLang="en-US" sz="2800">
                <a:latin typeface="黑体" panose="02010609060101010101" charset="-122"/>
                <a:ea typeface="黑体" panose="02010609060101010101" charset="-122"/>
              </a:rPr>
              <a:t>外交布局。　　</a:t>
            </a:r>
            <a:endParaRPr lang="zh-CN" altLang="en-US" sz="2800">
              <a:latin typeface="黑体" panose="02010609060101010101" charset="-122"/>
              <a:ea typeface="黑体" panose="02010609060101010101" charset="-122"/>
            </a:endParaRPr>
          </a:p>
          <a:p>
            <a:pPr>
              <a:lnSpc>
                <a:spcPct val="140000"/>
              </a:lnSpc>
            </a:pPr>
            <a:r>
              <a:rPr lang="zh-CN" altLang="en-US" sz="2800">
                <a:latin typeface="黑体" panose="02010609060101010101" charset="-122"/>
                <a:ea typeface="黑体" panose="02010609060101010101" charset="-122"/>
              </a:rPr>
              <a:t>   （三）推进</a:t>
            </a:r>
            <a:r>
              <a:rPr lang="zh-CN" altLang="en-US" sz="2800">
                <a:solidFill>
                  <a:srgbClr val="FF0000"/>
                </a:solidFill>
                <a:latin typeface="黑体" panose="02010609060101010101" charset="-122"/>
                <a:ea typeface="黑体" panose="02010609060101010101" charset="-122"/>
              </a:rPr>
              <a:t>合作共赢</a:t>
            </a:r>
            <a:r>
              <a:rPr lang="zh-CN" altLang="en-US" sz="2800">
                <a:latin typeface="黑体" panose="02010609060101010101" charset="-122"/>
                <a:ea typeface="黑体" panose="02010609060101010101" charset="-122"/>
              </a:rPr>
              <a:t>的</a:t>
            </a:r>
            <a:r>
              <a:rPr lang="zh-CN" altLang="en-US" sz="2800">
                <a:solidFill>
                  <a:srgbClr val="FF0000"/>
                </a:solidFill>
                <a:latin typeface="黑体" panose="02010609060101010101" charset="-122"/>
                <a:ea typeface="黑体" panose="02010609060101010101" charset="-122"/>
              </a:rPr>
              <a:t>开放体系</a:t>
            </a:r>
            <a:r>
              <a:rPr lang="zh-CN" altLang="en-US" sz="2800">
                <a:latin typeface="黑体" panose="02010609060101010101" charset="-122"/>
                <a:ea typeface="黑体" panose="02010609060101010101" charset="-122"/>
              </a:rPr>
              <a:t>建设。</a:t>
            </a:r>
            <a:endParaRPr lang="zh-CN" altLang="en-US" sz="2800">
              <a:latin typeface="黑体" panose="02010609060101010101" charset="-122"/>
              <a:ea typeface="黑体" panose="02010609060101010101" charset="-122"/>
            </a:endParaRPr>
          </a:p>
          <a:p>
            <a:pPr>
              <a:lnSpc>
                <a:spcPct val="140000"/>
              </a:lnSpc>
            </a:pPr>
            <a:r>
              <a:rPr lang="zh-CN" altLang="en-US" sz="2800">
                <a:latin typeface="黑体" panose="02010609060101010101" charset="-122"/>
                <a:ea typeface="黑体" panose="02010609060101010101" charset="-122"/>
              </a:rPr>
              <a:t>   （四）积极参与</a:t>
            </a:r>
            <a:r>
              <a:rPr lang="zh-CN" altLang="en-US" sz="2800">
                <a:solidFill>
                  <a:srgbClr val="FF0000"/>
                </a:solidFill>
                <a:latin typeface="黑体" panose="02010609060101010101" charset="-122"/>
                <a:ea typeface="黑体" panose="02010609060101010101" charset="-122"/>
              </a:rPr>
              <a:t>全球治理体系改革和建设</a:t>
            </a:r>
            <a:r>
              <a:rPr lang="zh-CN" altLang="en-US" sz="2800">
                <a:latin typeface="黑体" panose="02010609060101010101" charset="-122"/>
                <a:ea typeface="黑体" panose="02010609060101010101" charset="-122"/>
              </a:rPr>
              <a:t>。</a:t>
            </a:r>
            <a:endParaRPr lang="zh-CN" altLang="en-US" sz="2800">
              <a:latin typeface="黑体" panose="02010609060101010101" charset="-122"/>
              <a:ea typeface="黑体" panose="02010609060101010101" charset="-122"/>
            </a:endParaRPr>
          </a:p>
        </p:txBody>
      </p:sp>
      <p:sp>
        <p:nvSpPr>
          <p:cNvPr id="3" name="文本框 2"/>
          <p:cNvSpPr txBox="1"/>
          <p:nvPr/>
        </p:nvSpPr>
        <p:spPr>
          <a:xfrm>
            <a:off x="537845" y="139700"/>
            <a:ext cx="2077085" cy="583565"/>
          </a:xfrm>
          <a:prstGeom prst="rect">
            <a:avLst/>
          </a:prstGeom>
          <a:noFill/>
          <a:ln>
            <a:solidFill>
              <a:srgbClr val="FF0000"/>
            </a:solidFill>
          </a:ln>
        </p:spPr>
        <p:txBody>
          <a:bodyPr wrap="square" rtlCol="0" anchor="t">
            <a:spAutoFit/>
          </a:bodyPr>
          <a:p>
            <a:pPr lvl="0" algn="l">
              <a:buClrTx/>
              <a:buSzTx/>
              <a:buFontTx/>
            </a:pPr>
            <a:r>
              <a:rPr lang="zh-CN" altLang="en-US" sz="3200">
                <a:latin typeface="方正舒体" panose="02010601030101010101" charset="-122"/>
                <a:ea typeface="方正舒体" panose="02010601030101010101" charset="-122"/>
                <a:cs typeface="方正舒体" panose="02010601030101010101" charset="-122"/>
                <a:sym typeface="+mn-ea"/>
              </a:rPr>
              <a:t>文件内容</a:t>
            </a:r>
            <a:endParaRPr lang="zh-CN" altLang="en-US" sz="3200">
              <a:latin typeface="方正舒体" panose="02010601030101010101" charset="-122"/>
              <a:ea typeface="方正舒体" panose="02010601030101010101" charset="-122"/>
              <a:cs typeface="方正舒体" panose="02010601030101010101" charset="-122"/>
              <a:sym typeface="+mn-ea"/>
            </a:endParaRP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01675" y="471170"/>
            <a:ext cx="10788015" cy="6123940"/>
          </a:xfrm>
          <a:prstGeom prst="rect">
            <a:avLst/>
          </a:prstGeom>
          <a:noFill/>
        </p:spPr>
        <p:txBody>
          <a:bodyPr wrap="square" rtlCol="0" anchor="t">
            <a:spAutoFit/>
          </a:bodyPr>
          <a:p>
            <a:pPr>
              <a:lnSpc>
                <a:spcPct val="200000"/>
              </a:lnSpc>
            </a:pPr>
            <a:r>
              <a:rPr lang="zh-CN" altLang="en-US" sz="2800"/>
              <a:t>（一）健全</a:t>
            </a:r>
            <a:r>
              <a:rPr lang="zh-CN" altLang="en-US" sz="2800">
                <a:solidFill>
                  <a:srgbClr val="FF0000"/>
                </a:solidFill>
              </a:rPr>
              <a:t>党对外事工作领导体制机制</a:t>
            </a:r>
            <a:r>
              <a:rPr lang="zh-CN" altLang="en-US" sz="2800"/>
              <a:t>。</a:t>
            </a:r>
            <a:endParaRPr lang="zh-CN" altLang="en-US" sz="2800"/>
          </a:p>
          <a:p>
            <a:pPr>
              <a:lnSpc>
                <a:spcPct val="200000"/>
              </a:lnSpc>
            </a:pPr>
            <a:r>
              <a:rPr lang="zh-CN" altLang="en-US" sz="2800"/>
              <a:t>        坚持外交大权在党中央，加强中国特色大国外交理论建设，全面贯彻党中央外交大政方针和战略部署。深入</a:t>
            </a:r>
            <a:r>
              <a:rPr lang="zh-CN" altLang="en-US" sz="2800">
                <a:solidFill>
                  <a:srgbClr val="FF0000"/>
                </a:solidFill>
              </a:rPr>
              <a:t>推进涉外体制机制建设</a:t>
            </a:r>
            <a:r>
              <a:rPr lang="zh-CN" altLang="en-US" sz="2800"/>
              <a:t>，统筹协调党、人大、政府、政协、军队、地方、人民团体等的对外交往，加强</a:t>
            </a:r>
            <a:r>
              <a:rPr lang="zh-CN" altLang="en-US" sz="2800">
                <a:solidFill>
                  <a:srgbClr val="FF0000"/>
                </a:solidFill>
              </a:rPr>
              <a:t>党总揽全局、协调各方</a:t>
            </a:r>
            <a:r>
              <a:rPr lang="zh-CN" altLang="en-US" sz="2800"/>
              <a:t>的对外工作大协同格局。</a:t>
            </a:r>
            <a:r>
              <a:rPr lang="zh-CN" altLang="en-US" sz="2800">
                <a:solidFill>
                  <a:srgbClr val="FF0000"/>
                </a:solidFill>
              </a:rPr>
              <a:t>加强涉外法治工作</a:t>
            </a:r>
            <a:r>
              <a:rPr lang="zh-CN" altLang="en-US" sz="2800"/>
              <a:t>，建立涉外工作法务制度，加强国际法研究和运用，提高涉外工作法治化水平。</a:t>
            </a:r>
            <a:endParaRPr lang="zh-CN" altLang="en-US" sz="2800"/>
          </a:p>
        </p:txBody>
      </p:sp>
      <p:sp>
        <p:nvSpPr>
          <p:cNvPr id="3" name="文本框 2"/>
          <p:cNvSpPr txBox="1"/>
          <p:nvPr/>
        </p:nvSpPr>
        <p:spPr>
          <a:xfrm>
            <a:off x="537845" y="139700"/>
            <a:ext cx="2077085" cy="583565"/>
          </a:xfrm>
          <a:prstGeom prst="rect">
            <a:avLst/>
          </a:prstGeom>
          <a:noFill/>
          <a:ln>
            <a:solidFill>
              <a:srgbClr val="FF0000"/>
            </a:solidFill>
          </a:ln>
        </p:spPr>
        <p:txBody>
          <a:bodyPr wrap="square" rtlCol="0" anchor="t">
            <a:spAutoFit/>
          </a:bodyPr>
          <a:p>
            <a:pPr lvl="0" algn="l">
              <a:buClrTx/>
              <a:buSzTx/>
              <a:buFontTx/>
            </a:pPr>
            <a:r>
              <a:rPr lang="zh-CN" altLang="en-US" sz="3200">
                <a:latin typeface="方正舒体" panose="02010601030101010101" charset="-122"/>
                <a:ea typeface="方正舒体" panose="02010601030101010101" charset="-122"/>
                <a:cs typeface="方正舒体" panose="02010601030101010101" charset="-122"/>
                <a:sym typeface="+mn-ea"/>
              </a:rPr>
              <a:t>文件内容</a:t>
            </a:r>
            <a:endParaRPr lang="zh-CN" altLang="en-US" sz="3200">
              <a:latin typeface="方正舒体" panose="02010601030101010101" charset="-122"/>
              <a:ea typeface="方正舒体" panose="02010601030101010101" charset="-122"/>
              <a:cs typeface="方正舒体" panose="02010601030101010101" charset="-122"/>
              <a:sym typeface="+mn-ea"/>
            </a:endParaRP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37845" y="723265"/>
            <a:ext cx="10943590" cy="5949315"/>
          </a:xfrm>
          <a:prstGeom prst="rect">
            <a:avLst/>
          </a:prstGeom>
          <a:noFill/>
        </p:spPr>
        <p:txBody>
          <a:bodyPr wrap="square" rtlCol="0" anchor="t">
            <a:spAutoFit/>
          </a:bodyPr>
          <a:p>
            <a:pPr>
              <a:lnSpc>
                <a:spcPct val="170000"/>
              </a:lnSpc>
            </a:pPr>
            <a:r>
              <a:rPr lang="zh-CN" altLang="en-US" sz="2800"/>
              <a:t>（二）完善全方位外交布局。</a:t>
            </a:r>
            <a:endParaRPr lang="zh-CN" altLang="en-US" sz="2800"/>
          </a:p>
          <a:p>
            <a:pPr>
              <a:lnSpc>
                <a:spcPct val="170000"/>
              </a:lnSpc>
            </a:pPr>
            <a:r>
              <a:rPr lang="zh-CN" altLang="en-US" sz="2800"/>
              <a:t>       坚定不移走</a:t>
            </a:r>
            <a:r>
              <a:rPr lang="zh-CN" altLang="en-US" sz="2800">
                <a:solidFill>
                  <a:srgbClr val="FF0000"/>
                </a:solidFill>
              </a:rPr>
              <a:t>和平发展道路</a:t>
            </a:r>
            <a:r>
              <a:rPr lang="zh-CN" altLang="en-US" sz="2800"/>
              <a:t>，坚持在</a:t>
            </a:r>
            <a:r>
              <a:rPr lang="zh-CN" altLang="en-US" sz="2800">
                <a:solidFill>
                  <a:srgbClr val="FF0000"/>
                </a:solidFill>
              </a:rPr>
              <a:t>和平共处五项原则基础</a:t>
            </a:r>
            <a:r>
              <a:rPr lang="zh-CN" altLang="en-US" sz="2800"/>
              <a:t>上全面发展同各国的友好合作，坚持国家不分大小、强弱、贫富</a:t>
            </a:r>
            <a:r>
              <a:rPr lang="zh-CN" altLang="en-US" sz="2800">
                <a:solidFill>
                  <a:srgbClr val="FF0000"/>
                </a:solidFill>
              </a:rPr>
              <a:t>一律平等</a:t>
            </a:r>
            <a:r>
              <a:rPr lang="zh-CN" altLang="en-US" sz="2800"/>
              <a:t>，推动建设</a:t>
            </a:r>
            <a:r>
              <a:rPr lang="zh-CN" altLang="en-US" sz="2800">
                <a:solidFill>
                  <a:srgbClr val="FF0000"/>
                </a:solidFill>
              </a:rPr>
              <a:t>相互尊重、公平正义、合作共赢的新型国际关系</a:t>
            </a:r>
            <a:r>
              <a:rPr lang="zh-CN" altLang="en-US" sz="2800"/>
              <a:t>，积极发展全球伙伴关系，</a:t>
            </a:r>
            <a:r>
              <a:rPr lang="zh-CN" altLang="en-US" sz="2800">
                <a:solidFill>
                  <a:srgbClr val="0D15BB"/>
                </a:solidFill>
              </a:rPr>
              <a:t>维护全球战略稳定，反对一切形式的霸权主义和强权政治</a:t>
            </a:r>
            <a:r>
              <a:rPr lang="zh-CN" altLang="en-US" sz="2800"/>
              <a:t>。坚持通过</a:t>
            </a:r>
            <a:r>
              <a:rPr lang="zh-CN" altLang="en-US" sz="2800">
                <a:solidFill>
                  <a:srgbClr val="FF0000"/>
                </a:solidFill>
              </a:rPr>
              <a:t>对话协商、以和平手段解决国际争端和热点难点问题</a:t>
            </a:r>
            <a:r>
              <a:rPr lang="zh-CN" altLang="en-US" sz="2800"/>
              <a:t>，</a:t>
            </a:r>
            <a:r>
              <a:rPr lang="zh-CN" altLang="en-US" sz="2800">
                <a:solidFill>
                  <a:srgbClr val="0D15BB"/>
                </a:solidFill>
              </a:rPr>
              <a:t>反对动辄使用武力或以武力相威胁</a:t>
            </a:r>
            <a:r>
              <a:rPr lang="zh-CN" altLang="en-US" sz="2800"/>
              <a:t>。坚持奉行防御性的国防政策，永远不称霸，永远不搞扩张，永远做</a:t>
            </a:r>
            <a:r>
              <a:rPr lang="zh-CN" altLang="en-US" sz="2800">
                <a:solidFill>
                  <a:srgbClr val="FF0000"/>
                </a:solidFill>
              </a:rPr>
              <a:t>维护世界和平的坚定力量</a:t>
            </a:r>
            <a:r>
              <a:rPr lang="zh-CN" altLang="en-US" sz="2800"/>
              <a:t>。</a:t>
            </a:r>
            <a:endParaRPr lang="zh-CN" altLang="en-US" sz="2800"/>
          </a:p>
        </p:txBody>
      </p:sp>
      <p:sp>
        <p:nvSpPr>
          <p:cNvPr id="3" name="文本框 2"/>
          <p:cNvSpPr txBox="1"/>
          <p:nvPr/>
        </p:nvSpPr>
        <p:spPr>
          <a:xfrm>
            <a:off x="537845" y="139700"/>
            <a:ext cx="2077085" cy="583565"/>
          </a:xfrm>
          <a:prstGeom prst="rect">
            <a:avLst/>
          </a:prstGeom>
          <a:noFill/>
          <a:ln>
            <a:solidFill>
              <a:srgbClr val="FF0000"/>
            </a:solidFill>
          </a:ln>
        </p:spPr>
        <p:txBody>
          <a:bodyPr wrap="square" rtlCol="0" anchor="t">
            <a:spAutoFit/>
          </a:bodyPr>
          <a:p>
            <a:pPr lvl="0" algn="l">
              <a:buClrTx/>
              <a:buSzTx/>
              <a:buFontTx/>
            </a:pPr>
            <a:r>
              <a:rPr lang="zh-CN" altLang="en-US" sz="3200">
                <a:latin typeface="方正舒体" panose="02010601030101010101" charset="-122"/>
                <a:ea typeface="方正舒体" panose="02010601030101010101" charset="-122"/>
                <a:cs typeface="方正舒体" panose="02010601030101010101" charset="-122"/>
                <a:sym typeface="+mn-ea"/>
              </a:rPr>
              <a:t>文件内容</a:t>
            </a:r>
            <a:endParaRPr lang="zh-CN" altLang="en-US" sz="3200">
              <a:latin typeface="方正舒体" panose="02010601030101010101" charset="-122"/>
              <a:ea typeface="方正舒体" panose="02010601030101010101" charset="-122"/>
              <a:cs typeface="方正舒体" panose="02010601030101010101" charset="-122"/>
              <a:sym typeface="+mn-ea"/>
            </a:endParaRPr>
          </a:p>
        </p:txBody>
      </p:sp>
      <mc:AlternateContent xmlns:mc="http://schemas.openxmlformats.org/markup-compatibility/2006" xmlns:p14="http://schemas.microsoft.com/office/powerpoint/2010/main">
        <mc:Choice Requires="p14">
          <p:contentPart r:id="rId1" p14:bwMode="auto">
            <p14:nvContentPartPr>
              <p14:cNvPr id="18" name="墨迹 17"/>
              <p14:cNvContentPartPr/>
              <p14:nvPr/>
            </p14:nvContentPartPr>
            <p14:xfrm>
              <a:off x="982345" y="5080635"/>
              <a:ext cx="267970" cy="17780"/>
            </p14:xfrm>
          </p:contentPart>
        </mc:Choice>
        <mc:Fallback xmlns="">
          <p:pic>
            <p:nvPicPr>
              <p:cNvPr id="18" name="墨迹 17"/>
            </p:nvPicPr>
            <p:blipFill>
              <a:blip r:embed="rId2"/>
            </p:blipFill>
            <p:spPr>
              <a:xfrm>
                <a:off x="982345" y="5080635"/>
                <a:ext cx="267970" cy="17780"/>
              </a:xfrm>
              <a:prstGeom prst="rect"/>
            </p:spPr>
          </p:pic>
        </mc:Fallback>
      </mc:AlternateContent>
    </p:spTree>
    <p:custDataLst>
      <p:tags r:id="rId3"/>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30225" y="723265"/>
            <a:ext cx="11130915" cy="5949315"/>
          </a:xfrm>
          <a:prstGeom prst="rect">
            <a:avLst/>
          </a:prstGeom>
          <a:noFill/>
        </p:spPr>
        <p:txBody>
          <a:bodyPr wrap="square" rtlCol="0" anchor="t">
            <a:spAutoFit/>
          </a:bodyPr>
          <a:p>
            <a:pPr>
              <a:lnSpc>
                <a:spcPct val="170000"/>
              </a:lnSpc>
            </a:pPr>
            <a:r>
              <a:rPr lang="zh-CN" altLang="en-US" sz="2800"/>
              <a:t>（三）推进合作共赢的开放体系建设。</a:t>
            </a:r>
            <a:endParaRPr lang="zh-CN" altLang="en-US" sz="2800"/>
          </a:p>
          <a:p>
            <a:pPr>
              <a:lnSpc>
                <a:spcPct val="170000"/>
              </a:lnSpc>
            </a:pPr>
            <a:r>
              <a:rPr lang="zh-CN" altLang="en-US" sz="2800"/>
              <a:t>      坚持</a:t>
            </a:r>
            <a:r>
              <a:rPr lang="zh-CN" altLang="en-US" sz="2800">
                <a:solidFill>
                  <a:srgbClr val="FF0000"/>
                </a:solidFill>
              </a:rPr>
              <a:t>互利共赢的开放战略</a:t>
            </a:r>
            <a:r>
              <a:rPr lang="zh-CN" altLang="en-US" sz="2800"/>
              <a:t>，推动共建</a:t>
            </a:r>
            <a:r>
              <a:rPr lang="zh-CN" altLang="en-US" sz="2800">
                <a:solidFill>
                  <a:srgbClr val="FF0000"/>
                </a:solidFill>
              </a:rPr>
              <a:t>“一带一路”高质量发展</a:t>
            </a:r>
            <a:r>
              <a:rPr lang="zh-CN" altLang="en-US" sz="2800"/>
              <a:t>，维护完善</a:t>
            </a:r>
            <a:r>
              <a:rPr lang="zh-CN" altLang="en-US" sz="2800">
                <a:solidFill>
                  <a:srgbClr val="FF0000"/>
                </a:solidFill>
              </a:rPr>
              <a:t>多边贸易体制</a:t>
            </a:r>
            <a:r>
              <a:rPr lang="zh-CN" altLang="en-US" sz="2800"/>
              <a:t>，推动</a:t>
            </a:r>
            <a:r>
              <a:rPr lang="zh-CN" altLang="en-US" sz="2800">
                <a:solidFill>
                  <a:srgbClr val="FF0000"/>
                </a:solidFill>
              </a:rPr>
              <a:t>贸易和投资自由化便利化</a:t>
            </a:r>
            <a:r>
              <a:rPr lang="zh-CN" altLang="en-US" sz="2800"/>
              <a:t>，推动构建面向全球的</a:t>
            </a:r>
            <a:r>
              <a:rPr lang="zh-CN" altLang="en-US" sz="2800">
                <a:solidFill>
                  <a:srgbClr val="FF0000"/>
                </a:solidFill>
              </a:rPr>
              <a:t>高标准自由贸易区网络</a:t>
            </a:r>
            <a:r>
              <a:rPr lang="zh-CN" altLang="en-US" sz="2800"/>
              <a:t>，支持广大发展中国家提高自主发展能力，推动解决全球发展失衡、数字鸿沟等问题，推动</a:t>
            </a:r>
            <a:r>
              <a:rPr lang="zh-CN" altLang="en-US" sz="2800">
                <a:solidFill>
                  <a:srgbClr val="FF0000"/>
                </a:solidFill>
              </a:rPr>
              <a:t>建设开放型世界经济</a:t>
            </a:r>
            <a:r>
              <a:rPr lang="zh-CN" altLang="en-US" sz="2800"/>
              <a:t>。健全对外开放安全保障体系。构建</a:t>
            </a:r>
            <a:r>
              <a:rPr lang="zh-CN" altLang="en-US" sz="2800">
                <a:solidFill>
                  <a:srgbClr val="FF0000"/>
                </a:solidFill>
              </a:rPr>
              <a:t>海外利益保护和风险预警防范体系</a:t>
            </a:r>
            <a:r>
              <a:rPr lang="zh-CN" altLang="en-US" sz="2800"/>
              <a:t>，完善领事保护工作机制，</a:t>
            </a:r>
            <a:r>
              <a:rPr lang="zh-CN" altLang="en-US" sz="2800">
                <a:solidFill>
                  <a:srgbClr val="FF0000"/>
                </a:solidFill>
              </a:rPr>
              <a:t>维护海外同胞安全和正当权益</a:t>
            </a:r>
            <a:r>
              <a:rPr lang="zh-CN" altLang="en-US" sz="2800"/>
              <a:t>，保障重大项目和人员机构安全。</a:t>
            </a:r>
            <a:endParaRPr lang="zh-CN" altLang="en-US" sz="2800"/>
          </a:p>
        </p:txBody>
      </p:sp>
      <p:sp>
        <p:nvSpPr>
          <p:cNvPr id="3" name="文本框 2"/>
          <p:cNvSpPr txBox="1"/>
          <p:nvPr/>
        </p:nvSpPr>
        <p:spPr>
          <a:xfrm>
            <a:off x="537845" y="139700"/>
            <a:ext cx="2077085" cy="583565"/>
          </a:xfrm>
          <a:prstGeom prst="rect">
            <a:avLst/>
          </a:prstGeom>
          <a:noFill/>
          <a:ln>
            <a:solidFill>
              <a:srgbClr val="FF0000"/>
            </a:solidFill>
          </a:ln>
        </p:spPr>
        <p:txBody>
          <a:bodyPr wrap="square" rtlCol="0" anchor="t">
            <a:spAutoFit/>
          </a:bodyPr>
          <a:p>
            <a:pPr lvl="0" algn="l">
              <a:buClrTx/>
              <a:buSzTx/>
              <a:buFontTx/>
            </a:pPr>
            <a:r>
              <a:rPr lang="zh-CN" altLang="en-US" sz="3200">
                <a:latin typeface="方正舒体" panose="02010601030101010101" charset="-122"/>
                <a:ea typeface="方正舒体" panose="02010601030101010101" charset="-122"/>
                <a:cs typeface="方正舒体" panose="02010601030101010101" charset="-122"/>
                <a:sym typeface="+mn-ea"/>
              </a:rPr>
              <a:t>文件内容</a:t>
            </a:r>
            <a:endParaRPr lang="zh-CN" altLang="en-US" sz="3200">
              <a:latin typeface="方正舒体" panose="02010601030101010101" charset="-122"/>
              <a:ea typeface="方正舒体" panose="02010601030101010101" charset="-122"/>
              <a:cs typeface="方正舒体" panose="02010601030101010101" charset="-122"/>
              <a:sym typeface="+mn-ea"/>
            </a:endParaRPr>
          </a:p>
        </p:txBody>
      </p:sp>
      <mc:AlternateContent xmlns:mc="http://schemas.openxmlformats.org/markup-compatibility/2006" xmlns:p14="http://schemas.microsoft.com/office/powerpoint/2010/main">
        <mc:Choice Requires="p14">
          <p:contentPart r:id="rId1" p14:bwMode="auto">
            <p14:nvContentPartPr>
              <p14:cNvPr id="19" name="墨迹 18"/>
              <p14:cNvContentPartPr/>
              <p14:nvPr/>
            </p14:nvContentPartPr>
            <p14:xfrm>
              <a:off x="866140" y="5062855"/>
              <a:ext cx="481965" cy="26670"/>
            </p14:xfrm>
          </p:contentPart>
        </mc:Choice>
        <mc:Fallback xmlns="">
          <p:pic>
            <p:nvPicPr>
              <p:cNvPr id="19" name="墨迹 18"/>
            </p:nvPicPr>
            <p:blipFill>
              <a:blip r:embed="rId2"/>
            </p:blipFill>
            <p:spPr>
              <a:xfrm>
                <a:off x="866140" y="5062855"/>
                <a:ext cx="481965" cy="26670"/>
              </a:xfrm>
              <a:prstGeom prst="rect"/>
            </p:spPr>
          </p:pic>
        </mc:Fallback>
      </mc:AlternateContent>
    </p:spTree>
    <p:custDataLst>
      <p:tags r:id="rId3"/>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30225" y="346075"/>
            <a:ext cx="10943590" cy="6123940"/>
          </a:xfrm>
          <a:prstGeom prst="rect">
            <a:avLst/>
          </a:prstGeom>
          <a:noFill/>
        </p:spPr>
        <p:txBody>
          <a:bodyPr wrap="square" rtlCol="0" anchor="t">
            <a:spAutoFit/>
          </a:bodyPr>
          <a:p>
            <a:pPr>
              <a:lnSpc>
                <a:spcPct val="200000"/>
              </a:lnSpc>
            </a:pPr>
            <a:r>
              <a:rPr lang="zh-CN" altLang="en-US" sz="2800"/>
              <a:t>（四）积极参与全球治理体系改革和建设。</a:t>
            </a:r>
            <a:endParaRPr lang="zh-CN" altLang="en-US" sz="2800"/>
          </a:p>
          <a:p>
            <a:pPr>
              <a:lnSpc>
                <a:spcPct val="200000"/>
              </a:lnSpc>
            </a:pPr>
            <a:r>
              <a:rPr lang="zh-CN" altLang="en-US" sz="2800"/>
              <a:t>     高举构建</a:t>
            </a:r>
            <a:r>
              <a:rPr lang="zh-CN" altLang="en-US" sz="2800">
                <a:solidFill>
                  <a:srgbClr val="FF0000"/>
                </a:solidFill>
              </a:rPr>
              <a:t>人类命运共同体旗帜</a:t>
            </a:r>
            <a:r>
              <a:rPr lang="zh-CN" altLang="en-US" sz="2800"/>
              <a:t>，秉持</a:t>
            </a:r>
            <a:r>
              <a:rPr lang="zh-CN" altLang="en-US" sz="2800">
                <a:solidFill>
                  <a:srgbClr val="FF0000"/>
                </a:solidFill>
              </a:rPr>
              <a:t>共商共建共享</a:t>
            </a:r>
            <a:r>
              <a:rPr lang="zh-CN" altLang="en-US" sz="2800"/>
              <a:t>的</a:t>
            </a:r>
            <a:r>
              <a:rPr lang="zh-CN" altLang="en-US" sz="2800">
                <a:solidFill>
                  <a:srgbClr val="FF0000"/>
                </a:solidFill>
              </a:rPr>
              <a:t>全球治理观</a:t>
            </a:r>
            <a:r>
              <a:rPr lang="zh-CN" altLang="en-US" sz="2800"/>
              <a:t>，倡导</a:t>
            </a:r>
            <a:r>
              <a:rPr lang="zh-CN" altLang="en-US" sz="2800">
                <a:solidFill>
                  <a:srgbClr val="FF0000"/>
                </a:solidFill>
              </a:rPr>
              <a:t>多边主义和国际关系民主化</a:t>
            </a:r>
            <a:r>
              <a:rPr lang="zh-CN" altLang="en-US" sz="2800"/>
              <a:t>，推动全球经济治理机制变革。推动在</a:t>
            </a:r>
            <a:r>
              <a:rPr lang="zh-CN" altLang="en-US" sz="2800">
                <a:solidFill>
                  <a:srgbClr val="FF0000"/>
                </a:solidFill>
              </a:rPr>
              <a:t>共同但有区别的责任、公平、各自能力等原则基础</a:t>
            </a:r>
            <a:r>
              <a:rPr lang="zh-CN" altLang="en-US" sz="2800"/>
              <a:t>上开展应对气候变化国际合作。</a:t>
            </a:r>
            <a:r>
              <a:rPr lang="zh-CN" altLang="en-US" sz="2800">
                <a:solidFill>
                  <a:srgbClr val="FF0000"/>
                </a:solidFill>
              </a:rPr>
              <a:t>维护联合国在全球治理中的核心地位</a:t>
            </a:r>
            <a:r>
              <a:rPr lang="zh-CN" altLang="en-US" sz="2800"/>
              <a:t>，支持上海合作组织、金砖国家、二十国集团等平台机制化建设，推动</a:t>
            </a:r>
            <a:r>
              <a:rPr lang="zh-CN" altLang="en-US" sz="2800">
                <a:solidFill>
                  <a:srgbClr val="FF0000"/>
                </a:solidFill>
              </a:rPr>
              <a:t>构建更加公正合理的国际治理体系。</a:t>
            </a:r>
            <a:endParaRPr lang="zh-CN" altLang="en-US" sz="2800">
              <a:solidFill>
                <a:srgbClr val="FF0000"/>
              </a:solidFill>
            </a:endParaRPr>
          </a:p>
        </p:txBody>
      </p:sp>
      <p:sp>
        <p:nvSpPr>
          <p:cNvPr id="3" name="文本框 2"/>
          <p:cNvSpPr txBox="1"/>
          <p:nvPr/>
        </p:nvSpPr>
        <p:spPr>
          <a:xfrm>
            <a:off x="537845" y="139700"/>
            <a:ext cx="2077085" cy="583565"/>
          </a:xfrm>
          <a:prstGeom prst="rect">
            <a:avLst/>
          </a:prstGeom>
          <a:noFill/>
          <a:ln>
            <a:solidFill>
              <a:srgbClr val="FF0000"/>
            </a:solidFill>
          </a:ln>
        </p:spPr>
        <p:txBody>
          <a:bodyPr wrap="square" rtlCol="0" anchor="t">
            <a:spAutoFit/>
          </a:bodyPr>
          <a:p>
            <a:pPr lvl="0" algn="l">
              <a:buClrTx/>
              <a:buSzTx/>
              <a:buFontTx/>
            </a:pPr>
            <a:r>
              <a:rPr lang="zh-CN" altLang="en-US" sz="3200">
                <a:latin typeface="方正舒体" panose="02010601030101010101" charset="-122"/>
                <a:ea typeface="方正舒体" panose="02010601030101010101" charset="-122"/>
                <a:cs typeface="方正舒体" panose="02010601030101010101" charset="-122"/>
                <a:sym typeface="+mn-ea"/>
              </a:rPr>
              <a:t>文件内容</a:t>
            </a:r>
            <a:endParaRPr lang="zh-CN" altLang="en-US" sz="3200">
              <a:latin typeface="方正舒体" panose="02010601030101010101" charset="-122"/>
              <a:ea typeface="方正舒体" panose="02010601030101010101" charset="-122"/>
              <a:cs typeface="方正舒体" panose="02010601030101010101" charset="-122"/>
              <a:sym typeface="+mn-ea"/>
            </a:endParaRPr>
          </a:p>
        </p:txBody>
      </p:sp>
      <mc:AlternateContent xmlns:mc="http://schemas.openxmlformats.org/markup-compatibility/2006" xmlns:p14="http://schemas.microsoft.com/office/powerpoint/2010/main">
        <mc:Choice Requires="p14">
          <p:contentPart r:id="rId1" p14:bwMode="auto">
            <p14:nvContentPartPr>
              <p14:cNvPr id="16" name="墨迹 15"/>
              <p14:cNvContentPartPr/>
              <p14:nvPr/>
            </p14:nvContentPartPr>
            <p14:xfrm>
              <a:off x="9744075" y="2044700"/>
              <a:ext cx="1590040" cy="35560"/>
            </p14:xfrm>
          </p:contentPart>
        </mc:Choice>
        <mc:Fallback xmlns="">
          <p:pic>
            <p:nvPicPr>
              <p:cNvPr id="16" name="墨迹 15"/>
            </p:nvPicPr>
            <p:blipFill>
              <a:blip r:embed="rId2"/>
            </p:blipFill>
            <p:spPr>
              <a:xfrm>
                <a:off x="9744075" y="2044700"/>
                <a:ext cx="1590040" cy="3556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1" name="墨迹 30"/>
              <p14:cNvContentPartPr/>
              <p14:nvPr/>
            </p14:nvContentPartPr>
            <p14:xfrm>
              <a:off x="1643380" y="6179185"/>
              <a:ext cx="1991360" cy="26670"/>
            </p14:xfrm>
          </p:contentPart>
        </mc:Choice>
        <mc:Fallback xmlns="">
          <p:pic>
            <p:nvPicPr>
              <p:cNvPr id="31" name="墨迹 30"/>
            </p:nvPicPr>
            <p:blipFill>
              <a:blip r:embed="rId4"/>
            </p:blipFill>
            <p:spPr>
              <a:xfrm>
                <a:off x="1643380" y="6179185"/>
                <a:ext cx="1991360" cy="26670"/>
              </a:xfrm>
              <a:prstGeom prst="rect"/>
            </p:spPr>
          </p:pic>
        </mc:Fallback>
      </mc:AlternateContent>
    </p:spTree>
    <p:custDataLst>
      <p:tags r:id="rId5"/>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257790" y="2963545"/>
            <a:ext cx="1630045" cy="953135"/>
          </a:xfrm>
          <a:prstGeom prst="rect">
            <a:avLst/>
          </a:prstGeom>
          <a:noFill/>
          <a:ln>
            <a:solidFill>
              <a:srgbClr val="FF0000"/>
            </a:solidFill>
          </a:ln>
        </p:spPr>
        <p:txBody>
          <a:bodyPr wrap="square" rtlCol="0" anchor="t">
            <a:spAutoFit/>
          </a:bodyPr>
          <a:p>
            <a:r>
              <a:rPr lang="zh-CN" altLang="en-US" sz="2800">
                <a:solidFill>
                  <a:srgbClr val="FF0000"/>
                </a:solidFill>
                <a:sym typeface="+mn-ea"/>
              </a:rPr>
              <a:t>全球治理、共同应对</a:t>
            </a:r>
            <a:endParaRPr lang="zh-CN" altLang="en-US" sz="2800">
              <a:solidFill>
                <a:srgbClr val="FF0000"/>
              </a:solidFill>
              <a:sym typeface="+mn-ea"/>
            </a:endParaRPr>
          </a:p>
        </p:txBody>
      </p:sp>
      <p:sp>
        <p:nvSpPr>
          <p:cNvPr id="3" name="文本框 2"/>
          <p:cNvSpPr txBox="1"/>
          <p:nvPr/>
        </p:nvSpPr>
        <p:spPr>
          <a:xfrm>
            <a:off x="2813685" y="4513580"/>
            <a:ext cx="2969895" cy="1198880"/>
          </a:xfrm>
          <a:prstGeom prst="rect">
            <a:avLst/>
          </a:prstGeom>
          <a:noFill/>
          <a:ln>
            <a:solidFill>
              <a:srgbClr val="FF0000"/>
            </a:solidFill>
          </a:ln>
        </p:spPr>
        <p:txBody>
          <a:bodyPr wrap="square" rtlCol="0" anchor="t">
            <a:spAutoFit/>
          </a:bodyPr>
          <a:p>
            <a:pPr lvl="0" algn="l">
              <a:lnSpc>
                <a:spcPct val="150000"/>
              </a:lnSpc>
              <a:buClrTx/>
              <a:buSzTx/>
              <a:buFontTx/>
            </a:pPr>
            <a:r>
              <a:rPr lang="zh-CN" altLang="en-US" sz="2400">
                <a:sym typeface="+mn-ea"/>
              </a:rPr>
              <a:t>世界经济的复杂形势</a:t>
            </a:r>
            <a:endParaRPr lang="zh-CN" altLang="en-US" sz="2400">
              <a:sym typeface="+mn-ea"/>
            </a:endParaRPr>
          </a:p>
          <a:p>
            <a:pPr lvl="0" algn="l">
              <a:lnSpc>
                <a:spcPct val="150000"/>
              </a:lnSpc>
              <a:buClrTx/>
              <a:buSzTx/>
              <a:buFontTx/>
            </a:pPr>
            <a:r>
              <a:rPr lang="zh-CN" altLang="en-US" sz="2400">
                <a:sym typeface="+mn-ea"/>
              </a:rPr>
              <a:t>全球性问题</a:t>
            </a:r>
            <a:endParaRPr lang="zh-CN" altLang="en-US" sz="2400">
              <a:sym typeface="+mn-ea"/>
            </a:endParaRPr>
          </a:p>
        </p:txBody>
      </p:sp>
      <p:sp>
        <p:nvSpPr>
          <p:cNvPr id="4" name="文本框 3"/>
          <p:cNvSpPr txBox="1"/>
          <p:nvPr/>
        </p:nvSpPr>
        <p:spPr>
          <a:xfrm>
            <a:off x="501015" y="2085340"/>
            <a:ext cx="1822450" cy="2306955"/>
          </a:xfrm>
          <a:prstGeom prst="rect">
            <a:avLst/>
          </a:prstGeom>
          <a:noFill/>
          <a:ln>
            <a:solidFill>
              <a:srgbClr val="FF0000"/>
            </a:solidFill>
          </a:ln>
        </p:spPr>
        <p:txBody>
          <a:bodyPr wrap="square" rtlCol="0" anchor="t">
            <a:spAutoFit/>
          </a:bodyPr>
          <a:p>
            <a:pPr>
              <a:lnSpc>
                <a:spcPct val="150000"/>
              </a:lnSpc>
            </a:pPr>
            <a:r>
              <a:rPr lang="zh-CN" altLang="en-US" sz="2400">
                <a:sym typeface="+mn-ea"/>
              </a:rPr>
              <a:t>政治多极化</a:t>
            </a:r>
            <a:endParaRPr lang="zh-CN" altLang="en-US" sz="2400">
              <a:sym typeface="+mn-ea"/>
            </a:endParaRPr>
          </a:p>
          <a:p>
            <a:pPr>
              <a:lnSpc>
                <a:spcPct val="150000"/>
              </a:lnSpc>
            </a:pPr>
            <a:r>
              <a:rPr lang="zh-CN" altLang="en-US" sz="2400">
                <a:sym typeface="+mn-ea"/>
              </a:rPr>
              <a:t>经济全球化</a:t>
            </a:r>
            <a:endParaRPr lang="zh-CN" altLang="en-US" sz="2400">
              <a:sym typeface="+mn-ea"/>
            </a:endParaRPr>
          </a:p>
          <a:p>
            <a:pPr>
              <a:lnSpc>
                <a:spcPct val="150000"/>
              </a:lnSpc>
            </a:pPr>
            <a:r>
              <a:rPr lang="zh-CN" altLang="en-US" sz="2400">
                <a:sym typeface="+mn-ea"/>
              </a:rPr>
              <a:t>文化多样化</a:t>
            </a:r>
            <a:endParaRPr lang="zh-CN" altLang="en-US" sz="2400">
              <a:sym typeface="+mn-ea"/>
            </a:endParaRPr>
          </a:p>
          <a:p>
            <a:pPr>
              <a:lnSpc>
                <a:spcPct val="150000"/>
              </a:lnSpc>
            </a:pPr>
            <a:r>
              <a:rPr lang="zh-CN" altLang="en-US" sz="2400">
                <a:sym typeface="+mn-ea"/>
              </a:rPr>
              <a:t>社会信息化</a:t>
            </a:r>
            <a:endParaRPr lang="zh-CN" altLang="en-US" sz="2400"/>
          </a:p>
        </p:txBody>
      </p:sp>
      <p:sp>
        <p:nvSpPr>
          <p:cNvPr id="5" name="文本框 4"/>
          <p:cNvSpPr txBox="1"/>
          <p:nvPr/>
        </p:nvSpPr>
        <p:spPr>
          <a:xfrm>
            <a:off x="6320155" y="3959860"/>
            <a:ext cx="3158490" cy="2306955"/>
          </a:xfrm>
          <a:prstGeom prst="rect">
            <a:avLst/>
          </a:prstGeom>
          <a:noFill/>
          <a:ln>
            <a:solidFill>
              <a:srgbClr val="FF0000"/>
            </a:solidFill>
          </a:ln>
        </p:spPr>
        <p:txBody>
          <a:bodyPr wrap="square" rtlCol="0" anchor="t">
            <a:spAutoFit/>
          </a:bodyPr>
          <a:p>
            <a:pPr lvl="0" algn="l">
              <a:lnSpc>
                <a:spcPct val="150000"/>
              </a:lnSpc>
              <a:buClrTx/>
              <a:buSzTx/>
              <a:buFontTx/>
            </a:pPr>
            <a:r>
              <a:rPr lang="zh-CN" altLang="en-US" sz="2400">
                <a:sym typeface="+mn-ea"/>
              </a:rPr>
              <a:t>粮食安全、资源短缺、</a:t>
            </a:r>
            <a:endParaRPr lang="zh-CN" altLang="en-US" sz="2400">
              <a:sym typeface="+mn-ea"/>
            </a:endParaRPr>
          </a:p>
          <a:p>
            <a:pPr lvl="0" algn="l">
              <a:lnSpc>
                <a:spcPct val="150000"/>
              </a:lnSpc>
              <a:buClrTx/>
              <a:buSzTx/>
              <a:buFontTx/>
            </a:pPr>
            <a:r>
              <a:rPr lang="zh-CN" altLang="en-US" sz="2400">
                <a:sym typeface="+mn-ea"/>
              </a:rPr>
              <a:t>气候变化、网络攻击、</a:t>
            </a:r>
            <a:endParaRPr lang="zh-CN" altLang="en-US" sz="2400">
              <a:sym typeface="+mn-ea"/>
            </a:endParaRPr>
          </a:p>
          <a:p>
            <a:pPr lvl="0" algn="l">
              <a:lnSpc>
                <a:spcPct val="150000"/>
              </a:lnSpc>
              <a:buClrTx/>
              <a:buSzTx/>
              <a:buFontTx/>
            </a:pPr>
            <a:r>
              <a:rPr lang="zh-CN" altLang="en-US" sz="2400">
                <a:sym typeface="+mn-ea"/>
              </a:rPr>
              <a:t>人口爆炸、环境污染、</a:t>
            </a:r>
            <a:endParaRPr lang="zh-CN" altLang="en-US" sz="2400">
              <a:sym typeface="+mn-ea"/>
            </a:endParaRPr>
          </a:p>
          <a:p>
            <a:pPr lvl="0" algn="l">
              <a:lnSpc>
                <a:spcPct val="150000"/>
              </a:lnSpc>
              <a:buClrTx/>
              <a:buSzTx/>
              <a:buFontTx/>
            </a:pPr>
            <a:r>
              <a:rPr lang="zh-CN" altLang="en-US" sz="2400">
                <a:sym typeface="+mn-ea"/>
              </a:rPr>
              <a:t>疾病流行、跨国犯罪</a:t>
            </a:r>
            <a:endParaRPr lang="zh-CN" altLang="en-US" sz="2400">
              <a:sym typeface="+mn-ea"/>
            </a:endParaRPr>
          </a:p>
        </p:txBody>
      </p:sp>
      <p:sp>
        <p:nvSpPr>
          <p:cNvPr id="6" name="文本框 5"/>
          <p:cNvSpPr txBox="1"/>
          <p:nvPr/>
        </p:nvSpPr>
        <p:spPr>
          <a:xfrm>
            <a:off x="2813685" y="1263015"/>
            <a:ext cx="2077085" cy="1198880"/>
          </a:xfrm>
          <a:prstGeom prst="rect">
            <a:avLst/>
          </a:prstGeom>
          <a:noFill/>
          <a:ln>
            <a:solidFill>
              <a:srgbClr val="FF0000"/>
            </a:solidFill>
          </a:ln>
        </p:spPr>
        <p:txBody>
          <a:bodyPr wrap="square" rtlCol="0" anchor="t">
            <a:spAutoFit/>
          </a:bodyPr>
          <a:p>
            <a:pPr lvl="0" algn="l">
              <a:lnSpc>
                <a:spcPct val="150000"/>
              </a:lnSpc>
              <a:buClrTx/>
              <a:buSzTx/>
              <a:buFontTx/>
            </a:pPr>
            <a:r>
              <a:rPr lang="zh-CN" altLang="en-US" sz="2400">
                <a:sym typeface="+mn-ea"/>
              </a:rPr>
              <a:t>各国间的联系</a:t>
            </a:r>
            <a:endParaRPr lang="zh-CN" altLang="en-US" sz="2400">
              <a:sym typeface="+mn-ea"/>
            </a:endParaRPr>
          </a:p>
          <a:p>
            <a:pPr lvl="0" algn="l">
              <a:lnSpc>
                <a:spcPct val="150000"/>
              </a:lnSpc>
              <a:buClrTx/>
              <a:buSzTx/>
              <a:buFontTx/>
            </a:pPr>
            <a:r>
              <a:rPr lang="zh-CN" altLang="en-US" sz="2400">
                <a:sym typeface="+mn-ea"/>
              </a:rPr>
              <a:t>依存日益加深</a:t>
            </a:r>
            <a:endParaRPr lang="zh-CN" altLang="en-US" sz="2400">
              <a:sym typeface="+mn-ea"/>
            </a:endParaRPr>
          </a:p>
        </p:txBody>
      </p:sp>
      <p:sp>
        <p:nvSpPr>
          <p:cNvPr id="8" name="左大括号 7"/>
          <p:cNvSpPr/>
          <p:nvPr/>
        </p:nvSpPr>
        <p:spPr>
          <a:xfrm>
            <a:off x="2505710" y="1776095"/>
            <a:ext cx="187325" cy="332803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sz="2400"/>
          </a:p>
        </p:txBody>
      </p:sp>
      <p:sp>
        <p:nvSpPr>
          <p:cNvPr id="10" name="右大括号 9"/>
          <p:cNvSpPr/>
          <p:nvPr/>
        </p:nvSpPr>
        <p:spPr>
          <a:xfrm>
            <a:off x="9821545" y="1776095"/>
            <a:ext cx="93345" cy="331152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1" name="右箭头 10"/>
          <p:cNvSpPr/>
          <p:nvPr/>
        </p:nvSpPr>
        <p:spPr>
          <a:xfrm>
            <a:off x="5906770" y="5026025"/>
            <a:ext cx="358775" cy="187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文本框 11"/>
          <p:cNvSpPr txBox="1"/>
          <p:nvPr/>
        </p:nvSpPr>
        <p:spPr>
          <a:xfrm>
            <a:off x="764540" y="231775"/>
            <a:ext cx="5019040" cy="521970"/>
          </a:xfrm>
          <a:prstGeom prst="rect">
            <a:avLst/>
          </a:prstGeom>
          <a:noFill/>
        </p:spPr>
        <p:txBody>
          <a:bodyPr wrap="square" rtlCol="0" anchor="t">
            <a:spAutoFit/>
          </a:bodyPr>
          <a:p>
            <a:r>
              <a:rPr lang="zh-CN" altLang="en-US" sz="2800"/>
              <a:t>人类命运共同体 （价值观）</a:t>
            </a:r>
            <a:endParaRPr lang="zh-CN" altLang="en-US" sz="2800"/>
          </a:p>
        </p:txBody>
      </p:sp>
      <p:sp>
        <p:nvSpPr>
          <p:cNvPr id="13" name="文本框 12"/>
          <p:cNvSpPr txBox="1"/>
          <p:nvPr/>
        </p:nvSpPr>
        <p:spPr>
          <a:xfrm>
            <a:off x="10031095" y="330835"/>
            <a:ext cx="2082800" cy="1568450"/>
          </a:xfrm>
          <a:prstGeom prst="rect">
            <a:avLst/>
          </a:prstGeom>
          <a:noFill/>
        </p:spPr>
        <p:txBody>
          <a:bodyPr wrap="square" rtlCol="0" anchor="t">
            <a:spAutoFit/>
          </a:bodyPr>
          <a:p>
            <a:r>
              <a:rPr lang="zh-CN" altLang="en-US" sz="2400"/>
              <a:t>国际权力观</a:t>
            </a:r>
            <a:endParaRPr lang="zh-CN" altLang="en-US" sz="2400"/>
          </a:p>
          <a:p>
            <a:r>
              <a:rPr lang="zh-CN" altLang="en-US" sz="2400"/>
              <a:t>共同利益观</a:t>
            </a:r>
            <a:endParaRPr lang="zh-CN" altLang="en-US" sz="2400"/>
          </a:p>
          <a:p>
            <a:r>
              <a:rPr lang="zh-CN" altLang="en-US" sz="2400"/>
              <a:t>可持续发展观</a:t>
            </a:r>
            <a:endParaRPr lang="zh-CN" altLang="en-US" sz="2400"/>
          </a:p>
          <a:p>
            <a:r>
              <a:rPr lang="zh-CN" altLang="en-US" sz="2400"/>
              <a:t>全球治理观</a:t>
            </a:r>
            <a:endParaRPr lang="zh-CN" altLang="en-US" sz="2400"/>
          </a:p>
        </p:txBody>
      </p:sp>
      <mc:AlternateContent xmlns:mc="http://schemas.openxmlformats.org/markup-compatibility/2006" xmlns:p14="http://schemas.microsoft.com/office/powerpoint/2010/main">
        <mc:Choice Requires="p14">
          <p:contentPart r:id="rId1" p14:bwMode="auto">
            <p14:nvContentPartPr>
              <p14:cNvPr id="50" name="墨迹 49"/>
              <p14:cNvContentPartPr/>
              <p14:nvPr/>
            </p14:nvContentPartPr>
            <p14:xfrm>
              <a:off x="10807065" y="2964180"/>
              <a:ext cx="17780" cy="360"/>
            </p14:xfrm>
          </p:contentPart>
        </mc:Choice>
        <mc:Fallback xmlns="">
          <p:pic>
            <p:nvPicPr>
              <p:cNvPr id="50" name="墨迹 49"/>
            </p:nvPicPr>
            <p:blipFill>
              <a:blip r:embed="rId2"/>
            </p:blipFill>
            <p:spPr>
              <a:xfrm>
                <a:off x="10807065" y="2964180"/>
                <a:ext cx="17780" cy="360"/>
              </a:xfrm>
              <a:prstGeom prst="rect"/>
            </p:spPr>
          </p:pic>
        </mc:Fallback>
      </mc:AlternateContent>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amond(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heel(1)">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up)">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inVertical)">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up)">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 grpId="1" animBg="1"/>
      <p:bldP spid="8" grpId="0" bldLvl="0" animBg="1"/>
      <p:bldP spid="6" grpId="0" bldLvl="0" animBg="1"/>
      <p:bldP spid="3" grpId="0" bldLvl="0" animBg="1"/>
      <p:bldP spid="11" grpId="0" bldLvl="0" animBg="1"/>
      <p:bldP spid="5" grpId="0" bldLvl="0" animBg="1"/>
      <p:bldP spid="10" grpId="0" bldLvl="0" animBg="1"/>
      <p:bldP spid="2" grpId="0" bldLvl="0" animBg="1"/>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9445" y="250190"/>
            <a:ext cx="5477510"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2016年高考文综政治试题（全国Ⅰ卷）</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
        <p:nvSpPr>
          <p:cNvPr id="3" name="文本框 2"/>
          <p:cNvSpPr txBox="1"/>
          <p:nvPr/>
        </p:nvSpPr>
        <p:spPr>
          <a:xfrm>
            <a:off x="639445" y="838835"/>
            <a:ext cx="11021695" cy="5775960"/>
          </a:xfrm>
          <a:prstGeom prst="rect">
            <a:avLst/>
          </a:prstGeom>
          <a:noFill/>
        </p:spPr>
        <p:txBody>
          <a:bodyPr wrap="square" rtlCol="0" anchor="t">
            <a:spAutoFit/>
          </a:bodyPr>
          <a:p>
            <a:pPr>
              <a:lnSpc>
                <a:spcPct val="140000"/>
              </a:lnSpc>
            </a:pPr>
            <a:r>
              <a:rPr lang="zh-CN" altLang="en-US" sz="2400"/>
              <a:t>38．阅读材料，完成下列要求。（26分）</a:t>
            </a:r>
            <a:endParaRPr lang="zh-CN" altLang="en-US" sz="2400"/>
          </a:p>
          <a:p>
            <a:pPr>
              <a:lnSpc>
                <a:spcPct val="140000"/>
              </a:lnSpc>
            </a:pPr>
            <a:r>
              <a:rPr lang="zh-CN" altLang="en-US" sz="2400">
                <a:latin typeface="楷体" panose="02010609060101010101" charset="-122"/>
                <a:ea typeface="楷体" panose="02010609060101010101" charset="-122"/>
                <a:cs typeface="楷体" panose="02010609060101010101" charset="-122"/>
              </a:rPr>
              <a:t>    2013年，习近平提出共建“丝绸之路经济带”和“21世纪海上丝绸之路”（一下简称“一带一路”）的重大倡议，得到国际社会积极响应。</a:t>
            </a:r>
            <a:endParaRPr lang="zh-CN" altLang="en-US" sz="2400">
              <a:latin typeface="楷体" panose="02010609060101010101" charset="-122"/>
              <a:ea typeface="楷体" panose="02010609060101010101" charset="-122"/>
              <a:cs typeface="楷体" panose="02010609060101010101" charset="-122"/>
            </a:endParaRPr>
          </a:p>
          <a:p>
            <a:pPr>
              <a:lnSpc>
                <a:spcPct val="140000"/>
              </a:lnSpc>
            </a:pPr>
            <a:r>
              <a:rPr lang="zh-CN" altLang="en-US" sz="2400">
                <a:latin typeface="楷体" panose="02010609060101010101" charset="-122"/>
                <a:ea typeface="楷体" panose="02010609060101010101" charset="-122"/>
                <a:cs typeface="楷体" panose="02010609060101010101" charset="-122"/>
              </a:rPr>
              <a:t>    </a:t>
            </a:r>
            <a:r>
              <a:rPr lang="zh-CN" altLang="en-US" sz="2400">
                <a:latin typeface="宋体" panose="02010600030101010101" pitchFamily="2" charset="-122"/>
                <a:ea typeface="宋体" panose="02010600030101010101" pitchFamily="2" charset="-122"/>
                <a:cs typeface="楷体" panose="02010609060101010101" charset="-122"/>
              </a:rPr>
              <a:t>材料一：</a:t>
            </a:r>
            <a:r>
              <a:rPr lang="zh-CN" altLang="en-US" sz="2400">
                <a:latin typeface="楷体" panose="02010609060101010101" charset="-122"/>
                <a:ea typeface="楷体" panose="02010609060101010101" charset="-122"/>
                <a:cs typeface="楷体" panose="02010609060101010101" charset="-122"/>
              </a:rPr>
              <a:t>共建“一带一路”致力于简历和加强沿线各国互联互通伙伴关系，实现沿线各国多元、自主、平衡、可持续发展。“一带一路”建设推动了沿线各国发展战略的对接与耦合，增进了沿线各国人民的人文交流与文明互鉴，让各国人民相逢相知、互信互敬。截至2015年，已有70多个国家和国际组织表达了与中国合作建设“一带一路”的意愿。30多个国家同中国签署了合作协议，中国与相关国家合作建设了50多个境外经贸合作区。</a:t>
            </a:r>
            <a:endParaRPr lang="zh-CN" altLang="en-US" sz="2400"/>
          </a:p>
          <a:p>
            <a:pPr>
              <a:lnSpc>
                <a:spcPct val="140000"/>
              </a:lnSpc>
            </a:pPr>
            <a:r>
              <a:rPr lang="zh-CN" altLang="en-US" sz="2400"/>
              <a:t>（1）运用“当代国际社会”知识，分析“一带一路”建设为什么能为世界和平发展增添新的正能量。（12分）</a:t>
            </a:r>
            <a:endParaRPr lang="zh-CN" altLang="en-US" sz="2400"/>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66775" y="280035"/>
            <a:ext cx="10568305" cy="5692140"/>
          </a:xfrm>
          <a:prstGeom prst="rect">
            <a:avLst/>
          </a:prstGeom>
          <a:noFill/>
        </p:spPr>
        <p:txBody>
          <a:bodyPr wrap="square" rtlCol="0" anchor="t">
            <a:spAutoFit/>
          </a:bodyPr>
          <a:p>
            <a:pPr lvl="0" algn="l">
              <a:lnSpc>
                <a:spcPct val="260000"/>
              </a:lnSpc>
              <a:buClrTx/>
              <a:buSzTx/>
              <a:buFontTx/>
            </a:pPr>
            <a:r>
              <a:rPr lang="zh-CN" altLang="en-US" sz="2800">
                <a:sym typeface="+mn-ea"/>
              </a:rPr>
              <a:t>顺应了</a:t>
            </a:r>
            <a:r>
              <a:rPr lang="zh-CN" altLang="en-US" sz="2800">
                <a:solidFill>
                  <a:srgbClr val="FF0000"/>
                </a:solidFill>
                <a:sym typeface="+mn-ea"/>
              </a:rPr>
              <a:t>世界多极化、经济全球化的</a:t>
            </a:r>
            <a:r>
              <a:rPr lang="zh-CN" altLang="en-US" sz="2800">
                <a:sym typeface="+mn-ea"/>
              </a:rPr>
              <a:t>潮流，是建立</a:t>
            </a:r>
            <a:r>
              <a:rPr lang="zh-CN" altLang="en-US" sz="2800">
                <a:solidFill>
                  <a:srgbClr val="FF0000"/>
                </a:solidFill>
                <a:sym typeface="+mn-ea"/>
              </a:rPr>
              <a:t>国际新秩序</a:t>
            </a:r>
            <a:r>
              <a:rPr lang="zh-CN" altLang="en-US" sz="2800">
                <a:sym typeface="+mn-ea"/>
              </a:rPr>
              <a:t>的积极探索；</a:t>
            </a:r>
            <a:endParaRPr lang="zh-CN" altLang="en-US" sz="2800">
              <a:sym typeface="+mn-ea"/>
            </a:endParaRPr>
          </a:p>
          <a:p>
            <a:pPr lvl="0" algn="l">
              <a:lnSpc>
                <a:spcPct val="260000"/>
              </a:lnSpc>
              <a:buClrTx/>
              <a:buSzTx/>
              <a:buFontTx/>
            </a:pPr>
            <a:r>
              <a:rPr lang="zh-CN" altLang="en-US" sz="2800">
                <a:sym typeface="+mn-ea"/>
              </a:rPr>
              <a:t>有利于沿线</a:t>
            </a:r>
            <a:r>
              <a:rPr lang="zh-CN" altLang="en-US" sz="2800">
                <a:solidFill>
                  <a:srgbClr val="FF0000"/>
                </a:solidFill>
                <a:sym typeface="+mn-ea"/>
              </a:rPr>
              <a:t>各国人民实现共同发展、共同繁荣</a:t>
            </a:r>
            <a:r>
              <a:rPr lang="zh-CN" altLang="en-US" sz="2800">
                <a:sym typeface="+mn-ea"/>
              </a:rPr>
              <a:t>；</a:t>
            </a:r>
            <a:endParaRPr lang="zh-CN" altLang="en-US" sz="2800">
              <a:sym typeface="+mn-ea"/>
            </a:endParaRPr>
          </a:p>
          <a:p>
            <a:pPr lvl="0" algn="l">
              <a:lnSpc>
                <a:spcPct val="260000"/>
              </a:lnSpc>
              <a:buClrTx/>
              <a:buSzTx/>
              <a:buFontTx/>
            </a:pPr>
            <a:r>
              <a:rPr lang="zh-CN" altLang="en-US" sz="2800">
                <a:sym typeface="+mn-ea"/>
              </a:rPr>
              <a:t>能够促进沿线各国间的</a:t>
            </a:r>
            <a:r>
              <a:rPr lang="zh-CN" altLang="en-US" sz="2800">
                <a:solidFill>
                  <a:srgbClr val="FF0000"/>
                </a:solidFill>
                <a:sym typeface="+mn-ea"/>
              </a:rPr>
              <a:t>相互尊重、相互理解和政治互信</a:t>
            </a:r>
            <a:r>
              <a:rPr lang="zh-CN" altLang="en-US" sz="2800">
                <a:sym typeface="+mn-ea"/>
              </a:rPr>
              <a:t>；</a:t>
            </a:r>
            <a:endParaRPr lang="zh-CN" altLang="en-US" sz="2800">
              <a:sym typeface="+mn-ea"/>
            </a:endParaRPr>
          </a:p>
          <a:p>
            <a:pPr lvl="0" algn="l">
              <a:lnSpc>
                <a:spcPct val="260000"/>
              </a:lnSpc>
              <a:buClrTx/>
              <a:buSzTx/>
              <a:buFontTx/>
            </a:pPr>
            <a:r>
              <a:rPr lang="zh-CN" altLang="en-US" sz="2800">
                <a:sym typeface="+mn-ea"/>
              </a:rPr>
              <a:t>能够</a:t>
            </a:r>
            <a:r>
              <a:rPr lang="zh-CN" altLang="en-US" sz="2800">
                <a:solidFill>
                  <a:srgbClr val="FF0000"/>
                </a:solidFill>
                <a:sym typeface="+mn-ea"/>
              </a:rPr>
              <a:t>提升对外开放水平，推动中国自身发展</a:t>
            </a:r>
            <a:r>
              <a:rPr lang="zh-CN" altLang="en-US" sz="2800">
                <a:sym typeface="+mn-ea"/>
              </a:rPr>
              <a:t>。</a:t>
            </a:r>
            <a:endParaRPr lang="zh-CN" altLang="en-US" sz="2800">
              <a:sym typeface="+mn-ea"/>
            </a:endParaRPr>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62280" y="26035"/>
            <a:ext cx="11267440" cy="6805930"/>
          </a:xfrm>
          <a:prstGeom prst="rect">
            <a:avLst/>
          </a:prstGeom>
          <a:noFill/>
        </p:spPr>
        <p:txBody>
          <a:bodyPr wrap="square" rtlCol="0" anchor="t">
            <a:spAutoFit/>
          </a:bodyPr>
          <a:p>
            <a:pPr>
              <a:lnSpc>
                <a:spcPct val="130000"/>
              </a:lnSpc>
            </a:pPr>
            <a:r>
              <a:rPr lang="zh-CN" altLang="en-US" sz="2400"/>
              <a:t>【省标细则】</a:t>
            </a:r>
            <a:endParaRPr lang="zh-CN" altLang="en-US" sz="2400"/>
          </a:p>
          <a:p>
            <a:pPr>
              <a:lnSpc>
                <a:spcPct val="130000"/>
              </a:lnSpc>
            </a:pPr>
            <a:r>
              <a:rPr lang="zh-CN" altLang="en-US" sz="2400"/>
              <a:t>必要性角度：</a:t>
            </a:r>
            <a:r>
              <a:rPr lang="zh-CN" altLang="en-US" sz="2400" b="1">
                <a:solidFill>
                  <a:srgbClr val="FF0000"/>
                </a:solidFill>
              </a:rPr>
              <a:t>顺应了世界多极化（1分）、经济全球化的潮流（1分），是建立国际新秩序的积极探索（1分）</a:t>
            </a:r>
            <a:r>
              <a:rPr lang="zh-CN" altLang="en-US" sz="2400">
                <a:solidFill>
                  <a:srgbClr val="FF0000"/>
                </a:solidFill>
              </a:rPr>
              <a:t>；</a:t>
            </a:r>
            <a:r>
              <a:rPr lang="zh-CN" altLang="en-US" sz="2400"/>
              <a:t>此层次若答和平与发展是时代主题也可得1分。</a:t>
            </a:r>
            <a:endParaRPr lang="zh-CN" altLang="en-US" sz="2400"/>
          </a:p>
          <a:p>
            <a:pPr>
              <a:lnSpc>
                <a:spcPct val="130000"/>
              </a:lnSpc>
            </a:pPr>
            <a:r>
              <a:rPr lang="zh-CN" altLang="en-US" sz="2400"/>
              <a:t>重要性角度：</a:t>
            </a:r>
            <a:r>
              <a:rPr lang="zh-CN" altLang="en-US" sz="2400" b="1">
                <a:solidFill>
                  <a:srgbClr val="FF0000"/>
                </a:solidFill>
              </a:rPr>
              <a:t>有利于沿线各国人民实现共同发展（2分）、共同繁荣（2分）两个3分</a:t>
            </a:r>
            <a:r>
              <a:rPr lang="zh-CN" altLang="en-US" sz="2400">
                <a:solidFill>
                  <a:srgbClr val="FF0000"/>
                </a:solidFill>
              </a:rPr>
              <a:t>；</a:t>
            </a:r>
            <a:r>
              <a:rPr lang="zh-CN" altLang="en-US" sz="2400"/>
              <a:t>评卷场变通给分的观点有：有利于维护共同利益（2分），实现区域合作（2分）、经济发展（2分）总分不超过3分。</a:t>
            </a:r>
            <a:endParaRPr lang="zh-CN" altLang="en-US" sz="2400"/>
          </a:p>
          <a:p>
            <a:pPr>
              <a:lnSpc>
                <a:spcPct val="130000"/>
              </a:lnSpc>
            </a:pPr>
            <a:r>
              <a:rPr lang="zh-CN" altLang="en-US" sz="2400" b="1">
                <a:solidFill>
                  <a:srgbClr val="FF0000"/>
                </a:solidFill>
              </a:rPr>
              <a:t>能够促进沿线各国间的相互尊重（1分），相互理解（1分）和政治互信（1分）</a:t>
            </a:r>
            <a:r>
              <a:rPr lang="zh-CN" altLang="en-US" sz="2400">
                <a:solidFill>
                  <a:srgbClr val="FF0000"/>
                </a:solidFill>
              </a:rPr>
              <a:t>；</a:t>
            </a:r>
            <a:r>
              <a:rPr lang="zh-CN" altLang="en-US" sz="2400"/>
              <a:t>若答合作（1分）、联系或伙伴关系（1分）、沟通（1分）、交流（1分）总分不超过2分。</a:t>
            </a:r>
            <a:endParaRPr lang="zh-CN" altLang="en-US" sz="2400"/>
          </a:p>
          <a:p>
            <a:pPr>
              <a:lnSpc>
                <a:spcPct val="130000"/>
              </a:lnSpc>
            </a:pPr>
            <a:r>
              <a:rPr lang="zh-CN" altLang="en-US" sz="2400"/>
              <a:t>从中国自身发展角度：</a:t>
            </a:r>
            <a:r>
              <a:rPr lang="zh-CN" altLang="en-US" sz="2400" b="1">
                <a:solidFill>
                  <a:srgbClr val="FF0000"/>
                </a:solidFill>
              </a:rPr>
              <a:t>能够提升对外开放水平（1分），推动中国自身发展（2分）</a:t>
            </a:r>
            <a:r>
              <a:rPr lang="zh-CN" altLang="en-US" sz="2400"/>
              <a:t>。负责任大国（1分）、国际形象（1分）、国际地位（1分）、综合国力提升（1分）、深化改革开放（1分），总分不超过2分。</a:t>
            </a:r>
            <a:endParaRPr lang="zh-CN" altLang="en-US" sz="2400"/>
          </a:p>
          <a:p>
            <a:pPr>
              <a:lnSpc>
                <a:spcPct val="130000"/>
              </a:lnSpc>
            </a:pPr>
            <a:r>
              <a:rPr lang="zh-CN" altLang="en-US" sz="2400"/>
              <a:t>学生答中国的外交政策、联合国宪章的宗旨和原则不得分。抄材料中的头三行可得2分。 </a:t>
            </a:r>
            <a:endParaRPr lang="zh-CN" altLang="en-US" sz="2400"/>
          </a:p>
        </p:txBody>
      </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14680" y="662305"/>
            <a:ext cx="10962005" cy="6122035"/>
          </a:xfrm>
          <a:prstGeom prst="rect">
            <a:avLst/>
          </a:prstGeom>
          <a:noFill/>
        </p:spPr>
        <p:txBody>
          <a:bodyPr wrap="square" rtlCol="0" anchor="t">
            <a:spAutoFit/>
          </a:bodyPr>
          <a:p>
            <a:pPr>
              <a:lnSpc>
                <a:spcPct val="130000"/>
              </a:lnSpc>
            </a:pPr>
            <a:r>
              <a:rPr lang="zh-CN" altLang="en-US" sz="2800"/>
              <a:t>18．2018年1月发表的《中国的北极政策》白皮书指出，中国支持有关各方依 据国际条约和一般国际法，通过和平方式解决涉北极领土和海洋权益争议，支持有关各方维护北极安全稳定的努力；中国致力于加强与北极国家在海空搜救、海上预警、情报交流等方面的国际合作，妥善应对海上事故等安全挑战。中国的上述立场表明</a:t>
            </a:r>
            <a:endParaRPr lang="zh-CN" altLang="en-US" sz="2800"/>
          </a:p>
          <a:p>
            <a:pPr>
              <a:lnSpc>
                <a:spcPct val="150000"/>
              </a:lnSpc>
            </a:pPr>
            <a:r>
              <a:rPr lang="zh-CN" altLang="en-US" sz="2800"/>
              <a:t>①北极的和平与稳定符合中国的国家利益</a:t>
            </a:r>
            <a:endParaRPr lang="zh-CN" altLang="en-US" sz="2800"/>
          </a:p>
          <a:p>
            <a:pPr>
              <a:lnSpc>
                <a:spcPct val="150000"/>
              </a:lnSpc>
            </a:pPr>
            <a:r>
              <a:rPr lang="zh-CN" altLang="en-US" sz="2800"/>
              <a:t>②中国是北极事务的利益相关者和主导力量</a:t>
            </a:r>
            <a:endParaRPr lang="zh-CN" altLang="en-US" sz="2800"/>
          </a:p>
          <a:p>
            <a:pPr>
              <a:lnSpc>
                <a:spcPct val="150000"/>
              </a:lnSpc>
            </a:pPr>
            <a:r>
              <a:rPr lang="zh-CN" altLang="en-US" sz="2800"/>
              <a:t>③中国积极参与北极国际治理维护各国共同利益</a:t>
            </a:r>
            <a:endParaRPr lang="zh-CN" altLang="en-US" sz="2800"/>
          </a:p>
          <a:p>
            <a:pPr>
              <a:lnSpc>
                <a:spcPct val="150000"/>
              </a:lnSpc>
            </a:pPr>
            <a:r>
              <a:rPr lang="zh-CN" altLang="en-US" sz="2800"/>
              <a:t>④维护国际法的权威是中国对外活动的基本目标</a:t>
            </a:r>
            <a:endParaRPr lang="zh-CN" altLang="en-US" sz="2800"/>
          </a:p>
          <a:p>
            <a:pPr>
              <a:lnSpc>
                <a:spcPct val="150000"/>
              </a:lnSpc>
            </a:pPr>
            <a:r>
              <a:rPr lang="zh-CN" altLang="en-US" sz="2800"/>
              <a:t>A．①② B．①③ C．②④ D．③④</a:t>
            </a:r>
            <a:endParaRPr lang="zh-CN" altLang="en-US" sz="2800"/>
          </a:p>
        </p:txBody>
      </p:sp>
      <p:sp>
        <p:nvSpPr>
          <p:cNvPr id="3" name="文本框 2"/>
          <p:cNvSpPr txBox="1"/>
          <p:nvPr/>
        </p:nvSpPr>
        <p:spPr>
          <a:xfrm>
            <a:off x="9166860" y="5375275"/>
            <a:ext cx="910590" cy="1106805"/>
          </a:xfrm>
          <a:prstGeom prst="rect">
            <a:avLst/>
          </a:prstGeom>
          <a:noFill/>
        </p:spPr>
        <p:txBody>
          <a:bodyPr wrap="square" rtlCol="0" anchor="t">
            <a:spAutoFit/>
          </a:bodyPr>
          <a:p>
            <a:r>
              <a:rPr lang="zh-CN" altLang="en-US" sz="6600">
                <a:solidFill>
                  <a:srgbClr val="FF0000"/>
                </a:solidFill>
              </a:rPr>
              <a:t>B</a:t>
            </a:r>
            <a:endParaRPr lang="zh-CN" altLang="en-US" sz="6600">
              <a:solidFill>
                <a:srgbClr val="FF0000"/>
              </a:solidFill>
            </a:endParaRPr>
          </a:p>
        </p:txBody>
      </p:sp>
      <p:sp>
        <p:nvSpPr>
          <p:cNvPr id="4" name="文本框 3"/>
          <p:cNvSpPr txBox="1"/>
          <p:nvPr/>
        </p:nvSpPr>
        <p:spPr>
          <a:xfrm>
            <a:off x="581660" y="201930"/>
            <a:ext cx="4766310"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2019年高考全国Ⅰ卷文综政治试题</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95325" y="981710"/>
            <a:ext cx="10398125" cy="5262245"/>
          </a:xfrm>
          <a:prstGeom prst="rect">
            <a:avLst/>
          </a:prstGeom>
          <a:noFill/>
        </p:spPr>
        <p:txBody>
          <a:bodyPr wrap="square" rtlCol="0" anchor="t">
            <a:spAutoFit/>
          </a:bodyPr>
          <a:p>
            <a:pPr>
              <a:lnSpc>
                <a:spcPct val="150000"/>
              </a:lnSpc>
            </a:pPr>
            <a:r>
              <a:rPr lang="zh-CN" altLang="en-US" sz="2800"/>
              <a:t>18．2018年11月，国家主席习近平在亚太经合组织工商领导人峰会上发表主旨演讲指出，无论是冷战、热战还是贸易战，都不会有真正赢家。这一论断反映我国主张</a:t>
            </a:r>
            <a:endParaRPr lang="zh-CN" altLang="en-US" sz="2800"/>
          </a:p>
          <a:p>
            <a:pPr>
              <a:lnSpc>
                <a:spcPct val="150000"/>
              </a:lnSpc>
            </a:pPr>
            <a:r>
              <a:rPr lang="zh-CN" altLang="en-US" sz="2800"/>
              <a:t>①处理国际事务必须符合世界多极化发展趋势签</a:t>
            </a:r>
            <a:endParaRPr lang="zh-CN" altLang="en-US" sz="2800"/>
          </a:p>
          <a:p>
            <a:pPr>
              <a:lnSpc>
                <a:spcPct val="150000"/>
              </a:lnSpc>
            </a:pPr>
            <a:r>
              <a:rPr lang="zh-CN" altLang="en-US" sz="2800"/>
              <a:t>②国际组织在解决国际争端中必须维护国家主权</a:t>
            </a:r>
            <a:endParaRPr lang="zh-CN" altLang="en-US" sz="2800"/>
          </a:p>
          <a:p>
            <a:pPr>
              <a:lnSpc>
                <a:spcPct val="150000"/>
              </a:lnSpc>
            </a:pPr>
            <a:r>
              <a:rPr lang="zh-CN" altLang="en-US" sz="2800"/>
              <a:t>③国家间交往必须顺应世界和平与发展的历史潮流</a:t>
            </a:r>
            <a:endParaRPr lang="zh-CN" altLang="en-US" sz="2800"/>
          </a:p>
          <a:p>
            <a:pPr>
              <a:lnSpc>
                <a:spcPct val="150000"/>
              </a:lnSpc>
            </a:pPr>
            <a:r>
              <a:rPr lang="zh-CN" altLang="en-US" sz="2800"/>
              <a:t>④在相互依存的当今世界应该摒弃弱肉强食的思维</a:t>
            </a:r>
            <a:endParaRPr lang="zh-CN" altLang="en-US" sz="2800"/>
          </a:p>
          <a:p>
            <a:pPr>
              <a:lnSpc>
                <a:spcPct val="150000"/>
              </a:lnSpc>
            </a:pPr>
            <a:r>
              <a:rPr lang="zh-CN" altLang="en-US" sz="2800"/>
              <a:t>A．①② B．①③   C．②④   D．③④</a:t>
            </a:r>
            <a:endParaRPr lang="zh-CN" altLang="en-US" sz="2800"/>
          </a:p>
        </p:txBody>
      </p:sp>
      <p:sp>
        <p:nvSpPr>
          <p:cNvPr id="3" name="文本框 2"/>
          <p:cNvSpPr txBox="1"/>
          <p:nvPr/>
        </p:nvSpPr>
        <p:spPr>
          <a:xfrm>
            <a:off x="695325" y="335915"/>
            <a:ext cx="5234305"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2019年高考全国Ⅱ卷文综政治试题</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
        <p:nvSpPr>
          <p:cNvPr id="4" name="文本框 3"/>
          <p:cNvSpPr txBox="1"/>
          <p:nvPr/>
        </p:nvSpPr>
        <p:spPr>
          <a:xfrm>
            <a:off x="9859645" y="5568315"/>
            <a:ext cx="1397000" cy="1106805"/>
          </a:xfrm>
          <a:prstGeom prst="rect">
            <a:avLst/>
          </a:prstGeom>
          <a:noFill/>
        </p:spPr>
        <p:txBody>
          <a:bodyPr wrap="square" rtlCol="0" anchor="t">
            <a:spAutoFit/>
          </a:bodyPr>
          <a:p>
            <a:pPr lvl="0" algn="l">
              <a:buClrTx/>
              <a:buSzTx/>
              <a:buFontTx/>
            </a:pPr>
            <a:r>
              <a:rPr lang="zh-CN" altLang="en-US" sz="6600">
                <a:solidFill>
                  <a:srgbClr val="FF0000"/>
                </a:solidFill>
                <a:sym typeface="+mn-ea"/>
              </a:rPr>
              <a:t>D</a:t>
            </a:r>
            <a:endParaRPr lang="zh-CN" altLang="en-US" sz="6600">
              <a:solidFill>
                <a:srgbClr val="FF0000"/>
              </a:solidFill>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14045" y="250825"/>
            <a:ext cx="5299075"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2019年高考全国Ⅲ卷文综政治试题</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
        <p:nvSpPr>
          <p:cNvPr id="3" name="文本框 2"/>
          <p:cNvSpPr txBox="1"/>
          <p:nvPr/>
        </p:nvSpPr>
        <p:spPr>
          <a:xfrm>
            <a:off x="614045" y="858520"/>
            <a:ext cx="10913745" cy="5515610"/>
          </a:xfrm>
          <a:prstGeom prst="rect">
            <a:avLst/>
          </a:prstGeom>
          <a:noFill/>
        </p:spPr>
        <p:txBody>
          <a:bodyPr wrap="square" rtlCol="0" anchor="t">
            <a:spAutoFit/>
          </a:bodyPr>
          <a:p>
            <a:pPr>
              <a:lnSpc>
                <a:spcPct val="140000"/>
              </a:lnSpc>
            </a:pPr>
            <a:r>
              <a:rPr lang="zh-CN" altLang="en-US" sz="2800"/>
              <a:t>18．2018年5月，习近平在全国生态环境保护大会上发表重要讲话强调，新时代推进生态文明建设，必须坚持共谋全球生态文明建设，深度参与全球环境治理，形成世界环境保护和可持续发展的解决方案，引导应对气候变化国际合作。这一论述</a:t>
            </a:r>
            <a:endParaRPr lang="zh-CN" altLang="en-US" sz="2800"/>
          </a:p>
          <a:p>
            <a:pPr>
              <a:lnSpc>
                <a:spcPct val="140000"/>
              </a:lnSpc>
            </a:pPr>
            <a:r>
              <a:rPr lang="zh-CN" altLang="en-US" sz="2800"/>
              <a:t>①表明全球环境治理的价值共识已经形成</a:t>
            </a:r>
            <a:endParaRPr lang="zh-CN" altLang="en-US" sz="2800"/>
          </a:p>
          <a:p>
            <a:pPr>
              <a:lnSpc>
                <a:spcPct val="140000"/>
              </a:lnSpc>
            </a:pPr>
            <a:r>
              <a:rPr lang="zh-CN" altLang="en-US" sz="2800"/>
              <a:t>②反映中国拥有全球环境治理的话语主导权</a:t>
            </a:r>
            <a:endParaRPr lang="zh-CN" altLang="en-US" sz="2800"/>
          </a:p>
          <a:p>
            <a:pPr>
              <a:lnSpc>
                <a:spcPct val="140000"/>
              </a:lnSpc>
            </a:pPr>
            <a:r>
              <a:rPr lang="zh-CN" altLang="en-US" sz="2800"/>
              <a:t>③彰显中国在全球环境治理中的文化自觉和文化自信</a:t>
            </a:r>
            <a:endParaRPr lang="zh-CN" altLang="en-US" sz="2800"/>
          </a:p>
          <a:p>
            <a:pPr>
              <a:lnSpc>
                <a:spcPct val="140000"/>
              </a:lnSpc>
            </a:pPr>
            <a:r>
              <a:rPr lang="zh-CN" altLang="en-US" sz="2800"/>
              <a:t>④表达中国为全球环境治理贡献智慧和力量的责任担当</a:t>
            </a:r>
            <a:endParaRPr lang="zh-CN" altLang="en-US" sz="2800"/>
          </a:p>
          <a:p>
            <a:pPr>
              <a:lnSpc>
                <a:spcPct val="140000"/>
              </a:lnSpc>
            </a:pPr>
            <a:r>
              <a:rPr lang="zh-CN" altLang="en-US" sz="2800"/>
              <a:t>A．①② B．①④ C．②③ D．③④</a:t>
            </a:r>
            <a:endParaRPr lang="zh-CN" altLang="en-US" sz="2800"/>
          </a:p>
        </p:txBody>
      </p:sp>
      <p:sp>
        <p:nvSpPr>
          <p:cNvPr id="4" name="文本框 3"/>
          <p:cNvSpPr txBox="1"/>
          <p:nvPr/>
        </p:nvSpPr>
        <p:spPr>
          <a:xfrm>
            <a:off x="9311005" y="5439410"/>
            <a:ext cx="1201420" cy="1106805"/>
          </a:xfrm>
          <a:prstGeom prst="rect">
            <a:avLst/>
          </a:prstGeom>
          <a:noFill/>
        </p:spPr>
        <p:txBody>
          <a:bodyPr wrap="square" rtlCol="0" anchor="t">
            <a:spAutoFit/>
          </a:bodyPr>
          <a:p>
            <a:pPr lvl="0" algn="l">
              <a:buClrTx/>
              <a:buSzTx/>
              <a:buFontTx/>
            </a:pPr>
            <a:r>
              <a:rPr lang="zh-CN" altLang="en-US" sz="6600" b="1">
                <a:solidFill>
                  <a:srgbClr val="FF0000"/>
                </a:solidFill>
                <a:sym typeface="+mn-ea"/>
              </a:rPr>
              <a:t>D</a:t>
            </a:r>
            <a:endParaRPr lang="zh-CN" altLang="en-US" sz="6600" b="1">
              <a:solidFill>
                <a:srgbClr val="FF0000"/>
              </a:solidFill>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0555" y="792480"/>
            <a:ext cx="10688320" cy="5908040"/>
          </a:xfrm>
          <a:prstGeom prst="rect">
            <a:avLst/>
          </a:prstGeom>
          <a:noFill/>
        </p:spPr>
        <p:txBody>
          <a:bodyPr wrap="square" rtlCol="0" anchor="t">
            <a:spAutoFit/>
          </a:bodyPr>
          <a:p>
            <a:pPr>
              <a:lnSpc>
                <a:spcPct val="150000"/>
              </a:lnSpc>
            </a:pPr>
            <a:r>
              <a:rPr lang="zh-CN" altLang="en-US" sz="2800"/>
              <a:t>18．2017年11月30日至12月3日，120多个国家近300个政党和政治组织的领导人出席在北京举行的中国共产党与世界政党高层对话会，就如何构建人类命运共同体、共同建设美好世界以及政党的责任和作用达成广泛共识，发表了《北京倡议》对话会的成功举办</a:t>
            </a:r>
            <a:endParaRPr lang="zh-CN" altLang="en-US" sz="2800"/>
          </a:p>
          <a:p>
            <a:pPr>
              <a:lnSpc>
                <a:spcPct val="150000"/>
              </a:lnSpc>
            </a:pPr>
            <a:r>
              <a:rPr lang="zh-CN" altLang="en-US" sz="2800"/>
              <a:t>①开辟了政党交流合作消除国家间利益分歧的新路径</a:t>
            </a:r>
            <a:endParaRPr lang="zh-CN" altLang="en-US" sz="2800"/>
          </a:p>
          <a:p>
            <a:pPr>
              <a:lnSpc>
                <a:spcPct val="150000"/>
              </a:lnSpc>
            </a:pPr>
            <a:r>
              <a:rPr lang="zh-CN" altLang="en-US" sz="2800"/>
              <a:t>②汇聚了携手构建人类命运共同体的强大力量</a:t>
            </a:r>
            <a:endParaRPr lang="zh-CN" altLang="en-US" sz="2800"/>
          </a:p>
          <a:p>
            <a:pPr>
              <a:lnSpc>
                <a:spcPct val="150000"/>
              </a:lnSpc>
            </a:pPr>
            <a:r>
              <a:rPr lang="zh-CN" altLang="en-US" sz="2800"/>
              <a:t>③打造了各国政党互学互鉴共建国际新秩序的新平台</a:t>
            </a:r>
            <a:endParaRPr lang="zh-CN" altLang="en-US" sz="2800"/>
          </a:p>
          <a:p>
            <a:pPr>
              <a:lnSpc>
                <a:spcPct val="150000"/>
              </a:lnSpc>
            </a:pPr>
            <a:r>
              <a:rPr lang="zh-CN" altLang="en-US" sz="2800"/>
              <a:t>④推动了政党间相互尊重、求同存异的国际新秩序的形成</a:t>
            </a:r>
            <a:endParaRPr lang="zh-CN" altLang="en-US" sz="2800"/>
          </a:p>
          <a:p>
            <a:pPr>
              <a:lnSpc>
                <a:spcPct val="150000"/>
              </a:lnSpc>
            </a:pPr>
            <a:r>
              <a:rPr lang="zh-CN" altLang="en-US" sz="2800"/>
              <a:t>A.①③  B.①④  C.②③  D.②④</a:t>
            </a:r>
            <a:endParaRPr lang="zh-CN" altLang="en-US" sz="2800"/>
          </a:p>
        </p:txBody>
      </p:sp>
      <p:sp>
        <p:nvSpPr>
          <p:cNvPr id="3" name="文本框 2"/>
          <p:cNvSpPr txBox="1"/>
          <p:nvPr/>
        </p:nvSpPr>
        <p:spPr>
          <a:xfrm>
            <a:off x="9843770" y="5593715"/>
            <a:ext cx="2540000" cy="1106805"/>
          </a:xfrm>
          <a:prstGeom prst="rect">
            <a:avLst/>
          </a:prstGeom>
          <a:noFill/>
        </p:spPr>
        <p:txBody>
          <a:bodyPr wrap="square" rtlCol="0" anchor="t">
            <a:spAutoFit/>
          </a:bodyPr>
          <a:p>
            <a:pPr lvl="0" algn="l">
              <a:buClrTx/>
              <a:buSzTx/>
              <a:buFontTx/>
            </a:pPr>
            <a:r>
              <a:rPr lang="zh-CN" altLang="en-US" sz="6600" b="1">
                <a:solidFill>
                  <a:srgbClr val="FF0000"/>
                </a:solidFill>
                <a:sym typeface="+mn-ea"/>
              </a:rPr>
              <a:t>C</a:t>
            </a:r>
            <a:endParaRPr lang="zh-CN" altLang="en-US" sz="6600" b="1">
              <a:solidFill>
                <a:srgbClr val="FF0000"/>
              </a:solidFill>
              <a:sym typeface="+mn-ea"/>
            </a:endParaRPr>
          </a:p>
        </p:txBody>
      </p:sp>
      <p:sp>
        <p:nvSpPr>
          <p:cNvPr id="4" name="文本框 3"/>
          <p:cNvSpPr txBox="1"/>
          <p:nvPr/>
        </p:nvSpPr>
        <p:spPr>
          <a:xfrm>
            <a:off x="630555" y="217805"/>
            <a:ext cx="5750560"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2018年高考文科综合政治试题（全国卷Ⅰ）</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BEAUTIFY_FLAG" val="#wm#"/>
  <p:tag name="KSO_WM_TEMPLATE_CATEGORY" val="custom"/>
  <p:tag name="KSO_WM_TEMPLATE_INDEX" val="20187308"/>
</p:tagLst>
</file>

<file path=ppt/tags/tag64.xml><?xml version="1.0" encoding="utf-8"?>
<p:tagLst xmlns:p="http://schemas.openxmlformats.org/presentationml/2006/main">
  <p:tag name="KSO_WM_BEAUTIFY_FLAG" val="#wm#"/>
  <p:tag name="KSO_WM_TEMPLATE_CATEGORY" val="custom"/>
  <p:tag name="KSO_WM_TEMPLATE_INDEX" val="20187308"/>
</p:tagLst>
</file>

<file path=ppt/tags/tag65.xml><?xml version="1.0" encoding="utf-8"?>
<p:tagLst xmlns:p="http://schemas.openxmlformats.org/presentationml/2006/main">
  <p:tag name="KSO_WM_BEAUTIFY_FLAG" val="#wm#"/>
  <p:tag name="KSO_WM_TEMPLATE_CATEGORY" val="custom"/>
  <p:tag name="KSO_WM_TEMPLATE_INDEX" val="20187308"/>
</p:tagLst>
</file>

<file path=ppt/tags/tag66.xml><?xml version="1.0" encoding="utf-8"?>
<p:tagLst xmlns:p="http://schemas.openxmlformats.org/presentationml/2006/main">
  <p:tag name="KSO_WM_BEAUTIFY_FLAG" val="#wm#"/>
  <p:tag name="KSO_WM_TEMPLATE_CATEGORY" val="custom"/>
  <p:tag name="KSO_WM_TEMPLATE_INDEX" val="20187308"/>
</p:tagLst>
</file>

<file path=ppt/tags/tag67.xml><?xml version="1.0" encoding="utf-8"?>
<p:tagLst xmlns:p="http://schemas.openxmlformats.org/presentationml/2006/main">
  <p:tag name="KSO_WM_BEAUTIFY_FLAG" val="#wm#"/>
  <p:tag name="KSO_WM_TEMPLATE_CATEGORY" val="custom"/>
  <p:tag name="KSO_WM_TEMPLATE_INDEX" val="20187308"/>
</p:tagLst>
</file>

<file path=ppt/tags/tag68.xml><?xml version="1.0" encoding="utf-8"?>
<p:tagLst xmlns:p="http://schemas.openxmlformats.org/presentationml/2006/main">
  <p:tag name="KSO_WM_BEAUTIFY_FLAG" val="#wm#"/>
  <p:tag name="KSO_WM_TEMPLATE_CATEGORY" val="custom"/>
  <p:tag name="KSO_WM_TEMPLATE_INDEX" val="20187308"/>
</p:tagLst>
</file>

<file path=ppt/tags/tag69.xml><?xml version="1.0" encoding="utf-8"?>
<p:tagLst xmlns:p="http://schemas.openxmlformats.org/presentationml/2006/main">
  <p:tag name="KSO_WM_BEAUTIFY_FLAG" val="#wm#"/>
  <p:tag name="KSO_WM_TEMPLATE_CATEGORY" val="custom"/>
  <p:tag name="KSO_WM_TEMPLATE_INDEX" val="20187308"/>
</p:tagLst>
</file>

<file path=ppt/tags/tag70.xml><?xml version="1.0" encoding="utf-8"?>
<p:tagLst xmlns:p="http://schemas.openxmlformats.org/presentationml/2006/main">
  <p:tag name="KSO_WM_BEAUTIFY_FLAG" val="#wm#"/>
  <p:tag name="KSO_WM_TEMPLATE_CATEGORY" val="custom"/>
  <p:tag name="KSO_WM_TEMPLATE_INDEX" val="20187308"/>
</p:tagLst>
</file>

<file path=ppt/tags/tag71.xml><?xml version="1.0" encoding="utf-8"?>
<p:tagLst xmlns:p="http://schemas.openxmlformats.org/presentationml/2006/main">
  <p:tag name="KSO_WM_BEAUTIFY_FLAG" val="#wm#"/>
  <p:tag name="KSO_WM_TEMPLATE_CATEGORY" val="custom"/>
  <p:tag name="KSO_WM_TEMPLATE_INDEX" val="20187308"/>
</p:tagLst>
</file>

<file path=ppt/tags/tag72.xml><?xml version="1.0" encoding="utf-8"?>
<p:tagLst xmlns:p="http://schemas.openxmlformats.org/presentationml/2006/main">
  <p:tag name="KSO_WM_BEAUTIFY_FLAG" val="#wm#"/>
  <p:tag name="KSO_WM_TEMPLATE_CATEGORY" val="custom"/>
  <p:tag name="KSO_WM_TEMPLATE_INDEX" val="20187308"/>
</p:tagLst>
</file>

<file path=ppt/tags/tag73.xml><?xml version="1.0" encoding="utf-8"?>
<p:tagLst xmlns:p="http://schemas.openxmlformats.org/presentationml/2006/main">
  <p:tag name="KSO_WM_BEAUTIFY_FLAG" val="#wm#"/>
  <p:tag name="KSO_WM_TEMPLATE_CATEGORY" val="custom"/>
  <p:tag name="KSO_WM_TEMPLATE_INDEX" val="20187308"/>
</p:tagLst>
</file>

<file path=ppt/tags/tag74.xml><?xml version="1.0" encoding="utf-8"?>
<p:tagLst xmlns:p="http://schemas.openxmlformats.org/presentationml/2006/main">
  <p:tag name="KSO_WM_BEAUTIFY_FLAG" val="#wm#"/>
  <p:tag name="KSO_WM_TEMPLATE_CATEGORY" val="custom"/>
  <p:tag name="KSO_WM_TEMPLATE_INDEX" val="20187308"/>
</p:tagLst>
</file>

<file path=ppt/tags/tag75.xml><?xml version="1.0" encoding="utf-8"?>
<p:tagLst xmlns:p="http://schemas.openxmlformats.org/presentationml/2006/main">
  <p:tag name="KSO_WM_BEAUTIFY_FLAG" val="#wm#"/>
  <p:tag name="KSO_WM_TEMPLATE_CATEGORY" val="custom"/>
  <p:tag name="KSO_WM_TEMPLATE_INDEX" val="20187308"/>
</p:tagLst>
</file>

<file path=ppt/tags/tag76.xml><?xml version="1.0" encoding="utf-8"?>
<p:tagLst xmlns:p="http://schemas.openxmlformats.org/presentationml/2006/main">
  <p:tag name="KSO_WM_BEAUTIFY_FLAG" val="#wm#"/>
  <p:tag name="KSO_WM_TEMPLATE_CATEGORY" val="custom"/>
  <p:tag name="KSO_WM_TEMPLATE_INDEX" val="20187308"/>
</p:tagLst>
</file>

<file path=ppt/tags/tag77.xml><?xml version="1.0" encoding="utf-8"?>
<p:tagLst xmlns:p="http://schemas.openxmlformats.org/presentationml/2006/main">
  <p:tag name="KSO_WM_BEAUTIFY_FLAG" val="#wm#"/>
  <p:tag name="KSO_WM_TEMPLATE_CATEGORY" val="custom"/>
  <p:tag name="KSO_WM_TEMPLATE_INDEX" val="20187308"/>
</p:tagLst>
</file>

<file path=ppt/tags/tag78.xml><?xml version="1.0" encoding="utf-8"?>
<p:tagLst xmlns:p="http://schemas.openxmlformats.org/presentationml/2006/main">
  <p:tag name="KSO_WM_BEAUTIFY_FLAG" val="#wm#"/>
  <p:tag name="KSO_WM_TEMPLATE_CATEGORY" val="custom"/>
  <p:tag name="KSO_WM_TEMPLATE_INDEX" val="20187308"/>
</p:tagLst>
</file>

<file path=ppt/tags/tag79.xml><?xml version="1.0" encoding="utf-8"?>
<p:tagLst xmlns:p="http://schemas.openxmlformats.org/presentationml/2006/main">
  <p:tag name="KSO_WM_BEAUTIFY_FLAG" val="#wm#"/>
  <p:tag name="KSO_WM_TEMPLATE_CATEGORY" val="custom"/>
  <p:tag name="KSO_WM_TEMPLATE_INDEX" val="20187308"/>
</p:tagLst>
</file>

<file path=ppt/tags/tag80.xml><?xml version="1.0" encoding="utf-8"?>
<p:tagLst xmlns:p="http://schemas.openxmlformats.org/presentationml/2006/main">
  <p:tag name="KSO_WM_BEAUTIFY_FLAG" val="#wm#"/>
  <p:tag name="KSO_WM_TEMPLATE_CATEGORY" val="custom"/>
  <p:tag name="KSO_WM_TEMPLATE_INDEX" val="20187308"/>
</p:tagLst>
</file>

<file path=ppt/tags/tag81.xml><?xml version="1.0" encoding="utf-8"?>
<p:tagLst xmlns:p="http://schemas.openxmlformats.org/presentationml/2006/main">
  <p:tag name="KSO_WM_BEAUTIFY_FLAG" val="#wm#"/>
  <p:tag name="KSO_WM_TEMPLATE_CATEGORY" val="custom"/>
  <p:tag name="KSO_WM_TEMPLATE_INDEX" val="20187308"/>
</p:tagLst>
</file>

<file path=ppt/tags/tag82.xml><?xml version="1.0" encoding="utf-8"?>
<p:tagLst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5519</Words>
  <Application>WPS 演示</Application>
  <PresentationFormat>宽屏</PresentationFormat>
  <Paragraphs>190</Paragraphs>
  <Slides>23</Slides>
  <Notes>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23</vt:i4>
      </vt:variant>
    </vt:vector>
  </HeadingPairs>
  <TitlesOfParts>
    <vt:vector size="37" baseType="lpstr">
      <vt:lpstr>Arial</vt:lpstr>
      <vt:lpstr>宋体</vt:lpstr>
      <vt:lpstr>Wingdings</vt:lpstr>
      <vt:lpstr>微软雅黑</vt:lpstr>
      <vt:lpstr>Wingdings</vt:lpstr>
      <vt:lpstr>Calibri</vt:lpstr>
      <vt:lpstr>Arial Unicode MS</vt:lpstr>
      <vt:lpstr>Courier New</vt:lpstr>
      <vt:lpstr>Times New Roman</vt:lpstr>
      <vt:lpstr>楷体</vt:lpstr>
      <vt:lpstr>方正舒体</vt:lpstr>
      <vt:lpstr>仿宋</vt:lpstr>
      <vt:lpstr>黑体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37吴</cp:lastModifiedBy>
  <cp:revision>150</cp:revision>
  <dcterms:created xsi:type="dcterms:W3CDTF">2019-06-19T02:08:00Z</dcterms:created>
  <dcterms:modified xsi:type="dcterms:W3CDTF">2021-05-13T02:53:16Z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2052-11.1.0.10495</vt:lpwstr>
  </property>
  <property fmtid="{D5CDD505-2E9C-101B-9397-08002B2CF9AE}" pid="3" name="ICV">
    <vt:lpwstr>5BF0FDDF59A24D018EFABD5ADDB605EB</vt:lpwstr>
  </property>
  <property fmtid="{D5CDD505-2E9C-101B-9397-08002B2CF9AE}" pid="4" name="KSOSaveFontToCloudKey">
    <vt:lpwstr>581879928_btnclosed</vt:lpwstr>
  </property>
</Properties>
</file>