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1"/>
  </p:notesMasterIdLst>
  <p:handoutMasterIdLst>
    <p:handoutMasterId r:id="rId92"/>
  </p:handoutMasterIdLst>
  <p:sldIdLst>
    <p:sldId id="300" r:id="rId2"/>
    <p:sldId id="260" r:id="rId3"/>
    <p:sldId id="265" r:id="rId4"/>
    <p:sldId id="540" r:id="rId5"/>
    <p:sldId id="541" r:id="rId6"/>
    <p:sldId id="542" r:id="rId7"/>
    <p:sldId id="543" r:id="rId8"/>
    <p:sldId id="544" r:id="rId9"/>
    <p:sldId id="545" r:id="rId10"/>
    <p:sldId id="546" r:id="rId11"/>
    <p:sldId id="547" r:id="rId12"/>
    <p:sldId id="548" r:id="rId13"/>
    <p:sldId id="549" r:id="rId14"/>
    <p:sldId id="550" r:id="rId15"/>
    <p:sldId id="551" r:id="rId16"/>
    <p:sldId id="552" r:id="rId17"/>
    <p:sldId id="553" r:id="rId18"/>
    <p:sldId id="554" r:id="rId19"/>
    <p:sldId id="555" r:id="rId20"/>
    <p:sldId id="556" r:id="rId21"/>
    <p:sldId id="557" r:id="rId22"/>
    <p:sldId id="558" r:id="rId23"/>
    <p:sldId id="559" r:id="rId24"/>
    <p:sldId id="560" r:id="rId25"/>
    <p:sldId id="561" r:id="rId26"/>
    <p:sldId id="562" r:id="rId27"/>
    <p:sldId id="563" r:id="rId28"/>
    <p:sldId id="564" r:id="rId29"/>
    <p:sldId id="565" r:id="rId30"/>
    <p:sldId id="566" r:id="rId31"/>
    <p:sldId id="567" r:id="rId32"/>
    <p:sldId id="568" r:id="rId33"/>
    <p:sldId id="569" r:id="rId34"/>
    <p:sldId id="570" r:id="rId35"/>
    <p:sldId id="571" r:id="rId36"/>
    <p:sldId id="572" r:id="rId37"/>
    <p:sldId id="573" r:id="rId38"/>
    <p:sldId id="574" r:id="rId39"/>
    <p:sldId id="575" r:id="rId40"/>
    <p:sldId id="576" r:id="rId41"/>
    <p:sldId id="577" r:id="rId42"/>
    <p:sldId id="578" r:id="rId43"/>
    <p:sldId id="579" r:id="rId44"/>
    <p:sldId id="580" r:id="rId45"/>
    <p:sldId id="581" r:id="rId46"/>
    <p:sldId id="582" r:id="rId47"/>
    <p:sldId id="583" r:id="rId48"/>
    <p:sldId id="584" r:id="rId49"/>
    <p:sldId id="585" r:id="rId50"/>
    <p:sldId id="586" r:id="rId51"/>
    <p:sldId id="587" r:id="rId52"/>
    <p:sldId id="588" r:id="rId53"/>
    <p:sldId id="589" r:id="rId54"/>
    <p:sldId id="590" r:id="rId55"/>
    <p:sldId id="591" r:id="rId56"/>
    <p:sldId id="592" r:id="rId57"/>
    <p:sldId id="593" r:id="rId58"/>
    <p:sldId id="594" r:id="rId59"/>
    <p:sldId id="595" r:id="rId60"/>
    <p:sldId id="596" r:id="rId61"/>
    <p:sldId id="597" r:id="rId62"/>
    <p:sldId id="598" r:id="rId63"/>
    <p:sldId id="599" r:id="rId64"/>
    <p:sldId id="600" r:id="rId65"/>
    <p:sldId id="734" r:id="rId66"/>
    <p:sldId id="601" r:id="rId67"/>
    <p:sldId id="602" r:id="rId68"/>
    <p:sldId id="603" r:id="rId69"/>
    <p:sldId id="604" r:id="rId70"/>
    <p:sldId id="605" r:id="rId71"/>
    <p:sldId id="606" r:id="rId72"/>
    <p:sldId id="607" r:id="rId73"/>
    <p:sldId id="608" r:id="rId74"/>
    <p:sldId id="609" r:id="rId75"/>
    <p:sldId id="610" r:id="rId76"/>
    <p:sldId id="611" r:id="rId77"/>
    <p:sldId id="612" r:id="rId78"/>
    <p:sldId id="613" r:id="rId79"/>
    <p:sldId id="614" r:id="rId80"/>
    <p:sldId id="615" r:id="rId81"/>
    <p:sldId id="616" r:id="rId82"/>
    <p:sldId id="617" r:id="rId83"/>
    <p:sldId id="618" r:id="rId84"/>
    <p:sldId id="735" r:id="rId85"/>
    <p:sldId id="619" r:id="rId86"/>
    <p:sldId id="620" r:id="rId87"/>
    <p:sldId id="621" r:id="rId88"/>
    <p:sldId id="622" r:id="rId89"/>
    <p:sldId id="623" r:id="rId90"/>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77.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44.xml"/><Relationship Id="rId5" Type="http://schemas.openxmlformats.org/officeDocument/2006/relationships/slide" Target="slide38.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01</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专题一</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专题一</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语法填空</a:t>
            </a:r>
          </a:p>
        </p:txBody>
      </p:sp>
      <p:sp>
        <p:nvSpPr>
          <p:cNvPr id="13" name="矩形 12"/>
          <p:cNvSpPr/>
          <p:nvPr/>
        </p:nvSpPr>
        <p:spPr>
          <a:xfrm>
            <a:off x="9845867" y="6733158"/>
            <a:ext cx="12376444" cy="4706930"/>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谓语动词的变化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非谓语动词的变化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名词、形容词和副词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4</a:t>
            </a:r>
            <a:r>
              <a:rPr lang="zh-CN" altLang="en-US" sz="5500" dirty="0">
                <a:latin typeface="微软雅黑" pitchFamily="34" charset="-122"/>
                <a:ea typeface="微软雅黑" pitchFamily="34" charset="-122"/>
                <a:hlinkClick r:id="rId4" action="ppaction://hlinksldjump"/>
              </a:rPr>
              <a:t>讲　冠词、介词和代词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并列结构和三大从句</a:t>
            </a: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4</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冠词、介词和代词</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zh-CN" altLang="en-US"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552D6BFA-2CE1-40C9-AC76-2950914EDAD2}"/>
              </a:ext>
            </a:extLst>
          </p:cNvPr>
          <p:cNvSpPr/>
          <p:nvPr/>
        </p:nvSpPr>
        <p:spPr>
          <a:xfrm>
            <a:off x="936428" y="1966027"/>
            <a:ext cx="20912718" cy="3511154"/>
          </a:xfrm>
          <a:prstGeom prst="rect">
            <a:avLst/>
          </a:prstGeom>
        </p:spPr>
        <p:txBody>
          <a:bodyPr wrap="square">
            <a:spAutoFit/>
          </a:bodyPr>
          <a:lstStyle/>
          <a:p>
            <a:pPr>
              <a:lnSpc>
                <a:spcPct val="150000"/>
              </a:lnSpc>
              <a:spcAft>
                <a:spcPts val="0"/>
              </a:spcAft>
            </a:pPr>
            <a:r>
              <a:rPr lang="en-US" altLang="zh-CN" sz="5400" dirty="0">
                <a:solidFill>
                  <a:srgbClr val="000000"/>
                </a:solidFill>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冠词的考查点主要是不定冠词、定冠词的基本用法</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代词的考查点主要集中在代词的格、形容词性物主代词、名词性物主代词、反身代词和虚词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的运用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常见介词的意义和用法及介词的搭配则是介词的主要考查点。</a:t>
            </a:r>
          </a:p>
        </p:txBody>
      </p:sp>
    </p:spTree>
    <p:extLst>
      <p:ext uri="{BB962C8B-B14F-4D97-AF65-F5344CB8AC3E}">
        <p14:creationId xmlns:p14="http://schemas.microsoft.com/office/powerpoint/2010/main" val="1698970754"/>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40902" y="2512849"/>
            <a:ext cx="20912718" cy="5727145"/>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考点一　不定冠词的基本用法</a:t>
            </a: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latin typeface="微软雅黑" panose="020B0503020204020204" pitchFamily="34" charset="-122"/>
              <a:ea typeface="微软雅黑" panose="020B0503020204020204" pitchFamily="34" charset="-122"/>
            </a:endParaRPr>
          </a:p>
          <a:p>
            <a:pPr>
              <a:lnSpc>
                <a:spcPct val="150000"/>
              </a:lnSpc>
              <a:spcAft>
                <a:spcPts val="0"/>
              </a:spcAft>
            </a:pPr>
            <a:endPar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795703" y="3468816"/>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10488" y="4351570"/>
            <a:ext cx="1005433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we got a call saying she was short-</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listed,we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thought it was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joke.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16119" y="4752836"/>
            <a:ext cx="10054336" cy="354499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448596" y="8050118"/>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623100" y="4609827"/>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考查冠词。根据句意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我们还以为这是一个玩笑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joke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E3FF0369-220F-4722-A42D-9AA2C26139DA}"/>
              </a:ext>
            </a:extLst>
          </p:cNvPr>
          <p:cNvGrpSpPr/>
          <p:nvPr/>
        </p:nvGrpSpPr>
        <p:grpSpPr>
          <a:xfrm>
            <a:off x="840902" y="1650145"/>
            <a:ext cx="5785908" cy="769441"/>
            <a:chOff x="1512492" y="2497460"/>
            <a:chExt cx="5785908" cy="769441"/>
          </a:xfrm>
        </p:grpSpPr>
        <p:sp>
          <p:nvSpPr>
            <p:cNvPr id="12" name="TextBox 75">
              <a:extLst>
                <a:ext uri="{FF2B5EF4-FFF2-40B4-BE49-F238E27FC236}">
                  <a16:creationId xmlns:a16="http://schemas.microsoft.com/office/drawing/2014/main" id="{8A69CD7D-F1A9-4976-832B-27E4A200199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B72959D3-76D5-4BEE-B8DE-5DD779A9B2D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160653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1840919"/>
            <a:ext cx="10411076" cy="340727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 </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Instead, she is earning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6,500 a day as</a:t>
            </a:r>
          </a:p>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model in New York.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75118" y="2124513"/>
            <a:ext cx="9695610" cy="49735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292560" y="4386424"/>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0165" y="2124513"/>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考查冠词。根据句意和语境可知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此处表示她作为一名模特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model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以辅音音素开头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BBBFB8D2-2313-4732-92A2-8BF1C5346480}"/>
              </a:ext>
            </a:extLst>
          </p:cNvPr>
          <p:cNvGrpSpPr/>
          <p:nvPr/>
        </p:nvGrpSpPr>
        <p:grpSpPr>
          <a:xfrm>
            <a:off x="864420" y="1255546"/>
            <a:ext cx="5785908" cy="769441"/>
            <a:chOff x="1512492" y="2497460"/>
            <a:chExt cx="5785908" cy="769441"/>
          </a:xfrm>
        </p:grpSpPr>
        <p:sp>
          <p:nvSpPr>
            <p:cNvPr id="10" name="TextBox 75">
              <a:extLst>
                <a:ext uri="{FF2B5EF4-FFF2-40B4-BE49-F238E27FC236}">
                  <a16:creationId xmlns:a16="http://schemas.microsoft.com/office/drawing/2014/main" id="{8A01DE52-68A4-4942-9010-6EBECD60D1F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374F9D1E-6EA4-4D64-849A-1FE05AF16DD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94131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41813" y="2124646"/>
            <a:ext cx="8673952"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result, people will eat more food to try to make up for that something missing.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42304" y="2619562"/>
            <a:ext cx="10411076" cy="252528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292560" y="3355861"/>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42304" y="2508224"/>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考查固定搭配中的冠词。固定搭配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 a result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结果是。</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4A029A7-83B1-4295-9275-CA46F7FA0E39}"/>
              </a:ext>
            </a:extLst>
          </p:cNvPr>
          <p:cNvGrpSpPr/>
          <p:nvPr/>
        </p:nvGrpSpPr>
        <p:grpSpPr>
          <a:xfrm>
            <a:off x="841813" y="1323549"/>
            <a:ext cx="5785908" cy="769441"/>
            <a:chOff x="1512492" y="2497460"/>
            <a:chExt cx="5785908" cy="769441"/>
          </a:xfrm>
        </p:grpSpPr>
        <p:sp>
          <p:nvSpPr>
            <p:cNvPr id="10" name="TextBox 75">
              <a:extLst>
                <a:ext uri="{FF2B5EF4-FFF2-40B4-BE49-F238E27FC236}">
                  <a16:creationId xmlns:a16="http://schemas.microsoft.com/office/drawing/2014/main" id="{B80DD33A-FFCF-4E09-95E0-D3A69F04F2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F4A63E62-B08D-46CE-B1C9-32D02824688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013781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76984" y="1923885"/>
            <a:ext cx="20339248" cy="10123797"/>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不定冠词的使用规则</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用于单数可数名词前表示泛指意义。</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在某些物质名词或抽象名词前加</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使之具有了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的概念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一份</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一阵</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coffee,a</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wonderful supper,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surprise,have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good knowledge/understanding of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用于序数词前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又一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再一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third try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再试一次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第三次尝试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用在某些固定词组中。如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:have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cold,have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good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time,keep</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diary,in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hurry,once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while,at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loss,for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while,once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upon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time,all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sudden,do</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sb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favour,as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matter of fact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4174D770-388D-469C-A2A2-84D35A26EA20}"/>
              </a:ext>
            </a:extLst>
          </p:cNvPr>
          <p:cNvGrpSpPr/>
          <p:nvPr/>
        </p:nvGrpSpPr>
        <p:grpSpPr>
          <a:xfrm>
            <a:off x="791581" y="1154444"/>
            <a:ext cx="5785908" cy="769441"/>
            <a:chOff x="1512492" y="2497460"/>
            <a:chExt cx="5785908" cy="769441"/>
          </a:xfrm>
        </p:grpSpPr>
        <p:sp>
          <p:nvSpPr>
            <p:cNvPr id="5" name="TextBox 75">
              <a:extLst>
                <a:ext uri="{FF2B5EF4-FFF2-40B4-BE49-F238E27FC236}">
                  <a16:creationId xmlns:a16="http://schemas.microsoft.com/office/drawing/2014/main" id="{4D31EEDD-20A4-4268-8718-55642AC4D35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6AF85875-B71C-496C-AB5F-D6F22071839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64611262"/>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1718375"/>
            <a:ext cx="20339248" cy="1110497"/>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的区分</a:t>
            </a:r>
          </a:p>
        </p:txBody>
      </p:sp>
      <p:graphicFrame>
        <p:nvGraphicFramePr>
          <p:cNvPr id="2" name="表格 1">
            <a:extLst>
              <a:ext uri="{FF2B5EF4-FFF2-40B4-BE49-F238E27FC236}">
                <a16:creationId xmlns:a16="http://schemas.microsoft.com/office/drawing/2014/main" id="{88E514B6-F1FF-4978-A5CF-566C03D9E014}"/>
              </a:ext>
            </a:extLst>
          </p:cNvPr>
          <p:cNvGraphicFramePr>
            <a:graphicFrameLocks noGrp="1"/>
          </p:cNvGraphicFramePr>
          <p:nvPr/>
        </p:nvGraphicFramePr>
        <p:xfrm>
          <a:off x="1633538" y="3420790"/>
          <a:ext cx="21553362" cy="5445634"/>
        </p:xfrm>
        <a:graphic>
          <a:graphicData uri="http://schemas.openxmlformats.org/drawingml/2006/table">
            <a:tbl>
              <a:tblPr firstRow="1" firstCol="1" bandRow="1"/>
              <a:tblGrid>
                <a:gridCol w="9816058">
                  <a:extLst>
                    <a:ext uri="{9D8B030D-6E8A-4147-A177-3AD203B41FA5}">
                      <a16:colId xmlns:a16="http://schemas.microsoft.com/office/drawing/2014/main" val="734034092"/>
                    </a:ext>
                  </a:extLst>
                </a:gridCol>
                <a:gridCol w="11737304">
                  <a:extLst>
                    <a:ext uri="{9D8B030D-6E8A-4147-A177-3AD203B41FA5}">
                      <a16:colId xmlns:a16="http://schemas.microsoft.com/office/drawing/2014/main" val="1809986690"/>
                    </a:ext>
                  </a:extLst>
                </a:gridCol>
              </a:tblGrid>
              <a:tr h="0">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拼写以辅音字母开头</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读音却以元音音素开头的单词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前面要用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:hour,honest,honour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256068016"/>
                  </a:ext>
                </a:extLst>
              </a:tr>
              <a:tr h="0">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拼写以元音字母开头</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读音却以辅音音素开头的单词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前面要用</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如</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useful,university,usual,European,united,one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eyed,one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-way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240493450"/>
                  </a:ext>
                </a:extLst>
              </a:tr>
            </a:tbl>
          </a:graphicData>
        </a:graphic>
      </p:graphicFrame>
      <p:grpSp>
        <p:nvGrpSpPr>
          <p:cNvPr id="5" name="组合 4">
            <a:extLst>
              <a:ext uri="{FF2B5EF4-FFF2-40B4-BE49-F238E27FC236}">
                <a16:creationId xmlns:a16="http://schemas.microsoft.com/office/drawing/2014/main" id="{561641E1-F73B-4263-B661-02593B0B22AF}"/>
              </a:ext>
            </a:extLst>
          </p:cNvPr>
          <p:cNvGrpSpPr/>
          <p:nvPr/>
        </p:nvGrpSpPr>
        <p:grpSpPr>
          <a:xfrm>
            <a:off x="1633538" y="1197158"/>
            <a:ext cx="5785908" cy="769441"/>
            <a:chOff x="1512492" y="2497460"/>
            <a:chExt cx="5785908" cy="769441"/>
          </a:xfrm>
        </p:grpSpPr>
        <p:sp>
          <p:nvSpPr>
            <p:cNvPr id="6" name="TextBox 75">
              <a:extLst>
                <a:ext uri="{FF2B5EF4-FFF2-40B4-BE49-F238E27FC236}">
                  <a16:creationId xmlns:a16="http://schemas.microsoft.com/office/drawing/2014/main" id="{99109AB9-4F70-4FF1-B686-C5101DEF130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7BCE6977-9266-46EF-814E-586064B400C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58139855"/>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1112210" y="2374657"/>
            <a:ext cx="20912718" cy="1110497"/>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考点二　定冠词的基本用法</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64420" y="3373082"/>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917404" y="4377800"/>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Everybody wears</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same style of clothes. Uniforms can be useful in unexpected ways.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498216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96547" y="5705383"/>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每个人都穿相同风格的衣服。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是形容词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意思是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相同的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常与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连用修饰名词。故填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BD6DD729-5EDC-48A6-8A70-A3734FBA909C}"/>
              </a:ext>
            </a:extLst>
          </p:cNvPr>
          <p:cNvGrpSpPr/>
          <p:nvPr/>
        </p:nvGrpSpPr>
        <p:grpSpPr>
          <a:xfrm>
            <a:off x="1112210" y="1547136"/>
            <a:ext cx="5785908" cy="769441"/>
            <a:chOff x="1512492" y="2497460"/>
            <a:chExt cx="5785908" cy="769441"/>
          </a:xfrm>
        </p:grpSpPr>
        <p:sp>
          <p:nvSpPr>
            <p:cNvPr id="12" name="TextBox 75">
              <a:extLst>
                <a:ext uri="{FF2B5EF4-FFF2-40B4-BE49-F238E27FC236}">
                  <a16:creationId xmlns:a16="http://schemas.microsoft.com/office/drawing/2014/main" id="{A605037B-2E54-4CC6-8A1B-BDAAFFEEFCF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4E53BDCC-94FD-4B98-9AD4-39669603772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806922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2866" y="2052638"/>
            <a:ext cx="8529937"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nineteen recognized polar bear subpopulations, three are declining, six are stable, one is increasing, and nine lack enough data.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91074" y="2567692"/>
            <a:ext cx="10411076" cy="360540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26331" y="3339028"/>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86259" y="2567692"/>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考查定冠词。此处特指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在已知的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19</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个北极熊亚种群中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3714C2D-7EFC-4653-AEFF-1E1737D4016C}"/>
              </a:ext>
            </a:extLst>
          </p:cNvPr>
          <p:cNvGrpSpPr/>
          <p:nvPr/>
        </p:nvGrpSpPr>
        <p:grpSpPr>
          <a:xfrm>
            <a:off x="1314593" y="1387257"/>
            <a:ext cx="5785908" cy="769441"/>
            <a:chOff x="1512492" y="2497460"/>
            <a:chExt cx="5785908" cy="769441"/>
          </a:xfrm>
        </p:grpSpPr>
        <p:sp>
          <p:nvSpPr>
            <p:cNvPr id="10" name="TextBox 75">
              <a:extLst>
                <a:ext uri="{FF2B5EF4-FFF2-40B4-BE49-F238E27FC236}">
                  <a16:creationId xmlns:a16="http://schemas.microsoft.com/office/drawing/2014/main" id="{E5D19441-84AE-402C-85D1-65E00E267F9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1189C112-7FCF-4228-8264-D15EC6F4D86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808882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15404" y="1900132"/>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Unexpectedly, I’m face-to-face with the gorilla, who begins screaming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top of her lungs.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99021" y="2544549"/>
            <a:ext cx="9993698" cy="38934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616948" y="5623597"/>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99021" y="2544549"/>
            <a:ext cx="9576321"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the top of one’s lungs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用某人最大的声音。</a:t>
            </a:r>
          </a:p>
        </p:txBody>
      </p:sp>
      <p:grpSp>
        <p:nvGrpSpPr>
          <p:cNvPr id="8" name="组合 7">
            <a:extLst>
              <a:ext uri="{FF2B5EF4-FFF2-40B4-BE49-F238E27FC236}">
                <a16:creationId xmlns:a16="http://schemas.microsoft.com/office/drawing/2014/main" id="{8A53F492-7B42-4C22-93AE-526CEDF1ED33}"/>
              </a:ext>
            </a:extLst>
          </p:cNvPr>
          <p:cNvGrpSpPr/>
          <p:nvPr/>
        </p:nvGrpSpPr>
        <p:grpSpPr>
          <a:xfrm>
            <a:off x="720037" y="1130691"/>
            <a:ext cx="5785908" cy="769441"/>
            <a:chOff x="1512492" y="2497460"/>
            <a:chExt cx="5785908" cy="769441"/>
          </a:xfrm>
        </p:grpSpPr>
        <p:sp>
          <p:nvSpPr>
            <p:cNvPr id="10" name="TextBox 75">
              <a:extLst>
                <a:ext uri="{FF2B5EF4-FFF2-40B4-BE49-F238E27FC236}">
                  <a16:creationId xmlns:a16="http://schemas.microsoft.com/office/drawing/2014/main" id="{3E001F9C-F02A-412B-906B-DE0B69BA7B4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ACC6F62-9ED1-4DDD-9D26-D7060EEC629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412342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9235" y="2124646"/>
            <a:ext cx="9576320"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Corn production has jumped nearly 125 per cent over ____________</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past 25 years, while rice has increased only 7 per cent.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920139" y="2552390"/>
            <a:ext cx="10411076" cy="4757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777188" y="4554189"/>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7517" y="2552390"/>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考查定冠词。根据空格后面的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past 25 years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此处指在过去的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25</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属于特指的时间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16B18B0-EF87-4CA9-BF8E-2A7F4DD1A229}"/>
              </a:ext>
            </a:extLst>
          </p:cNvPr>
          <p:cNvGrpSpPr/>
          <p:nvPr/>
        </p:nvGrpSpPr>
        <p:grpSpPr>
          <a:xfrm>
            <a:off x="1368476" y="1355205"/>
            <a:ext cx="5785908" cy="769441"/>
            <a:chOff x="1512492" y="2497460"/>
            <a:chExt cx="5785908" cy="769441"/>
          </a:xfrm>
        </p:grpSpPr>
        <p:sp>
          <p:nvSpPr>
            <p:cNvPr id="10" name="TextBox 75">
              <a:extLst>
                <a:ext uri="{FF2B5EF4-FFF2-40B4-BE49-F238E27FC236}">
                  <a16:creationId xmlns:a16="http://schemas.microsoft.com/office/drawing/2014/main" id="{68BAD826-6FFE-4CFF-81B3-D76C8AE0504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F9C9A09-5EA2-4855-9B5F-5182F08F41A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764710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14423" y="1995926"/>
            <a:ext cx="20339248" cy="1034379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定冠词的使用规则</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特指某些人或事物。</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表示世界上独一无二的事物的名词前一般加定冠词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但如果名词前有修饰语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也可能用不定冠词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world,a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peaceful world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用在序数词、形容词的最高级前。</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表示乐器的名词前一般用定冠词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但前面如果出现定语修饰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也可能用不定冠词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 is playing a borrowed violin.</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A1E60DA7-A89E-49DC-B9FD-9D4487497F1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B77085D-B63D-4474-9B44-02297E97DD6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51133218-DE08-49F8-98C0-B53CCE03C00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4341774"/>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57778"/>
            <a:ext cx="20339248" cy="8035469"/>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用于复数姓氏之前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全家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夫妇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或用于形容词或分词前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表示一类人或物。</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⑥</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用在世纪前或用在逢十的年代前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后者表示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在多少世纪几十年代</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the seventeenth century(</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世纪</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⑦</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用在某些固定词组中。如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:on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right,by</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way,go</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cinema,on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contrary,at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beginning,in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end,on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one hand…on the other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hand,to</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tell the truth</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grpSp>
        <p:nvGrpSpPr>
          <p:cNvPr id="4" name="组合 3">
            <a:extLst>
              <a:ext uri="{FF2B5EF4-FFF2-40B4-BE49-F238E27FC236}">
                <a16:creationId xmlns:a16="http://schemas.microsoft.com/office/drawing/2014/main" id="{96092E13-97D3-4FAE-812F-286AEDAF9F0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1EA9AE1-F059-4803-A224-906EDF0A3A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FB56AC2-54BA-459C-93BC-8C06343FD39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89448386"/>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57778"/>
            <a:ext cx="20339248" cy="6881307"/>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答题技巧揭秘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掌握好冠词使用的三大原则</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判断表示泛指还是特指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判断空格后的名词是可数名词还是不可数名词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判断空格后是抽象名词还是具体名词。如果空后是可数名词单数且首次出现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必填</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如果空后的名词在上文出现过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且表特指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必填</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6C382C0C-0F16-47C0-A0F7-50250166507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701F0B4-2D08-4A58-AD8A-A9A151A6036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E70C0D86-CC19-4A2A-B793-44D3B9F9E14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1346133"/>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360364" y="2331164"/>
            <a:ext cx="20912718" cy="1104213"/>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考点三　介词的基本用法</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19137" y="3610598"/>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684705"/>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Modern methods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tracking polar bear populations have been employed only since the mid-1980s…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613429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118462" y="5858406"/>
            <a:ext cx="195149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of/for</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1041107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考查介词。此处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tracking polar bear populations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modern methods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methods of/for doing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做某事的方法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D4749232-E96E-43A4-829A-5BB1707EE384}"/>
              </a:ext>
            </a:extLst>
          </p:cNvPr>
          <p:cNvGrpSpPr/>
          <p:nvPr/>
        </p:nvGrpSpPr>
        <p:grpSpPr>
          <a:xfrm>
            <a:off x="1512492" y="1366196"/>
            <a:ext cx="5785908" cy="769441"/>
            <a:chOff x="1512492" y="2497460"/>
            <a:chExt cx="5785908" cy="769441"/>
          </a:xfrm>
        </p:grpSpPr>
        <p:sp>
          <p:nvSpPr>
            <p:cNvPr id="12" name="TextBox 75">
              <a:extLst>
                <a:ext uri="{FF2B5EF4-FFF2-40B4-BE49-F238E27FC236}">
                  <a16:creationId xmlns:a16="http://schemas.microsoft.com/office/drawing/2014/main" id="{2F26911D-4FCA-41B5-8E7E-A7CBCC299F8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F484D9A5-AA0F-4260-AF01-21AF691AA1E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336060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85512"/>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were first greeted with the barking by a pack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dogs, seven to be exact.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45129" y="2363627"/>
            <a:ext cx="10411076" cy="273843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699616" y="4468861"/>
            <a:ext cx="99129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of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62507" y="2431459"/>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pack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CD00DBF5-4EF8-48B8-889B-A19371C07B1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2F6739B-188C-46A5-A9F3-D4AEFEB36C2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DF0D10C-96D8-459F-9500-1335517525B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583643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71765" y="2240905"/>
            <a:ext cx="965073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answer</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this question is not clear.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49596" y="2311619"/>
            <a:ext cx="10411076" cy="498216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90387" y="3516286"/>
            <a:ext cx="1440160"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660624" y="2311619"/>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这个问题的答案不明确。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answer to…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的答案</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49F8A1F1-C33E-4750-8844-67230A693BB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ADA49ED-D887-4A8D-AED5-CFAFDB89FB1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0E3AAC6-60AD-4900-A0B4-1E78D1BDA22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145385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220583"/>
            <a:ext cx="965073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was searching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these three western lowland gorillas I’d been observing.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10268" y="2677696"/>
            <a:ext cx="10411076" cy="273843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905813" y="3473581"/>
            <a:ext cx="1440160"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for</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0268" y="2625944"/>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search 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寻找</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8" name="组合 7">
            <a:extLst>
              <a:ext uri="{FF2B5EF4-FFF2-40B4-BE49-F238E27FC236}">
                <a16:creationId xmlns:a16="http://schemas.microsoft.com/office/drawing/2014/main" id="{B2999102-AD54-41D3-8E20-6006AC8CB4B8}"/>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21CF40E-CB66-4CA2-B231-592959E3C6A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FA92078-7FD7-4625-8812-058D9012AC2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93823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88177" y="2268614"/>
            <a:ext cx="9650738"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It ran for just under seven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kilometres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allowed people to avoid terrible crowds on the roads above as they travelled to and</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64956" y="2372480"/>
            <a:ext cx="10411076" cy="570274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38921" y="8029302"/>
            <a:ext cx="2375431"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from</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82334" y="2268614"/>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travel to and from work</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上下班。句意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它的运行的里程还不到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公里却使得人们避开了路面上因为上下班而拥挤的人群。</a:t>
            </a: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989825E-B126-47CA-8754-11AEF9CD22AA}"/>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DACB838-680E-4274-8851-E75A89239CF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B756F5A8-E7A7-47DE-BF41-03DA56AC20A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01181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383773"/>
            <a:ext cx="9650738"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After school she plans to take a year off to model full-time before going to university to get a degree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engineering or architecture.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70184" y="2844726"/>
            <a:ext cx="10411076" cy="3418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690913" y="7165206"/>
            <a:ext cx="2375431"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25424" y="2862769"/>
            <a:ext cx="10411076"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 a degree in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方面获得学位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279CA7A-833C-43EB-BBA0-FC3616BF4A0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63A9849-7C46-44B1-BC1D-9D145B980AE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33DCB1E9-0E39-43B3-9C75-BE2A432CA31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76534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2114773"/>
            <a:ext cx="21563384" cy="9113649"/>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常见介词的使用规则</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over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可表位置</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上方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越过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遮住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盖住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也可表时间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期间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多年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它还有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问题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上</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关于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某事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等引申意义。</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的主要意思有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靠近</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车、船等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不迟于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为止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被</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按照</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通过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方式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还可以用来表示增加或减少的程度。</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构成的常见短语有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by oneself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单独</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the way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顺便说一下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far……</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得多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大大地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by chance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碰巧</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accident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偶然地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means of</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借助</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no means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绝不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一点也不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mistake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错误地。</a:t>
            </a:r>
          </a:p>
        </p:txBody>
      </p:sp>
      <p:grpSp>
        <p:nvGrpSpPr>
          <p:cNvPr id="4" name="组合 3">
            <a:extLst>
              <a:ext uri="{FF2B5EF4-FFF2-40B4-BE49-F238E27FC236}">
                <a16:creationId xmlns:a16="http://schemas.microsoft.com/office/drawing/2014/main" id="{4310AC3A-8979-4975-BF72-B3ABC26350FD}"/>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1947872-B67F-4320-B4F8-C249C2085A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C369E5B-FF0B-48CA-801F-CC9AA9D6CE7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3406820"/>
      </p:ext>
    </p:extLst>
  </p:cSld>
  <p:clrMapOvr>
    <a:masterClrMapping/>
  </p:clrMapOvr>
  <p:transition>
    <p:pull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28592"/>
            <a:ext cx="21563384" cy="9113649"/>
          </a:xfrm>
          <a:prstGeom prst="rect">
            <a:avLst/>
          </a:prstGeom>
        </p:spPr>
        <p:txBody>
          <a:bodyPr wrap="square">
            <a:spAutoFit/>
          </a:bodyPr>
          <a:lstStyle/>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可以用来表示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带有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拥有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随着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来说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关于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还可用来表示原因。</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beyond</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比</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迟于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位置</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那边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超出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之外</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范围</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超过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所不及</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答题技巧揭秘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熟记常见介词的意义以及介词的各种搭配是解题的关键。在语法填空试题中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当空格后的名词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有时前有限定词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、代词或动名词在句中不是作主语、表语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也不是作动词的宾语时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那就是作介词的宾语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即填介词。具体填什么介词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可能由介词与该名词的搭配及其意义来决定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也可能由动词或形容词与介词的搭配来决定。</a:t>
            </a:r>
          </a:p>
        </p:txBody>
      </p:sp>
      <p:grpSp>
        <p:nvGrpSpPr>
          <p:cNvPr id="4" name="组合 3">
            <a:extLst>
              <a:ext uri="{FF2B5EF4-FFF2-40B4-BE49-F238E27FC236}">
                <a16:creationId xmlns:a16="http://schemas.microsoft.com/office/drawing/2014/main" id="{6E714D09-9F87-41EB-A387-A32DC36E0FB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80BD6AB-07DB-4037-A4FE-118271940AB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FC7631DB-1175-402B-BAC2-5A29E18C2B6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91734056"/>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444568" y="2219758"/>
            <a:ext cx="20912718" cy="1104213"/>
          </a:xfrm>
          <a:prstGeom prst="rect">
            <a:avLst/>
          </a:prstGeom>
        </p:spPr>
        <p:txBody>
          <a:bodyPr wrap="square">
            <a:spAutoFit/>
          </a:bodyPr>
          <a:lstStyle/>
          <a:p>
            <a:pPr marL="120650" indent="609600">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考点四　代词的基本用法</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963153" y="3450485"/>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1008436" y="4556998"/>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If you are time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poor,you</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need run for only half the time to get the same benefits as other sports, so perhaps we should all give</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try.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4"/>
            <a:ext cx="10411076" cy="687500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5766" y="10299516"/>
            <a:ext cx="59343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give it a try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试一试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如果你很难抽出时间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你只需要花费一半的时间来跑步就能得到和做其他运动一样的好处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所以也许我们都应该试一试。</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C382EF19-A5BD-4D13-AB83-C45139789B39}"/>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04D51D9E-A0CC-4160-8F7F-CCD12294A8C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86C74DD9-1541-4C4A-A08B-B190A47DCD6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008280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1980630"/>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Many westerners who come to China cook much less than in their own countries once they realize how cheap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 be to eat out.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97660" y="2198175"/>
            <a:ext cx="10411076" cy="27413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04580" y="6644765"/>
            <a:ext cx="59343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74772" y="2287444"/>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作形式主语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真正的主语是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eat out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9BCBE8C-0A13-4E94-85E7-296E11774DE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60B86BE-46B2-4599-8587-2875B056B2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345F4C6-A3F0-4D69-B201-19A589FC56D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232755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2130797"/>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the gorillas and I frightened each other, I was just glad to find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(they) alive.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71165" y="2630602"/>
            <a:ext cx="10411076" cy="4757531"/>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357224" y="2630602"/>
            <a:ext cx="10038958"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考查代词。此句是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的宾语应用代词的宾格形式。故填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8" name="矩形 7">
            <a:extLst>
              <a:ext uri="{FF2B5EF4-FFF2-40B4-BE49-F238E27FC236}">
                <a16:creationId xmlns:a16="http://schemas.microsoft.com/office/drawing/2014/main" id="{5DB2C086-18E3-446F-8B76-3C38BA2E1E6C}"/>
              </a:ext>
            </a:extLst>
          </p:cNvPr>
          <p:cNvSpPr/>
          <p:nvPr/>
        </p:nvSpPr>
        <p:spPr>
          <a:xfrm>
            <a:off x="1506098" y="5799376"/>
            <a:ext cx="178286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them</a:t>
            </a:r>
            <a:endParaRPr lang="zh-CN" altLang="en-US" sz="5000" dirty="0"/>
          </a:p>
        </p:txBody>
      </p:sp>
      <p:grpSp>
        <p:nvGrpSpPr>
          <p:cNvPr id="9" name="组合 8">
            <a:extLst>
              <a:ext uri="{FF2B5EF4-FFF2-40B4-BE49-F238E27FC236}">
                <a16:creationId xmlns:a16="http://schemas.microsoft.com/office/drawing/2014/main" id="{2C23175A-7705-4D8A-990F-9A854DA62877}"/>
              </a:ext>
            </a:extLst>
          </p:cNvPr>
          <p:cNvGrpSpPr/>
          <p:nvPr/>
        </p:nvGrpSpPr>
        <p:grpSpPr>
          <a:xfrm>
            <a:off x="936428" y="1361356"/>
            <a:ext cx="5785908" cy="769441"/>
            <a:chOff x="1512492" y="2497460"/>
            <a:chExt cx="5785908" cy="769441"/>
          </a:xfrm>
        </p:grpSpPr>
        <p:sp>
          <p:nvSpPr>
            <p:cNvPr id="10" name="TextBox 75">
              <a:extLst>
                <a:ext uri="{FF2B5EF4-FFF2-40B4-BE49-F238E27FC236}">
                  <a16:creationId xmlns:a16="http://schemas.microsoft.com/office/drawing/2014/main" id="{8290753B-6F1A-4E69-A464-5B3B9C51B8A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5066E89C-A22B-44E6-B1CA-EDD79B238DD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154389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418513"/>
            <a:ext cx="10411076"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2017·</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However, the railway quickly proved to be a great success and within six months, more than 25,000 people were using</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every day.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86260" y="2289128"/>
            <a:ext cx="10411076" cy="713379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703638" y="2208515"/>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是及物动词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其后接宾语。分析句意可知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指代上文提到的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railway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铁路很快被证明是一个巨大的成功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个月内</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每天使用它的有</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25 000</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多人。</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7417148" y="7309222"/>
            <a:ext cx="59343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a:t>
            </a:r>
            <a:endParaRPr lang="zh-CN" altLang="en-US" sz="5000" dirty="0"/>
          </a:p>
        </p:txBody>
      </p:sp>
      <p:grpSp>
        <p:nvGrpSpPr>
          <p:cNvPr id="9" name="组合 8">
            <a:extLst>
              <a:ext uri="{FF2B5EF4-FFF2-40B4-BE49-F238E27FC236}">
                <a16:creationId xmlns:a16="http://schemas.microsoft.com/office/drawing/2014/main" id="{EAE7BEB2-63B3-4383-AE91-C82E5C2B7122}"/>
              </a:ext>
            </a:extLst>
          </p:cNvPr>
          <p:cNvGrpSpPr/>
          <p:nvPr/>
        </p:nvGrpSpPr>
        <p:grpSpPr>
          <a:xfrm>
            <a:off x="936428" y="1375019"/>
            <a:ext cx="5785908" cy="769441"/>
            <a:chOff x="1512492" y="2497460"/>
            <a:chExt cx="5785908" cy="769441"/>
          </a:xfrm>
        </p:grpSpPr>
        <p:sp>
          <p:nvSpPr>
            <p:cNvPr id="10" name="TextBox 75">
              <a:extLst>
                <a:ext uri="{FF2B5EF4-FFF2-40B4-BE49-F238E27FC236}">
                  <a16:creationId xmlns:a16="http://schemas.microsoft.com/office/drawing/2014/main" id="{77721EBC-9E2B-4014-9AB8-3DC706044A3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DCCD2570-CBD5-48F8-853B-91523D9817E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062496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2094451"/>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2016·</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 my recent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visit,I</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held a lively three-month-old twin that had been rejected by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(it) mother.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27060" y="2556694"/>
            <a:ext cx="10411076" cy="252528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2441426" y="2380555"/>
            <a:ext cx="957632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mother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故此处填形容词性物主代词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DB2C086-18E3-446F-8B76-3C38BA2E1E6C}"/>
              </a:ext>
            </a:extLst>
          </p:cNvPr>
          <p:cNvSpPr/>
          <p:nvPr/>
        </p:nvSpPr>
        <p:spPr>
          <a:xfrm>
            <a:off x="2808636" y="5799376"/>
            <a:ext cx="88998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its</a:t>
            </a:r>
            <a:endParaRPr lang="zh-CN" altLang="en-US" sz="5000" dirty="0"/>
          </a:p>
        </p:txBody>
      </p:sp>
      <p:grpSp>
        <p:nvGrpSpPr>
          <p:cNvPr id="9" name="组合 8">
            <a:extLst>
              <a:ext uri="{FF2B5EF4-FFF2-40B4-BE49-F238E27FC236}">
                <a16:creationId xmlns:a16="http://schemas.microsoft.com/office/drawing/2014/main" id="{5A11780D-C5A7-4011-A4A0-FC916B927BE9}"/>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75BA3A3-FE51-4CE1-B703-0FFA8C3A122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5B08CE0-B66A-4FD4-BFA3-17A83E73C42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92646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2114773"/>
            <a:ext cx="10411076"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6.To her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joy,Della</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earned first the trust of her students and then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her colleagues.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198526"/>
            <a:ext cx="9576321" cy="6561810"/>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1939666" y="2155521"/>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Della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高兴的是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她先赢得了学生们的信任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然后赢得了同事们的信任。此处替代不可数名词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trust,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。如果代替可数名词复数用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those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ones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8" name="矩形 7">
            <a:extLst>
              <a:ext uri="{FF2B5EF4-FFF2-40B4-BE49-F238E27FC236}">
                <a16:creationId xmlns:a16="http://schemas.microsoft.com/office/drawing/2014/main" id="{5DB2C086-18E3-446F-8B76-3C38BA2E1E6C}"/>
              </a:ext>
            </a:extLst>
          </p:cNvPr>
          <p:cNvSpPr/>
          <p:nvPr/>
        </p:nvSpPr>
        <p:spPr>
          <a:xfrm>
            <a:off x="1834470" y="4665536"/>
            <a:ext cx="141096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a:t>
            </a:r>
            <a:endParaRPr lang="zh-CN" altLang="en-US" sz="5000" dirty="0"/>
          </a:p>
        </p:txBody>
      </p:sp>
      <p:grpSp>
        <p:nvGrpSpPr>
          <p:cNvPr id="9" name="组合 8">
            <a:extLst>
              <a:ext uri="{FF2B5EF4-FFF2-40B4-BE49-F238E27FC236}">
                <a16:creationId xmlns:a16="http://schemas.microsoft.com/office/drawing/2014/main" id="{21F58E50-A576-41F0-819B-7BC4408B82F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2DE32A0-4989-4E5C-A812-6B023C0F64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37016F0E-E65D-4D0E-820E-2ECF2E1BB4C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812443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2240905"/>
            <a:ext cx="21563384" cy="225837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①</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人称代词、物主代词、反身代词的使用规则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063899FE-D938-48CA-92F8-8281337B8445}"/>
              </a:ext>
            </a:extLst>
          </p:cNvPr>
          <p:cNvGraphicFramePr>
            <a:graphicFrameLocks noGrp="1"/>
          </p:cNvGraphicFramePr>
          <p:nvPr/>
        </p:nvGraphicFramePr>
        <p:xfrm>
          <a:off x="1440484" y="4906749"/>
          <a:ext cx="20496212" cy="6153470"/>
        </p:xfrm>
        <a:graphic>
          <a:graphicData uri="http://schemas.openxmlformats.org/drawingml/2006/table">
            <a:tbl>
              <a:tblPr firstRow="1" firstCol="1" bandRow="1"/>
              <a:tblGrid>
                <a:gridCol w="7143404">
                  <a:extLst>
                    <a:ext uri="{9D8B030D-6E8A-4147-A177-3AD203B41FA5}">
                      <a16:colId xmlns:a16="http://schemas.microsoft.com/office/drawing/2014/main" val="2282609671"/>
                    </a:ext>
                  </a:extLst>
                </a:gridCol>
                <a:gridCol w="13352808">
                  <a:extLst>
                    <a:ext uri="{9D8B030D-6E8A-4147-A177-3AD203B41FA5}">
                      <a16:colId xmlns:a16="http://schemas.microsoft.com/office/drawing/2014/main" val="4240404957"/>
                    </a:ext>
                  </a:extLst>
                </a:gridCol>
              </a:tblGrid>
              <a:tr h="0">
                <a:tc>
                  <a:txBody>
                    <a:bodyPr/>
                    <a:lstStyle/>
                    <a:p>
                      <a:pPr algn="ctr">
                        <a:lnSpc>
                          <a:spcPct val="150000"/>
                        </a:lnSpc>
                        <a:spcAft>
                          <a:spcPts val="0"/>
                        </a:spcAft>
                      </a:pPr>
                      <a:r>
                        <a:rPr lang="zh-CN" sz="5000">
                          <a:solidFill>
                            <a:srgbClr val="000000"/>
                          </a:solidFill>
                          <a:effectLst/>
                          <a:latin typeface="NEU-B4-S92" panose="02020503000000020003" pitchFamily="18" charset="-122"/>
                          <a:ea typeface="微软雅黑" panose="020B0503020204020204" pitchFamily="34" charset="-122"/>
                          <a:cs typeface="Times New Roman" panose="02020603050405020304" pitchFamily="18" charset="0"/>
                        </a:rPr>
                        <a:t>人称代词的主格</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NEU-B4-S92" panose="02020503000000020003" pitchFamily="18" charset="-122"/>
                          <a:cs typeface="Times New Roman" panose="02020603050405020304" pitchFamily="18" charset="0"/>
                        </a:rPr>
                        <a:t>I,you,he,she,it,we,you,they </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226354617"/>
                  </a:ext>
                </a:extLst>
              </a:tr>
              <a:tr h="0">
                <a:tc>
                  <a:txBody>
                    <a:bodyPr/>
                    <a:lstStyle/>
                    <a:p>
                      <a:pPr algn="ctr">
                        <a:lnSpc>
                          <a:spcPct val="150000"/>
                        </a:lnSpc>
                        <a:spcAft>
                          <a:spcPts val="0"/>
                        </a:spcAft>
                      </a:pPr>
                      <a:r>
                        <a:rPr lang="zh-CN" sz="5000">
                          <a:solidFill>
                            <a:srgbClr val="000000"/>
                          </a:solidFill>
                          <a:effectLst/>
                          <a:latin typeface="NEU-B4-S92" panose="02020503000000020003" pitchFamily="18" charset="-122"/>
                          <a:ea typeface="微软雅黑" panose="020B0503020204020204" pitchFamily="34" charset="-122"/>
                          <a:cs typeface="Times New Roman" panose="02020603050405020304" pitchFamily="18" charset="0"/>
                        </a:rPr>
                        <a:t>人称代词的宾格</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NEU-B4-S92" panose="02020503000000020003" pitchFamily="18" charset="-122"/>
                          <a:cs typeface="Times New Roman" panose="02020603050405020304" pitchFamily="18" charset="0"/>
                        </a:rPr>
                        <a:t>me,you,him,her,it,us,you,them</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319458904"/>
                  </a:ext>
                </a:extLst>
              </a:tr>
              <a:tr h="0">
                <a:tc>
                  <a:txBody>
                    <a:bodyPr/>
                    <a:lstStyle/>
                    <a:p>
                      <a:pPr algn="ctr">
                        <a:lnSpc>
                          <a:spcPct val="150000"/>
                        </a:lnSpc>
                        <a:spcAft>
                          <a:spcPts val="0"/>
                        </a:spcAft>
                      </a:pPr>
                      <a:r>
                        <a:rPr lang="zh-CN" sz="5000">
                          <a:solidFill>
                            <a:srgbClr val="000000"/>
                          </a:solidFill>
                          <a:effectLst/>
                          <a:latin typeface="NEU-B4-S92" panose="02020503000000020003" pitchFamily="18" charset="-122"/>
                          <a:ea typeface="微软雅黑" panose="020B0503020204020204" pitchFamily="34" charset="-122"/>
                          <a:cs typeface="Times New Roman" panose="02020603050405020304" pitchFamily="18" charset="0"/>
                        </a:rPr>
                        <a:t>形容词性物主代词</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err="1">
                          <a:solidFill>
                            <a:srgbClr val="000000"/>
                          </a:solidFill>
                          <a:effectLst/>
                          <a:latin typeface="微软雅黑" panose="020B0503020204020204" pitchFamily="34" charset="-122"/>
                          <a:ea typeface="NEU-B4-S92" panose="02020503000000020003" pitchFamily="18" charset="-122"/>
                          <a:cs typeface="Times New Roman" panose="02020603050405020304" pitchFamily="18" charset="0"/>
                        </a:rPr>
                        <a:t>my,your,his,her,its,our,your,their</a:t>
                      </a:r>
                      <a:endParaRPr lang="zh-CN" sz="5000" dirty="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266261135"/>
                  </a:ext>
                </a:extLst>
              </a:tr>
              <a:tr h="0">
                <a:tc>
                  <a:txBody>
                    <a:bodyPr/>
                    <a:lstStyle/>
                    <a:p>
                      <a:pPr algn="ctr">
                        <a:lnSpc>
                          <a:spcPct val="150000"/>
                        </a:lnSpc>
                        <a:spcAft>
                          <a:spcPts val="0"/>
                        </a:spcAft>
                      </a:pPr>
                      <a:r>
                        <a:rPr lang="zh-CN" sz="5000">
                          <a:solidFill>
                            <a:srgbClr val="000000"/>
                          </a:solidFill>
                          <a:effectLst/>
                          <a:latin typeface="NEU-B4-S92" panose="02020503000000020003" pitchFamily="18" charset="-122"/>
                          <a:ea typeface="微软雅黑" panose="020B0503020204020204" pitchFamily="34" charset="-122"/>
                          <a:cs typeface="Times New Roman" panose="02020603050405020304" pitchFamily="18" charset="0"/>
                        </a:rPr>
                        <a:t>名词性物主代词</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a:solidFill>
                            <a:srgbClr val="000000"/>
                          </a:solidFill>
                          <a:effectLst/>
                          <a:latin typeface="微软雅黑" panose="020B0503020204020204" pitchFamily="34" charset="-122"/>
                          <a:ea typeface="NEU-B4-S92" panose="02020503000000020003" pitchFamily="18" charset="-122"/>
                          <a:cs typeface="Times New Roman" panose="02020603050405020304" pitchFamily="18" charset="0"/>
                        </a:rPr>
                        <a:t>mine,yours,his,hers,its,ours,yours,theirs</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024919357"/>
                  </a:ext>
                </a:extLst>
              </a:tr>
              <a:tr h="0">
                <a:tc>
                  <a:txBody>
                    <a:bodyPr/>
                    <a:lstStyle/>
                    <a:p>
                      <a:pPr algn="ctr">
                        <a:lnSpc>
                          <a:spcPct val="150000"/>
                        </a:lnSpc>
                        <a:spcAft>
                          <a:spcPts val="0"/>
                        </a:spcAft>
                      </a:pPr>
                      <a:r>
                        <a:rPr lang="zh-CN" sz="5000">
                          <a:solidFill>
                            <a:srgbClr val="000000"/>
                          </a:solidFill>
                          <a:effectLst/>
                          <a:latin typeface="NEU-B4-S92" panose="02020503000000020003" pitchFamily="18" charset="-122"/>
                          <a:ea typeface="微软雅黑" panose="020B0503020204020204" pitchFamily="34" charset="-122"/>
                          <a:cs typeface="Times New Roman" panose="02020603050405020304" pitchFamily="18" charset="0"/>
                        </a:rPr>
                        <a:t>反身代词</a:t>
                      </a:r>
                      <a:endParaRPr lang="zh-CN" sz="500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NEU-B4-S92" panose="02020503000000020003" pitchFamily="18" charset="-122"/>
                          <a:cs typeface="Times New Roman" panose="02020603050405020304" pitchFamily="18" charset="0"/>
                        </a:rPr>
                        <a:t>myself,yourself,himself,herself,itself,ourselves,yourselves,themselves</a:t>
                      </a:r>
                      <a:endParaRPr lang="zh-CN" sz="5000" dirty="0">
                        <a:solidFill>
                          <a:srgbClr val="000000"/>
                        </a:solidFill>
                        <a:effectLst/>
                        <a:latin typeface="NEU-B4-S92" panose="02020503000000020003" pitchFamily="18" charset="-122"/>
                        <a:ea typeface="NEU-B4-S92" panose="02020503000000020003" pitchFamily="18"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458817995"/>
                  </a:ext>
                </a:extLst>
              </a:tr>
            </a:tbl>
          </a:graphicData>
        </a:graphic>
      </p:graphicFrame>
      <p:grpSp>
        <p:nvGrpSpPr>
          <p:cNvPr id="5" name="组合 4">
            <a:extLst>
              <a:ext uri="{FF2B5EF4-FFF2-40B4-BE49-F238E27FC236}">
                <a16:creationId xmlns:a16="http://schemas.microsoft.com/office/drawing/2014/main" id="{7634E2D9-842D-4702-9614-40F813C775F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A6C26FD-9F0B-415F-BD38-75E374F3AF4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ADBC0E51-9CAC-4988-91C8-28CCE462E62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02618701"/>
      </p:ext>
    </p:extLst>
  </p:cSld>
  <p:clrMapOvr>
    <a:masterClrMapping/>
  </p:clrMapOvr>
  <p:transition>
    <p:pull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1980630"/>
            <a:ext cx="21563384"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②</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both,all,either,any,neither,none</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7F2EB1D5-3795-4E7F-B546-8689B12DD33F}"/>
              </a:ext>
            </a:extLst>
          </p:cNvPr>
          <p:cNvGraphicFramePr>
            <a:graphicFrameLocks noGrp="1"/>
          </p:cNvGraphicFramePr>
          <p:nvPr>
            <p:extLst>
              <p:ext uri="{D42A27DB-BD31-4B8C-83A1-F6EECF244321}">
                <p14:modId xmlns:p14="http://schemas.microsoft.com/office/powerpoint/2010/main" val="600020219"/>
              </p:ext>
            </p:extLst>
          </p:nvPr>
        </p:nvGraphicFramePr>
        <p:xfrm>
          <a:off x="1745837" y="3434174"/>
          <a:ext cx="20496212" cy="6453951"/>
        </p:xfrm>
        <a:graphic>
          <a:graphicData uri="http://schemas.openxmlformats.org/drawingml/2006/table">
            <a:tbl>
              <a:tblPr firstRow="1" firstCol="1" bandRow="1"/>
              <a:tblGrid>
                <a:gridCol w="2232248">
                  <a:extLst>
                    <a:ext uri="{9D8B030D-6E8A-4147-A177-3AD203B41FA5}">
                      <a16:colId xmlns:a16="http://schemas.microsoft.com/office/drawing/2014/main" val="3892139951"/>
                    </a:ext>
                  </a:extLst>
                </a:gridCol>
                <a:gridCol w="2088232">
                  <a:extLst>
                    <a:ext uri="{9D8B030D-6E8A-4147-A177-3AD203B41FA5}">
                      <a16:colId xmlns:a16="http://schemas.microsoft.com/office/drawing/2014/main" val="1269277439"/>
                    </a:ext>
                  </a:extLst>
                </a:gridCol>
                <a:gridCol w="2039194">
                  <a:extLst>
                    <a:ext uri="{9D8B030D-6E8A-4147-A177-3AD203B41FA5}">
                      <a16:colId xmlns:a16="http://schemas.microsoft.com/office/drawing/2014/main" val="1865092445"/>
                    </a:ext>
                  </a:extLst>
                </a:gridCol>
                <a:gridCol w="4945582">
                  <a:extLst>
                    <a:ext uri="{9D8B030D-6E8A-4147-A177-3AD203B41FA5}">
                      <a16:colId xmlns:a16="http://schemas.microsoft.com/office/drawing/2014/main" val="2432432172"/>
                    </a:ext>
                  </a:extLst>
                </a:gridCol>
                <a:gridCol w="9190956">
                  <a:extLst>
                    <a:ext uri="{9D8B030D-6E8A-4147-A177-3AD203B41FA5}">
                      <a16:colId xmlns:a16="http://schemas.microsoft.com/office/drawing/2014/main" val="780657125"/>
                    </a:ext>
                  </a:extLst>
                </a:gridCol>
              </a:tblGrid>
              <a:tr h="481013">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都</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任何一个</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都不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全部否定</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部分否定</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34886115"/>
                  </a:ext>
                </a:extLst>
              </a:tr>
              <a:tr h="481013">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两者</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both</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either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neither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not+both</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74350868"/>
                  </a:ext>
                </a:extLst>
              </a:tr>
              <a:tr h="1029653">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三者或</a:t>
                      </a:r>
                    </a:p>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三者以上</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all</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any</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none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not+all</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613859832"/>
                  </a:ext>
                </a:extLst>
              </a:tr>
            </a:tbl>
          </a:graphicData>
        </a:graphic>
      </p:graphicFrame>
      <p:grpSp>
        <p:nvGrpSpPr>
          <p:cNvPr id="5" name="组合 4">
            <a:extLst>
              <a:ext uri="{FF2B5EF4-FFF2-40B4-BE49-F238E27FC236}">
                <a16:creationId xmlns:a16="http://schemas.microsoft.com/office/drawing/2014/main" id="{CB50CFF7-3A43-4AD0-AAD5-3C3450B60BFE}"/>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722A04E-EC40-4DC4-B9B6-E859CDA0566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A3D17EE7-BBE4-4915-8B5F-08B0D59522E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51917801"/>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7412" y="1862253"/>
            <a:ext cx="21563384"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③</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other(s),the other(s),another</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C6108884-72D6-4643-B9B2-3AAA24C56096}"/>
              </a:ext>
            </a:extLst>
          </p:cNvPr>
          <p:cNvGraphicFramePr>
            <a:graphicFrameLocks noGrp="1"/>
          </p:cNvGraphicFramePr>
          <p:nvPr>
            <p:extLst>
              <p:ext uri="{D42A27DB-BD31-4B8C-83A1-F6EECF244321}">
                <p14:modId xmlns:p14="http://schemas.microsoft.com/office/powerpoint/2010/main" val="4243129407"/>
              </p:ext>
            </p:extLst>
          </p:nvPr>
        </p:nvGraphicFramePr>
        <p:xfrm>
          <a:off x="1677555" y="3100609"/>
          <a:ext cx="20496212" cy="3294317"/>
        </p:xfrm>
        <a:graphic>
          <a:graphicData uri="http://schemas.openxmlformats.org/drawingml/2006/table">
            <a:tbl>
              <a:tblPr firstRow="1" firstCol="1" bandRow="1"/>
              <a:tblGrid>
                <a:gridCol w="2831282">
                  <a:extLst>
                    <a:ext uri="{9D8B030D-6E8A-4147-A177-3AD203B41FA5}">
                      <a16:colId xmlns:a16="http://schemas.microsoft.com/office/drawing/2014/main" val="2417857223"/>
                    </a:ext>
                  </a:extLst>
                </a:gridCol>
                <a:gridCol w="17664930">
                  <a:extLst>
                    <a:ext uri="{9D8B030D-6E8A-4147-A177-3AD203B41FA5}">
                      <a16:colId xmlns:a16="http://schemas.microsoft.com/office/drawing/2014/main" val="2911907975"/>
                    </a:ext>
                  </a:extLst>
                </a:gridCol>
              </a:tblGrid>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other</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可单独使用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特指两个人或物中的</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另一个</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也可修饰名词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另外的</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不能单独使用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只能修饰名词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表示泛指意义。</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650563026"/>
                  </a:ext>
                </a:extLst>
              </a:tr>
            </a:tbl>
          </a:graphicData>
        </a:graphic>
      </p:graphicFrame>
      <p:graphicFrame>
        <p:nvGraphicFramePr>
          <p:cNvPr id="4" name="表格 3">
            <a:extLst>
              <a:ext uri="{FF2B5EF4-FFF2-40B4-BE49-F238E27FC236}">
                <a16:creationId xmlns:a16="http://schemas.microsoft.com/office/drawing/2014/main" id="{17A965B7-E645-402E-92F4-7246235C9DA6}"/>
              </a:ext>
            </a:extLst>
          </p:cNvPr>
          <p:cNvGraphicFramePr>
            <a:graphicFrameLocks noGrp="1"/>
          </p:cNvGraphicFramePr>
          <p:nvPr/>
        </p:nvGraphicFramePr>
        <p:xfrm>
          <a:off x="1677555" y="6394926"/>
          <a:ext cx="20496212" cy="3816424"/>
        </p:xfrm>
        <a:graphic>
          <a:graphicData uri="http://schemas.openxmlformats.org/drawingml/2006/table">
            <a:tbl>
              <a:tblPr firstRow="1" firstCol="1" bandRow="1"/>
              <a:tblGrid>
                <a:gridCol w="2784076">
                  <a:extLst>
                    <a:ext uri="{9D8B030D-6E8A-4147-A177-3AD203B41FA5}">
                      <a16:colId xmlns:a16="http://schemas.microsoft.com/office/drawing/2014/main" val="2748424948"/>
                    </a:ext>
                  </a:extLst>
                </a:gridCol>
                <a:gridCol w="17712136">
                  <a:extLst>
                    <a:ext uri="{9D8B030D-6E8A-4147-A177-3AD203B41FA5}">
                      <a16:colId xmlns:a16="http://schemas.microsoft.com/office/drawing/2014/main" val="2636238837"/>
                    </a:ext>
                  </a:extLst>
                </a:gridCol>
              </a:tblGrid>
              <a:tr h="3816424">
                <a:tc>
                  <a:txBody>
                    <a:bodyPr/>
                    <a:lstStyle/>
                    <a:p>
                      <a:pPr algn="ct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another</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可单独使用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也可修饰名词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泛指三者或三者以上的人或物中的</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另一个</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代替或修饰单数可数名词。另外</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another</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后可接</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基数词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/few+</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复数名词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形式</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另外的</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多少</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744036176"/>
                  </a:ext>
                </a:extLst>
              </a:tr>
            </a:tbl>
          </a:graphicData>
        </a:graphic>
      </p:graphicFrame>
      <p:sp>
        <p:nvSpPr>
          <p:cNvPr id="5" name="Rectangle 1">
            <a:extLst>
              <a:ext uri="{FF2B5EF4-FFF2-40B4-BE49-F238E27FC236}">
                <a16:creationId xmlns:a16="http://schemas.microsoft.com/office/drawing/2014/main" id="{E59E9270-F683-4BA6-A8D6-415BD3D4DF2D}"/>
              </a:ext>
            </a:extLst>
          </p:cNvPr>
          <p:cNvSpPr>
            <a:spLocks noChangeArrowheads="1"/>
          </p:cNvSpPr>
          <p:nvPr/>
        </p:nvSpPr>
        <p:spPr bwMode="auto">
          <a:xfrm>
            <a:off x="1633538" y="64690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8" name="组合 7">
            <a:extLst>
              <a:ext uri="{FF2B5EF4-FFF2-40B4-BE49-F238E27FC236}">
                <a16:creationId xmlns:a16="http://schemas.microsoft.com/office/drawing/2014/main" id="{E3954E1C-DF14-43F1-86E0-39D5A60539C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B4BF5481-A920-4C21-B3FE-14C59799913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0" name="图片 9">
              <a:extLst>
                <a:ext uri="{FF2B5EF4-FFF2-40B4-BE49-F238E27FC236}">
                  <a16:creationId xmlns:a16="http://schemas.microsoft.com/office/drawing/2014/main" id="{CD54188E-A5EA-4AE0-A109-08724AAA128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5713239"/>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5" name="Rectangle 1">
            <a:extLst>
              <a:ext uri="{FF2B5EF4-FFF2-40B4-BE49-F238E27FC236}">
                <a16:creationId xmlns:a16="http://schemas.microsoft.com/office/drawing/2014/main" id="{E59E9270-F683-4BA6-A8D6-415BD3D4DF2D}"/>
              </a:ext>
            </a:extLst>
          </p:cNvPr>
          <p:cNvSpPr>
            <a:spLocks noChangeArrowheads="1"/>
          </p:cNvSpPr>
          <p:nvPr/>
        </p:nvSpPr>
        <p:spPr bwMode="auto">
          <a:xfrm>
            <a:off x="1633538" y="64690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1E9C9908-74D5-43D5-B968-6000D0857D89}"/>
              </a:ext>
            </a:extLst>
          </p:cNvPr>
          <p:cNvGraphicFramePr>
            <a:graphicFrameLocks noGrp="1"/>
          </p:cNvGraphicFramePr>
          <p:nvPr>
            <p:extLst>
              <p:ext uri="{D42A27DB-BD31-4B8C-83A1-F6EECF244321}">
                <p14:modId xmlns:p14="http://schemas.microsoft.com/office/powerpoint/2010/main" val="2943579507"/>
              </p:ext>
            </p:extLst>
          </p:nvPr>
        </p:nvGraphicFramePr>
        <p:xfrm>
          <a:off x="1220998" y="3309438"/>
          <a:ext cx="20496212" cy="3294317"/>
        </p:xfrm>
        <a:graphic>
          <a:graphicData uri="http://schemas.openxmlformats.org/drawingml/2006/table">
            <a:tbl>
              <a:tblPr firstRow="1" firstCol="1" bandRow="1"/>
              <a:tblGrid>
                <a:gridCol w="2387666">
                  <a:extLst>
                    <a:ext uri="{9D8B030D-6E8A-4147-A177-3AD203B41FA5}">
                      <a16:colId xmlns:a16="http://schemas.microsoft.com/office/drawing/2014/main" val="1711993729"/>
                    </a:ext>
                  </a:extLst>
                </a:gridCol>
                <a:gridCol w="18108546">
                  <a:extLst>
                    <a:ext uri="{9D8B030D-6E8A-4147-A177-3AD203B41FA5}">
                      <a16:colId xmlns:a16="http://schemas.microsoft.com/office/drawing/2014/main" val="4205100079"/>
                    </a:ext>
                  </a:extLst>
                </a:gridCol>
              </a:tblGrid>
              <a:tr h="288032">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others</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others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单独使用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表示泛指意义</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意为</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其他的人或事物</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常与</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some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一起出现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特指</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其他的全部人或事物</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时用</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others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993726545"/>
                  </a:ext>
                </a:extLst>
              </a:tr>
            </a:tbl>
          </a:graphicData>
        </a:graphic>
      </p:graphicFrame>
      <p:grpSp>
        <p:nvGrpSpPr>
          <p:cNvPr id="6" name="组合 5">
            <a:extLst>
              <a:ext uri="{FF2B5EF4-FFF2-40B4-BE49-F238E27FC236}">
                <a16:creationId xmlns:a16="http://schemas.microsoft.com/office/drawing/2014/main" id="{3155B382-0694-454C-8C7B-5044C83E1936}"/>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9E70A210-F9A0-4D2A-9F6B-B9ABD5AB43B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E2371129-728D-4F9D-8499-8E520BD4B02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9" name="矩形 8">
            <a:extLst>
              <a:ext uri="{FF2B5EF4-FFF2-40B4-BE49-F238E27FC236}">
                <a16:creationId xmlns:a16="http://schemas.microsoft.com/office/drawing/2014/main" id="{700148CD-A978-4B44-8BED-4CE051A0FB39}"/>
              </a:ext>
            </a:extLst>
          </p:cNvPr>
          <p:cNvSpPr/>
          <p:nvPr/>
        </p:nvSpPr>
        <p:spPr>
          <a:xfrm>
            <a:off x="687412" y="1862253"/>
            <a:ext cx="21563384"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③</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other(s),the other(s),another</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1170588095"/>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15404" y="1717278"/>
            <a:ext cx="21563384"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④</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替代词的使用规则</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aphicFrame>
        <p:nvGraphicFramePr>
          <p:cNvPr id="2" name="表格 1">
            <a:extLst>
              <a:ext uri="{FF2B5EF4-FFF2-40B4-BE49-F238E27FC236}">
                <a16:creationId xmlns:a16="http://schemas.microsoft.com/office/drawing/2014/main" id="{87A84103-F14A-4500-A9BD-A14767CEE113}"/>
              </a:ext>
            </a:extLst>
          </p:cNvPr>
          <p:cNvGraphicFramePr>
            <a:graphicFrameLocks noGrp="1"/>
          </p:cNvGraphicFramePr>
          <p:nvPr>
            <p:extLst>
              <p:ext uri="{D42A27DB-BD31-4B8C-83A1-F6EECF244321}">
                <p14:modId xmlns:p14="http://schemas.microsoft.com/office/powerpoint/2010/main" val="1818251929"/>
              </p:ext>
            </p:extLst>
          </p:nvPr>
        </p:nvGraphicFramePr>
        <p:xfrm>
          <a:off x="1148990" y="3196698"/>
          <a:ext cx="20496212" cy="8605268"/>
        </p:xfrm>
        <a:graphic>
          <a:graphicData uri="http://schemas.openxmlformats.org/drawingml/2006/table">
            <a:tbl>
              <a:tblPr firstRow="1" firstCol="1" bandRow="1"/>
              <a:tblGrid>
                <a:gridCol w="1875670">
                  <a:extLst>
                    <a:ext uri="{9D8B030D-6E8A-4147-A177-3AD203B41FA5}">
                      <a16:colId xmlns:a16="http://schemas.microsoft.com/office/drawing/2014/main" val="3123489227"/>
                    </a:ext>
                  </a:extLst>
                </a:gridCol>
                <a:gridCol w="18620542">
                  <a:extLst>
                    <a:ext uri="{9D8B030D-6E8A-4147-A177-3AD203B41FA5}">
                      <a16:colId xmlns:a16="http://schemas.microsoft.com/office/drawing/2014/main" val="2880889535"/>
                    </a:ext>
                  </a:extLst>
                </a:gridCol>
              </a:tblGrid>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通常用来指代上文提到过的某个事物</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表示特指概念</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即指代同一物。</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437429029"/>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one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表示泛指概念</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替代可数名词的单数形式。其复数形式</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ones</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也表示泛指概念</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用来替代可数名词的复数形式。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801706708"/>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既可以用来指代不可数名词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又可以用来指代可数名词单数形式</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表示特指概念</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相当于</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名词</a:t>
                      </a: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结构。</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223336889"/>
                  </a:ext>
                </a:extLst>
              </a:tr>
              <a:tr h="0">
                <a:tc>
                  <a:txBody>
                    <a:bodyPr/>
                    <a:lstStyle/>
                    <a:p>
                      <a:pPr algn="ctr">
                        <a:lnSpc>
                          <a:spcPct val="150000"/>
                        </a:lnSpc>
                        <a:spcAft>
                          <a:spcPts val="0"/>
                        </a:spcAft>
                      </a:pPr>
                      <a:r>
                        <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those</a:t>
                      </a:r>
                      <a:endPar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用来指代可数名词复数形式</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表示特指概念</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相当于</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可数名词复数</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结构。它是</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指代可数名词单数时</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的复数形式。</a:t>
                      </a: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769155652"/>
                  </a:ext>
                </a:extLst>
              </a:tr>
            </a:tbl>
          </a:graphicData>
        </a:graphic>
      </p:graphicFrame>
      <p:grpSp>
        <p:nvGrpSpPr>
          <p:cNvPr id="5" name="组合 4">
            <a:extLst>
              <a:ext uri="{FF2B5EF4-FFF2-40B4-BE49-F238E27FC236}">
                <a16:creationId xmlns:a16="http://schemas.microsoft.com/office/drawing/2014/main" id="{879E5686-C958-4C82-8B32-006A2673CF73}"/>
              </a:ext>
            </a:extLst>
          </p:cNvPr>
          <p:cNvGrpSpPr/>
          <p:nvPr/>
        </p:nvGrpSpPr>
        <p:grpSpPr>
          <a:xfrm>
            <a:off x="1157404" y="947837"/>
            <a:ext cx="5785908" cy="769441"/>
            <a:chOff x="1512492" y="2497460"/>
            <a:chExt cx="5785908" cy="769441"/>
          </a:xfrm>
        </p:grpSpPr>
        <p:sp>
          <p:nvSpPr>
            <p:cNvPr id="6" name="TextBox 75">
              <a:extLst>
                <a:ext uri="{FF2B5EF4-FFF2-40B4-BE49-F238E27FC236}">
                  <a16:creationId xmlns:a16="http://schemas.microsoft.com/office/drawing/2014/main" id="{3A289D46-B59F-4940-A888-79A41D1B6F0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78B6241A-7EED-4B5A-B087-582F4AFE275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28904405"/>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94401" y="2114773"/>
            <a:ext cx="21563384" cy="9183348"/>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答题技巧揭秘</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①</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明确代词的指代意义。明确代词指代的数是单数概念还是复数概念</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明确代词指代的格是主格、宾格还是形容词格</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明确代词指代的性是</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他</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们</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还是</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她</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们</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②</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明确代词的逻辑关系。明确代词表示的范围是一者、两者还是三者或三者以上</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明确代词在句中构成的是全部否定还是部分否定。</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③</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明确代词出现的位置。句子缺主语或宾语</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空格后没有提示词</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所填词多为代词。</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88DC7E21-6262-46EA-866E-E272B160818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D731839-EEBF-4EDB-96B2-FDA20560D0F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0F75C35F-BE69-4A75-812B-C6E0B3F7D70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87977573"/>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21297912" cy="5045484"/>
          </a:xfrm>
          <a:prstGeom prst="rect">
            <a:avLst/>
          </a:prstGeom>
        </p:spPr>
        <p:txBody>
          <a:bodyPr wrap="square">
            <a:spAutoFit/>
          </a:bodyPr>
          <a:lstStyle/>
          <a:p>
            <a:pPr marL="12065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There are several reasons why school uniforms are a good idea. First of all, uniforms help the school look smart. The students feel that they belong to a particular group. When every pupil in the school wears the uniform, nobody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(have) to worry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fashion(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0660" y="7439353"/>
            <a:ext cx="21046120" cy="403533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20569" y="6276429"/>
            <a:ext cx="368524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has/will have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32052" y="7439353"/>
            <a:ext cx="20570672"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介绍了一些学校校服的相关情况。</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A71CE35B-D1CA-4B1B-B993-FF2B9498858A}"/>
              </a:ext>
            </a:extLst>
          </p:cNvPr>
          <p:cNvSpPr/>
          <p:nvPr/>
        </p:nvSpPr>
        <p:spPr>
          <a:xfrm>
            <a:off x="1044868" y="8422186"/>
            <a:ext cx="20609978"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考查动词的时态或主谓一致。本文时态以一般现在时为主。分析句子结构可知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nobody,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所以谓语动词用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引导的时间状语从句中谓语动词用一般现在时可知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主句谓语动词也可以用一般将来时。</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88608818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04924" y="1925692"/>
            <a:ext cx="20258914" cy="505099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Everybody wears 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same style of clothes. Uniforms can be useful in unexpected ways. A school in Ireland has introduced an interesting new uniform. On the edge of the jacket, there is a piece of cloth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gives off light in the dark.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27066" y="7033195"/>
            <a:ext cx="20043610" cy="337237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843305" y="2041051"/>
            <a:ext cx="1800200"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06772" y="7075593"/>
            <a:ext cx="1986390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 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同样的衣服样式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2664620" y="6056967"/>
            <a:ext cx="30812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that/which</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319052" y="8068619"/>
            <a:ext cx="1891552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 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空处引导定语从句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piece of cloth,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且定语从句中缺少主语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65BDDFEC-7A43-4F34-9999-CE3BA225D472}"/>
              </a:ext>
            </a:extLst>
          </p:cNvPr>
          <p:cNvGrpSpPr/>
          <p:nvPr/>
        </p:nvGrpSpPr>
        <p:grpSpPr>
          <a:xfrm>
            <a:off x="1728516" y="1250751"/>
            <a:ext cx="5785908" cy="769441"/>
            <a:chOff x="1512492" y="2497460"/>
            <a:chExt cx="5785908" cy="769441"/>
          </a:xfrm>
        </p:grpSpPr>
        <p:sp>
          <p:nvSpPr>
            <p:cNvPr id="12" name="TextBox 75">
              <a:extLst>
                <a:ext uri="{FF2B5EF4-FFF2-40B4-BE49-F238E27FC236}">
                  <a16:creationId xmlns:a16="http://schemas.microsoft.com/office/drawing/2014/main" id="{B73DF60E-8FB8-41CD-B749-4E11D5846C1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C2186CA2-988F-4162-8D4A-162898CE12E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805938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2295612"/>
            <a:ext cx="18650072" cy="199849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When the children are walking or 4.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(cycle) to school on dark mornings, car drivers can 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(easy) see them.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9803" y="4609090"/>
            <a:ext cx="18930753" cy="421230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449596" y="2295612"/>
            <a:ext cx="205716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cycling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199574" y="4609090"/>
            <a:ext cx="1865007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 根据上文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walking 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此处需要用与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walking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结构一致的现在分词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cycling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10235257" y="3380035"/>
            <a:ext cx="224292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easily</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199574" y="6625602"/>
            <a:ext cx="1865007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 根据句中的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此处需要用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easy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的副词形式来修饰动词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easily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BE142B75-DBDF-4706-9F03-B3F9FD0BB7C0}"/>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66ECE870-7C32-489B-9E77-3E33B90D05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8F4D9D4E-5D9D-4954-9E4F-C619C85C8AE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0505294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2577" y="2108261"/>
            <a:ext cx="20677285"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But can uniforms help improve school standards? The answer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this question is not clear. One study in America found that students’ grades 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(improve) a little after the school introduced uniforms. But some students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47400" y="6265714"/>
            <a:ext cx="20439299" cy="51752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12182" y="3321402"/>
            <a:ext cx="1781960"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245050" y="6265713"/>
            <a:ext cx="1920554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answer to this question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这个问题的答案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7319181" y="4175708"/>
            <a:ext cx="276511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improved</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237528" y="8293617"/>
            <a:ext cx="19429092"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考查谓语动词。 根据空前的谓语动词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引导的是宾语从句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而从句中缺少谓语动词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时态是一般过去时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improved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64F8D22E-02FD-407C-8CE3-190DCC2ECF25}"/>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47E60F6F-AD15-4185-A02F-A62C5EDA66D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2FE7F3E4-D909-4A8F-97D4-7EA5D415449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327383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62683"/>
            <a:ext cx="20738304"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didn’t want 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(wear) the uniform. Other American studies showed no 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(connect) between uniforms and school performance.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17152" y="5461831"/>
            <a:ext cx="20113564" cy="396238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718466" y="2241692"/>
            <a:ext cx="220637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wear</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56520" y="5461592"/>
            <a:ext cx="1975817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 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此处为不定式作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wear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5318012" y="3295884"/>
            <a:ext cx="727154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connection/connections</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486836" y="7339523"/>
            <a:ext cx="1975817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 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联系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connection/connections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56FF205B-5F31-460E-81C1-E6EBEB589AAE}"/>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ACF02F07-5A90-44F0-A27F-C895BE6EDD5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6E7023C7-ABB7-41F8-8693-2312B3A85D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406157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1998" y="2375614"/>
            <a:ext cx="19998911"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School uniforms are 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(tradition) in Britain, but some schools are starting to get rid of them. Some very good schools don’t have a uniform policy. However, uniforms are still popular. Pupils at about 90 per cent of British secondary schools wear uniforms.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55550" y="6661151"/>
            <a:ext cx="20068668" cy="211989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917371" y="2395955"/>
            <a:ext cx="296427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traditional</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25307" y="6578567"/>
            <a:ext cx="19998911" cy="334283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 分析句子结构可知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所以需要用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的形容词形式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传统的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惯例的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D330CEB-5976-4E56-AC79-C103C4F94AD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A2C572E-1A61-4CBE-95C8-631DF74114D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1AC2F81E-BABB-47FE-A1D9-1BEA4DE767C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08364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9635223"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Ⅰ.</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单句语法填空</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They discovered that singing in groups was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essential part in helping people recover from mental illness.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1604" y="2265198"/>
            <a:ext cx="11216792" cy="922048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032772" y="5438164"/>
            <a:ext cx="93326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05148" y="2231848"/>
            <a:ext cx="11233248"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他们发现集体歌唱是帮助人们从精神疾病中康复的一个重要部分。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part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在此处是可数名词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前面没有形容词性物主代词、不定代词、名词所有格或指示代词等限定词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又因为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essential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是读音以元音音素开头的形容词。故填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246754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1900990"/>
            <a:ext cx="891253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Everyone sat on cushions on the ground and had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good view of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centre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the stage.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60432" y="2349618"/>
            <a:ext cx="9635223" cy="58361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96668" y="4184339"/>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75861" y="2349618"/>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每个人都坐在地上的垫子上</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可以清楚地看到舞台中央。固定短语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a good view of…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能清楚地看到。</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A3BE8E1-9155-4744-A412-22E3DF4DA4C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01715F5-AAD3-4D05-B57C-BE41AE87ABB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056A96A-D145-40E2-892F-E5BDBC98957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752269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1980630"/>
            <a:ext cx="963522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This is our contribution to</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world of the 21st century, a world of independence and mutual understanding.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33335" y="2268614"/>
            <a:ext cx="9635223" cy="57208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24660" y="3438847"/>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658372" y="2268614"/>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这是我们对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世纪的世界的贡献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一个独立的、互相理解的世界。指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“21</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世纪的世界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而且是独一无二的东西要用特指。故填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7F3490C-3ACF-457C-83C3-EE7BA509D5A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A415FA7-CE5E-4F76-ABC6-CD57DD9FF7D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3A85170-B10A-491D-B330-D6BFBA89E87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784586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20092" y="2114773"/>
            <a:ext cx="1028068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To show how strong the ancient Chinese architecture really is,</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model of the Forbidden City’s palaces was put to the test.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29716" y="2652966"/>
            <a:ext cx="9635223" cy="572085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184900" y="4651620"/>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33010" y="2412678"/>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为了展示中国古代建筑的坚固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一座紫禁城宫殿的模型被测试。此处泛指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一个模型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应使用不定冠词。故填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D995511-EE91-4FAA-AF6B-883D7A5A27C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E46F613-2AF8-4531-9EAA-EB05078E742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AB6B4E1-6365-4E35-BE7B-5058A0859A5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667339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75481"/>
            <a:ext cx="10280688"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Jianbing,one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most popular snacks in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China,appeals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almost everyone in America and has become a new hit food there.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31597" y="2175481"/>
            <a:ext cx="9635223" cy="673087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754902" y="2484686"/>
            <a:ext cx="118173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56634" y="2106762"/>
            <a:ext cx="9510186"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煎饼是中国最受欢迎的小吃之一</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它几乎吸引了每一个美国人并且已成为那里的一种新的风行一时的食品。根据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most popular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最高级之前常用定冠词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AC1D25E-EE0D-4DF5-813C-8FC210554A9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EAAFB87-145B-47D6-B15D-B61D07DE806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88352B3-1FBE-4DED-994B-1E42A4E9F6E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0026673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43632" y="2128236"/>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If you want to see a doctor, you fix a date with him ahead of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time.That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common practice in the USA.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63727" y="2106762"/>
            <a:ext cx="9635223" cy="587590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145046" y="4411585"/>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88764" y="1980630"/>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如果你想去看医生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你要提前和他约定日期</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在美国这是一种惯例。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common practice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普遍的做法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惯例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C2EAB6D-9B49-4DE4-A5B7-43040A08907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86D3F2B-EA93-48F9-94CB-A0D637DC9C6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764228D-410C-47B4-A443-AEF3A70614A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372535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25295" y="2114773"/>
            <a:ext cx="869651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 Usually the Player of the Year title is given to a big name from the best team. But this time there is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exception.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37479" y="2185487"/>
            <a:ext cx="9635223" cy="788503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24660" y="6966518"/>
            <a:ext cx="93326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12967" y="1980630"/>
            <a:ext cx="9366895"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通常情况下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年度最佳球员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这一头衔会给最好的球队中的大牌运动员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但是这一次却是个例外。</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exception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一般情况以外的人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或事物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66482E6-EEFF-429A-BEA8-C71DC341204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F6A9F13-D511-42EA-A1B8-943118389E7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8D017A6-6563-4910-A227-0AD36EED943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595745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94451"/>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The fear of failing exams can cause you to panic and stress can be</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block to your performance at school.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02408" y="2566432"/>
            <a:ext cx="9635223" cy="436334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456708" y="4568231"/>
            <a:ext cx="5389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44035" y="2566432"/>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考查不定冠词。根据语境</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对考试失败的恐惧会引起你的恐慌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并且压力会阻碍你在学校的表现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A2E5879-9363-41AE-ABC3-C57FD507898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968C4D7-0827-45FA-B839-B3D1883B546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C320D5DA-E80A-4836-88A0-1B6B757FCCE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632539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49929" y="2130537"/>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 China’s high-speed trains are similar</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those of France’s TGV, German’s ICE and Japan’s shinkansen.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00699" y="2755970"/>
            <a:ext cx="9635223" cy="331583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278236" y="3395363"/>
            <a:ext cx="82535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025736" y="2838374"/>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similar to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6FBA449-DAAD-42C4-8363-17DF9D37BCD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18D61E5-F910-4CBC-9D95-33179D90C5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351A278-F85F-4356-A447-6FF00661226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446261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1187" y="2265197"/>
            <a:ext cx="951018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These comments came in response</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specific questions often asked by local newsmen.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96391" y="2628702"/>
            <a:ext cx="9635223" cy="456478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184900" y="3679824"/>
            <a:ext cx="82535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70250" y="2363620"/>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这些评论是对当地新闻人经常问的问题的回应。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response 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回应</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D8557DF-50A7-4545-A669-3F117D31398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C0B2C644-532D-417F-8706-B1779FDC900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62C9518-D377-4FC9-9E61-FA1CAEC2681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971344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7473"/>
            <a:ext cx="9003523"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11. Most people work because it’s unavoidable.</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contrast, there are some people who actually enjoy 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07732" y="2480148"/>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64620" y="4481947"/>
            <a:ext cx="92685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By</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2769" y="2480148"/>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大多数人工作是因为工作是无法避免的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相比之下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有一些人是真的喜欢工作。固定词组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:by contrast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相比之下。</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485AB97-AF92-4C88-82E1-9E876727BEA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584614E9-FBCA-4051-B400-CA0FE78D614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F027769-A55C-45BF-AFD0-7CD2B72D0CD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176101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85590" y="2114773"/>
            <a:ext cx="8931515"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12. You can use your mobile phone to access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Internet or work on your laptop.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32769" y="2487017"/>
            <a:ext cx="9635223" cy="47808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298400" y="3407811"/>
            <a:ext cx="82535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2769" y="2590930"/>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你可以用手机连上因特网或用笔记本办公。</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access to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DEEF03B-A224-46C9-A4A9-E8B392359DC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E0E94A2-5176-4EEC-A899-80F58B4EF23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6FF7D2D-01A8-4970-8E46-CAFECE2EA2B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764710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357682"/>
            <a:ext cx="9075531"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13. The dictionary is</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of date: many words have been added to the language since it was published.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78967" y="2482194"/>
            <a:ext cx="9635223" cy="326864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83426" y="3617492"/>
            <a:ext cx="1225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out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41486" y="2430442"/>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考查介词。此处指这本字典过时了。固定搭配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:out of date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过时的。</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31CBADD-8D8F-48D1-86EC-84E3E2453588}"/>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4B26CAF-36CB-4A88-B3C6-F817198C3B9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FA7966DC-5364-4017-AAE6-ED3D28E4A8A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615586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243366"/>
            <a:ext cx="9635223"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14. That young man is honest, cooperative, always there when you need his help.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short, he’s reliable.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385700" y="2779806"/>
            <a:ext cx="9635223" cy="499683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88843" y="5799376"/>
            <a:ext cx="1440160" cy="861774"/>
          </a:xfrm>
          <a:prstGeom prst="rect">
            <a:avLst/>
          </a:prstGeom>
        </p:spPr>
        <p:txBody>
          <a:bodyPr wrap="squar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45740" y="2728054"/>
            <a:ext cx="9572704" cy="614264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这个年轻人诚实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有合作精神</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而且乐于助人。简言之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他是可靠的。固定搭配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short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简言之。</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427E05F-20C2-40EC-9AD2-75CD82BEBDE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B7DED95C-AB83-4853-AD79-0ABDBD19192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A97FE5D-A8F3-4E34-A70B-C07B195C739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34161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49928" y="2265196"/>
            <a:ext cx="1101974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15. If we give up on building a better web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now,then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web will not have failed</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62754" y="2343328"/>
            <a:ext cx="9635223" cy="25485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860619" y="4812427"/>
            <a:ext cx="87556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446871" y="2265196"/>
            <a:ext cx="9510186" cy="383431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考查代词。本句中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failed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故用其宾格形式。</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9A9590B-F3B6-4533-8223-AF32C51E10C8}"/>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73DF6775-C021-4F75-AF3D-6F3E80F6F4D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A270F86-73EC-4CCD-8F41-0F3B51026EF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240350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25467" y="2196654"/>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16. At that time he devoted</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(he) to writing and many of his works were written or published then.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84233" y="2360573"/>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12492" y="3500963"/>
            <a:ext cx="240322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himself</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89077" y="2264161"/>
            <a:ext cx="9510186" cy="7712304"/>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那时候他致力于写作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他的许多作品都是在那个时候完成或出版的。固定搭配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:devote oneself 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致力于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献身于。</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78D4F0F-F74E-4AD5-BA75-929DEE63487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BE33E82-DC2C-4B7F-9084-85FEB1AC01C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46619468-37C3-44D8-95E9-6D033F0A9DF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041940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227063"/>
            <a:ext cx="9635223"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17. How would you like</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if you were watching your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favourite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TV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someone came into the room and just shut it off without asking you?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72792" y="2338069"/>
            <a:ext cx="9635223" cy="66530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20333" y="3673151"/>
            <a:ext cx="59343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5311" y="2270068"/>
            <a:ext cx="9510186" cy="8866466"/>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如果你正在看你最喜爱的电视节目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这时有人进入房间</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没有征求你的意见就把电视关了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你会怎么想</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 would you like it if…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代替后面</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if</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从句的内容。</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0CCB180-5789-40C7-8617-ABC9FCBAC3C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228A261-31EC-488F-B85C-6E8291A0703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FEBEF2BE-2B7E-432A-9B71-0B0FD33AB43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361846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00883"/>
            <a:ext cx="951018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18. You two ought to be ashamed of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 You’ve created this problem.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07732" y="2138816"/>
            <a:ext cx="9635223" cy="590811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56908" y="3353881"/>
            <a:ext cx="339586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yourselves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32769" y="2100883"/>
            <a:ext cx="9510186" cy="655814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考查反身代词。分析语境可知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这里说的是你们两个人应该为自己感到羞愧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你们造成了这个问题。故填反身代词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yourselves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6EADF10-D722-4C50-A58E-FF5E1661DE4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875E954-39C9-4807-8BBA-7E8C9F68D4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F42A7E66-5AD8-4E69-BB03-B90EE40E91A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2669463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50504" y="2124860"/>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19. Once the robot has performed</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(it) task, it can be melted down and recycled into another useful part by the 3-D printer.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24759" y="2340670"/>
            <a:ext cx="9635223" cy="456670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85325" y="3546435"/>
            <a:ext cx="88998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its</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249796" y="2124860"/>
            <a:ext cx="9510186" cy="655814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task</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需要形容词修饰</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故填形容词性物主代词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一旦机器人执行它的任务</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2F2E5C1-403F-4EE2-9A37-1C5ADD427396}"/>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2F9B4A6-9FA6-4CCF-82E2-DBFF9767665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CF01278-ABC6-4CCE-93AC-FB3F92ABAD1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9289519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50504" y="2238416"/>
            <a:ext cx="1101974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20. The traffic on the main streets has a longer green signal than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on the small ones.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73448" y="2253712"/>
            <a:ext cx="9635223" cy="341253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83426" y="4789179"/>
            <a:ext cx="141096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that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98485" y="2087189"/>
            <a:ext cx="9510186" cy="5403980"/>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在此处替代前面提到的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traffic</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988F2C4-3762-4CD8-A320-5F5435C7E15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E82198E-C29A-47B7-A3E5-D5C0720A5A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38A1187-B102-4D48-90DF-1B2481CEF42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664725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2032" y="2114772"/>
            <a:ext cx="21012780" cy="7076809"/>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语篇语法填空</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:214</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创业经历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夹叙夹议文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Why do so many people reach success and then fail? One of the big reasons is that we think success is a one-way street. When we succeed, we stop doing everything that made us successful, 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(sit) back in our comfortable zone. So it doesn’t take long to go downhill.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9123" y="9325724"/>
            <a:ext cx="21435584" cy="188180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895948" y="7237214"/>
            <a:ext cx="187583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sitting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37522" y="9281897"/>
            <a:ext cx="20121185"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本文是一篇夹叙夹议文。作者通过讲述自身的经历</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告诉人们成功不是一条单行道</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而是一段持续的旅程。</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D99BFAD-2DCB-4A35-8C4E-0DD0E8227296}"/>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2D281199-6466-43C2-ABA5-3729C28BB4D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4FF92577-5EA6-4191-8C83-1679D4C0349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513668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82032" y="2114772"/>
            <a:ext cx="21012780" cy="7076809"/>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Ⅱ.</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语篇语法填空</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:214</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创业经历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夹叙夹议文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Why do so many people reach success and then fail? One of the big reasons is that we think success is a one-way street. When we succeed, we stop doing everything that made us successful, 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(sit) back in our comfortable zone. So it doesn’t take long to go downhill.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9123" y="9325724"/>
            <a:ext cx="21435584" cy="295204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895948" y="7237214"/>
            <a:ext cx="187583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sitting</a:t>
            </a:r>
            <a:endParaRPr lang="zh-CN" altLang="en-US" sz="4400" dirty="0"/>
          </a:p>
        </p:txBody>
      </p:sp>
      <p:sp>
        <p:nvSpPr>
          <p:cNvPr id="8" name="矩形 7">
            <a:extLst>
              <a:ext uri="{FF2B5EF4-FFF2-40B4-BE49-F238E27FC236}">
                <a16:creationId xmlns:a16="http://schemas.microsoft.com/office/drawing/2014/main" id="{926193B9-52BC-465A-A2DC-CACFF0497128}"/>
              </a:ext>
            </a:extLst>
          </p:cNvPr>
          <p:cNvSpPr/>
          <p:nvPr/>
        </p:nvSpPr>
        <p:spPr>
          <a:xfrm>
            <a:off x="1332982" y="9288684"/>
            <a:ext cx="21012779"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当我们成功后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我们待在舒适区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不再做任何让我们成功的事情。本句已经存在谓语动词且没有连词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只能作非谓语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又因为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与逻辑主语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构成逻辑上的主谓关系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D99BFAD-2DCB-4A35-8C4E-0DD0E8227296}"/>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2D281199-6466-43C2-ABA5-3729C28BB4D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4FF92577-5EA6-4191-8C83-1679D4C0349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043374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1"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41935" y="2114773"/>
            <a:ext cx="21208861"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I 2.____________________________________ (work) hard before reaching success. Once I was good at coming up 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creative ideas, and did what I loved. But then I stopped, because I thought, “I made it and I can relax.” I</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24989" y="5308738"/>
            <a:ext cx="21009783" cy="505099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67865" y="2294579"/>
            <a:ext cx="906107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had been working/had worked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41935" y="5185207"/>
            <a:ext cx="20416773"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在取得成功之前我一直在努力工作。根据下文可知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作者在描述过去成功之前发生的事情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过去的过去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故用过去完成时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 worked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或表示过去一段时间持续进行的动作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用过去完成进行时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 been working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054929" y="9094125"/>
            <a:ext cx="2041677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:come up 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提出。</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10307537" y="3226170"/>
            <a:ext cx="133882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with</a:t>
            </a:r>
            <a:endParaRPr lang="zh-CN" altLang="en-US" sz="4400" dirty="0"/>
          </a:p>
        </p:txBody>
      </p:sp>
      <p:grpSp>
        <p:nvGrpSpPr>
          <p:cNvPr id="12" name="组合 11">
            <a:extLst>
              <a:ext uri="{FF2B5EF4-FFF2-40B4-BE49-F238E27FC236}">
                <a16:creationId xmlns:a16="http://schemas.microsoft.com/office/drawing/2014/main" id="{720BEA20-7971-4079-845C-0CD98F78D3D9}"/>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4FBB9138-92D8-4F5E-B617-A3E626B4CC2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FB1BA07A-D2ED-42E9-8F80-B4E2B7C9B5E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04030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2074650"/>
            <a:ext cx="20959458"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thought I was 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able guy and I shouldn’t have to work at ideas and get into the things that I didn’t love, like 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(manage). I was the</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80444" y="5281033"/>
            <a:ext cx="20959458" cy="526855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460820" y="2320105"/>
            <a:ext cx="84510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382690" y="5281032"/>
            <a:ext cx="19427946"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guy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此处泛指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一个能干的人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able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是以元音音素开头的单词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394324" y="7361997"/>
            <a:ext cx="19718558"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是一个有能力的人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不应该去研究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不喜欢的东西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比如管理。此处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其后跟名词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故用名词形式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management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14257908" y="3197008"/>
            <a:ext cx="433965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management</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grpSp>
        <p:nvGrpSpPr>
          <p:cNvPr id="12" name="组合 11">
            <a:extLst>
              <a:ext uri="{FF2B5EF4-FFF2-40B4-BE49-F238E27FC236}">
                <a16:creationId xmlns:a16="http://schemas.microsoft.com/office/drawing/2014/main" id="{95DDE52A-0490-4AC0-B50C-16EB6EB672F4}"/>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6BBCC202-87F5-457B-A441-2390AA533CB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41D62677-7DA1-4BFE-B19A-C9CC78C0E12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75279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5694" y="2144369"/>
            <a:ext cx="19788957"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world’s 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(bad) manager, but I must do it, because I was the president of the company.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I seemed very successful, but actually I was very 7. _______________</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(depress). 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didn’t take long for business to drop like a rock.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7059" y="6337930"/>
            <a:ext cx="18883108" cy="407239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18625" y="2255322"/>
            <a:ext cx="167789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worst</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423472" y="6174190"/>
            <a:ext cx="1888310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考查形容词的最高级。句意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我曾是世界上最差劲的经理。根据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world’s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可知空格处应填形容词的最高级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worst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404839" y="8292677"/>
            <a:ext cx="18270092" cy="334283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考查形容词。根据上文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空格处应填形容词作表语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结尾的形容词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depressed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15986100" y="4188289"/>
            <a:ext cx="36888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depressed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grpSp>
        <p:nvGrpSpPr>
          <p:cNvPr id="12" name="组合 11">
            <a:extLst>
              <a:ext uri="{FF2B5EF4-FFF2-40B4-BE49-F238E27FC236}">
                <a16:creationId xmlns:a16="http://schemas.microsoft.com/office/drawing/2014/main" id="{F361EBB4-F41C-4341-AC66-13BB099DF043}"/>
              </a:ext>
            </a:extLst>
          </p:cNvPr>
          <p:cNvGrpSpPr/>
          <p:nvPr/>
        </p:nvGrpSpPr>
        <p:grpSpPr>
          <a:xfrm>
            <a:off x="1576361" y="1319451"/>
            <a:ext cx="5785908" cy="769441"/>
            <a:chOff x="1512492" y="2497460"/>
            <a:chExt cx="5785908" cy="769441"/>
          </a:xfrm>
        </p:grpSpPr>
        <p:sp>
          <p:nvSpPr>
            <p:cNvPr id="13" name="TextBox 75">
              <a:extLst>
                <a:ext uri="{FF2B5EF4-FFF2-40B4-BE49-F238E27FC236}">
                  <a16:creationId xmlns:a16="http://schemas.microsoft.com/office/drawing/2014/main" id="{06F2EB46-DFBD-44DA-8A53-827946D63B4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923B18F8-A518-4722-9EE2-166F1602A5E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0144345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8474" y="2114773"/>
            <a:ext cx="19370154"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(save) money, I had to let all my employees go. I did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took me back to success. Finally, the business grew bigger than ever.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68474" y="5182398"/>
            <a:ext cx="18949055" cy="42870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08636" y="2344580"/>
            <a:ext cx="215886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save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623891" y="5182398"/>
            <a:ext cx="1869363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为了省钱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我不得不解雇了所有员工。此处为不定式作目的状语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save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5FEC7BBB-FB79-4291-957F-28B2DE4B780C}"/>
              </a:ext>
            </a:extLst>
          </p:cNvPr>
          <p:cNvSpPr/>
          <p:nvPr/>
        </p:nvSpPr>
        <p:spPr>
          <a:xfrm>
            <a:off x="2866729" y="3248164"/>
            <a:ext cx="420153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what/whatever</a:t>
            </a:r>
            <a:endParaRPr lang="zh-CN" altLang="en-US" sz="4400" dirty="0"/>
          </a:p>
        </p:txBody>
      </p:sp>
      <p:sp>
        <p:nvSpPr>
          <p:cNvPr id="10" name="矩形 9">
            <a:extLst>
              <a:ext uri="{FF2B5EF4-FFF2-40B4-BE49-F238E27FC236}">
                <a16:creationId xmlns:a16="http://schemas.microsoft.com/office/drawing/2014/main" id="{84E35351-A64D-450B-B709-DAD2B12CEEAF}"/>
              </a:ext>
            </a:extLst>
          </p:cNvPr>
          <p:cNvSpPr/>
          <p:nvPr/>
        </p:nvSpPr>
        <p:spPr>
          <a:xfrm>
            <a:off x="1745837" y="7438429"/>
            <a:ext cx="18056687"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考查宾语从句。本句为宾语从句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从句中缺少主语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指事物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what/whatever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5A9DE516-2CC6-478F-89F6-76D31F9B1A6E}"/>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05A7304F-D814-4AE1-A464-4F7F99EA82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5ABDAA24-4F34-4F47-96E6-3A15D8B96AE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803549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69062" y="1980630"/>
            <a:ext cx="22494226"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Success isn’t a one-way street but a 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(continue) journey. Once we are successful, we should still move on, because we not only need to know how to achieve success, but also need to know how to keep it.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98111" y="5128931"/>
            <a:ext cx="20764494" cy="319858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961764" y="2114773"/>
            <a:ext cx="634660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continuous/continuing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486300" y="4994788"/>
            <a:ext cx="20764495"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成功不是一条单行道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而是一个持续不断的旅程。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journey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需要形容词修饰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持续的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continuous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continuing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396A6D7-6DAA-4F65-B259-1D1693057BF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9C15E86-A878-404B-B1C4-C3EBAB1E768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C7AA8D9-2213-4944-A621-6842D44AAE2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110795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606365"/>
            <a:ext cx="21242360" cy="5050998"/>
          </a:xfrm>
          <a:prstGeom prst="rect">
            <a:avLst/>
          </a:prstGeom>
        </p:spPr>
        <p:txBody>
          <a:bodyPr wrap="square">
            <a:spAutoFit/>
          </a:bodyPr>
          <a:lstStyle/>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:220</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空气污染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说明文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Scientists found that air pollution may be responsible 11.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a significant reduction in intelligence. The research conducted by the World Health Organization (WHO)</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75347" y="6762495"/>
            <a:ext cx="20680208" cy="397612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858308" y="3747143"/>
            <a:ext cx="95410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for</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41540" y="6628352"/>
            <a:ext cx="20205199"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本文是一篇说明文。科学家们发现</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空气污染可能导致人们的智力显著下降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还会导致语言和算术能力大幅下降。</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41D03A3-5775-49C3-BE26-528B923377BB}"/>
              </a:ext>
            </a:extLst>
          </p:cNvPr>
          <p:cNvSpPr/>
          <p:nvPr/>
        </p:nvSpPr>
        <p:spPr>
          <a:xfrm>
            <a:off x="1541540" y="8591379"/>
            <a:ext cx="20680208"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考查固定搭配。科学家们发现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空气污染可能是使人智力显著下降的原因。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responsible 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负责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CB59E059-15C0-48FB-85F6-1C979C26393D}"/>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1895EBBA-31D7-403D-98B0-71626C7B330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FF1A0EF7-F2B8-4AD0-BC51-3109C1C0F4B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4633724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652" y="1980630"/>
            <a:ext cx="19474000" cy="505099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China 12.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(show) that air pollution led to big falls in test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(score) for languages and arithmetic. The study is called “The impact of exposure to air pollution on cognitive(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认知的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performance”. It was published in </a:t>
            </a:r>
            <a:r>
              <a:rPr lang="en-US" altLang="zh-CN" sz="4400" dirty="0">
                <a:solidFill>
                  <a:srgbClr val="000000"/>
                </a:solidFill>
                <a:latin typeface="微软雅黑" panose="020B0503020204020204" pitchFamily="34" charset="-122"/>
                <a:cs typeface="Times New Roman" panose="02020603050405020304" pitchFamily="18" charset="0"/>
              </a:rPr>
              <a:t>the </a:t>
            </a:r>
            <a:r>
              <a:rPr lang="en-US" altLang="zh-CN" sz="4400" i="1" dirty="0">
                <a:solidFill>
                  <a:srgbClr val="000000"/>
                </a:solidFill>
                <a:latin typeface="微软雅黑" panose="020B0503020204020204" pitchFamily="34" charset="-122"/>
                <a:cs typeface="Times New Roman" panose="02020603050405020304" pitchFamily="18" charset="0"/>
              </a:rPr>
              <a:t>Proceedings</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of</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the</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National</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Academy</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of</a:t>
            </a:r>
            <a:r>
              <a:rPr lang="en-US" altLang="zh-CN" sz="4400" dirty="0">
                <a:solidFill>
                  <a:srgbClr val="000000"/>
                </a:solidFill>
                <a:latin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cs typeface="Times New Roman" panose="02020603050405020304" pitchFamily="18" charset="0"/>
              </a:rPr>
              <a:t>Sciences</a:t>
            </a:r>
            <a:r>
              <a:rPr lang="en-US" altLang="zh-CN" sz="4400" dirty="0">
                <a:solidFill>
                  <a:srgbClr val="000000"/>
                </a:solidFill>
                <a:latin typeface="微软雅黑" panose="020B0503020204020204" pitchFamily="34" charset="-122"/>
                <a:cs typeface="Times New Roman" panose="02020603050405020304" pitchFamily="18" charset="0"/>
              </a:rPr>
              <a:t> journal.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686830" y="7098290"/>
            <a:ext cx="19843886" cy="487867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287244" y="2046703"/>
            <a:ext cx="227677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showed</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719824" y="6925970"/>
            <a:ext cx="1923482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考查谓语动词。世界卫生组织在中国进行的研究表明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空气污染导致人们在语言和算术考试中的分数大幅下降。根据语境可知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此处介绍过去发生的事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所以要用一般过去时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showed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8" name="矩形 7">
            <a:extLst>
              <a:ext uri="{FF2B5EF4-FFF2-40B4-BE49-F238E27FC236}">
                <a16:creationId xmlns:a16="http://schemas.microsoft.com/office/drawing/2014/main" id="{A3E1CF56-027C-4BBD-B5F5-2683D5AC2C82}"/>
              </a:ext>
            </a:extLst>
          </p:cNvPr>
          <p:cNvSpPr/>
          <p:nvPr/>
        </p:nvSpPr>
        <p:spPr>
          <a:xfrm>
            <a:off x="3168676" y="3113963"/>
            <a:ext cx="260840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scores</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0" name="矩形 9">
            <a:extLst>
              <a:ext uri="{FF2B5EF4-FFF2-40B4-BE49-F238E27FC236}">
                <a16:creationId xmlns:a16="http://schemas.microsoft.com/office/drawing/2014/main" id="{B29219A9-D7FD-41B8-A64B-77124ACDA267}"/>
              </a:ext>
            </a:extLst>
          </p:cNvPr>
          <p:cNvSpPr/>
          <p:nvPr/>
        </p:nvSpPr>
        <p:spPr>
          <a:xfrm>
            <a:off x="1719824" y="9810273"/>
            <a:ext cx="1947400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考查名词复数。空气污染导致人们在语言和算术考试中的分数大幅下降。此处是指考试分数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scores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40C6BC64-BEB8-489C-A687-9D216AF9A8FF}"/>
              </a:ext>
            </a:extLst>
          </p:cNvPr>
          <p:cNvGrpSpPr/>
          <p:nvPr/>
        </p:nvGrpSpPr>
        <p:grpSpPr>
          <a:xfrm>
            <a:off x="1778113" y="1211189"/>
            <a:ext cx="5785908" cy="769441"/>
            <a:chOff x="1512492" y="2497460"/>
            <a:chExt cx="5785908" cy="769441"/>
          </a:xfrm>
        </p:grpSpPr>
        <p:sp>
          <p:nvSpPr>
            <p:cNvPr id="13" name="TextBox 75">
              <a:extLst>
                <a:ext uri="{FF2B5EF4-FFF2-40B4-BE49-F238E27FC236}">
                  <a16:creationId xmlns:a16="http://schemas.microsoft.com/office/drawing/2014/main" id="{8F603E67-2CF0-437F-ACA5-EAF6BB4F0C8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65173BC9-8DBA-46FA-AFBA-390095E81AD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7264505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8" grpId="0"/>
      <p:bldP spid="10"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450272"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The study took place over four years. Researchers </a:t>
            </a:r>
            <a:r>
              <a:rPr lang="en-US" altLang="zh-CN" sz="4400" dirty="0" err="1">
                <a:solidFill>
                  <a:srgbClr val="000000"/>
                </a:solidFill>
                <a:latin typeface="微软雅黑" panose="020B0503020204020204" pitchFamily="34" charset="-122"/>
                <a:cs typeface="Times New Roman" panose="02020603050405020304" pitchFamily="18" charset="0"/>
              </a:rPr>
              <a:t>analysed</a:t>
            </a:r>
            <a:r>
              <a:rPr lang="en-US" altLang="zh-CN" sz="4400" dirty="0">
                <a:solidFill>
                  <a:srgbClr val="000000"/>
                </a:solidFill>
                <a:latin typeface="微软雅黑" panose="020B0503020204020204" pitchFamily="34" charset="-122"/>
                <a:cs typeface="Times New Roman" panose="02020603050405020304" pitchFamily="18" charset="0"/>
              </a:rPr>
              <a:t> speaking and arithmetic tests taken by 20,000 people of all ages. They said, “Polluted air may prevent cognitive ability 14.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people become older.”</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6095" y="5125265"/>
            <a:ext cx="20446669" cy="20909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507163" y="4213720"/>
            <a:ext cx="24609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as/when</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516095" y="4981941"/>
            <a:ext cx="20446669"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考查连词。当人们年纪大了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空气污染可能会阻碍人们的认知能力。本句是时间状语从句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根据句意可知填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A9F474D0-3954-43F1-985E-5F1748BA949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51D9917-8201-4B4D-BB60-B7901636E0E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0F7C5BE-5BFC-4EC8-9054-0AEAEB32C2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559693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8603" y="1888615"/>
            <a:ext cx="21106864"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The study is a warning to the rest of the world, 15.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(especial) to those in cities. Over 91 per cent of the world population live in areas with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(poison) air and air pollution is the 17.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(four) highest cause of global deaths.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1488" y="6194870"/>
            <a:ext cx="21106863" cy="560709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482044" y="2006322"/>
            <a:ext cx="285687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especially</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481489" y="6194869"/>
            <a:ext cx="20713977"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考查副词。这项研究对世界其他地区的人们</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尤其是那些城市居民是一个警告。本空在句中作状语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those in cities,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especially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3E229C09-9392-4CFA-964C-39525481EEAD}"/>
              </a:ext>
            </a:extLst>
          </p:cNvPr>
          <p:cNvSpPr/>
          <p:nvPr/>
        </p:nvSpPr>
        <p:spPr>
          <a:xfrm>
            <a:off x="2736628" y="4067384"/>
            <a:ext cx="299152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poisonous</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567822" y="7941633"/>
            <a:ext cx="20627644"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本空在句中作定语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air,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poisonous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8DB6CDEA-C685-454B-81B2-D91B8DF82289}"/>
              </a:ext>
            </a:extLst>
          </p:cNvPr>
          <p:cNvSpPr/>
          <p:nvPr/>
        </p:nvSpPr>
        <p:spPr>
          <a:xfrm>
            <a:off x="16346140" y="4072885"/>
            <a:ext cx="244169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fourth</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2F3CE961-8220-49B0-A67D-AA2DE883B7BA}"/>
              </a:ext>
            </a:extLst>
          </p:cNvPr>
          <p:cNvSpPr/>
          <p:nvPr/>
        </p:nvSpPr>
        <p:spPr>
          <a:xfrm>
            <a:off x="1481489" y="9784298"/>
            <a:ext cx="20121235"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考查序数词。本空前有定冠词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根据语境可知此处要用序数词修饰最高级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fourth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7C0ACF42-C373-4DD6-BE9F-42CC87283BDF}"/>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9360EF6B-5AEE-4EA1-A3BA-BAA63E39F8D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2C7105A7-BD9E-4742-A25F-1B8E2857FFE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4467086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2" grpId="0"/>
      <p:bldP spid="11" grpId="0"/>
      <p:bldP spid="13"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14773"/>
            <a:ext cx="20599418"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Researchers discovered that 18.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longer people were exposed to polluted </a:t>
            </a:r>
            <a:r>
              <a:rPr lang="en-US" altLang="zh-CN" sz="4400" dirty="0" err="1">
                <a:solidFill>
                  <a:srgbClr val="000000"/>
                </a:solidFill>
                <a:latin typeface="微软雅黑" panose="020B0503020204020204" pitchFamily="34" charset="-122"/>
                <a:cs typeface="Times New Roman" panose="02020603050405020304" pitchFamily="18" charset="0"/>
              </a:rPr>
              <a:t>air,the</a:t>
            </a:r>
            <a:r>
              <a:rPr lang="en-US" altLang="zh-CN" sz="4400" dirty="0">
                <a:solidFill>
                  <a:srgbClr val="000000"/>
                </a:solidFill>
                <a:latin typeface="微软雅黑" panose="020B0503020204020204" pitchFamily="34" charset="-122"/>
                <a:cs typeface="Times New Roman" panose="02020603050405020304" pitchFamily="18" charset="0"/>
              </a:rPr>
              <a:t> greater their intelligence went down. They said air pollution caused a year’s worth of lost education. For those 19.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were over 60 years </a:t>
            </a:r>
            <a:r>
              <a:rPr lang="en-US" altLang="zh-CN" sz="4400" dirty="0" err="1">
                <a:solidFill>
                  <a:srgbClr val="000000"/>
                </a:solidFill>
                <a:latin typeface="微软雅黑" panose="020B0503020204020204" pitchFamily="34" charset="-122"/>
                <a:cs typeface="Times New Roman" panose="02020603050405020304" pitchFamily="18" charset="0"/>
              </a:rPr>
              <a:t>old,this</a:t>
            </a:r>
            <a:r>
              <a:rPr lang="en-US" altLang="zh-CN" sz="4400" dirty="0">
                <a:solidFill>
                  <a:srgbClr val="000000"/>
                </a:solidFill>
                <a:latin typeface="微软雅黑" panose="020B0503020204020204" pitchFamily="34" charset="-122"/>
                <a:cs typeface="Times New Roman" panose="02020603050405020304" pitchFamily="18" charset="0"/>
              </a:rPr>
              <a:t> could be several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54085" y="6375393"/>
            <a:ext cx="20936671" cy="492923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848597" y="2114773"/>
            <a:ext cx="106311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49316" y="6283121"/>
            <a:ext cx="20599417"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考查冠词。研究人员发现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人们暴露在被污染的空气中的时间越长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他们的智力就下降得越多。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为固定句式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4529120-BBDE-4889-B96A-B72BCE9C8F56}"/>
              </a:ext>
            </a:extLst>
          </p:cNvPr>
          <p:cNvSpPr/>
          <p:nvPr/>
        </p:nvSpPr>
        <p:spPr>
          <a:xfrm>
            <a:off x="16418148" y="4129683"/>
            <a:ext cx="133722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a:t>
            </a:r>
            <a:endParaRPr lang="zh-CN" altLang="en-US" sz="4400" dirty="0"/>
          </a:p>
        </p:txBody>
      </p:sp>
      <p:sp>
        <p:nvSpPr>
          <p:cNvPr id="11" name="矩形 10">
            <a:extLst>
              <a:ext uri="{FF2B5EF4-FFF2-40B4-BE49-F238E27FC236}">
                <a16:creationId xmlns:a16="http://schemas.microsoft.com/office/drawing/2014/main" id="{07D220C3-01AB-4B48-80C9-A93D8FFB2216}"/>
              </a:ext>
            </a:extLst>
          </p:cNvPr>
          <p:cNvSpPr/>
          <p:nvPr/>
        </p:nvSpPr>
        <p:spPr>
          <a:xfrm>
            <a:off x="1003677" y="9189859"/>
            <a:ext cx="2059941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考查定语从句。此句是定语从句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,those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DA67DCD9-6378-4F17-BC86-88B6F78385F4}"/>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F70A769C-1E3E-43C5-8D4C-D4262A01625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2E61642F-DF26-45F2-937B-F9F010A58CB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82902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2160525"/>
            <a:ext cx="20234248" cy="301415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years. A researcher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warned,“There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no short cut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(solve) this issue. Governments really need to take effective measures to reduce air pollution.”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78755" y="5269841"/>
            <a:ext cx="21100033" cy="205549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202124" y="2250200"/>
            <a:ext cx="230037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solve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276227" y="5210562"/>
            <a:ext cx="20542521"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考查动词不定式。解决这个问题没有捷径。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“There is no short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cut+to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没有捷径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solve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7AF01196-04E8-4ECC-BCE1-3BCA4D348859}"/>
              </a:ext>
            </a:extLst>
          </p:cNvPr>
          <p:cNvGrpSpPr/>
          <p:nvPr/>
        </p:nvGrpSpPr>
        <p:grpSpPr>
          <a:xfrm>
            <a:off x="1306345" y="1373144"/>
            <a:ext cx="5785908" cy="769441"/>
            <a:chOff x="1512492" y="2497460"/>
            <a:chExt cx="5785908" cy="769441"/>
          </a:xfrm>
        </p:grpSpPr>
        <p:sp>
          <p:nvSpPr>
            <p:cNvPr id="11" name="TextBox 75">
              <a:extLst>
                <a:ext uri="{FF2B5EF4-FFF2-40B4-BE49-F238E27FC236}">
                  <a16:creationId xmlns:a16="http://schemas.microsoft.com/office/drawing/2014/main" id="{F9C551A3-DBA1-4B1A-BAF5-7D54CD5DCA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8A02EB7-39C9-49D2-9C01-B8F3155F870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5139892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1459907"/>
            <a:ext cx="21674903" cy="3018519"/>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One day, I was comfortably waiting for my flight with a good book to read when 1.</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elderly lady was wheeled to our waiting area. I</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7381" y="4725521"/>
            <a:ext cx="20638851" cy="495996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979481" y="3603870"/>
            <a:ext cx="84510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21504" y="6648989"/>
            <a:ext cx="20654728"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考查冠词。一天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一边读书一边等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的航班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这时一位老太太来到候机室。由于此处是文章第一次提及老太太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,elderly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是以元音音素开头的单词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9C4B71B4-9E88-4FE2-AFB7-4C92CCAF4A41}"/>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3B37C94D-9043-44D7-9BF1-C04B7B781C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2B8CDD-8612-4FB9-9707-1D1D4D8094B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1025871D-76E1-4784-AE51-19511EDD9407}"/>
              </a:ext>
            </a:extLst>
          </p:cNvPr>
          <p:cNvSpPr/>
          <p:nvPr/>
        </p:nvSpPr>
        <p:spPr>
          <a:xfrm>
            <a:off x="731972" y="4686792"/>
            <a:ext cx="20654728"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本文属于记叙文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讲述了作者在机场和登机之后帮助一位行动不便的老太太的故事。作者希望以后自己年老的时候别人也能帮助自己。</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378633975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4"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8113" y="1917760"/>
            <a:ext cx="20600595" cy="403418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noticed the trouble she was having 2.</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(try) to open a packet of nuts with her shaking hands. No one else was willing to meet her gaze (</a:t>
            </a:r>
            <a:r>
              <a:rPr lang="zh-CN" altLang="zh-CN" sz="4400" dirty="0">
                <a:solidFill>
                  <a:srgbClr val="000000"/>
                </a:solidFill>
                <a:ea typeface="微软雅黑" panose="020B0503020204020204" pitchFamily="34" charset="-122"/>
                <a:cs typeface="Times New Roman" panose="02020603050405020304" pitchFamily="18" charset="0"/>
              </a:rPr>
              <a:t>目光</a:t>
            </a:r>
            <a:r>
              <a:rPr lang="en-US" altLang="zh-CN" sz="4400" dirty="0">
                <a:solidFill>
                  <a:srgbClr val="000000"/>
                </a:solidFill>
                <a:ea typeface="微软雅黑" panose="020B0503020204020204" pitchFamily="34" charset="-122"/>
                <a:cs typeface="Times New Roman" panose="02020603050405020304" pitchFamily="18" charset="0"/>
              </a:rPr>
              <a:t>), so I 3.</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ea typeface="微软雅黑" panose="020B0503020204020204" pitchFamily="34" charset="-122"/>
                <a:cs typeface="Times New Roman" panose="02020603050405020304" pitchFamily="18" charset="0"/>
              </a:rPr>
              <a:t> (offer) to help. The lady was very grateful. We sat and chatted. The time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came to board the plane.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87801" y="5997036"/>
            <a:ext cx="20886931" cy="409779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600724" y="4074636"/>
            <a:ext cx="269676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offered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97046" y="5853378"/>
            <a:ext cx="20600595"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注意到她用她颤抖的双手打开坚果袋子有些困难。固定用法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trouble (in) doing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做某事有困难。</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11881644" y="2053335"/>
            <a:ext cx="179132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trying</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858113" y="7869700"/>
            <a:ext cx="2053952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考查时态。没人愿意帮忙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主动帮她。分析句子可知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此处缺少谓语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由于是在陈述过去的事情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故用一般过去时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offered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8CCEF436-62DE-43A2-BB2F-9CF13E98CA4C}"/>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806A4B51-863F-4C6B-AC0C-D482D9A86B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3973FD0-076D-4FE8-8E43-2F6D85D7F5C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724296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65029" y="1710484"/>
            <a:ext cx="21053719"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She could walk but needed some 4.</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(assist), so I volunteered to help her and carry her bag.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As I helped her get 5.</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(settle), I noticed her “seat mate”, a businessman, looked a bit horrified at having to make the flight with her.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20066" y="5733851"/>
            <a:ext cx="20566634" cy="4029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089556" y="1779718"/>
            <a:ext cx="290656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assistance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90834" y="5583111"/>
            <a:ext cx="19659761" cy="305506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考查名词。她能行走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但是需要一些帮助。空处作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needed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assist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的名词形式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assistance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7273132" y="3906178"/>
            <a:ext cx="201850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settled</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820066" y="7459807"/>
            <a:ext cx="19198482"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帮她坐好。</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get+adj</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表示进入某种状语。故填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settled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094A4376-E41F-413D-B294-84CD7B290A86}"/>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C0813635-BB65-4B6C-8B36-73318C380E8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FF7C1220-77F8-4BD0-8C81-2B97A8244D0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1926688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7046" y="1764779"/>
            <a:ext cx="21093709"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He offered to change 6.</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(seat) with me—and I agreed. We had a long chat. As we were entering another country we needed to fill out forms. I offered to fill 7.</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 (her) out because of her shaking hands.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7631" y="5237445"/>
            <a:ext cx="20209068" cy="438001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425260" y="1844627"/>
            <a:ext cx="155042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seats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558216" y="5253399"/>
            <a:ext cx="19828483"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考查名词。他主动提出和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换位置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同意了。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空格处指交换位置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seats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0DC209DC-7088-4C13-8B64-2675EC75BDE5}"/>
              </a:ext>
            </a:extLst>
          </p:cNvPr>
          <p:cNvSpPr/>
          <p:nvPr/>
        </p:nvSpPr>
        <p:spPr>
          <a:xfrm>
            <a:off x="1585803" y="7208718"/>
            <a:ext cx="19800896"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考查名词性物主代词。由于她双手颤抖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不便书写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帮她填写了表格。空格处作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的宾语且后面没有名词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故用名词性物主代词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8F1F9469-C6C3-479E-9F47-BBBF4DB383E4}"/>
              </a:ext>
            </a:extLst>
          </p:cNvPr>
          <p:cNvSpPr/>
          <p:nvPr/>
        </p:nvSpPr>
        <p:spPr>
          <a:xfrm>
            <a:off x="5587209" y="3899304"/>
            <a:ext cx="133331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hers</a:t>
            </a:r>
            <a:endParaRPr lang="zh-CN" altLang="en-US" sz="4400" dirty="0"/>
          </a:p>
        </p:txBody>
      </p:sp>
      <p:grpSp>
        <p:nvGrpSpPr>
          <p:cNvPr id="12" name="组合 11">
            <a:extLst>
              <a:ext uri="{FF2B5EF4-FFF2-40B4-BE49-F238E27FC236}">
                <a16:creationId xmlns:a16="http://schemas.microsoft.com/office/drawing/2014/main" id="{61D3232D-C98D-4303-8234-9ADBFC96E633}"/>
              </a:ext>
            </a:extLst>
          </p:cNvPr>
          <p:cNvGrpSpPr/>
          <p:nvPr/>
        </p:nvGrpSpPr>
        <p:grpSpPr>
          <a:xfrm>
            <a:off x="797047" y="1075186"/>
            <a:ext cx="5785908" cy="769441"/>
            <a:chOff x="1512492" y="2497460"/>
            <a:chExt cx="5785908" cy="769441"/>
          </a:xfrm>
        </p:grpSpPr>
        <p:sp>
          <p:nvSpPr>
            <p:cNvPr id="13" name="TextBox 75">
              <a:extLst>
                <a:ext uri="{FF2B5EF4-FFF2-40B4-BE49-F238E27FC236}">
                  <a16:creationId xmlns:a16="http://schemas.microsoft.com/office/drawing/2014/main" id="{76728B28-6216-42DC-977C-94D57083846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50E493E7-5AC6-433E-85A6-A3657F01F8B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088141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8318" y="1870480"/>
            <a:ext cx="20312358"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 landed and I needed to change planes, but I helped her first. The wheelchair she ordered was nowhere to be seen so we slowly walked to the gate 8.</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her daughter was waiting.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65385" y="5044634"/>
            <a:ext cx="20405289" cy="30141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161449" y="4094795"/>
            <a:ext cx="182614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where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938018" y="4910491"/>
            <a:ext cx="20232657"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考查关系副词。由于没看见她预订的轮椅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我们慢慢地走向大门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她女儿在那里等她。此处是定语从句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gate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在从句中作地点状语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故用关系副词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D2CE39DB-1AC7-4F10-99C4-EB9D4450DCDB}"/>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2F29E3E8-88F7-4D0B-B60E-A82E3CFE3CA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0EE3978A-C52B-4F70-8721-45122630739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02435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32100" y="1894577"/>
            <a:ext cx="21202671"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 a result, I had to run to catch my connection but, as I thought about the experience, I saw her 9.</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my airport angel, a chance for me to hope that in the future when I’m in my eighties and travelling, someone will take the time 10.</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(connect) with me.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35186" y="6108492"/>
            <a:ext cx="21211553" cy="461705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743640" y="3132759"/>
            <a:ext cx="825635"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63812" y="5844971"/>
            <a:ext cx="2098292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考查介词。此处表示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把这位老太太视为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的机场天使。固定短语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 sb as…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把某人视作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BCDB5F4-8241-48B7-AF54-6CB5E6A35FAB}"/>
              </a:ext>
            </a:extLst>
          </p:cNvPr>
          <p:cNvSpPr/>
          <p:nvPr/>
        </p:nvSpPr>
        <p:spPr>
          <a:xfrm>
            <a:off x="3983348" y="4983483"/>
            <a:ext cx="3600400"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connect</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AAD62156-BD90-4861-8C90-019667D3703E}"/>
              </a:ext>
            </a:extLst>
          </p:cNvPr>
          <p:cNvSpPr/>
          <p:nvPr/>
        </p:nvSpPr>
        <p:spPr>
          <a:xfrm>
            <a:off x="763812" y="7705873"/>
            <a:ext cx="20046824"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考查动词不定式。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希望在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八十多岁旅行的时候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有人能够花时间照顾我。固定句式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 time to do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花时间做某事。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connect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与某人建立良好关系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A9F00DFE-24C6-42A8-ACFB-4A0C104F1363}"/>
              </a:ext>
            </a:extLst>
          </p:cNvPr>
          <p:cNvGrpSpPr/>
          <p:nvPr/>
        </p:nvGrpSpPr>
        <p:grpSpPr>
          <a:xfrm>
            <a:off x="797047" y="1075186"/>
            <a:ext cx="5785908" cy="769441"/>
            <a:chOff x="1512492" y="2497460"/>
            <a:chExt cx="5785908" cy="769441"/>
          </a:xfrm>
        </p:grpSpPr>
        <p:sp>
          <p:nvSpPr>
            <p:cNvPr id="13" name="TextBox 75">
              <a:extLst>
                <a:ext uri="{FF2B5EF4-FFF2-40B4-BE49-F238E27FC236}">
                  <a16:creationId xmlns:a16="http://schemas.microsoft.com/office/drawing/2014/main" id="{68E4629E-E670-4BE4-8323-090EC1C17D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004D020B-C110-4FA5-8F6B-6458C93445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00406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4688" y="1003006"/>
            <a:ext cx="22281553" cy="3019673"/>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Every year around Valentine’s Day, men begin to worry about what </a:t>
            </a: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11.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(present) to buy and</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417740" y="4106795"/>
            <a:ext cx="22245934" cy="586672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88049" y="3143594"/>
            <a:ext cx="2880321"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presents</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684688" y="4086311"/>
            <a:ext cx="21978986" cy="4029821"/>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本文是一篇说明文。每年情人节前后</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男人开始担心要买什么礼物</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女人则充满了希望和期待。在中国</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越来越多的情侣选择在这一天结婚</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为他们爱的承诺增添了浪漫色彩。但更多年轻的、有工作的城市居民推迟甚至选择不积极寻找伴侣</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而且中国的离婚率已超过结婚率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晚婚的趋势也越来越大。</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D927A709-6C76-4A2D-B332-8E1010B12687}"/>
              </a:ext>
            </a:extLst>
          </p:cNvPr>
          <p:cNvSpPr/>
          <p:nvPr/>
        </p:nvSpPr>
        <p:spPr>
          <a:xfrm>
            <a:off x="684688" y="7885286"/>
            <a:ext cx="21690954"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考查名词。每年快到情人节的时候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男人们开始关注买什么礼物。礼物不止一种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presents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0508C01D-8EF6-460F-AA7C-97E2BEE8B1BA}"/>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5A7ECED0-C623-4B52-A55A-9966FADEED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31C24F5-8BD9-4050-A69D-4B63CBDFA4F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805034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1"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40867" y="1998407"/>
            <a:ext cx="22281553" cy="988347"/>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women 12.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(fill) with hope and expectation. In China, more couples get</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19254" y="3274677"/>
            <a:ext cx="22467645" cy="2581502"/>
          </a:xfrm>
          <a:prstGeom prst="rect">
            <a:avLst/>
          </a:prstGeom>
        </p:spPr>
      </p:pic>
      <p:sp>
        <p:nvSpPr>
          <p:cNvPr id="10" name="矩形 9">
            <a:extLst>
              <a:ext uri="{FF2B5EF4-FFF2-40B4-BE49-F238E27FC236}">
                <a16:creationId xmlns:a16="http://schemas.microsoft.com/office/drawing/2014/main" id="{435BFE79-763B-410D-9837-D61442D86AD5}"/>
              </a:ext>
            </a:extLst>
          </p:cNvPr>
          <p:cNvSpPr/>
          <p:nvPr/>
        </p:nvSpPr>
        <p:spPr>
          <a:xfrm>
            <a:off x="4001844" y="2217313"/>
            <a:ext cx="2880321"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are filled</a:t>
            </a:r>
            <a:endParaRPr lang="zh-CN" altLang="en-US" sz="4400" dirty="0"/>
          </a:p>
        </p:txBody>
      </p:sp>
      <p:sp>
        <p:nvSpPr>
          <p:cNvPr id="13" name="矩形 12">
            <a:extLst>
              <a:ext uri="{FF2B5EF4-FFF2-40B4-BE49-F238E27FC236}">
                <a16:creationId xmlns:a16="http://schemas.microsoft.com/office/drawing/2014/main" id="{C3E2D32F-64B1-4A7D-9D23-B36B0ECCCA98}"/>
              </a:ext>
            </a:extLst>
          </p:cNvPr>
          <p:cNvSpPr/>
          <p:nvPr/>
        </p:nvSpPr>
        <p:spPr>
          <a:xfrm>
            <a:off x="740866" y="3124279"/>
            <a:ext cx="22013985"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考查固定搭配。女人心中充满了希望和期望。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filled 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充满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。本句的主语是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women,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故系动词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要用复数形式。故填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are filled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2" name="组合 11">
            <a:extLst>
              <a:ext uri="{FF2B5EF4-FFF2-40B4-BE49-F238E27FC236}">
                <a16:creationId xmlns:a16="http://schemas.microsoft.com/office/drawing/2014/main" id="{0508C01D-8EF6-460F-AA7C-97E2BEE8B1BA}"/>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5A7ECED0-C623-4B52-A55A-9966FADEED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831C24F5-8BD9-4050-A69D-4B63CBDFA4F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866536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38261" y="1566742"/>
            <a:ext cx="22413323" cy="3014158"/>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married on that very day, 13.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(add) romance to their promises. But for many, love is neither the matter-of-course choice 14.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the preferred one. More young, working urban residents are</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79019" y="4645714"/>
            <a:ext cx="22066232" cy="301415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239574" y="1597433"/>
            <a:ext cx="264207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adding</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97047" y="4388820"/>
            <a:ext cx="21576998"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考查非谓语。在中国</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越来越多的情侣在情人节那一天结婚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为他们的承诺增添了浪漫色彩。本空是分词作状语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要用动词</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adding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51564155-7AAF-400B-BD0C-98A2680928B8}"/>
              </a:ext>
            </a:extLst>
          </p:cNvPr>
          <p:cNvSpPr/>
          <p:nvPr/>
        </p:nvSpPr>
        <p:spPr>
          <a:xfrm>
            <a:off x="688620" y="6324086"/>
            <a:ext cx="22066232" cy="98283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14.[</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neither…nor…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既不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7E6E9998-FB83-4B0F-9B49-FFE2CC9D6C20}"/>
              </a:ext>
            </a:extLst>
          </p:cNvPr>
          <p:cNvSpPr/>
          <p:nvPr/>
        </p:nvSpPr>
        <p:spPr>
          <a:xfrm>
            <a:off x="15482044" y="2785306"/>
            <a:ext cx="11063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nor</a:t>
            </a:r>
            <a:endParaRPr lang="zh-CN" altLang="en-US" sz="4400" dirty="0"/>
          </a:p>
        </p:txBody>
      </p:sp>
      <p:grpSp>
        <p:nvGrpSpPr>
          <p:cNvPr id="11" name="组合 10">
            <a:extLst>
              <a:ext uri="{FF2B5EF4-FFF2-40B4-BE49-F238E27FC236}">
                <a16:creationId xmlns:a16="http://schemas.microsoft.com/office/drawing/2014/main" id="{B48E9C06-C5E2-43AA-867B-78A3EF8F4C3E}"/>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F61959FF-65E9-4DC7-9372-ABC3BBF4E3B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F3879BA6-154E-408A-9CA1-21FD2B3FC03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425142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0"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7046" y="1844627"/>
            <a:ext cx="19797565" cy="403418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delaying or even choosing not to 15.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(active) seek their partners despite the social pressure from their older generations.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Over the years, China’s divorce rate has exceeded (</a:t>
            </a:r>
            <a:r>
              <a:rPr lang="zh-CN" altLang="zh-CN" sz="4400" dirty="0">
                <a:solidFill>
                  <a:srgbClr val="000000"/>
                </a:solidFill>
                <a:ea typeface="微软雅黑" panose="020B0503020204020204" pitchFamily="34" charset="-122"/>
                <a:cs typeface="Times New Roman" panose="02020603050405020304" pitchFamily="18" charset="0"/>
              </a:rPr>
              <a:t>超过</a:t>
            </a:r>
            <a:r>
              <a:rPr lang="en-US" altLang="zh-CN" sz="4400" dirty="0">
                <a:solidFill>
                  <a:srgbClr val="000000"/>
                </a:solidFill>
                <a:ea typeface="微软雅黑" panose="020B0503020204020204" pitchFamily="34" charset="-122"/>
                <a:cs typeface="Times New Roman" panose="02020603050405020304" pitchFamily="18" charset="0"/>
              </a:rPr>
              <a:t>) that of marriage. According to the statistics from the Ministry of Civil</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2" y="6087402"/>
            <a:ext cx="18826818" cy="213290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1449596" y="1964877"/>
            <a:ext cx="220406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actively</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134308" y="6113535"/>
            <a:ext cx="18826819" cy="272266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考查副词。本空在句中修饰动词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seek,</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修饰动词要用副词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actively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4718E8DA-FDF1-4A4B-9D71-43B373CC238C}"/>
              </a:ext>
            </a:extLst>
          </p:cNvPr>
          <p:cNvGrpSpPr/>
          <p:nvPr/>
        </p:nvGrpSpPr>
        <p:grpSpPr>
          <a:xfrm>
            <a:off x="797047" y="1075186"/>
            <a:ext cx="5785908" cy="769441"/>
            <a:chOff x="1512492" y="2497460"/>
            <a:chExt cx="5785908" cy="769441"/>
          </a:xfrm>
        </p:grpSpPr>
        <p:sp>
          <p:nvSpPr>
            <p:cNvPr id="10" name="TextBox 75">
              <a:extLst>
                <a:ext uri="{FF2B5EF4-FFF2-40B4-BE49-F238E27FC236}">
                  <a16:creationId xmlns:a16="http://schemas.microsoft.com/office/drawing/2014/main" id="{553EAEC3-FE7E-4C14-950A-F17FF544445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5D026B63-6486-492E-BDFE-618C0EA1AE8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601860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85690" y="1820197"/>
            <a:ext cx="20269964" cy="5045484"/>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Affairs, 10 million couples registered for marriage in 2017 fell by 7% </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(compare) with the same period last year, while 63.7 million couples divorced, 5.2% more than the same period last year.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There is also a growing trend towards people marrying later: since 2013, the number of couples aged 25 to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16006" y="6865681"/>
            <a:ext cx="19694629" cy="231574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99380" y="2895382"/>
            <a:ext cx="347402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compared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295010" y="6833129"/>
            <a:ext cx="19155586"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2017</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万对夫妇登记结婚相比去年同期下降了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compared 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相比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compared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7466589-A5CF-4CC6-BEF9-8E72F6AEBA2E}"/>
              </a:ext>
            </a:extLst>
          </p:cNvPr>
          <p:cNvGrpSpPr/>
          <p:nvPr/>
        </p:nvGrpSpPr>
        <p:grpSpPr>
          <a:xfrm>
            <a:off x="797047" y="1075186"/>
            <a:ext cx="5785908" cy="769441"/>
            <a:chOff x="1512492" y="2497460"/>
            <a:chExt cx="5785908" cy="769441"/>
          </a:xfrm>
        </p:grpSpPr>
        <p:sp>
          <p:nvSpPr>
            <p:cNvPr id="10" name="TextBox 75">
              <a:extLst>
                <a:ext uri="{FF2B5EF4-FFF2-40B4-BE49-F238E27FC236}">
                  <a16:creationId xmlns:a16="http://schemas.microsoft.com/office/drawing/2014/main" id="{5683D189-0A1E-4337-AA1C-FD854DEBDA5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291A1DAB-60F2-4694-BA08-E512723B075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7965726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7046" y="1844627"/>
            <a:ext cx="21237725"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29 has been greater than 17.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of younger couples. In the </a:t>
            </a:r>
          </a:p>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18.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(late) survey on professional attitudes towards love and marriage, more than</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76388" y="5237127"/>
            <a:ext cx="20090232" cy="373832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649396" y="2022857"/>
            <a:ext cx="126509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that</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907516" y="5026140"/>
            <a:ext cx="19399064"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2013</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年以来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29</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岁的夫妇数量一直高于年轻夫妇。空处指代前面的同类但不同一事物的词。故填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90AE67AE-D017-4B89-A473-4FF34ACE7E13}"/>
              </a:ext>
            </a:extLst>
          </p:cNvPr>
          <p:cNvSpPr/>
          <p:nvPr/>
        </p:nvSpPr>
        <p:spPr>
          <a:xfrm>
            <a:off x="2466912" y="2946160"/>
            <a:ext cx="16451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latest</a:t>
            </a:r>
            <a:endParaRPr lang="zh-CN" altLang="en-US" sz="4400" dirty="0"/>
          </a:p>
        </p:txBody>
      </p:sp>
      <p:sp>
        <p:nvSpPr>
          <p:cNvPr id="10" name="矩形 9">
            <a:extLst>
              <a:ext uri="{FF2B5EF4-FFF2-40B4-BE49-F238E27FC236}">
                <a16:creationId xmlns:a16="http://schemas.microsoft.com/office/drawing/2014/main" id="{1F3E5E9B-7A72-4BDE-A38E-ABA004C7B165}"/>
              </a:ext>
            </a:extLst>
          </p:cNvPr>
          <p:cNvSpPr/>
          <p:nvPr/>
        </p:nvSpPr>
        <p:spPr>
          <a:xfrm>
            <a:off x="925624" y="6895305"/>
            <a:ext cx="19164932"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考查最高级。在最近的一次关于爱情和婚姻态度的调查中。空处表达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最新的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latest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CBFFBB77-5A1D-4E58-A752-550A5965C0AA}"/>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E4EA7221-E4AF-4DE4-A416-3BA2A980C7D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260DB8D8-1711-4C7B-9B39-5AE20473190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81057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00712" y="1860605"/>
            <a:ext cx="20990044" cy="1998496"/>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half of the investigated in Yangzhou, 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second-level city on the East coast, were satisfied 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their marriage after 35.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37154" y="4326327"/>
            <a:ext cx="20665570" cy="298289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321804" y="1984140"/>
            <a:ext cx="4972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131192" y="4159146"/>
            <a:ext cx="20471532" cy="239950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考查冠词。此处表示扬州</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一个二线城市。表示泛指。</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6302D4BB-8ED5-49CC-B2CE-E5A2C1BFF68D}"/>
              </a:ext>
            </a:extLst>
          </p:cNvPr>
          <p:cNvSpPr/>
          <p:nvPr/>
        </p:nvSpPr>
        <p:spPr>
          <a:xfrm>
            <a:off x="9072910" y="3156092"/>
            <a:ext cx="133882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with</a:t>
            </a:r>
            <a:endParaRPr lang="zh-CN" altLang="en-US" sz="4400" dirty="0"/>
          </a:p>
        </p:txBody>
      </p:sp>
      <p:sp>
        <p:nvSpPr>
          <p:cNvPr id="10" name="矩形 9">
            <a:extLst>
              <a:ext uri="{FF2B5EF4-FFF2-40B4-BE49-F238E27FC236}">
                <a16:creationId xmlns:a16="http://schemas.microsoft.com/office/drawing/2014/main" id="{7C7FC16C-ECE8-4C17-AE0B-6D10F542F88E}"/>
              </a:ext>
            </a:extLst>
          </p:cNvPr>
          <p:cNvSpPr/>
          <p:nvPr/>
        </p:nvSpPr>
        <p:spPr>
          <a:xfrm>
            <a:off x="1263736" y="5154588"/>
            <a:ext cx="19546899" cy="373833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20.[</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考查固定搭配。这些调查对象对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35</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岁以后再结婚感到满意。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satisfied 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满意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036C6FCB-1B96-4B33-A385-9F450FCCEDC9}"/>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35E72A95-82C5-4706-9239-3A1A76F6B59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AD1723AC-43F0-4CDD-8B4A-12B9720D58E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126950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4405</TotalTime>
  <Words>8247</Words>
  <Application>Microsoft Office PowerPoint</Application>
  <PresentationFormat>自定义</PresentationFormat>
  <Paragraphs>521</Paragraphs>
  <Slides>89</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89</vt:i4>
      </vt:variant>
    </vt:vector>
  </HeadingPairs>
  <TitlesOfParts>
    <vt:vector size="96"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640</cp:revision>
  <dcterms:created xsi:type="dcterms:W3CDTF">2016-01-31T01:38:40Z</dcterms:created>
  <dcterms:modified xsi:type="dcterms:W3CDTF">2019-11-04T07:33:31Z</dcterms:modified>
</cp:coreProperties>
</file>