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5" r:id="rId2"/>
  </p:sldMasterIdLst>
  <p:notesMasterIdLst>
    <p:notesMasterId r:id="rId15"/>
  </p:notesMasterIdLst>
  <p:sldIdLst>
    <p:sldId id="316" r:id="rId3"/>
    <p:sldId id="336" r:id="rId4"/>
    <p:sldId id="317" r:id="rId5"/>
    <p:sldId id="318" r:id="rId6"/>
    <p:sldId id="339" r:id="rId7"/>
    <p:sldId id="337" r:id="rId8"/>
    <p:sldId id="340" r:id="rId9"/>
    <p:sldId id="341" r:id="rId10"/>
    <p:sldId id="335" r:id="rId11"/>
    <p:sldId id="338" r:id="rId12"/>
    <p:sldId id="325" r:id="rId13"/>
    <p:sldId id="332" r:id="rId14"/>
  </p:sldIdLst>
  <p:sldSz cx="12192000" cy="6858000"/>
  <p:notesSz cx="6858000" cy="9144000"/>
  <p:custDataLst>
    <p:tags r:id="rId16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  <p:ext uri="{505F2C04-C923-438B-8C0F-E0CD2BADF298}">
      <wppc:fontMiss xmlns:wppc="http://www.wps.cn/officeDocument/PresentationCustomData" xmlns="" type="true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A1E34"/>
    <a:srgbClr val="704F24"/>
    <a:srgbClr val="CBA770"/>
    <a:srgbClr val="8D7545"/>
    <a:srgbClr val="E9D6AF"/>
    <a:srgbClr val="6A4D21"/>
    <a:srgbClr val="CDBF97"/>
    <a:srgbClr val="ECE8E5"/>
    <a:srgbClr val="E4CBCB"/>
    <a:srgbClr val="A8875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103" autoAdjust="0"/>
    <p:restoredTop sz="72425" autoAdjust="0"/>
  </p:normalViewPr>
  <p:slideViewPr>
    <p:cSldViewPr snapToGrid="0">
      <p:cViewPr varScale="1">
        <p:scale>
          <a:sx n="59" d="100"/>
          <a:sy n="59" d="100"/>
        </p:scale>
        <p:origin x="256" y="-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577D22-AD28-43FC-8EB4-B134A7D334C3}" type="datetimeFigureOut">
              <a:rPr lang="zh-CN" altLang="en-US" smtClean="0"/>
              <a:t>2021/1/19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8C8EFA-96ED-4A18-B46D-8BDC030E3AF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8C8EFA-96ED-4A18-B46D-8BDC030E3AF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21950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8C8EFA-96ED-4A18-B46D-8BDC030E3AF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33811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8C8EFA-96ED-4A18-B46D-8BDC030E3AF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59662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8C8EFA-96ED-4A18-B46D-8BDC030E3AF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63771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8C8EFA-96ED-4A18-B46D-8BDC030E3AF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37847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8C8EFA-96ED-4A18-B46D-8BDC030E3AF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Arial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411969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8C8EFA-96ED-4A18-B46D-8BDC030E3AF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13783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8C8EFA-96ED-4A18-B46D-8BDC030E3AF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81153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atinLnBrk="0"/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8C8EFA-96ED-4A18-B46D-8BDC030E3AF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7504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8C8EFA-96ED-4A18-B46D-8BDC030E3AF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67812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8C8EFA-96ED-4A18-B46D-8BDC030E3AF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67911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:p15="http://schemas.microsoft.com/office/powerpoint/2012/main" xmlns="">
      <p:transition spd="slow" advClick="0" advTm="3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80D3AF-39B7-4778-8647-73DD51C2880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3929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>
              <a:defRPr lang="zh-CN" altLang="en-US" sz="1400">
                <a:latin typeface="Arial" pitchFamily="34" charset="0"/>
                <a:ea typeface="宋体" pitchFamily="2" charset="-122"/>
              </a:defRPr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ctr">
              <a:defRPr lang="zh-CN" altLang="en-US" sz="1400">
                <a:latin typeface="Arial" pitchFamily="34" charset="0"/>
                <a:ea typeface="宋体" pitchFamily="2" charset="-122"/>
              </a:defRPr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r">
              <a:defRPr lang="zh-CN" altLang="en-US" sz="1400">
                <a:latin typeface="Arial" pitchFamily="34" charset="0"/>
                <a:ea typeface="宋体" pitchFamily="2" charset="-122"/>
              </a:defRPr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fld id="{A3F0C082-AB33-46F3-95D1-78DFF14F361B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98558270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63D90A-3DCE-4B79-A323-A8976A022F1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40919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D16617-FF5F-4F8F-9BA6-18D9B17FB38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719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CF0582-3B4F-49DA-A638-EDCDF096A29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6423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76672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1"/>
            <a:ext cx="5376672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F9F2A2-7541-4139-8434-5EBB6CC10A6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06152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DA20DB-0B1B-498C-86B3-0538F28B532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56844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D73092-5746-4526-8EB8-8316BBFC46E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8606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BADDBA-A555-4CA7-9207-8350AF716A5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13520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3809F0-DCD6-4F90-B390-6E73F3B8191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22774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B5970B-2D70-494C-9F5E-1E76217D18C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3591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4BC921-E490-406C-BD53-E2E840BB75F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71227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70573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DD3FB0-B9DE-4AD6-88F4-1F3FFD01EFB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57772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914400" y="228600"/>
            <a:ext cx="10363200" cy="586740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</p:spPr>
        <p:txBody>
          <a:bodyPr anchor="b"/>
          <a:lstStyle>
            <a:lvl1pPr>
              <a:defRPr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</p:spPr>
        <p:txBody>
          <a:bodyPr anchor="b"/>
          <a:lstStyle>
            <a:lvl1pPr>
              <a:defRPr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04F7B-EC8D-47E6-B85C-ABF0E0C0CC7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8767987"/>
      </p:ext>
    </p:extLst>
  </p:cSld>
  <p:clrMapOvr>
    <a:masterClrMapping/>
  </p:clrMapOvr>
  <p:transition spd="med">
    <p:blinds/>
    <p:sndAc>
      <p:stSnd>
        <p:snd r:embed="rId1" name="chimes.wav"/>
      </p:stSnd>
    </p:sndAc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4287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:p15="http://schemas.microsoft.com/office/powerpoint/2012/main" xmlns="">
      <p:transition spd="slow" advClick="0" advTm="3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6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5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:p15="http://schemas.microsoft.com/office/powerpoint/2012/main" xmlns="">
      <p:transition spd="slow" advClick="0" advTm="3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 1025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051" name="文本占位符 1026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eaLnBrk="1" hangingPunct="1">
              <a:defRPr sz="14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 eaLnBrk="1" hangingPunct="1">
              <a:defRPr sz="14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 eaLnBrk="1" hangingPunct="1">
              <a:defRPr sz="1400" noProof="1"/>
            </a:lvl1pPr>
          </a:lstStyle>
          <a:p>
            <a:pPr>
              <a:defRPr/>
            </a:pPr>
            <a:fld id="{CD188B4E-11EE-4201-BBDC-31D4C0F8676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3179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Relationship Id="rId4" Type="http://schemas.openxmlformats.org/officeDocument/2006/relationships/hyperlink" Target="https://v.qq.com/x/search/?q=%E8%8B%8F%E4%B8%9C%E5%9D%A1%E9%BB%84%E5%B7%9E%E6%B6%88%E8%A7%A3&amp;stag=0&amp;smartbox_ab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标题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>
              <a:latin typeface=""/>
              <a:ea typeface="华文宋体" panose="02010600040101010101" pitchFamily="2" charset="-122"/>
              <a:sym typeface=""/>
            </a:endParaRPr>
          </a:p>
        </p:txBody>
      </p:sp>
      <p:pic>
        <p:nvPicPr>
          <p:cNvPr id="27651" name="图片 3" descr="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63" y="1"/>
            <a:ext cx="11233151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2" name="Rectangle 2"/>
          <p:cNvSpPr>
            <a:spLocks noGrp="1" noChangeArrowheads="1"/>
          </p:cNvSpPr>
          <p:nvPr/>
        </p:nvSpPr>
        <p:spPr bwMode="auto">
          <a:xfrm>
            <a:off x="2543175" y="1204914"/>
            <a:ext cx="5943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6600" b="1" dirty="0">
                <a:solidFill>
                  <a:srgbClr val="333333"/>
                </a:solidFill>
                <a:latin typeface=""/>
                <a:ea typeface="华文宋体" panose="02010600040101010101" pitchFamily="2" charset="-122"/>
                <a:sym typeface=""/>
              </a:rPr>
              <a:t>方山子传</a:t>
            </a:r>
          </a:p>
        </p:txBody>
      </p:sp>
      <p:sp>
        <p:nvSpPr>
          <p:cNvPr id="27653" name="文本框 160770"/>
          <p:cNvSpPr txBox="1">
            <a:spLocks noChangeArrowheads="1"/>
          </p:cNvSpPr>
          <p:nvPr/>
        </p:nvSpPr>
        <p:spPr bwMode="auto">
          <a:xfrm>
            <a:off x="4501923" y="4278998"/>
            <a:ext cx="506299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600" b="1" dirty="0" smtClean="0">
                <a:latin typeface=""/>
                <a:ea typeface="华文宋体" panose="02010600040101010101" pitchFamily="2" charset="-122"/>
                <a:sym typeface=""/>
              </a:rPr>
              <a:t>——</a:t>
            </a:r>
            <a:r>
              <a:rPr lang="zh-CN" altLang="en-US" sz="3600" b="1" dirty="0" smtClean="0">
                <a:latin typeface=""/>
                <a:ea typeface="华文宋体" panose="02010600040101010101" pitchFamily="2" charset="-122"/>
                <a:sym typeface=""/>
              </a:rPr>
              <a:t>苏轼的矛盾与消解</a:t>
            </a:r>
            <a:endParaRPr lang="zh-CN" altLang="en-US" sz="3600" b="1" dirty="0">
              <a:latin typeface=""/>
              <a:ea typeface="华文宋体" panose="02010600040101010101" pitchFamily="2" charset="-122"/>
              <a:sym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757693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5036458" y="2612947"/>
            <a:ext cx="7380131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25000"/>
              </a:lnSpc>
              <a:spcAft>
                <a:spcPts val="0"/>
              </a:spcAft>
              <a:buFont typeface="Wingdings" panose="05000000000000000000" pitchFamily="2" charset="2"/>
              <a:buChar char=""/>
            </a:pPr>
            <a:r>
              <a:rPr lang="zh-CN" altLang="en-US" sz="3200" b="1" kern="100" dirty="0">
                <a:latin typeface=""/>
                <a:ea typeface="华文宋体" panose="02010600040101010101" pitchFamily="2" charset="-122"/>
                <a:cs typeface="Times New Roman" panose="02020603050405020304" pitchFamily="18" charset="0"/>
                <a:sym typeface=""/>
              </a:rPr>
              <a:t>龙丘居士亦可怜，谈空说有夜不眠</a:t>
            </a:r>
          </a:p>
          <a:p>
            <a:pPr marL="342900" lvl="0" indent="-342900" algn="just">
              <a:lnSpc>
                <a:spcPct val="125000"/>
              </a:lnSpc>
              <a:spcAft>
                <a:spcPts val="0"/>
              </a:spcAft>
              <a:buFont typeface="Wingdings" panose="05000000000000000000" pitchFamily="2" charset="2"/>
              <a:buChar char=""/>
            </a:pPr>
            <a:r>
              <a:rPr lang="zh-CN" altLang="en-US" sz="3200" b="1" kern="100" dirty="0">
                <a:latin typeface=""/>
                <a:ea typeface="华文宋体" panose="02010600040101010101" pitchFamily="2" charset="-122"/>
                <a:cs typeface="Times New Roman" panose="02020603050405020304" pitchFamily="18" charset="0"/>
                <a:sym typeface=""/>
              </a:rPr>
              <a:t>忽闻河东狮子吼，拄杖落手心茫然</a:t>
            </a:r>
            <a:r>
              <a:rPr lang="zh-CN" altLang="en-US" sz="3200" b="1" kern="100" dirty="0" smtClean="0">
                <a:latin typeface=""/>
                <a:ea typeface="华文宋体" panose="02010600040101010101" pitchFamily="2" charset="-122"/>
                <a:cs typeface="Times New Roman" panose="02020603050405020304" pitchFamily="18" charset="0"/>
                <a:sym typeface=""/>
              </a:rPr>
              <a:t>。</a:t>
            </a:r>
            <a:endParaRPr lang="en-US" altLang="zh-CN" sz="3200" b="1" kern="100" dirty="0" smtClean="0">
              <a:latin typeface=""/>
              <a:ea typeface="华文宋体" panose="02010600040101010101" pitchFamily="2" charset="-122"/>
              <a:cs typeface="Times New Roman" panose="02020603050405020304" pitchFamily="18" charset="0"/>
              <a:sym typeface=""/>
            </a:endParaRPr>
          </a:p>
          <a:p>
            <a:pPr marL="342900" lvl="0" indent="-342900" algn="just">
              <a:lnSpc>
                <a:spcPct val="125000"/>
              </a:lnSpc>
              <a:spcAft>
                <a:spcPts val="0"/>
              </a:spcAft>
              <a:buFont typeface="Wingdings" panose="05000000000000000000" pitchFamily="2" charset="2"/>
              <a:buChar char=""/>
            </a:pPr>
            <a:r>
              <a:rPr lang="en-US" altLang="zh-CN" sz="3200" b="1" kern="100">
                <a:latin typeface=""/>
                <a:ea typeface="华文宋体" panose="02010600040101010101" pitchFamily="2" charset="-122"/>
                <a:cs typeface="Times New Roman" panose="02020603050405020304" pitchFamily="18" charset="0"/>
                <a:sym typeface=""/>
              </a:rPr>
              <a:t>https://</a:t>
            </a:r>
            <a:r>
              <a:rPr lang="en-US" altLang="zh-CN" sz="3200" b="1" kern="100" smtClean="0">
                <a:latin typeface=""/>
                <a:ea typeface="华文宋体" panose="02010600040101010101" pitchFamily="2" charset="-122"/>
                <a:cs typeface="Times New Roman" panose="02020603050405020304" pitchFamily="18" charset="0"/>
                <a:sym typeface=""/>
              </a:rPr>
              <a:t>v.qq.com/x/page/j0560103ptr.html</a:t>
            </a:r>
            <a:endParaRPr lang="en-US" altLang="zh-CN" sz="3200" b="1" kern="100" dirty="0" smtClean="0">
              <a:latin typeface=""/>
              <a:ea typeface="华文宋体" panose="02010600040101010101" pitchFamily="2" charset="-122"/>
              <a:cs typeface="Times New Roman" panose="02020603050405020304" pitchFamily="18" charset="0"/>
              <a:sym typeface=""/>
            </a:endParaRPr>
          </a:p>
          <a:p>
            <a:pPr marL="342900" lvl="0" indent="-342900" algn="just">
              <a:lnSpc>
                <a:spcPct val="125000"/>
              </a:lnSpc>
              <a:spcAft>
                <a:spcPts val="0"/>
              </a:spcAft>
              <a:buFont typeface="Wingdings" panose="05000000000000000000" pitchFamily="2" charset="2"/>
              <a:buChar char=""/>
            </a:pPr>
            <a:endParaRPr lang="zh-CN" altLang="en-US" sz="3200" b="1" kern="100" dirty="0">
              <a:latin typeface=""/>
              <a:ea typeface="华文宋体" panose="02010600040101010101" pitchFamily="2" charset="-122"/>
              <a:cs typeface="Times New Roman" panose="02020603050405020304" pitchFamily="18" charset="0"/>
              <a:sym typeface="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04633"/>
            <a:ext cx="4762500" cy="4695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095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:p15="http://schemas.microsoft.com/office/powerpoint/2012/main"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36"/>
          <p:cNvSpPr>
            <a:spLocks noGrp="1"/>
          </p:cNvSpPr>
          <p:nvPr>
            <p:ph type="title" idx="4294967295"/>
          </p:nvPr>
        </p:nvSpPr>
        <p:spPr>
          <a:xfrm>
            <a:off x="2110375" y="-97075"/>
            <a:ext cx="7606214" cy="877724"/>
          </a:xfrm>
          <a:prstGeom prst="rect">
            <a:avLst/>
          </a:prstGeom>
          <a:noFill/>
          <a:ln>
            <a:solidFill>
              <a:prstClr val="black"/>
            </a:solidFill>
            <a:miter lim="800000"/>
          </a:ln>
        </p:spPr>
        <p:txBody>
          <a:bodyPr anchor="ctr" anchorCtr="0"/>
          <a:lstStyle>
            <a:lvl1pPr marL="0" lvl="0" indent="0" algn="ctr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44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r>
              <a:rPr lang="en-US" altLang="en-US" sz="28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      </a:t>
            </a:r>
            <a:r>
              <a:rPr lang="zh-CN" altLang="en-US" sz="28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完善方山子档案</a:t>
            </a:r>
          </a:p>
        </p:txBody>
      </p:sp>
      <p:graphicFrame>
        <p:nvGraphicFramePr>
          <p:cNvPr id="9218" name="表格 10242"/>
          <p:cNvGraphicFramePr/>
          <p:nvPr>
            <p:extLst>
              <p:ext uri="{D42A27DB-BD31-4B8C-83A1-F6EECF244321}">
                <p14:modId xmlns:p14="http://schemas.microsoft.com/office/powerpoint/2010/main" val="2627064234"/>
              </p:ext>
            </p:extLst>
          </p:nvPr>
        </p:nvGraphicFramePr>
        <p:xfrm>
          <a:off x="283507" y="874872"/>
          <a:ext cx="11610900" cy="5726982"/>
        </p:xfrm>
        <a:graphic>
          <a:graphicData uri="http://schemas.openxmlformats.org/drawingml/2006/table">
            <a:tbl>
              <a:tblPr/>
              <a:tblGrid>
                <a:gridCol w="24390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153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509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3514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8703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04022">
                <a:tc>
                  <a:txBody>
                    <a:bodyPr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SzPct val="85000"/>
                      </a:pPr>
                      <a:r>
                        <a:rPr lang="en-US" altLang="en-US" sz="3700" b="1">
                          <a:latin typeface=""/>
                          <a:ea typeface="华文宋体" panose="02010600040101010101" pitchFamily="2" charset="-122"/>
                          <a:sym typeface=""/>
                        </a:rPr>
                        <a:t>  </a:t>
                      </a:r>
                      <a:r>
                        <a:rPr lang="zh-CN" altLang="en-US" sz="3700" b="1">
                          <a:latin typeface=""/>
                          <a:ea typeface="华文宋体" panose="02010600040101010101" pitchFamily="2" charset="-122"/>
                          <a:sym typeface=""/>
                        </a:rPr>
                        <a:t>原名</a:t>
                      </a:r>
                    </a:p>
                  </a:txBody>
                  <a:tcPr>
                    <a:lnL w="28575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28575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SzPct val="85000"/>
                      </a:pPr>
                      <a:endParaRPr lang="zh-CN" altLang="en-US" sz="2800" dirty="0">
                        <a:latin typeface=""/>
                        <a:ea typeface="华文宋体" panose="02010600040101010101" pitchFamily="2" charset="-122"/>
                        <a:sym typeface="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28575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R w="12700">
                      <a:miter lim="800000"/>
                    </a:lnR>
                    <a:lnT w="28575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</a:tcPr>
                </a:tc>
                <a:tc>
                  <a:txBody>
                    <a:bodyPr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SzPct val="85000"/>
                      </a:pPr>
                      <a:r>
                        <a:rPr lang="en-US" altLang="en-US" sz="4400" b="1">
                          <a:latin typeface=""/>
                          <a:ea typeface="华文宋体" panose="02010600040101010101" pitchFamily="2" charset="-122"/>
                          <a:sym typeface=""/>
                        </a:rPr>
                        <a:t>  </a:t>
                      </a:r>
                      <a:r>
                        <a:rPr lang="zh-CN" altLang="en-US" sz="4400" b="1">
                          <a:latin typeface=""/>
                          <a:ea typeface="华文宋体" panose="02010600040101010101" pitchFamily="2" charset="-122"/>
                          <a:sym typeface=""/>
                        </a:rPr>
                        <a:t>字</a:t>
                      </a: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28575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SzPct val="85000"/>
                      </a:pPr>
                      <a:endParaRPr lang="zh-CN" altLang="en-US" sz="2800" dirty="0">
                        <a:latin typeface=""/>
                        <a:ea typeface="华文宋体" panose="02010600040101010101" pitchFamily="2" charset="-122"/>
                        <a:sym typeface="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28575">
                      <a:solidFill>
                        <a:prstClr val="black"/>
                      </a:solidFill>
                      <a:miter lim="800000"/>
                    </a:lnR>
                    <a:lnT w="28575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1743">
                <a:tc>
                  <a:txBody>
                    <a:bodyPr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SzPct val="85000"/>
                      </a:pPr>
                      <a:r>
                        <a:rPr lang="zh-CN" altLang="en-US" sz="3000" b="1">
                          <a:latin typeface=""/>
                          <a:ea typeface="华文宋体" panose="02010600040101010101" pitchFamily="2" charset="-122"/>
                          <a:sym typeface=""/>
                        </a:rPr>
                        <a:t>号的来历</a:t>
                      </a:r>
                    </a:p>
                  </a:txBody>
                  <a:tcPr>
                    <a:lnL w="28575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gridSpan="4">
                  <a:txBody>
                    <a:bodyPr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SzPct val="85000"/>
                      </a:pPr>
                      <a:endParaRPr lang="zh-CN" altLang="en-US" sz="2800">
                        <a:latin typeface=""/>
                        <a:ea typeface="华文宋体" panose="02010600040101010101" pitchFamily="2" charset="-122"/>
                        <a:sym typeface="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28575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R w="28575"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7840">
                <a:tc rowSpan="2">
                  <a:txBody>
                    <a:bodyPr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20000"/>
                        </a:spcBef>
                        <a:buSzPct val="85000"/>
                      </a:pPr>
                      <a:r>
                        <a:rPr lang="zh-CN" altLang="en-US" sz="3300" b="1">
                          <a:latin typeface=""/>
                          <a:ea typeface="华文宋体" panose="02010600040101010101" pitchFamily="2" charset="-122"/>
                          <a:sym typeface=""/>
                        </a:rPr>
                        <a:t>家庭</a:t>
                      </a:r>
                    </a:p>
                    <a:p>
                      <a:pPr marL="0" lvl="0" indent="0" algn="ctr">
                        <a:spcBef>
                          <a:spcPct val="20000"/>
                        </a:spcBef>
                        <a:buSzPct val="85000"/>
                      </a:pPr>
                      <a:r>
                        <a:rPr lang="zh-CN" altLang="en-US" sz="3300" b="1">
                          <a:latin typeface=""/>
                          <a:ea typeface="华文宋体" panose="02010600040101010101" pitchFamily="2" charset="-122"/>
                          <a:sym typeface=""/>
                        </a:rPr>
                        <a:t>情况</a:t>
                      </a:r>
                      <a:endParaRPr lang="zh-CN" altLang="en-US" sz="3300">
                        <a:latin typeface=""/>
                        <a:ea typeface="华文宋体" panose="02010600040101010101" pitchFamily="2" charset="-122"/>
                        <a:sym typeface=""/>
                      </a:endParaRPr>
                    </a:p>
                  </a:txBody>
                  <a:tcPr>
                    <a:lnL w="28575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gridSpan="4">
                  <a:txBody>
                    <a:bodyPr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SzPct val="85000"/>
                      </a:pPr>
                      <a:endParaRPr lang="zh-CN" altLang="en-US" sz="2800">
                        <a:latin typeface=""/>
                        <a:ea typeface="华文宋体" panose="02010600040101010101" pitchFamily="2" charset="-122"/>
                        <a:sym typeface="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28575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R w="28575"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35847">
                <a:tc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28575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 gridSpan="4">
                  <a:txBody>
                    <a:bodyPr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SzPct val="85000"/>
                      </a:pPr>
                      <a:endParaRPr lang="zh-CN" altLang="en-US" sz="2800">
                        <a:latin typeface=""/>
                        <a:ea typeface="华文宋体" panose="02010600040101010101" pitchFamily="2" charset="-122"/>
                        <a:sym typeface="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28575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R w="28575"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91795">
                <a:tc rowSpan="3">
                  <a:txBody>
                    <a:bodyPr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20000"/>
                        </a:spcBef>
                        <a:buSzPct val="85000"/>
                      </a:pPr>
                      <a:r>
                        <a:rPr lang="zh-CN" altLang="en-US" sz="3700" b="1">
                          <a:latin typeface=""/>
                          <a:ea typeface="华文宋体" panose="02010600040101010101" pitchFamily="2" charset="-122"/>
                          <a:sym typeface=""/>
                        </a:rPr>
                        <a:t>生平</a:t>
                      </a:r>
                    </a:p>
                    <a:p>
                      <a:pPr marL="0" lvl="0" indent="0" algn="ctr">
                        <a:spcBef>
                          <a:spcPct val="20000"/>
                        </a:spcBef>
                        <a:buSzPct val="85000"/>
                      </a:pPr>
                      <a:r>
                        <a:rPr lang="zh-CN" altLang="en-US" sz="3700" b="1">
                          <a:latin typeface=""/>
                          <a:ea typeface="华文宋体" panose="02010600040101010101" pitchFamily="2" charset="-122"/>
                          <a:sym typeface=""/>
                        </a:rPr>
                        <a:t>简历</a:t>
                      </a:r>
                      <a:endParaRPr lang="zh-CN" altLang="en-US" sz="2800">
                        <a:latin typeface=""/>
                        <a:ea typeface="华文宋体" panose="02010600040101010101" pitchFamily="2" charset="-122"/>
                        <a:sym typeface=""/>
                      </a:endParaRPr>
                    </a:p>
                  </a:txBody>
                  <a:tcPr>
                    <a:lnL w="28575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SzPct val="85000"/>
                      </a:pPr>
                      <a:r>
                        <a:rPr lang="en-US" altLang="en-US" sz="3700" b="1">
                          <a:latin typeface=""/>
                          <a:ea typeface="华文宋体" panose="02010600040101010101" pitchFamily="2" charset="-122"/>
                          <a:sym typeface=""/>
                        </a:rPr>
                        <a:t> </a:t>
                      </a:r>
                      <a:endParaRPr lang="zh-CN" altLang="en-US" sz="3000" b="1">
                        <a:latin typeface=""/>
                        <a:ea typeface="华文宋体" panose="02010600040101010101" pitchFamily="2" charset="-122"/>
                        <a:sym typeface="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gridSpan="3">
                  <a:txBody>
                    <a:bodyPr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SzPct val="85000"/>
                      </a:pPr>
                      <a:endParaRPr lang="zh-CN" altLang="en-US" sz="2800">
                        <a:latin typeface=""/>
                        <a:ea typeface="华文宋体" panose="02010600040101010101" pitchFamily="2" charset="-122"/>
                        <a:sym typeface="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28575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R w="28575"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91795">
                <a:tc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28575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</a:tcPr>
                </a:tc>
                <a:tc>
                  <a:txBody>
                    <a:bodyPr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SzPct val="85000"/>
                      </a:pPr>
                      <a:r>
                        <a:rPr lang="en-US" altLang="en-US" sz="3700" b="1">
                          <a:latin typeface=""/>
                          <a:ea typeface="华文宋体" panose="02010600040101010101" pitchFamily="2" charset="-122"/>
                          <a:sym typeface=""/>
                        </a:rPr>
                        <a:t> </a:t>
                      </a:r>
                      <a:endParaRPr lang="zh-CN" altLang="en-US" sz="3700" b="1">
                        <a:latin typeface=""/>
                        <a:ea typeface="华文宋体" panose="02010600040101010101" pitchFamily="2" charset="-122"/>
                        <a:sym typeface="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gridSpan="3">
                  <a:txBody>
                    <a:bodyPr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SzPct val="85000"/>
                      </a:pPr>
                      <a:endParaRPr lang="zh-CN" altLang="en-US" sz="2800">
                        <a:latin typeface=""/>
                        <a:ea typeface="华文宋体" panose="02010600040101010101" pitchFamily="2" charset="-122"/>
                        <a:sym typeface="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28575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R w="28575"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91795">
                <a:tc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28575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>
                  <a:txBody>
                    <a:bodyPr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SzPct val="85000"/>
                      </a:pPr>
                      <a:r>
                        <a:rPr lang="en-US" altLang="en-US" sz="3700" b="1">
                          <a:latin typeface=""/>
                          <a:ea typeface="华文宋体" panose="02010600040101010101" pitchFamily="2" charset="-122"/>
                          <a:sym typeface=""/>
                        </a:rPr>
                        <a:t> </a:t>
                      </a:r>
                      <a:endParaRPr lang="zh-CN" altLang="en-US" sz="3700" b="1">
                        <a:latin typeface=""/>
                        <a:ea typeface="华文宋体" panose="02010600040101010101" pitchFamily="2" charset="-122"/>
                        <a:sym typeface="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gridSpan="3">
                  <a:txBody>
                    <a:bodyPr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SzPct val="85000"/>
                      </a:pPr>
                      <a:endParaRPr lang="zh-CN" altLang="en-US" sz="2800">
                        <a:latin typeface=""/>
                        <a:ea typeface="华文宋体" panose="02010600040101010101" pitchFamily="2" charset="-122"/>
                        <a:sym typeface="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28575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R w="28575"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62145">
                <a:tc>
                  <a:txBody>
                    <a:bodyPr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SzPct val="85000"/>
                      </a:pPr>
                      <a:r>
                        <a:rPr lang="en-US" altLang="en-US" sz="3700" b="1">
                          <a:latin typeface=""/>
                          <a:ea typeface="华文宋体" panose="02010600040101010101" pitchFamily="2" charset="-122"/>
                          <a:sym typeface=""/>
                        </a:rPr>
                        <a:t>  </a:t>
                      </a:r>
                      <a:r>
                        <a:rPr lang="zh-CN" altLang="en-US" sz="3700" b="1">
                          <a:latin typeface=""/>
                          <a:ea typeface="华文宋体" panose="02010600040101010101" pitchFamily="2" charset="-122"/>
                          <a:sym typeface=""/>
                        </a:rPr>
                        <a:t>爱好</a:t>
                      </a:r>
                      <a:endParaRPr lang="zh-CN" altLang="en-US" sz="2800">
                        <a:latin typeface=""/>
                        <a:ea typeface="华文宋体" panose="02010600040101010101" pitchFamily="2" charset="-122"/>
                        <a:sym typeface=""/>
                      </a:endParaRPr>
                    </a:p>
                  </a:txBody>
                  <a:tcPr>
                    <a:lnL w="28575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28575">
                      <a:solidFill>
                        <a:prstClr val="black"/>
                      </a:solidFill>
                      <a:miter lim="800000"/>
                    </a:lnB>
                    <a:solidFill>
                      <a:schemeClr val="bg1"/>
                    </a:solidFill>
                  </a:tcPr>
                </a:tc>
                <a:tc gridSpan="4">
                  <a:txBody>
                    <a:bodyPr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SzPct val="85000"/>
                      </a:pPr>
                      <a:endParaRPr lang="zh-CN" altLang="en-US" sz="2800" dirty="0">
                        <a:latin typeface=""/>
                        <a:ea typeface="华文宋体" panose="02010600040101010101" pitchFamily="2" charset="-122"/>
                        <a:sym typeface="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28575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28575">
                      <a:solidFill>
                        <a:prstClr val="black"/>
                      </a:solidFill>
                      <a:miter lim="800000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T w="12700">
                      <a:solidFill>
                        <a:prstClr val="black"/>
                      </a:solidFill>
                      <a:miter lim="800000"/>
                    </a:lnT>
                    <a:lnB w="28575">
                      <a:solidFill>
                        <a:prstClr val="black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T w="12700">
                      <a:solidFill>
                        <a:prstClr val="black"/>
                      </a:solidFill>
                      <a:miter lim="800000"/>
                    </a:lnT>
                    <a:lnB w="28575">
                      <a:solidFill>
                        <a:prstClr val="black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R w="28575"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28575">
                      <a:solidFill>
                        <a:prstClr val="black"/>
                      </a:solidFill>
                      <a:miter lim="8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9252" name="Rectangle 37"/>
          <p:cNvSpPr/>
          <p:nvPr/>
        </p:nvSpPr>
        <p:spPr>
          <a:xfrm>
            <a:off x="3734984" y="1108270"/>
            <a:ext cx="3657524" cy="52322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ctr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陈慥</a:t>
            </a:r>
          </a:p>
        </p:txBody>
      </p:sp>
      <p:sp>
        <p:nvSpPr>
          <p:cNvPr id="9253" name="Rectangle 38"/>
          <p:cNvSpPr/>
          <p:nvPr/>
        </p:nvSpPr>
        <p:spPr>
          <a:xfrm>
            <a:off x="8235800" y="944202"/>
            <a:ext cx="2945280" cy="52322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季常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 </a:t>
            </a:r>
          </a:p>
        </p:txBody>
      </p:sp>
      <p:sp>
        <p:nvSpPr>
          <p:cNvPr id="9254" name="Rectangle 39"/>
          <p:cNvSpPr/>
          <p:nvPr/>
        </p:nvSpPr>
        <p:spPr>
          <a:xfrm>
            <a:off x="2560050" y="1911382"/>
            <a:ext cx="8970226" cy="52322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ctr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其所著帽，方屋而高，似“古方山冠”</a:t>
            </a:r>
          </a:p>
        </p:txBody>
      </p:sp>
      <p:sp>
        <p:nvSpPr>
          <p:cNvPr id="9261" name="Rectangle 46"/>
          <p:cNvSpPr/>
          <p:nvPr/>
        </p:nvSpPr>
        <p:spPr>
          <a:xfrm>
            <a:off x="174171" y="885371"/>
            <a:ext cx="11785600" cy="5849258"/>
          </a:xfrm>
          <a:prstGeom prst="rect">
            <a:avLst/>
          </a:prstGeom>
          <a:noFill/>
          <a:ln w="12700" cap="sq">
            <a:solidFill>
              <a:schemeClr val="tx1"/>
            </a:solidFill>
            <a:round/>
          </a:ln>
        </p:spPr>
        <p:txBody>
          <a:bodyPr wrap="none" anchor="ctr" anchorCtr="0"/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endParaRPr lang="zh-CN" altLang="en-US" sz="2800">
              <a:latin typeface="楷体" panose="02010609060101010101" pitchFamily="49" charset="-122"/>
              <a:ea typeface="楷体" panose="02010609060101010101" pitchFamily="49" charset="-122"/>
              <a:sym typeface=""/>
            </a:endParaRPr>
          </a:p>
        </p:txBody>
      </p:sp>
      <p:cxnSp>
        <p:nvCxnSpPr>
          <p:cNvPr id="9262" name="Line 47"/>
          <p:cNvCxnSpPr/>
          <p:nvPr/>
        </p:nvCxnSpPr>
        <p:spPr>
          <a:xfrm>
            <a:off x="3931845" y="762000"/>
            <a:ext cx="4672133" cy="0"/>
          </a:xfrm>
          <a:prstGeom prst="line">
            <a:avLst/>
          </a:prstGeom>
          <a:noFill/>
          <a:ln w="38100" cap="sq">
            <a:solidFill>
              <a:schemeClr val="tx1"/>
            </a:solidFill>
            <a:bevel/>
          </a:ln>
        </p:spPr>
      </p:cxnSp>
      <p:cxnSp>
        <p:nvCxnSpPr>
          <p:cNvPr id="9263" name="Line 48"/>
          <p:cNvCxnSpPr/>
          <p:nvPr/>
        </p:nvCxnSpPr>
        <p:spPr>
          <a:xfrm>
            <a:off x="4057580" y="765175"/>
            <a:ext cx="4369764" cy="0"/>
          </a:xfrm>
          <a:prstGeom prst="line">
            <a:avLst/>
          </a:prstGeom>
          <a:noFill/>
          <a:ln w="12700" cap="sq">
            <a:solidFill>
              <a:schemeClr val="tx1"/>
            </a:solidFill>
            <a:bevel/>
          </a:ln>
        </p:spPr>
      </p:cxnSp>
      <p:sp>
        <p:nvSpPr>
          <p:cNvPr id="9264" name="Text Box 49"/>
          <p:cNvSpPr/>
          <p:nvPr/>
        </p:nvSpPr>
        <p:spPr>
          <a:xfrm>
            <a:off x="2801503" y="3856324"/>
            <a:ext cx="1321457" cy="52322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少时</a:t>
            </a:r>
          </a:p>
        </p:txBody>
      </p:sp>
      <p:sp>
        <p:nvSpPr>
          <p:cNvPr id="9265" name="Text Box 50"/>
          <p:cNvSpPr/>
          <p:nvPr/>
        </p:nvSpPr>
        <p:spPr>
          <a:xfrm>
            <a:off x="2851256" y="4506166"/>
            <a:ext cx="1321457" cy="52322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稍壮</a:t>
            </a:r>
          </a:p>
        </p:txBody>
      </p:sp>
      <p:sp>
        <p:nvSpPr>
          <p:cNvPr id="9266" name="Text Box 51"/>
          <p:cNvSpPr/>
          <p:nvPr/>
        </p:nvSpPr>
        <p:spPr>
          <a:xfrm>
            <a:off x="2902893" y="5229089"/>
            <a:ext cx="1321457" cy="52322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晚年</a:t>
            </a:r>
          </a:p>
        </p:txBody>
      </p:sp>
    </p:spTree>
    <p:extLst>
      <p:ext uri="{BB962C8B-B14F-4D97-AF65-F5344CB8AC3E}">
        <p14:creationId xmlns:p14="http://schemas.microsoft.com/office/powerpoint/2010/main" val="178545961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52" grpId="0"/>
      <p:bldP spid="925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文本框 2"/>
          <p:cNvSpPr txBox="1">
            <a:spLocks noChangeArrowheads="1"/>
          </p:cNvSpPr>
          <p:nvPr/>
        </p:nvSpPr>
        <p:spPr bwMode="auto">
          <a:xfrm>
            <a:off x="2638425" y="1210897"/>
            <a:ext cx="9593943" cy="3508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 dirty="0">
                <a:latin typeface=""/>
                <a:ea typeface="华文宋体" panose="02010600040101010101" pitchFamily="2" charset="-122"/>
                <a:sym typeface=""/>
              </a:rPr>
              <a:t>方山冠：汉代祭祀宗庙时乐舞者所戴的一种帽子。唐宋时，</a:t>
            </a:r>
            <a:r>
              <a:rPr lang="zh-CN" altLang="en-US" sz="3600" b="1" dirty="0">
                <a:solidFill>
                  <a:srgbClr val="FF0000"/>
                </a:solidFill>
                <a:latin typeface=""/>
                <a:ea typeface="华文宋体" panose="02010600040101010101" pitchFamily="2" charset="-122"/>
                <a:sym typeface=""/>
              </a:rPr>
              <a:t>隐士</a:t>
            </a:r>
            <a:r>
              <a:rPr lang="zh-CN" altLang="en-US" sz="3600" b="1" dirty="0">
                <a:latin typeface=""/>
                <a:ea typeface="华文宋体" panose="02010600040101010101" pitchFamily="2" charset="-122"/>
                <a:sym typeface=""/>
              </a:rPr>
              <a:t>常喜戴之</a:t>
            </a:r>
            <a:r>
              <a:rPr lang="zh-CN" altLang="en-US" sz="3600" b="1" dirty="0" smtClean="0">
                <a:latin typeface=""/>
                <a:ea typeface="华文宋体" panose="02010600040101010101" pitchFamily="2" charset="-122"/>
                <a:sym typeface=""/>
              </a:rPr>
              <a:t>。</a:t>
            </a:r>
            <a:endParaRPr lang="en-US" altLang="zh-CN" sz="3600" b="1" dirty="0" smtClean="0">
              <a:latin typeface=""/>
              <a:ea typeface="华文宋体" panose="02010600040101010101" pitchFamily="2" charset="-122"/>
              <a:sym typeface=""/>
            </a:endParaRPr>
          </a:p>
          <a:p>
            <a:pPr indent="266700" algn="just">
              <a:lnSpc>
                <a:spcPct val="125000"/>
              </a:lnSpc>
            </a:pPr>
            <a:r>
              <a:rPr lang="zh-CN" altLang="zh-CN" sz="2800" kern="100" dirty="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“</a:t>
            </a:r>
            <a:r>
              <a:rPr lang="zh-CN" altLang="zh-CN" sz="2800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余幼好此奇服兮，年既老而不衰。带长铗（</a:t>
            </a:r>
            <a:r>
              <a:rPr lang="en-US" altLang="zh-CN" sz="2800" kern="100" dirty="0" err="1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jiá</a:t>
            </a:r>
            <a:r>
              <a:rPr lang="zh-CN" altLang="zh-CN" sz="2800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）之陆离兮，冠切云之崔嵬，被明月兮佩宝璐。世溷（</a:t>
            </a:r>
            <a:r>
              <a:rPr lang="en-US" altLang="zh-CN" sz="2800" kern="100" dirty="0" err="1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hùn</a:t>
            </a:r>
            <a:r>
              <a:rPr lang="zh-CN" altLang="zh-CN" sz="2800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）浊而莫余知兮，吾方高驰而不顾。</a:t>
            </a:r>
            <a:r>
              <a:rPr lang="en-US" altLang="zh-CN" sz="2800" kern="100" dirty="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”——</a:t>
            </a:r>
            <a:r>
              <a:rPr lang="zh-CN" altLang="zh-CN" sz="2800" kern="100" dirty="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屈原《涉江》</a:t>
            </a:r>
            <a:endParaRPr lang="zh-CN" altLang="zh-CN" sz="2800" kern="100" dirty="0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  <a:sym typeface=""/>
            </a:endParaRPr>
          </a:p>
          <a:p>
            <a:pPr indent="266700" algn="just">
              <a:lnSpc>
                <a:spcPct val="125000"/>
              </a:lnSpc>
              <a:spcAft>
                <a:spcPts val="0"/>
              </a:spcAft>
            </a:pPr>
            <a:endParaRPr lang="zh-CN" altLang="en-US" sz="3600" b="1" dirty="0">
              <a:latin typeface=""/>
              <a:ea typeface="华文宋体" panose="02010600040101010101" pitchFamily="2" charset="-122"/>
              <a:sym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314942487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36"/>
          <p:cNvSpPr>
            <a:spLocks noGrp="1"/>
          </p:cNvSpPr>
          <p:nvPr>
            <p:ph type="title" idx="4294967295"/>
          </p:nvPr>
        </p:nvSpPr>
        <p:spPr>
          <a:xfrm>
            <a:off x="2110375" y="-97075"/>
            <a:ext cx="7606214" cy="877724"/>
          </a:xfrm>
          <a:prstGeom prst="rect">
            <a:avLst/>
          </a:prstGeom>
          <a:noFill/>
          <a:ln>
            <a:solidFill>
              <a:prstClr val="black"/>
            </a:solidFill>
            <a:miter lim="800000"/>
          </a:ln>
        </p:spPr>
        <p:txBody>
          <a:bodyPr anchor="ctr" anchorCtr="0"/>
          <a:lstStyle>
            <a:lvl1pPr marL="0" lvl="0" indent="0" algn="ctr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44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r>
              <a:rPr lang="en-US" altLang="en-US" sz="28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      </a:t>
            </a:r>
            <a:r>
              <a:rPr lang="zh-CN" altLang="en-US" sz="28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完善方山子档案</a:t>
            </a:r>
          </a:p>
        </p:txBody>
      </p:sp>
      <p:graphicFrame>
        <p:nvGraphicFramePr>
          <p:cNvPr id="9218" name="表格 10242"/>
          <p:cNvGraphicFramePr/>
          <p:nvPr/>
        </p:nvGraphicFramePr>
        <p:xfrm>
          <a:off x="283507" y="874872"/>
          <a:ext cx="11610900" cy="5726982"/>
        </p:xfrm>
        <a:graphic>
          <a:graphicData uri="http://schemas.openxmlformats.org/drawingml/2006/table">
            <a:tbl>
              <a:tblPr/>
              <a:tblGrid>
                <a:gridCol w="24390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153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509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3514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8703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04022">
                <a:tc>
                  <a:txBody>
                    <a:bodyPr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SzPct val="85000"/>
                      </a:pPr>
                      <a:r>
                        <a:rPr lang="en-US" altLang="en-US" sz="3700" b="1">
                          <a:latin typeface=""/>
                          <a:ea typeface="华文宋体" panose="02010600040101010101" pitchFamily="2" charset="-122"/>
                          <a:sym typeface=""/>
                        </a:rPr>
                        <a:t>  </a:t>
                      </a:r>
                      <a:r>
                        <a:rPr lang="zh-CN" altLang="en-US" sz="3700" b="1">
                          <a:latin typeface=""/>
                          <a:ea typeface="华文宋体" panose="02010600040101010101" pitchFamily="2" charset="-122"/>
                          <a:sym typeface=""/>
                        </a:rPr>
                        <a:t>原名</a:t>
                      </a:r>
                    </a:p>
                  </a:txBody>
                  <a:tcPr>
                    <a:lnL w="28575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28575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SzPct val="85000"/>
                      </a:pPr>
                      <a:endParaRPr lang="zh-CN" altLang="en-US" sz="2800" dirty="0">
                        <a:latin typeface=""/>
                        <a:ea typeface="华文宋体" panose="02010600040101010101" pitchFamily="2" charset="-122"/>
                        <a:sym typeface="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28575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R w="12700">
                      <a:miter lim="800000"/>
                    </a:lnR>
                    <a:lnT w="28575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</a:tcPr>
                </a:tc>
                <a:tc>
                  <a:txBody>
                    <a:bodyPr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SzPct val="85000"/>
                      </a:pPr>
                      <a:r>
                        <a:rPr lang="en-US" altLang="en-US" sz="4400" b="1">
                          <a:latin typeface=""/>
                          <a:ea typeface="华文宋体" panose="02010600040101010101" pitchFamily="2" charset="-122"/>
                          <a:sym typeface=""/>
                        </a:rPr>
                        <a:t>  </a:t>
                      </a:r>
                      <a:r>
                        <a:rPr lang="zh-CN" altLang="en-US" sz="4400" b="1">
                          <a:latin typeface=""/>
                          <a:ea typeface="华文宋体" panose="02010600040101010101" pitchFamily="2" charset="-122"/>
                          <a:sym typeface=""/>
                        </a:rPr>
                        <a:t>字</a:t>
                      </a: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28575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SzPct val="85000"/>
                      </a:pPr>
                      <a:endParaRPr lang="zh-CN" altLang="en-US" sz="2800" dirty="0">
                        <a:latin typeface=""/>
                        <a:ea typeface="华文宋体" panose="02010600040101010101" pitchFamily="2" charset="-122"/>
                        <a:sym typeface="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28575">
                      <a:solidFill>
                        <a:prstClr val="black"/>
                      </a:solidFill>
                      <a:miter lim="800000"/>
                    </a:lnR>
                    <a:lnT w="28575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1743">
                <a:tc>
                  <a:txBody>
                    <a:bodyPr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SzPct val="85000"/>
                      </a:pPr>
                      <a:r>
                        <a:rPr lang="zh-CN" altLang="en-US" sz="3000" b="1">
                          <a:latin typeface=""/>
                          <a:ea typeface="华文宋体" panose="02010600040101010101" pitchFamily="2" charset="-122"/>
                          <a:sym typeface=""/>
                        </a:rPr>
                        <a:t>号的来历</a:t>
                      </a:r>
                    </a:p>
                  </a:txBody>
                  <a:tcPr>
                    <a:lnL w="28575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gridSpan="4">
                  <a:txBody>
                    <a:bodyPr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SzPct val="85000"/>
                      </a:pPr>
                      <a:endParaRPr lang="zh-CN" altLang="en-US" sz="2800">
                        <a:latin typeface=""/>
                        <a:ea typeface="华文宋体" panose="02010600040101010101" pitchFamily="2" charset="-122"/>
                        <a:sym typeface="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28575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R w="28575"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7840">
                <a:tc rowSpan="2">
                  <a:txBody>
                    <a:bodyPr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20000"/>
                        </a:spcBef>
                        <a:buSzPct val="85000"/>
                      </a:pPr>
                      <a:r>
                        <a:rPr lang="zh-CN" altLang="en-US" sz="3300" b="1">
                          <a:latin typeface=""/>
                          <a:ea typeface="华文宋体" panose="02010600040101010101" pitchFamily="2" charset="-122"/>
                          <a:sym typeface=""/>
                        </a:rPr>
                        <a:t>家庭</a:t>
                      </a:r>
                    </a:p>
                    <a:p>
                      <a:pPr marL="0" lvl="0" indent="0" algn="ctr">
                        <a:spcBef>
                          <a:spcPct val="20000"/>
                        </a:spcBef>
                        <a:buSzPct val="85000"/>
                      </a:pPr>
                      <a:r>
                        <a:rPr lang="zh-CN" altLang="en-US" sz="3300" b="1">
                          <a:latin typeface=""/>
                          <a:ea typeface="华文宋体" panose="02010600040101010101" pitchFamily="2" charset="-122"/>
                          <a:sym typeface=""/>
                        </a:rPr>
                        <a:t>情况</a:t>
                      </a:r>
                      <a:endParaRPr lang="zh-CN" altLang="en-US" sz="3300">
                        <a:latin typeface=""/>
                        <a:ea typeface="华文宋体" panose="02010600040101010101" pitchFamily="2" charset="-122"/>
                        <a:sym typeface=""/>
                      </a:endParaRPr>
                    </a:p>
                  </a:txBody>
                  <a:tcPr>
                    <a:lnL w="28575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gridSpan="4">
                  <a:txBody>
                    <a:bodyPr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SzPct val="85000"/>
                      </a:pPr>
                      <a:endParaRPr lang="zh-CN" altLang="en-US" sz="2800">
                        <a:latin typeface=""/>
                        <a:ea typeface="华文宋体" panose="02010600040101010101" pitchFamily="2" charset="-122"/>
                        <a:sym typeface="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28575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R w="28575"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35847">
                <a:tc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28575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 gridSpan="4">
                  <a:txBody>
                    <a:bodyPr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SzPct val="85000"/>
                      </a:pPr>
                      <a:endParaRPr lang="zh-CN" altLang="en-US" sz="2800">
                        <a:latin typeface=""/>
                        <a:ea typeface="华文宋体" panose="02010600040101010101" pitchFamily="2" charset="-122"/>
                        <a:sym typeface="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28575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R w="28575"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91795">
                <a:tc rowSpan="3">
                  <a:txBody>
                    <a:bodyPr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20000"/>
                        </a:spcBef>
                        <a:buSzPct val="85000"/>
                      </a:pPr>
                      <a:r>
                        <a:rPr lang="zh-CN" altLang="en-US" sz="3700" b="1">
                          <a:latin typeface=""/>
                          <a:ea typeface="华文宋体" panose="02010600040101010101" pitchFamily="2" charset="-122"/>
                          <a:sym typeface=""/>
                        </a:rPr>
                        <a:t>生平</a:t>
                      </a:r>
                    </a:p>
                    <a:p>
                      <a:pPr marL="0" lvl="0" indent="0" algn="ctr">
                        <a:spcBef>
                          <a:spcPct val="20000"/>
                        </a:spcBef>
                        <a:buSzPct val="85000"/>
                      </a:pPr>
                      <a:r>
                        <a:rPr lang="zh-CN" altLang="en-US" sz="3700" b="1">
                          <a:latin typeface=""/>
                          <a:ea typeface="华文宋体" panose="02010600040101010101" pitchFamily="2" charset="-122"/>
                          <a:sym typeface=""/>
                        </a:rPr>
                        <a:t>简历</a:t>
                      </a:r>
                      <a:endParaRPr lang="zh-CN" altLang="en-US" sz="2800">
                        <a:latin typeface=""/>
                        <a:ea typeface="华文宋体" panose="02010600040101010101" pitchFamily="2" charset="-122"/>
                        <a:sym typeface=""/>
                      </a:endParaRPr>
                    </a:p>
                  </a:txBody>
                  <a:tcPr>
                    <a:lnL w="28575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SzPct val="85000"/>
                      </a:pPr>
                      <a:r>
                        <a:rPr lang="en-US" altLang="en-US" sz="3700" b="1">
                          <a:latin typeface=""/>
                          <a:ea typeface="华文宋体" panose="02010600040101010101" pitchFamily="2" charset="-122"/>
                          <a:sym typeface=""/>
                        </a:rPr>
                        <a:t> </a:t>
                      </a:r>
                      <a:endParaRPr lang="zh-CN" altLang="en-US" sz="3000" b="1">
                        <a:latin typeface=""/>
                        <a:ea typeface="华文宋体" panose="02010600040101010101" pitchFamily="2" charset="-122"/>
                        <a:sym typeface="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gridSpan="3">
                  <a:txBody>
                    <a:bodyPr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SzPct val="85000"/>
                      </a:pPr>
                      <a:endParaRPr lang="zh-CN" altLang="en-US" sz="2800" dirty="0">
                        <a:latin typeface=""/>
                        <a:ea typeface="华文宋体" panose="02010600040101010101" pitchFamily="2" charset="-122"/>
                        <a:sym typeface="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28575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R w="28575"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91795">
                <a:tc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28575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</a:tcPr>
                </a:tc>
                <a:tc>
                  <a:txBody>
                    <a:bodyPr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SzPct val="85000"/>
                      </a:pPr>
                      <a:r>
                        <a:rPr lang="en-US" altLang="en-US" sz="3700" b="1">
                          <a:latin typeface=""/>
                          <a:ea typeface="华文宋体" panose="02010600040101010101" pitchFamily="2" charset="-122"/>
                          <a:sym typeface=""/>
                        </a:rPr>
                        <a:t> </a:t>
                      </a:r>
                      <a:endParaRPr lang="zh-CN" altLang="en-US" sz="3700" b="1">
                        <a:latin typeface=""/>
                        <a:ea typeface="华文宋体" panose="02010600040101010101" pitchFamily="2" charset="-122"/>
                        <a:sym typeface="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gridSpan="3">
                  <a:txBody>
                    <a:bodyPr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SzPct val="85000"/>
                      </a:pPr>
                      <a:endParaRPr lang="zh-CN" altLang="en-US" sz="2800">
                        <a:latin typeface=""/>
                        <a:ea typeface="华文宋体" panose="02010600040101010101" pitchFamily="2" charset="-122"/>
                        <a:sym typeface="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28575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R w="28575"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91795">
                <a:tc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28575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>
                  <a:txBody>
                    <a:bodyPr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SzPct val="85000"/>
                      </a:pPr>
                      <a:r>
                        <a:rPr lang="en-US" altLang="en-US" sz="3700" b="1">
                          <a:latin typeface=""/>
                          <a:ea typeface="华文宋体" panose="02010600040101010101" pitchFamily="2" charset="-122"/>
                          <a:sym typeface=""/>
                        </a:rPr>
                        <a:t> </a:t>
                      </a:r>
                      <a:endParaRPr lang="zh-CN" altLang="en-US" sz="3700" b="1">
                        <a:latin typeface=""/>
                        <a:ea typeface="华文宋体" panose="02010600040101010101" pitchFamily="2" charset="-122"/>
                        <a:sym typeface="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gridSpan="3">
                  <a:txBody>
                    <a:bodyPr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SzPct val="85000"/>
                      </a:pPr>
                      <a:endParaRPr lang="zh-CN" altLang="en-US" sz="2800" dirty="0">
                        <a:latin typeface=""/>
                        <a:ea typeface="华文宋体" panose="02010600040101010101" pitchFamily="2" charset="-122"/>
                        <a:sym typeface="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28575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R w="28575"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62145">
                <a:tc>
                  <a:txBody>
                    <a:bodyPr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SzPct val="85000"/>
                      </a:pPr>
                      <a:r>
                        <a:rPr lang="en-US" altLang="en-US" sz="3700" b="1">
                          <a:latin typeface=""/>
                          <a:ea typeface="华文宋体" panose="02010600040101010101" pitchFamily="2" charset="-122"/>
                          <a:sym typeface=""/>
                        </a:rPr>
                        <a:t>  </a:t>
                      </a:r>
                      <a:r>
                        <a:rPr lang="zh-CN" altLang="en-US" sz="3700" b="1">
                          <a:latin typeface=""/>
                          <a:ea typeface="华文宋体" panose="02010600040101010101" pitchFamily="2" charset="-122"/>
                          <a:sym typeface=""/>
                        </a:rPr>
                        <a:t>爱好</a:t>
                      </a:r>
                      <a:endParaRPr lang="zh-CN" altLang="en-US" sz="2800">
                        <a:latin typeface=""/>
                        <a:ea typeface="华文宋体" panose="02010600040101010101" pitchFamily="2" charset="-122"/>
                        <a:sym typeface=""/>
                      </a:endParaRPr>
                    </a:p>
                  </a:txBody>
                  <a:tcPr>
                    <a:lnL w="28575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28575">
                      <a:solidFill>
                        <a:prstClr val="black"/>
                      </a:solidFill>
                      <a:miter lim="800000"/>
                    </a:lnB>
                    <a:solidFill>
                      <a:schemeClr val="bg1"/>
                    </a:solidFill>
                  </a:tcPr>
                </a:tc>
                <a:tc gridSpan="4">
                  <a:txBody>
                    <a:bodyPr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SzPct val="85000"/>
                      </a:pPr>
                      <a:endParaRPr lang="zh-CN" altLang="en-US" sz="2800" dirty="0">
                        <a:latin typeface=""/>
                        <a:ea typeface="华文宋体" panose="02010600040101010101" pitchFamily="2" charset="-122"/>
                        <a:sym typeface=""/>
                      </a:endParaRPr>
                    </a:p>
                  </a:txBody>
                  <a:tcPr>
                    <a:lnL w="12700">
                      <a:solidFill>
                        <a:prstClr val="black"/>
                      </a:solidFill>
                      <a:miter lim="800000"/>
                    </a:lnL>
                    <a:lnR w="28575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28575">
                      <a:solidFill>
                        <a:prstClr val="black"/>
                      </a:solidFill>
                      <a:miter lim="800000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T w="12700">
                      <a:solidFill>
                        <a:prstClr val="black"/>
                      </a:solidFill>
                      <a:miter lim="800000"/>
                    </a:lnT>
                    <a:lnB w="28575">
                      <a:solidFill>
                        <a:prstClr val="black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T w="12700">
                      <a:solidFill>
                        <a:prstClr val="black"/>
                      </a:solidFill>
                      <a:miter lim="800000"/>
                    </a:lnT>
                    <a:lnB w="28575">
                      <a:solidFill>
                        <a:prstClr val="black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R w="28575"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28575">
                      <a:solidFill>
                        <a:prstClr val="black"/>
                      </a:solidFill>
                      <a:miter lim="8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9252" name="Rectangle 37"/>
          <p:cNvSpPr/>
          <p:nvPr/>
        </p:nvSpPr>
        <p:spPr>
          <a:xfrm>
            <a:off x="3734984" y="1108270"/>
            <a:ext cx="3657524" cy="52322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ctr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陈慥</a:t>
            </a:r>
          </a:p>
        </p:txBody>
      </p:sp>
      <p:sp>
        <p:nvSpPr>
          <p:cNvPr id="9253" name="Rectangle 38"/>
          <p:cNvSpPr/>
          <p:nvPr/>
        </p:nvSpPr>
        <p:spPr>
          <a:xfrm>
            <a:off x="8235800" y="944202"/>
            <a:ext cx="2945280" cy="52322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季常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 </a:t>
            </a:r>
          </a:p>
        </p:txBody>
      </p:sp>
      <p:sp>
        <p:nvSpPr>
          <p:cNvPr id="9254" name="Rectangle 39"/>
          <p:cNvSpPr/>
          <p:nvPr/>
        </p:nvSpPr>
        <p:spPr>
          <a:xfrm>
            <a:off x="2560050" y="1911382"/>
            <a:ext cx="8970226" cy="52322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ctr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其所著帽，方屋而高，似“古方山冠”</a:t>
            </a:r>
          </a:p>
        </p:txBody>
      </p:sp>
      <p:sp>
        <p:nvSpPr>
          <p:cNvPr id="9255" name="Rectangle 40"/>
          <p:cNvSpPr/>
          <p:nvPr/>
        </p:nvSpPr>
        <p:spPr>
          <a:xfrm>
            <a:off x="4601928" y="3906211"/>
            <a:ext cx="6999241" cy="52322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r>
              <a:rPr lang="zh-CN" altLang="en-US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慕朱</a:t>
            </a:r>
            <a:r>
              <a:rPr lang="zh-CN" altLang="en-US" sz="2800" b="1" dirty="0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家</a:t>
            </a:r>
            <a:r>
              <a:rPr lang="zh-CN" altLang="en-US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、</a:t>
            </a:r>
            <a:r>
              <a:rPr lang="zh-CN" altLang="en-US" sz="2800" b="1" dirty="0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郭解</a:t>
            </a:r>
            <a:r>
              <a:rPr lang="zh-CN" altLang="en-US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为人，闾里之侠皆宗之</a:t>
            </a:r>
          </a:p>
        </p:txBody>
      </p:sp>
      <p:sp>
        <p:nvSpPr>
          <p:cNvPr id="9256" name="Rectangle 41"/>
          <p:cNvSpPr/>
          <p:nvPr/>
        </p:nvSpPr>
        <p:spPr>
          <a:xfrm>
            <a:off x="4947693" y="4534153"/>
            <a:ext cx="6620721" cy="52322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r>
              <a:rPr lang="zh-CN" altLang="en-US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折节读书，然终不遇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。</a:t>
            </a:r>
          </a:p>
        </p:txBody>
      </p:sp>
      <p:sp>
        <p:nvSpPr>
          <p:cNvPr id="9257" name="Rectangle 42"/>
          <p:cNvSpPr/>
          <p:nvPr/>
        </p:nvSpPr>
        <p:spPr>
          <a:xfrm>
            <a:off x="3790986" y="5153058"/>
            <a:ext cx="7516623" cy="52322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ctr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r>
              <a:rPr lang="zh-CN" altLang="en-US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遁于光、黄间，曰岐亭</a:t>
            </a:r>
            <a:endParaRPr lang="zh-CN" altLang="en-US" sz="2800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sym typeface=""/>
            </a:endParaRPr>
          </a:p>
        </p:txBody>
      </p:sp>
      <p:sp>
        <p:nvSpPr>
          <p:cNvPr id="9258" name="Rectangle 43"/>
          <p:cNvSpPr/>
          <p:nvPr/>
        </p:nvSpPr>
        <p:spPr>
          <a:xfrm>
            <a:off x="3120972" y="5872195"/>
            <a:ext cx="8128078" cy="52322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ctr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少时，使酒好剑，用财如粪土。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 </a:t>
            </a:r>
          </a:p>
        </p:txBody>
      </p:sp>
      <p:sp>
        <p:nvSpPr>
          <p:cNvPr id="9259" name="Rectangle 44"/>
          <p:cNvSpPr/>
          <p:nvPr/>
        </p:nvSpPr>
        <p:spPr>
          <a:xfrm>
            <a:off x="2950636" y="2427425"/>
            <a:ext cx="8430444" cy="52322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ctr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环堵萧然，妻子奴婢皆有自得之意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 </a:t>
            </a:r>
          </a:p>
        </p:txBody>
      </p:sp>
      <p:sp>
        <p:nvSpPr>
          <p:cNvPr id="9260" name="Rectangle 45"/>
          <p:cNvSpPr/>
          <p:nvPr/>
        </p:nvSpPr>
        <p:spPr>
          <a:xfrm>
            <a:off x="2684587" y="2926431"/>
            <a:ext cx="8916582" cy="95410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ctr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世有勋阀，家在洛阳，园宅壮丽，与公侯等。河北有田，岁得帛千匹</a:t>
            </a:r>
          </a:p>
        </p:txBody>
      </p:sp>
      <p:sp>
        <p:nvSpPr>
          <p:cNvPr id="9261" name="Rectangle 46"/>
          <p:cNvSpPr/>
          <p:nvPr/>
        </p:nvSpPr>
        <p:spPr>
          <a:xfrm>
            <a:off x="174171" y="885371"/>
            <a:ext cx="11785600" cy="5849258"/>
          </a:xfrm>
          <a:prstGeom prst="rect">
            <a:avLst/>
          </a:prstGeom>
          <a:noFill/>
          <a:ln w="12700" cap="sq">
            <a:solidFill>
              <a:schemeClr val="tx1"/>
            </a:solidFill>
            <a:round/>
          </a:ln>
        </p:spPr>
        <p:txBody>
          <a:bodyPr wrap="none" anchor="ctr" anchorCtr="0"/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endParaRPr lang="zh-CN" altLang="en-US" sz="2800">
              <a:latin typeface="楷体" panose="02010609060101010101" pitchFamily="49" charset="-122"/>
              <a:ea typeface="楷体" panose="02010609060101010101" pitchFamily="49" charset="-122"/>
              <a:sym typeface=""/>
            </a:endParaRPr>
          </a:p>
        </p:txBody>
      </p:sp>
      <p:cxnSp>
        <p:nvCxnSpPr>
          <p:cNvPr id="9262" name="Line 47"/>
          <p:cNvCxnSpPr/>
          <p:nvPr/>
        </p:nvCxnSpPr>
        <p:spPr>
          <a:xfrm>
            <a:off x="3931845" y="762000"/>
            <a:ext cx="4672133" cy="0"/>
          </a:xfrm>
          <a:prstGeom prst="line">
            <a:avLst/>
          </a:prstGeom>
          <a:noFill/>
          <a:ln w="38100" cap="sq">
            <a:solidFill>
              <a:schemeClr val="tx1"/>
            </a:solidFill>
            <a:bevel/>
          </a:ln>
        </p:spPr>
      </p:cxnSp>
      <p:cxnSp>
        <p:nvCxnSpPr>
          <p:cNvPr id="9263" name="Line 48"/>
          <p:cNvCxnSpPr/>
          <p:nvPr/>
        </p:nvCxnSpPr>
        <p:spPr>
          <a:xfrm>
            <a:off x="4057580" y="765175"/>
            <a:ext cx="4369764" cy="0"/>
          </a:xfrm>
          <a:prstGeom prst="line">
            <a:avLst/>
          </a:prstGeom>
          <a:noFill/>
          <a:ln w="12700" cap="sq">
            <a:solidFill>
              <a:schemeClr val="tx1"/>
            </a:solidFill>
            <a:bevel/>
          </a:ln>
        </p:spPr>
      </p:cxnSp>
      <p:sp>
        <p:nvSpPr>
          <p:cNvPr id="9264" name="Text Box 49"/>
          <p:cNvSpPr/>
          <p:nvPr/>
        </p:nvSpPr>
        <p:spPr>
          <a:xfrm>
            <a:off x="2801503" y="3856324"/>
            <a:ext cx="1321457" cy="52322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少时</a:t>
            </a:r>
          </a:p>
        </p:txBody>
      </p:sp>
      <p:sp>
        <p:nvSpPr>
          <p:cNvPr id="9265" name="Text Box 50"/>
          <p:cNvSpPr/>
          <p:nvPr/>
        </p:nvSpPr>
        <p:spPr>
          <a:xfrm>
            <a:off x="2851256" y="4506166"/>
            <a:ext cx="1321457" cy="52322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稍壮</a:t>
            </a:r>
          </a:p>
        </p:txBody>
      </p:sp>
      <p:sp>
        <p:nvSpPr>
          <p:cNvPr id="9266" name="Text Box 51"/>
          <p:cNvSpPr/>
          <p:nvPr/>
        </p:nvSpPr>
        <p:spPr>
          <a:xfrm>
            <a:off x="2902893" y="5229089"/>
            <a:ext cx="1321457" cy="52322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晚年</a:t>
            </a:r>
          </a:p>
        </p:txBody>
      </p:sp>
    </p:spTree>
    <p:extLst>
      <p:ext uri="{BB962C8B-B14F-4D97-AF65-F5344CB8AC3E}">
        <p14:creationId xmlns:p14="http://schemas.microsoft.com/office/powerpoint/2010/main" val="167335976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5" fill="hold" nodeType="clickPar">
                      <p:stCondLst>
                        <p:cond delay="indefinite"/>
                      </p:stCondLst>
                      <p:childTnLst>
                        <p:par>
                          <p:cTn id="6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55" grpId="0"/>
      <p:bldP spid="9256" grpId="0"/>
      <p:bldP spid="9257" grpId="0"/>
      <p:bldP spid="9258" grpId="0"/>
      <p:bldP spid="9259" grpId="0"/>
      <p:bldP spid="926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5" name="内容占位符 1"/>
          <p:cNvSpPr>
            <a:spLocks noGrp="1" noChangeArrowheads="1"/>
          </p:cNvSpPr>
          <p:nvPr>
            <p:ph idx="1"/>
          </p:nvPr>
        </p:nvSpPr>
        <p:spPr>
          <a:xfrm>
            <a:off x="182880" y="219167"/>
            <a:ext cx="11734799" cy="639130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zh-CN" altLang="en-US" b="1" dirty="0" smtClean="0"/>
              <a:t>晚年的方山子</a:t>
            </a:r>
            <a:endParaRPr lang="en-US" altLang="zh-CN" b="1" dirty="0"/>
          </a:p>
          <a:p>
            <a:pPr marL="0" indent="0">
              <a:buNone/>
            </a:pPr>
            <a:endParaRPr lang="en-US" altLang="zh-CN" b="1" dirty="0" smtClean="0">
              <a:latin typeface="楷体" panose="02010609060101010101" pitchFamily="49" charset="-122"/>
              <a:ea typeface="楷体" panose="02010609060101010101" pitchFamily="49" charset="-122"/>
              <a:sym typeface="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方山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子，光、</a:t>
            </a:r>
            <a:r>
              <a:rPr lang="zh-CN" altLang="en-US" b="1" dirty="0" smtClean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黄间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隐</a:t>
            </a:r>
            <a:r>
              <a:rPr lang="zh-CN" altLang="en-US" b="1" dirty="0" smtClean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人也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。少时慕朱家、</a:t>
            </a:r>
            <a:r>
              <a:rPr lang="zh-CN" altLang="en-US" b="1" dirty="0" smtClean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郭解为人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，</a:t>
            </a:r>
            <a:r>
              <a:rPr lang="zh-CN" altLang="en-US" b="1" dirty="0" smtClean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闾里之</a:t>
            </a:r>
            <a:r>
              <a:rPr lang="zh-CN" altLang="en-US" b="1" dirty="0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侠</a:t>
            </a:r>
            <a:r>
              <a:rPr lang="zh-CN" altLang="en-US" b="1" dirty="0" smtClean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皆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宗</a:t>
            </a:r>
            <a:r>
              <a:rPr lang="zh-CN" altLang="en-US" b="1" dirty="0" smtClean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之。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稍壮，折</a:t>
            </a:r>
            <a:r>
              <a:rPr lang="zh-CN" altLang="en-US" b="1" dirty="0" smtClean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节</a:t>
            </a:r>
            <a:r>
              <a:rPr lang="zh-CN" altLang="en-US" b="1" dirty="0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读书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，欲以此驰骋</a:t>
            </a:r>
            <a:r>
              <a:rPr lang="zh-CN" altLang="en-US" b="1" dirty="0" smtClean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当世，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然终不遇。晚乃</a:t>
            </a:r>
            <a:r>
              <a:rPr lang="zh-CN" altLang="en-US" b="1" dirty="0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遁</a:t>
            </a:r>
            <a:r>
              <a:rPr lang="zh-CN" altLang="en-US" b="1" dirty="0" smtClean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于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光、黄间，曰岐</a:t>
            </a:r>
            <a:r>
              <a:rPr lang="zh-CN" altLang="en-US" b="1" dirty="0" smtClean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亭。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庵居蔬食，不与世相闻。弃车马，毁冠服，徒步往来山中，人莫识也。见其所著帽，方</a:t>
            </a:r>
            <a:r>
              <a:rPr lang="zh-CN" altLang="en-US" b="1" dirty="0" smtClean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屋而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高，曰：“此</a:t>
            </a:r>
            <a:r>
              <a:rPr lang="zh-CN" altLang="en-US" b="1" dirty="0" smtClean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岂</a:t>
            </a:r>
            <a:r>
              <a:rPr lang="zh-CN" altLang="en-US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古方</a:t>
            </a:r>
            <a:r>
              <a:rPr lang="zh-CN" altLang="en-US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山</a:t>
            </a:r>
            <a:r>
              <a:rPr lang="zh-CN" altLang="en-US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冠</a:t>
            </a:r>
            <a:r>
              <a:rPr lang="zh-CN" altLang="en-US" b="1" dirty="0" smtClean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之遗象乎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？”因谓之方山子</a:t>
            </a:r>
            <a:r>
              <a:rPr lang="zh-CN" altLang="en-US" b="1" dirty="0" smtClean="0"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。</a:t>
            </a:r>
            <a:endParaRPr lang="en-US" altLang="zh-CN" b="1" dirty="0" smtClean="0">
              <a:latin typeface="楷体" panose="02010609060101010101" pitchFamily="49" charset="-122"/>
              <a:ea typeface="楷体" panose="02010609060101010101" pitchFamily="49" charset="-122"/>
              <a:sym typeface=""/>
            </a:endParaRPr>
          </a:p>
          <a:p>
            <a:pPr>
              <a:buFont typeface="Wingdings" panose="05000000000000000000" pitchFamily="2" charset="2"/>
              <a:buChar char="u"/>
            </a:pPr>
            <a:r>
              <a:rPr lang="zh-CN" altLang="en-US" sz="2800" b="1" dirty="0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姓名：</a:t>
            </a:r>
            <a:endParaRPr lang="en-US" altLang="zh-CN" sz="2800" b="1" dirty="0" smtClean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sym typeface=""/>
            </a:endParaRPr>
          </a:p>
          <a:p>
            <a:pPr>
              <a:buFont typeface="Wingdings" panose="05000000000000000000" pitchFamily="2" charset="2"/>
              <a:buChar char="u"/>
            </a:pPr>
            <a:r>
              <a:rPr lang="zh-CN" altLang="en-US" sz="2800" b="1" dirty="0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号及原因？</a:t>
            </a:r>
            <a:endParaRPr lang="en-US" altLang="zh-CN" sz="2800" b="1" dirty="0" smtClean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sym typeface=""/>
            </a:endParaRPr>
          </a:p>
          <a:p>
            <a:pPr>
              <a:buFont typeface="Wingdings" panose="05000000000000000000" pitchFamily="2" charset="2"/>
              <a:buChar char="u"/>
            </a:pPr>
            <a:r>
              <a:rPr lang="zh-CN" altLang="en-US" sz="2800" b="1" dirty="0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住址？</a:t>
            </a:r>
            <a:endParaRPr lang="en-US" altLang="zh-CN" sz="2800" b="1" dirty="0" smtClean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sym typeface=""/>
            </a:endParaRPr>
          </a:p>
          <a:p>
            <a:pPr>
              <a:buFont typeface="Wingdings" panose="05000000000000000000" pitchFamily="2" charset="2"/>
              <a:buChar char="u"/>
            </a:pPr>
            <a:r>
              <a:rPr lang="zh-CN" altLang="en-US" sz="2800" b="1" dirty="0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职业？</a:t>
            </a:r>
            <a:endParaRPr lang="en-US" altLang="zh-CN" sz="2800" b="1" dirty="0" smtClean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sym typeface=""/>
            </a:endParaRPr>
          </a:p>
          <a:p>
            <a:pPr>
              <a:buFont typeface="Wingdings" panose="05000000000000000000" pitchFamily="2" charset="2"/>
              <a:buChar char="u"/>
            </a:pPr>
            <a:r>
              <a:rPr lang="zh-CN" altLang="en-US" sz="4000" b="1" dirty="0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"/>
              </a:rPr>
              <a:t>                 怪</a:t>
            </a:r>
            <a:endParaRPr lang="en-US" altLang="zh-CN" sz="4000" b="1" dirty="0" smtClean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sym typeface=""/>
            </a:endParaRPr>
          </a:p>
          <a:p>
            <a:pPr marL="0" indent="0">
              <a:buNone/>
            </a:pPr>
            <a:endParaRPr lang="zh-CN" altLang="zh-CN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3" name="Picture 5" descr="5fdf8db1cb13495414b4a0a8574e9258d009b3de9d82526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9254" y="3360495"/>
            <a:ext cx="2638425" cy="392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11182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98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98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82153" y="2160397"/>
            <a:ext cx="5846464" cy="564008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17714" y="422517"/>
            <a:ext cx="11974286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25000"/>
              </a:lnSpc>
              <a:spcAft>
                <a:spcPts val="0"/>
              </a:spcAft>
              <a:buFont typeface="Wingdings" panose="05000000000000000000" pitchFamily="2" charset="2"/>
              <a:buChar char="p"/>
            </a:pPr>
            <a:r>
              <a:rPr lang="zh-CN" altLang="en-US" sz="2800" b="1" kern="100" dirty="0" smtClean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"/>
              </a:rPr>
              <a:t>异在何处？</a:t>
            </a:r>
            <a:endParaRPr lang="en-US" altLang="zh-CN" sz="2800" b="1" kern="100" dirty="0" smtClean="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  <a:sym typeface=""/>
            </a:endParaRPr>
          </a:p>
          <a:p>
            <a:pPr algn="just">
              <a:lnSpc>
                <a:spcPct val="125000"/>
              </a:lnSpc>
              <a:spcAft>
                <a:spcPts val="0"/>
              </a:spcAft>
            </a:pPr>
            <a:r>
              <a:rPr lang="zh-CN" altLang="en-US" sz="2800" b="1" kern="100" dirty="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余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谪居于黄，过岐亭，适见</a:t>
            </a:r>
            <a:r>
              <a:rPr lang="zh-CN" altLang="en-US" sz="2800" b="1" kern="100" dirty="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焉。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曰：“</a:t>
            </a:r>
            <a:r>
              <a:rPr lang="zh-CN" altLang="en-US" sz="2800" b="1" kern="1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呜呼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！此吾故人陈慥季常也。</a:t>
            </a:r>
            <a:r>
              <a:rPr lang="zh-CN" altLang="en-US" sz="2800" b="1" kern="1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何为而在此？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”方山子亦</a:t>
            </a:r>
            <a:r>
              <a:rPr lang="zh-CN" altLang="en-US" sz="2800" b="1" kern="1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矍</a:t>
            </a:r>
            <a:r>
              <a:rPr lang="zh-CN" altLang="en-US" sz="2800" b="1" kern="100" dirty="0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然</a:t>
            </a:r>
            <a:r>
              <a:rPr lang="zh-CN" altLang="en-US" sz="2800" b="1" kern="100" dirty="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，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问余所以至此者。余告之故。</a:t>
            </a:r>
            <a:r>
              <a:rPr lang="zh-CN" altLang="en-US" sz="2800" b="1" kern="1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俯而不答，仰而笑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，呼余宿其家。环堵</a:t>
            </a:r>
            <a:r>
              <a:rPr lang="zh-CN" altLang="en-US" sz="2800" b="1" kern="100" dirty="0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萧然</a:t>
            </a:r>
            <a:r>
              <a:rPr lang="zh-CN" altLang="en-US" sz="2800" b="1" kern="100" dirty="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，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而妻子奴婢皆有</a:t>
            </a:r>
            <a:r>
              <a:rPr lang="zh-CN" altLang="en-US" sz="2800" b="1" kern="1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自得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之意。余既耸然</a:t>
            </a:r>
            <a:r>
              <a:rPr lang="zh-CN" altLang="en-US" sz="2800" b="1" kern="1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异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之。</a:t>
            </a:r>
            <a:endParaRPr lang="en-US" altLang="zh-CN" sz="2800" b="1" kern="100" dirty="0" smtClean="0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  <a:sym typeface=""/>
            </a:endParaRPr>
          </a:p>
          <a:p>
            <a:pPr algn="just">
              <a:lnSpc>
                <a:spcPct val="125000"/>
              </a:lnSpc>
              <a:spcAft>
                <a:spcPts val="0"/>
              </a:spcAft>
            </a:pPr>
            <a:endParaRPr lang="en-US" altLang="zh-CN" sz="2800" b="1" kern="100" dirty="0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  <a:sym typeface=""/>
            </a:endParaRPr>
          </a:p>
          <a:p>
            <a:pPr algn="just">
              <a:lnSpc>
                <a:spcPct val="125000"/>
              </a:lnSpc>
              <a:spcAft>
                <a:spcPts val="0"/>
              </a:spcAft>
            </a:pPr>
            <a:r>
              <a:rPr lang="zh-CN" altLang="en-US" sz="2800" b="1" kern="100" dirty="0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相遇后的反应？</a:t>
            </a:r>
            <a:endParaRPr lang="en-US" altLang="zh-CN" sz="2800" b="1" kern="100" dirty="0" smtClean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  <a:sym typeface=""/>
            </a:endParaRPr>
          </a:p>
          <a:p>
            <a:pPr algn="just">
              <a:lnSpc>
                <a:spcPct val="125000"/>
              </a:lnSpc>
              <a:spcAft>
                <a:spcPts val="0"/>
              </a:spcAft>
            </a:pPr>
            <a:r>
              <a:rPr lang="zh-CN" altLang="en-US" sz="2800" b="1" kern="100" dirty="0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家境？</a:t>
            </a:r>
            <a:endParaRPr lang="en-US" altLang="zh-CN" sz="2800" b="1" kern="100" dirty="0" smtClean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  <a:sym typeface=""/>
            </a:endParaRPr>
          </a:p>
          <a:p>
            <a:pPr algn="just">
              <a:lnSpc>
                <a:spcPct val="125000"/>
              </a:lnSpc>
              <a:spcAft>
                <a:spcPts val="0"/>
              </a:spcAft>
            </a:pPr>
            <a:r>
              <a:rPr lang="zh-CN" altLang="en-US" sz="2800" b="1" kern="100" dirty="0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妻子奴婢心态？</a:t>
            </a:r>
            <a:endParaRPr lang="en-US" altLang="zh-CN" sz="2800" b="1" kern="100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  <a:sym typeface=""/>
            </a:endParaRPr>
          </a:p>
          <a:p>
            <a:pPr algn="just">
              <a:lnSpc>
                <a:spcPct val="125000"/>
              </a:lnSpc>
              <a:spcAft>
                <a:spcPts val="0"/>
              </a:spcAft>
            </a:pPr>
            <a:r>
              <a:rPr lang="zh-CN" altLang="en-US" sz="2800" b="1" kern="100" dirty="0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方山子心态？</a:t>
            </a:r>
            <a:endParaRPr lang="en-US" altLang="zh-CN" sz="2800" b="1" kern="100" dirty="0" smtClean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  <a:sym typeface=""/>
            </a:endParaRPr>
          </a:p>
          <a:p>
            <a:pPr algn="just">
              <a:lnSpc>
                <a:spcPct val="125000"/>
              </a:lnSpc>
              <a:spcAft>
                <a:spcPts val="0"/>
              </a:spcAft>
            </a:pPr>
            <a:r>
              <a:rPr lang="zh-CN" altLang="en-US" sz="2800" b="1" kern="100" dirty="0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我的反应？</a:t>
            </a:r>
            <a:endParaRPr lang="en-US" altLang="zh-CN" sz="2800" b="1" kern="100" dirty="0" smtClean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  <a:sym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1664389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:p15="http://schemas.microsoft.com/office/powerpoint/2012/main"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5" fill="hold" nodeType="clickPar">
                      <p:stCondLst>
                        <p:cond delay="indefinite"/>
                      </p:stCondLst>
                      <p:childTnLst>
                        <p:par>
                          <p:cTn id="6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308809"/>
            <a:ext cx="4592666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296332" y="149085"/>
            <a:ext cx="9768113" cy="60170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25000"/>
              </a:lnSpc>
              <a:spcAft>
                <a:spcPts val="0"/>
              </a:spcAft>
            </a:pPr>
            <a:endParaRPr lang="en-US" altLang="zh-CN" sz="2800" b="1" kern="100" dirty="0" smtClean="0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  <a:sym typeface=""/>
            </a:endParaRPr>
          </a:p>
          <a:p>
            <a:pPr lvl="0" algn="just">
              <a:lnSpc>
                <a:spcPct val="125000"/>
              </a:lnSpc>
              <a:spcAft>
                <a:spcPts val="0"/>
              </a:spcAft>
            </a:pPr>
            <a:r>
              <a:rPr lang="zh-CN" altLang="en-US" sz="2800" b="1" kern="100" dirty="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    既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耸然异之，独念方山子少时，</a:t>
            </a:r>
            <a:r>
              <a:rPr lang="zh-CN" altLang="en-US" sz="2800" b="1" kern="1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使</a:t>
            </a:r>
            <a:r>
              <a:rPr lang="zh-CN" altLang="en-US" sz="2800" b="1" kern="100" dirty="0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酒好剑</a:t>
            </a:r>
            <a:r>
              <a:rPr lang="zh-CN" altLang="en-US" sz="2800" b="1" kern="100" dirty="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，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用财如粪土。前十有九年，余在</a:t>
            </a:r>
            <a:r>
              <a:rPr lang="zh-CN" altLang="en-US" sz="2800" b="1" kern="100" dirty="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岐山，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见方山子从两骑，挟二矢，游西山。鹊起于前，使骑逐而射之，不获。方山子怒</a:t>
            </a:r>
            <a:r>
              <a:rPr lang="zh-CN" altLang="en-US" sz="2800" b="1" kern="100" dirty="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马独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出，一发得</a:t>
            </a:r>
            <a:r>
              <a:rPr lang="zh-CN" altLang="en-US" sz="2800" b="1" kern="100" dirty="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之。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因与余马上论</a:t>
            </a:r>
            <a:r>
              <a:rPr lang="zh-CN" altLang="en-US" sz="2800" b="1" kern="1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用兵及古今成败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，自谓一世豪士。今几日耳，</a:t>
            </a:r>
            <a:r>
              <a:rPr lang="zh-CN" altLang="en-US" sz="2800" b="1" kern="1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精悍之色犹见于</a:t>
            </a:r>
            <a:r>
              <a:rPr lang="zh-CN" altLang="en-US" sz="2800" b="1" kern="100" dirty="0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眉间，</a:t>
            </a:r>
            <a:r>
              <a:rPr lang="zh-CN" altLang="en-US" sz="2800" b="1" kern="1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而岂山中之人哉</a:t>
            </a:r>
            <a:r>
              <a:rPr lang="zh-CN" altLang="en-US" sz="2800" b="1" kern="100" dirty="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？</a:t>
            </a:r>
            <a:endParaRPr lang="en-US" altLang="zh-CN" sz="2800" b="1" kern="100" dirty="0" smtClean="0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  <a:sym typeface=""/>
            </a:endParaRPr>
          </a:p>
          <a:p>
            <a:pPr lvl="0" algn="just">
              <a:lnSpc>
                <a:spcPct val="125000"/>
              </a:lnSpc>
              <a:spcAft>
                <a:spcPts val="0"/>
              </a:spcAft>
            </a:pPr>
            <a:r>
              <a:rPr lang="zh-CN" altLang="en-US" sz="2800" b="1" kern="100" dirty="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   然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方山子世有勋阀，当得</a:t>
            </a:r>
            <a:r>
              <a:rPr lang="zh-CN" altLang="en-US" sz="2800" b="1" kern="100" dirty="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官，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使从事于其间，今已</a:t>
            </a:r>
            <a:r>
              <a:rPr lang="zh-CN" altLang="en-US" sz="2800" b="1" kern="1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显闻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。而其家在</a:t>
            </a:r>
            <a:r>
              <a:rPr lang="zh-CN" altLang="en-US" sz="2800" b="1" kern="1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洛阳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，园宅壮丽与公侯等。河北有田，岁得帛千匹，亦足以富乐。皆弃</a:t>
            </a:r>
            <a:r>
              <a:rPr lang="zh-CN" altLang="en-US" sz="2800" b="1" kern="1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不取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，独来穷山</a:t>
            </a:r>
            <a:r>
              <a:rPr lang="zh-CN" altLang="en-US" sz="2800" b="1" kern="100" dirty="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中，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此岂</a:t>
            </a:r>
            <a:r>
              <a:rPr lang="zh-CN" altLang="en-US" sz="2800" b="1" kern="1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无得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而然哉</a:t>
            </a:r>
            <a:r>
              <a:rPr lang="zh-CN" altLang="en-US" sz="2800" b="1" kern="100" dirty="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？</a:t>
            </a:r>
            <a:endParaRPr lang="en-US" altLang="zh-CN" sz="2800" b="1" kern="100" dirty="0" smtClean="0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  <a:sym typeface=""/>
            </a:endParaRPr>
          </a:p>
          <a:p>
            <a:pPr lvl="0" algn="just">
              <a:lnSpc>
                <a:spcPct val="125000"/>
              </a:lnSpc>
              <a:spcAft>
                <a:spcPts val="0"/>
              </a:spcAft>
            </a:pPr>
            <a:endParaRPr lang="en-US" altLang="zh-CN" sz="2800" b="1" kern="100" dirty="0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  <a:sym typeface=""/>
            </a:endParaRPr>
          </a:p>
          <a:p>
            <a:pPr lvl="0" algn="just">
              <a:lnSpc>
                <a:spcPct val="125000"/>
              </a:lnSpc>
              <a:spcAft>
                <a:spcPts val="0"/>
              </a:spcAft>
            </a:pPr>
            <a:r>
              <a:rPr lang="zh-CN" altLang="en-US" sz="2800" b="1" kern="100" dirty="0" smtClean="0">
                <a:solidFill>
                  <a:srgbClr val="C00000"/>
                </a:solidFill>
                <a:latin typeface="+mn-ea"/>
                <a:cs typeface="Times New Roman" panose="02020603050405020304" pitchFamily="18" charset="0"/>
                <a:sym typeface=""/>
              </a:rPr>
              <a:t>名字？家乡？职业？爱好？</a:t>
            </a:r>
            <a:endParaRPr lang="zh-CN" altLang="zh-CN" sz="2800" b="1" kern="100" dirty="0">
              <a:solidFill>
                <a:srgbClr val="C00000"/>
              </a:solidFill>
              <a:latin typeface="+mn-ea"/>
              <a:cs typeface="Times New Roman" panose="02020603050405020304" pitchFamily="18" charset="0"/>
              <a:sym typeface="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2420" y="149085"/>
            <a:ext cx="3159839" cy="5922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 algn="just">
              <a:lnSpc>
                <a:spcPct val="125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zh-CN" altLang="en-US" sz="2800" b="1" kern="100" dirty="0" smtClean="0">
                <a:latin typeface=""/>
                <a:ea typeface="华文宋体" panose="02010600040101010101" pitchFamily="2" charset="-122"/>
                <a:cs typeface="Times New Roman" panose="02020603050405020304" pitchFamily="18" charset="0"/>
                <a:sym typeface=""/>
              </a:rPr>
              <a:t>少年时的方山子</a:t>
            </a:r>
            <a:endParaRPr lang="zh-CN" altLang="zh-CN" sz="2800" kern="100" dirty="0">
              <a:latin typeface=""/>
              <a:ea typeface="华文宋体" panose="02010600040101010101" pitchFamily="2" charset="-122"/>
              <a:cs typeface="Times New Roman" panose="02020603050405020304" pitchFamily="18" charset="0"/>
              <a:sym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1394237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:p15="http://schemas.microsoft.com/office/powerpoint/2012/main"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308809"/>
            <a:ext cx="4592666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70021" y="1665445"/>
            <a:ext cx="11212668" cy="4939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5000"/>
              </a:lnSpc>
              <a:spcAft>
                <a:spcPts val="0"/>
              </a:spcAft>
            </a:pPr>
            <a:r>
              <a:rPr lang="en-US" altLang="zh-CN" sz="2800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1</a:t>
            </a:r>
            <a:r>
              <a:rPr lang="zh-CN" altLang="zh-CN" sz="2800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相同：同是天涯沦落人，相逢竟是曾相识。</a:t>
            </a:r>
          </a:p>
          <a:p>
            <a:pPr algn="just">
              <a:lnSpc>
                <a:spcPct val="125000"/>
              </a:lnSpc>
              <a:spcAft>
                <a:spcPts val="0"/>
              </a:spcAft>
            </a:pPr>
            <a:r>
              <a:rPr lang="en-US" altLang="zh-CN" sz="2800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 </a:t>
            </a:r>
            <a:r>
              <a:rPr lang="zh-CN" altLang="zh-CN" sz="2800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“俯而不答，仰而笑”。两人在岐亭久别重逢，陈慥听完苏轼的遭遇后的细节描写。</a:t>
            </a:r>
          </a:p>
          <a:p>
            <a:pPr algn="just">
              <a:lnSpc>
                <a:spcPct val="125000"/>
              </a:lnSpc>
              <a:spcAft>
                <a:spcPts val="0"/>
              </a:spcAft>
            </a:pPr>
            <a:r>
              <a:rPr lang="en-US" altLang="zh-CN" sz="2800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2</a:t>
            </a:r>
            <a:r>
              <a:rPr lang="zh-CN" altLang="zh-CN" sz="2800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相同：反应北宋的社会现实。</a:t>
            </a:r>
          </a:p>
          <a:p>
            <a:pPr algn="just">
              <a:lnSpc>
                <a:spcPct val="125000"/>
              </a:lnSpc>
              <a:spcAft>
                <a:spcPts val="0"/>
              </a:spcAft>
            </a:pPr>
            <a:r>
              <a:rPr lang="en-US" altLang="zh-CN" sz="2800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 </a:t>
            </a:r>
            <a:r>
              <a:rPr lang="zh-CN" altLang="zh-CN" sz="2800" kern="100" dirty="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“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余闻光、黄</a:t>
            </a:r>
            <a:r>
              <a:rPr lang="zh-CN" altLang="en-US" sz="2800" b="1" kern="100" dirty="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间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多</a:t>
            </a:r>
            <a:r>
              <a:rPr lang="zh-CN" altLang="en-US" sz="2800" b="1" kern="1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异</a:t>
            </a:r>
            <a:r>
              <a:rPr lang="zh-CN" altLang="en-US" sz="2800" b="1" kern="100" dirty="0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人</a:t>
            </a:r>
            <a:r>
              <a:rPr lang="zh-CN" altLang="en-US" sz="2800" b="1" kern="100" dirty="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，往往</a:t>
            </a:r>
            <a:r>
              <a:rPr lang="zh-CN" altLang="en-US" sz="2800" b="1" kern="1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阳</a:t>
            </a:r>
            <a:r>
              <a:rPr lang="zh-CN" altLang="en-US" sz="2800" b="1" kern="100" dirty="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狂垢污，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不可得而见。方山子</a:t>
            </a:r>
            <a:r>
              <a:rPr lang="zh-CN" altLang="en-US" sz="2800" b="1" kern="100" dirty="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傥见</a:t>
            </a:r>
            <a:r>
              <a:rPr lang="zh-CN" altLang="en-US" sz="2800" b="1" kern="1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之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欤？</a:t>
            </a:r>
            <a:r>
              <a:rPr lang="zh-CN" altLang="zh-CN" sz="2800" kern="100" dirty="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”</a:t>
            </a:r>
            <a:r>
              <a:rPr lang="zh-CN" altLang="zh-CN" sz="2800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，非个别现象，不是苏轼和陈慥独有的不幸遭遇，而是一类现象，“多异人”的“多”字体现了世道黑暗。</a:t>
            </a:r>
          </a:p>
          <a:p>
            <a:pPr marL="342900" lvl="0" indent="-342900" algn="just">
              <a:lnSpc>
                <a:spcPct val="125000"/>
              </a:lnSpc>
              <a:spcAft>
                <a:spcPts val="0"/>
              </a:spcAft>
              <a:buFont typeface="Wingdings" panose="05000000000000000000" pitchFamily="2" charset="2"/>
              <a:buChar char=""/>
            </a:pPr>
            <a:r>
              <a:rPr lang="zh-CN" altLang="en-US" sz="2800" b="1" dirty="0" smtClean="0">
                <a:latin typeface=""/>
                <a:ea typeface="华文宋体" panose="02010600040101010101" pitchFamily="2" charset="-122"/>
                <a:sym typeface=""/>
              </a:rPr>
              <a:t>塑造豪爽、超脱的形象，受到佛家道家影响的苏轼也是，他破例</a:t>
            </a:r>
            <a:r>
              <a:rPr lang="zh-CN" altLang="en-US" sz="2800" b="1" dirty="0">
                <a:latin typeface=""/>
                <a:ea typeface="华文宋体" panose="02010600040101010101" pitchFamily="2" charset="-122"/>
                <a:sym typeface=""/>
              </a:rPr>
              <a:t>给方山子作传，是因为</a:t>
            </a:r>
            <a:r>
              <a:rPr lang="zh-CN" altLang="en-US" sz="2800" b="1" dirty="0">
                <a:solidFill>
                  <a:srgbClr val="C00000"/>
                </a:solidFill>
                <a:latin typeface=""/>
                <a:ea typeface="华文宋体" panose="02010600040101010101" pitchFamily="2" charset="-122"/>
                <a:sym typeface=""/>
              </a:rPr>
              <a:t>随缘自适的方山子给苏轼提供了重要的人生</a:t>
            </a:r>
            <a:r>
              <a:rPr lang="zh-CN" altLang="en-US" sz="2800" b="1" dirty="0" smtClean="0">
                <a:solidFill>
                  <a:srgbClr val="C00000"/>
                </a:solidFill>
                <a:latin typeface=""/>
                <a:ea typeface="华文宋体" panose="02010600040101010101" pitchFamily="2" charset="-122"/>
                <a:sym typeface=""/>
              </a:rPr>
              <a:t>参照</a:t>
            </a:r>
            <a:r>
              <a:rPr lang="zh-CN" altLang="en-US" sz="2800" b="1" dirty="0">
                <a:solidFill>
                  <a:srgbClr val="C00000"/>
                </a:solidFill>
                <a:latin typeface=""/>
                <a:ea typeface="华文宋体" panose="02010600040101010101" pitchFamily="2" charset="-122"/>
                <a:sym typeface=""/>
              </a:rPr>
              <a:t>。</a:t>
            </a:r>
            <a:endParaRPr lang="zh-CN" altLang="zh-CN" sz="2800" kern="100" dirty="0">
              <a:solidFill>
                <a:srgbClr val="C00000"/>
              </a:solidFill>
              <a:latin typeface=""/>
              <a:ea typeface="华文宋体" panose="02010600040101010101" pitchFamily="2" charset="-122"/>
              <a:cs typeface="Times New Roman" panose="02020603050405020304" pitchFamily="18" charset="0"/>
              <a:sym typeface="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296332" y="149085"/>
            <a:ext cx="9768113" cy="22852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25000"/>
              </a:lnSpc>
              <a:spcAft>
                <a:spcPts val="0"/>
              </a:spcAft>
              <a:buFont typeface="Wingdings" panose="05000000000000000000" pitchFamily="2" charset="2"/>
              <a:buChar char=""/>
            </a:pPr>
            <a:r>
              <a:rPr lang="zh-CN" altLang="zh-CN" sz="2400" b="1" kern="100" dirty="0" smtClean="0">
                <a:latin typeface=""/>
                <a:ea typeface="华文宋体" panose="02010600040101010101" pitchFamily="2" charset="-122"/>
                <a:cs typeface="Times New Roman" panose="02020603050405020304" pitchFamily="18" charset="0"/>
                <a:sym typeface=""/>
              </a:rPr>
              <a:t>（任务二）创作意图</a:t>
            </a:r>
            <a:endParaRPr lang="zh-CN" altLang="zh-CN" kern="100" dirty="0" smtClean="0">
              <a:latin typeface=""/>
              <a:ea typeface="华文宋体" panose="02010600040101010101" pitchFamily="2" charset="-122"/>
              <a:cs typeface="Times New Roman" panose="02020603050405020304" pitchFamily="18" charset="0"/>
              <a:sym typeface=""/>
            </a:endParaRPr>
          </a:p>
          <a:p>
            <a:pPr marL="266700" indent="266700" algn="just">
              <a:lnSpc>
                <a:spcPct val="125000"/>
              </a:lnSpc>
              <a:spcAft>
                <a:spcPts val="0"/>
              </a:spcAft>
            </a:pPr>
            <a:r>
              <a:rPr lang="zh-CN" altLang="zh-CN" sz="2400" b="1" kern="100" dirty="0" smtClean="0">
                <a:latin typeface=""/>
                <a:ea typeface="华文宋体" panose="02010600040101010101" pitchFamily="2" charset="-122"/>
                <a:cs typeface="Times New Roman" panose="02020603050405020304" pitchFamily="18" charset="0"/>
                <a:sym typeface=""/>
              </a:rPr>
              <a:t>小组</a:t>
            </a:r>
            <a:r>
              <a:rPr lang="zh-CN" altLang="zh-CN" sz="2400" b="1" kern="100" dirty="0">
                <a:latin typeface=""/>
                <a:ea typeface="华文宋体" panose="02010600040101010101" pitchFamily="2" charset="-122"/>
                <a:cs typeface="Times New Roman" panose="02020603050405020304" pitchFamily="18" charset="0"/>
                <a:sym typeface=""/>
              </a:rPr>
              <a:t>讨论：苏轼在《陈公弼传》中说他</a:t>
            </a:r>
            <a:r>
              <a:rPr lang="en-US" altLang="zh-CN" sz="2400" b="1" kern="100" dirty="0">
                <a:latin typeface=""/>
                <a:ea typeface="华文宋体" panose="02010600040101010101" pitchFamily="2" charset="-122"/>
                <a:cs typeface="Times New Roman" panose="02020603050405020304" pitchFamily="18" charset="0"/>
                <a:sym typeface=""/>
              </a:rPr>
              <a:t>“</a:t>
            </a:r>
            <a:r>
              <a:rPr lang="zh-CN" altLang="zh-CN" sz="2400" b="1" kern="100" dirty="0">
                <a:latin typeface=""/>
                <a:ea typeface="华文宋体" panose="02010600040101010101" pitchFamily="2" charset="-122"/>
                <a:cs typeface="Times New Roman" panose="02020603050405020304" pitchFamily="18" charset="0"/>
                <a:sym typeface=""/>
              </a:rPr>
              <a:t>平生不为行状碑传</a:t>
            </a:r>
            <a:r>
              <a:rPr lang="en-US" altLang="zh-CN" sz="2400" b="1" kern="100" dirty="0">
                <a:latin typeface=""/>
                <a:ea typeface="华文宋体" panose="02010600040101010101" pitchFamily="2" charset="-122"/>
                <a:cs typeface="Times New Roman" panose="02020603050405020304" pitchFamily="18" charset="0"/>
                <a:sym typeface=""/>
              </a:rPr>
              <a:t>”</a:t>
            </a:r>
            <a:r>
              <a:rPr lang="zh-CN" altLang="zh-CN" sz="2400" b="1" kern="100" dirty="0" smtClean="0">
                <a:latin typeface=""/>
                <a:ea typeface="华文宋体" panose="02010600040101010101" pitchFamily="2" charset="-122"/>
                <a:cs typeface="Times New Roman" panose="02020603050405020304" pitchFamily="18" charset="0"/>
                <a:sym typeface=""/>
              </a:rPr>
              <a:t>，苏轼</a:t>
            </a:r>
            <a:r>
              <a:rPr lang="zh-CN" altLang="zh-CN" sz="2400" b="1" kern="100" dirty="0">
                <a:latin typeface=""/>
                <a:ea typeface="华文宋体" panose="02010600040101010101" pitchFamily="2" charset="-122"/>
                <a:cs typeface="Times New Roman" panose="02020603050405020304" pitchFamily="18" charset="0"/>
                <a:sym typeface=""/>
              </a:rPr>
              <a:t>为何要为方山子立传</a:t>
            </a:r>
            <a:r>
              <a:rPr lang="zh-CN" altLang="zh-CN" sz="2400" b="1" kern="100" dirty="0" smtClean="0">
                <a:latin typeface=""/>
                <a:ea typeface="华文宋体" panose="02010600040101010101" pitchFamily="2" charset="-122"/>
                <a:cs typeface="Times New Roman" panose="02020603050405020304" pitchFamily="18" charset="0"/>
                <a:sym typeface=""/>
              </a:rPr>
              <a:t>？</a:t>
            </a:r>
            <a:endParaRPr lang="en-US" altLang="zh-CN" sz="2400" b="1" kern="100" dirty="0" smtClean="0">
              <a:latin typeface=""/>
              <a:ea typeface="华文宋体" panose="02010600040101010101" pitchFamily="2" charset="-122"/>
              <a:cs typeface="Times New Roman" panose="02020603050405020304" pitchFamily="18" charset="0"/>
              <a:sym typeface=""/>
            </a:endParaRPr>
          </a:p>
          <a:p>
            <a:pPr marL="266700" indent="266700" algn="just">
              <a:lnSpc>
                <a:spcPct val="125000"/>
              </a:lnSpc>
              <a:spcAft>
                <a:spcPts val="0"/>
              </a:spcAft>
            </a:pPr>
            <a:endParaRPr lang="en-US" altLang="zh-CN" sz="2400" b="1" kern="100" dirty="0">
              <a:latin typeface=""/>
              <a:ea typeface="华文宋体" panose="02010600040101010101" pitchFamily="2" charset="-122"/>
              <a:cs typeface="Times New Roman" panose="02020603050405020304" pitchFamily="18" charset="0"/>
              <a:sym typeface=""/>
            </a:endParaRPr>
          </a:p>
          <a:p>
            <a:pPr marL="266700" indent="266700" algn="just">
              <a:lnSpc>
                <a:spcPct val="125000"/>
              </a:lnSpc>
              <a:spcAft>
                <a:spcPts val="0"/>
              </a:spcAft>
            </a:pPr>
            <a:endParaRPr lang="zh-CN" altLang="zh-CN" kern="100" dirty="0">
              <a:latin typeface=""/>
              <a:ea typeface="华文宋体" panose="02010600040101010101" pitchFamily="2" charset="-122"/>
              <a:cs typeface="Times New Roman" panose="02020603050405020304" pitchFamily="18" charset="0"/>
              <a:sym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3328454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:p15="http://schemas.microsoft.com/office/powerpoint/2012/main"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5" fill="hold">
                      <p:stCondLst>
                        <p:cond delay="indefinite"/>
                      </p:stCondLst>
                      <p:childTnLst>
                        <p:par>
                          <p:cTn id="6" fill="hold">
                            <p:stCondLst>
                              <p:cond delay="0"/>
                            </p:stCondLst>
                            <p:childTnLst>
                              <p:par>
                                <p:cTn id="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308809"/>
            <a:ext cx="4592666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296332" y="149085"/>
            <a:ext cx="9768113" cy="74020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25000"/>
              </a:lnSpc>
              <a:spcAft>
                <a:spcPts val="0"/>
              </a:spcAft>
              <a:buFont typeface="Wingdings" panose="05000000000000000000" pitchFamily="2" charset="2"/>
              <a:buChar char=""/>
            </a:pPr>
            <a:r>
              <a:rPr lang="zh-CN" altLang="en-US" sz="3200" b="1" kern="100" dirty="0">
                <a:latin typeface=""/>
                <a:ea typeface="华文宋体" panose="02010600040101010101" pitchFamily="2" charset="-122"/>
                <a:cs typeface="Times New Roman" panose="02020603050405020304" pitchFamily="18" charset="0"/>
                <a:sym typeface=""/>
              </a:rPr>
              <a:t>	（任务三</a:t>
            </a:r>
            <a:r>
              <a:rPr lang="zh-CN" altLang="en-US" sz="3200" b="1" kern="100" dirty="0" smtClean="0">
                <a:latin typeface=""/>
                <a:ea typeface="华文宋体" panose="02010600040101010101" pitchFamily="2" charset="-122"/>
                <a:cs typeface="Times New Roman" panose="02020603050405020304" pitchFamily="18" charset="0"/>
                <a:sym typeface=""/>
              </a:rPr>
              <a:t>）对于这样一个隐士，苏轼态度怎样？</a:t>
            </a:r>
            <a:r>
              <a:rPr lang="zh-CN" altLang="en-US" sz="3200" b="1" kern="100" dirty="0">
                <a:latin typeface=""/>
                <a:ea typeface="华文宋体" panose="02010600040101010101" pitchFamily="2" charset="-122"/>
                <a:cs typeface="Times New Roman" panose="02020603050405020304" pitchFamily="18" charset="0"/>
                <a:sym typeface=""/>
              </a:rPr>
              <a:t>你读出了怎样的苏轼</a:t>
            </a:r>
            <a:r>
              <a:rPr lang="zh-CN" altLang="en-US" sz="3200" b="1" kern="100" dirty="0" smtClean="0">
                <a:latin typeface=""/>
                <a:ea typeface="华文宋体" panose="02010600040101010101" pitchFamily="2" charset="-122"/>
                <a:cs typeface="Times New Roman" panose="02020603050405020304" pitchFamily="18" charset="0"/>
                <a:sym typeface=""/>
              </a:rPr>
              <a:t>？</a:t>
            </a:r>
            <a:endParaRPr lang="en-US" altLang="zh-CN" sz="3200" b="1" kern="100" dirty="0" smtClean="0">
              <a:latin typeface=""/>
              <a:ea typeface="华文宋体" panose="02010600040101010101" pitchFamily="2" charset="-122"/>
              <a:cs typeface="Times New Roman" panose="02020603050405020304" pitchFamily="18" charset="0"/>
              <a:sym typeface=""/>
            </a:endParaRPr>
          </a:p>
          <a:p>
            <a:pPr marL="342900" lvl="0" indent="-342900" algn="just">
              <a:lnSpc>
                <a:spcPct val="125000"/>
              </a:lnSpc>
              <a:spcAft>
                <a:spcPts val="0"/>
              </a:spcAft>
              <a:buFont typeface="Wingdings" panose="05000000000000000000" pitchFamily="2" charset="2"/>
              <a:buChar char=""/>
            </a:pPr>
            <a:endParaRPr lang="en-US" altLang="zh-CN" sz="2400" b="1" kern="100" dirty="0" smtClean="0">
              <a:latin typeface=""/>
              <a:ea typeface="华文宋体" panose="02010600040101010101" pitchFamily="2" charset="-122"/>
              <a:cs typeface="Times New Roman" panose="02020603050405020304" pitchFamily="18" charset="0"/>
              <a:sym typeface=""/>
            </a:endParaRPr>
          </a:p>
          <a:p>
            <a:pPr marL="342900" lvl="0" indent="-342900" algn="just">
              <a:lnSpc>
                <a:spcPct val="125000"/>
              </a:lnSpc>
              <a:spcAft>
                <a:spcPts val="0"/>
              </a:spcAft>
              <a:buFont typeface="Wingdings" panose="05000000000000000000" pitchFamily="2" charset="2"/>
              <a:buChar char=""/>
            </a:pPr>
            <a:r>
              <a:rPr lang="zh-CN" altLang="zh-CN" sz="2800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“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余闻光、黄间多</a:t>
            </a:r>
            <a:r>
              <a:rPr lang="zh-CN" altLang="en-US" sz="2800" b="1" kern="1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异人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，往往</a:t>
            </a:r>
            <a:r>
              <a:rPr lang="zh-CN" altLang="en-US" sz="2800" b="1" kern="1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阳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狂垢污，不可得而见。方山子</a:t>
            </a:r>
            <a:r>
              <a:rPr lang="zh-CN" altLang="en-US" sz="2800" b="1" kern="1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傥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见</a:t>
            </a:r>
            <a:r>
              <a:rPr lang="zh-CN" altLang="en-US" sz="2800" b="1" kern="1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之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欤？</a:t>
            </a:r>
            <a:r>
              <a:rPr lang="zh-CN" altLang="zh-CN" sz="2800" b="1" kern="100" dirty="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”</a:t>
            </a:r>
            <a:r>
              <a:rPr lang="zh-CN" altLang="en-US" sz="2800" b="1" kern="100" dirty="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苏轼态度是？</a:t>
            </a:r>
            <a:endParaRPr lang="en-US" altLang="zh-CN" sz="2800" b="1" kern="100" dirty="0" smtClean="0">
              <a:latin typeface=""/>
              <a:ea typeface="华文宋体" panose="02010600040101010101" pitchFamily="2" charset="-122"/>
              <a:cs typeface="Times New Roman" panose="02020603050405020304" pitchFamily="18" charset="0"/>
              <a:sym typeface=""/>
              <a:hlinkClick r:id="rId4"/>
            </a:endParaRPr>
          </a:p>
          <a:p>
            <a:pPr marL="342900" lvl="0" indent="-342900" algn="just">
              <a:lnSpc>
                <a:spcPct val="125000"/>
              </a:lnSpc>
              <a:spcAft>
                <a:spcPts val="0"/>
              </a:spcAft>
              <a:buFont typeface="Wingdings" panose="05000000000000000000" pitchFamily="2" charset="2"/>
              <a:buChar char=""/>
            </a:pPr>
            <a:r>
              <a:rPr lang="en-US" altLang="zh-CN" sz="2400" b="1" kern="100" dirty="0" smtClean="0">
                <a:latin typeface=""/>
                <a:ea typeface="华文宋体" panose="02010600040101010101" pitchFamily="2" charset="-122"/>
                <a:cs typeface="Times New Roman" panose="02020603050405020304" pitchFamily="18" charset="0"/>
                <a:sym typeface=""/>
                <a:hlinkClick r:id="rId4"/>
              </a:rPr>
              <a:t>https</a:t>
            </a:r>
            <a:r>
              <a:rPr lang="en-US" altLang="zh-CN" sz="2400" b="1" kern="100" dirty="0">
                <a:latin typeface=""/>
                <a:ea typeface="华文宋体" panose="02010600040101010101" pitchFamily="2" charset="-122"/>
                <a:cs typeface="Times New Roman" panose="02020603050405020304" pitchFamily="18" charset="0"/>
                <a:sym typeface=""/>
                <a:hlinkClick r:id="rId4"/>
              </a:rPr>
              <a:t>://v.qq.com/x/search/?q=%E8%8B%8F%E4%B8%9C%E5%9D%A1%E9%BB%84%E5%B7%9E%E6%B6%88%E8%A7%A3&amp;stag=0&amp;smartbox_ab</a:t>
            </a:r>
            <a:r>
              <a:rPr lang="en-US" altLang="zh-CN" sz="2400" b="1" kern="100" dirty="0" smtClean="0">
                <a:latin typeface=""/>
                <a:ea typeface="华文宋体" panose="02010600040101010101" pitchFamily="2" charset="-122"/>
                <a:cs typeface="Times New Roman" panose="02020603050405020304" pitchFamily="18" charset="0"/>
                <a:sym typeface=""/>
              </a:rPr>
              <a:t>=</a:t>
            </a:r>
          </a:p>
          <a:p>
            <a:pPr marL="342900" lvl="0" indent="-342900" algn="just">
              <a:lnSpc>
                <a:spcPct val="125000"/>
              </a:lnSpc>
              <a:spcAft>
                <a:spcPts val="0"/>
              </a:spcAft>
              <a:buFont typeface="Wingdings" panose="05000000000000000000" pitchFamily="2" charset="2"/>
              <a:buChar char=""/>
            </a:pPr>
            <a:endParaRPr lang="en-US" altLang="zh-CN" sz="2400" b="1" kern="100" dirty="0">
              <a:latin typeface=""/>
              <a:ea typeface="华文宋体" panose="02010600040101010101" pitchFamily="2" charset="-122"/>
              <a:cs typeface="Times New Roman" panose="02020603050405020304" pitchFamily="18" charset="0"/>
              <a:sym typeface=""/>
            </a:endParaRPr>
          </a:p>
          <a:p>
            <a:pPr marL="342900" lvl="0" indent="-342900" algn="just">
              <a:lnSpc>
                <a:spcPct val="125000"/>
              </a:lnSpc>
              <a:spcAft>
                <a:spcPts val="0"/>
              </a:spcAft>
              <a:buFont typeface="Wingdings" panose="05000000000000000000" pitchFamily="2" charset="2"/>
              <a:buChar char=""/>
            </a:pPr>
            <a:r>
              <a:rPr lang="zh-CN" altLang="en-US" sz="2800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“宋哲宗时任翰林学士，曾出知杭州、颖州，官至礼部尚书。后又贬谪惠州、儋州。多惠政。”苏轼后来的经历表明，他并没有真正归隐过，而是一直心系朝廷，关心百姓疾苦。</a:t>
            </a:r>
          </a:p>
          <a:p>
            <a:pPr marL="342900" lvl="0" indent="-342900" algn="just">
              <a:lnSpc>
                <a:spcPct val="125000"/>
              </a:lnSpc>
              <a:spcAft>
                <a:spcPts val="0"/>
              </a:spcAft>
              <a:buFont typeface="Wingdings" panose="05000000000000000000" pitchFamily="2" charset="2"/>
              <a:buChar char=""/>
            </a:pPr>
            <a:endParaRPr lang="zh-CN" altLang="zh-CN" sz="2800" kern="100" dirty="0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  <a:sym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3714697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:p15="http://schemas.microsoft.com/office/powerpoint/2012/main"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5" fill="hold">
                      <p:stCondLst>
                        <p:cond delay="indefinite"/>
                      </p:stCondLst>
                      <p:childTnLst>
                        <p:par>
                          <p:cTn id="6" fill="hold">
                            <p:stCondLst>
                              <p:cond delay="0"/>
                            </p:stCondLst>
                            <p:childTnLst>
                              <p:par>
                                <p:cTn id="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308809"/>
            <a:ext cx="4592666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367314" y="1891111"/>
            <a:ext cx="822960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04800" algn="just">
              <a:lnSpc>
                <a:spcPct val="125000"/>
              </a:lnSpc>
              <a:spcAft>
                <a:spcPts val="0"/>
              </a:spcAft>
            </a:pPr>
            <a:r>
              <a:rPr lang="en-US" altLang="zh-CN" sz="2800" kern="100" dirty="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《</a:t>
            </a:r>
            <a:r>
              <a:rPr lang="zh-CN" altLang="en-US" sz="2800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方山子传</a:t>
            </a:r>
            <a:r>
              <a:rPr lang="en-US" altLang="zh-CN" sz="2800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》</a:t>
            </a:r>
            <a:r>
              <a:rPr lang="zh-CN" altLang="en-US" sz="2800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处于这两种主旋律更替的节点。王洪先生对苏轼作了这样的概括：“</a:t>
            </a:r>
            <a:r>
              <a:rPr lang="zh-CN" altLang="en-US" sz="2800" kern="1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身处逆境而能保持旷达的情怀、随遇而安的快乐者，是虽然不能做官而又能‘醉眠芳草’的心隐之士。</a:t>
            </a:r>
            <a:r>
              <a:rPr lang="zh-CN" altLang="en-US" sz="2800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”这是苏轼一生的</a:t>
            </a:r>
            <a:r>
              <a:rPr lang="zh-CN" altLang="en-US" sz="2800" kern="100" dirty="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主旋律。</a:t>
            </a:r>
            <a:r>
              <a:rPr lang="en-US" altLang="zh-CN" sz="2800" kern="100" dirty="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《</a:t>
            </a:r>
            <a:r>
              <a:rPr lang="zh-CN" altLang="en-US" sz="2800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方山子传</a:t>
            </a:r>
            <a:r>
              <a:rPr lang="en-US" altLang="zh-CN" sz="2800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》</a:t>
            </a:r>
            <a:r>
              <a:rPr lang="zh-CN" altLang="en-US" sz="2800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是苏轼为陈慥作的外传，又何尝不是苏轼自己心境变化的一个外传呢？</a:t>
            </a:r>
          </a:p>
        </p:txBody>
      </p:sp>
      <p:sp>
        <p:nvSpPr>
          <p:cNvPr id="4" name="矩形 3"/>
          <p:cNvSpPr/>
          <p:nvPr/>
        </p:nvSpPr>
        <p:spPr>
          <a:xfrm>
            <a:off x="822494" y="169946"/>
            <a:ext cx="71609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latin typeface=""/>
                <a:ea typeface="华文宋体" panose="02010600040101010101" pitchFamily="2" charset="-122"/>
                <a:sym typeface=""/>
              </a:rPr>
              <a:t>“入世与出世”存在姿态的矛盾与消解</a:t>
            </a:r>
            <a:endParaRPr lang="zh-CN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928627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:p15="http://schemas.microsoft.com/office/powerpoint/2012/main"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0464" y="594099"/>
            <a:ext cx="7475764" cy="5532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70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17.06.20"/>
  <p:tag name="AS_TITLE" val="Aspose.Slides for Java"/>
  <p:tag name="AS_VERSION" val="17.6"/>
  <p:tag name="ISPRING_PRESENTATION_TITLE" val="PowerPoint 演示文稿"/>
</p:tagLst>
</file>

<file path=ppt/theme/theme1.xml><?xml version="1.0" encoding="utf-8"?>
<a:theme xmlns:a="http://schemas.openxmlformats.org/drawingml/2006/main" name="Office Theme">
  <a:themeElements>
    <a:clrScheme name="自定义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79646"/>
      </a:hlink>
      <a:folHlink>
        <a:srgbClr val="F79646"/>
      </a:folHlink>
    </a:clrScheme>
    <a:fontScheme name="Office 主题​​">
      <a:majorFont>
        <a:latin typeface="Calibri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416</TotalTime>
  <Words>1111</Words>
  <Application>Microsoft Office PowerPoint</Application>
  <PresentationFormat>宽屏</PresentationFormat>
  <Paragraphs>97</Paragraphs>
  <Slides>12</Slides>
  <Notes>11</Notes>
  <HiddenSlides>3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12</vt:i4>
      </vt:variant>
    </vt:vector>
  </HeadingPairs>
  <TitlesOfParts>
    <vt:vector size="24" baseType="lpstr">
      <vt:lpstr>等线</vt:lpstr>
      <vt:lpstr>等线 Light</vt:lpstr>
      <vt:lpstr>华文宋体</vt:lpstr>
      <vt:lpstr>楷体</vt:lpstr>
      <vt:lpstr>宋体</vt:lpstr>
      <vt:lpstr>Arial</vt:lpstr>
      <vt:lpstr>Calibri</vt:lpstr>
      <vt:lpstr>Calibri Light</vt:lpstr>
      <vt:lpstr>Times New Roman</vt:lpstr>
      <vt:lpstr>Wingdings</vt:lpstr>
      <vt:lpstr>Office Theme</vt:lpstr>
      <vt:lpstr>1_默认设计模板</vt:lpstr>
      <vt:lpstr>PowerPoint 演示文稿</vt:lpstr>
      <vt:lpstr>PowerPoint 演示文稿</vt:lpstr>
      <vt:lpstr>      完善方山子档案</vt:lpstr>
      <vt:lpstr>PowerPoint 演示文稿</vt:lpstr>
      <vt:lpstr>      完善方山子档案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rbm.xkw.com</dc:creator>
  <cp:lastModifiedBy>sqy</cp:lastModifiedBy>
  <cp:revision>38</cp:revision>
  <cp:lastPrinted>2020-11-16T20:35:00Z</cp:lastPrinted>
  <dcterms:created xsi:type="dcterms:W3CDTF">2020-11-16T20:35:00Z</dcterms:created>
  <dcterms:modified xsi:type="dcterms:W3CDTF">2021-01-19T11:50:09Z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