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3"/>
    <p:sldId id="263" r:id="rId4"/>
    <p:sldId id="264" r:id="rId6"/>
    <p:sldId id="265" r:id="rId7"/>
    <p:sldId id="266" r:id="rId8"/>
    <p:sldId id="267" r:id="rId9"/>
    <p:sldId id="268" r:id="rId10"/>
    <p:sldId id="277" r:id="rId11"/>
    <p:sldId id="281" r:id="rId12"/>
    <p:sldId id="279" r:id="rId13"/>
    <p:sldId id="282" r:id="rId1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50000"/>
      </a:spcBef>
      <a:spcAft>
        <a:spcPct val="0"/>
      </a:spcAft>
      <a:buNone/>
      <a:defRPr sz="4000" b="0" i="0" u="none" kern="1200" baseline="0">
        <a:solidFill>
          <a:schemeClr val="tx2"/>
        </a:solidFill>
        <a:latin typeface="Times New Roman" panose="02020603050405020304" pitchFamily="18" charset="0"/>
        <a:ea typeface="华文行楷" panose="02010800040101010101" pitchFamily="2" charset="-122"/>
        <a:cs typeface="+mn-cs"/>
        <a:sym typeface="Wingdings" panose="05000000000000000000" pitchFamily="2" charset="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CC"/>
    <a:srgbClr val="FF0000"/>
    <a:srgbClr val="B2B49C"/>
    <a:srgbClr val="C7DEB0"/>
    <a:srgbClr val="D6D6D6"/>
    <a:srgbClr val="FF3300"/>
    <a:srgbClr val="CC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011"/>
    <p:restoredTop sz="94660"/>
  </p:normalViewPr>
  <p:slideViewPr>
    <p:cSldViewPr showGuides="1">
      <p:cViewPr varScale="1">
        <p:scale>
          <a:sx n="78" d="100"/>
          <a:sy n="78" d="100"/>
        </p:scale>
        <p:origin x="-10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5.wmf"/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62" name="页眉占位符 4096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40963" name="日期占位符 4096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40964" name="幻灯片图像占位符 40963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0965" name="文本占位符 4096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0966" name="页脚占位符 4096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40967" name="灯片编号占位符 4096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4" name="幻灯片图像占位符 7987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79875" name="文本占位符 79874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幻灯片图像占位符 8192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1923" name="文本占位符 81922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幻灯片图像占位符 83969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3971" name="文本占位符 83970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8" name="幻灯片图像占位符 8601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6019" name="文本占位符 86018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幻灯片图像占位符 88065"/>
          <p:cNvSpPr>
            <a:spLocks noRot="1" noTextEdit="1"/>
          </p:cNvSpPr>
          <p:nvPr>
            <p:ph type="sldImg"/>
          </p:nvPr>
        </p:nvSpPr>
        <p:spPr/>
      </p:sp>
      <p:sp>
        <p:nvSpPr>
          <p:cNvPr id="88067" name="文本占位符 88066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幻灯片图像占位符 90113"/>
          <p:cNvSpPr>
            <a:spLocks noRot="1" noTextEdit="1"/>
          </p:cNvSpPr>
          <p:nvPr>
            <p:ph type="sldImg"/>
          </p:nvPr>
        </p:nvSpPr>
        <p:spPr/>
      </p:sp>
      <p:sp>
        <p:nvSpPr>
          <p:cNvPr id="90115" name="文本占位符 90114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1618" name="幻灯片图像占位符 111617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11619" name="文本占位符 111618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AE7"/>
            </a:gs>
            <a:gs pos="100000">
              <a:srgbClr val="FDD8B7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4000" b="0" i="0" u="none" kern="1200" baseline="0">
          <a:solidFill>
            <a:schemeClr val="tx2"/>
          </a:solidFill>
          <a:latin typeface="Times New Roman" panose="02020603050405020304" pitchFamily="18" charset="0"/>
          <a:ea typeface="华文行楷" panose="02010800040101010101" pitchFamily="2" charset="-122"/>
          <a:cs typeface="+mn-cs"/>
          <a:sym typeface="Wingdings" panose="05000000000000000000" pitchFamily="2" charset="2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2.wmf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wmf"/><Relationship Id="rId1" Type="http://schemas.openxmlformats.org/officeDocument/2006/relationships/oleObject" Target="../embeddings/oleObject5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10" name="矩形 2709"/>
          <p:cNvSpPr/>
          <p:nvPr/>
        </p:nvSpPr>
        <p:spPr>
          <a:xfrm>
            <a:off x="3051175" y="2997200"/>
            <a:ext cx="2590800" cy="24384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r>
              <a:rPr lang="en-US" altLang="zh-CN" sz="3600" dirty="0" err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ab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             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r>
              <a:rPr lang="en-US" altLang="zh-CN" sz="360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2711" name="矩形 2710"/>
          <p:cNvSpPr/>
          <p:nvPr/>
        </p:nvSpPr>
        <p:spPr>
          <a:xfrm>
            <a:off x="3060700" y="3768725"/>
            <a:ext cx="1752600" cy="1676400"/>
          </a:xfrm>
          <a:prstGeom prst="rect">
            <a:avLst/>
          </a:prstGeom>
          <a:solidFill>
            <a:srgbClr val="FF00FF">
              <a:alpha val="5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spcBef>
                <a:spcPct val="0"/>
              </a:spcBef>
            </a:pP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2712" name="矩形 2711"/>
          <p:cNvSpPr/>
          <p:nvPr/>
        </p:nvSpPr>
        <p:spPr>
          <a:xfrm>
            <a:off x="4813300" y="3006725"/>
            <a:ext cx="838200" cy="762000"/>
          </a:xfrm>
          <a:prstGeom prst="rect">
            <a:avLst/>
          </a:prstGeom>
          <a:solidFill>
            <a:srgbClr val="6666FF">
              <a:alpha val="5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en-US" altLang="zh-CN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baseline="30000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baseline="30000"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2714" name="文本框 2713"/>
          <p:cNvSpPr txBox="1"/>
          <p:nvPr/>
        </p:nvSpPr>
        <p:spPr>
          <a:xfrm>
            <a:off x="4859338" y="4222750"/>
            <a:ext cx="6159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dirty="0" err="1"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ab</a:t>
            </a:r>
            <a:endParaRPr lang="en-US" altLang="zh-CN" sz="3600"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2716" name="矩形 2715"/>
          <p:cNvSpPr/>
          <p:nvPr/>
        </p:nvSpPr>
        <p:spPr>
          <a:xfrm>
            <a:off x="1331913" y="620713"/>
            <a:ext cx="6408737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完全平方公式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0" name="文本框 78849"/>
          <p:cNvSpPr txBox="1"/>
          <p:nvPr/>
        </p:nvSpPr>
        <p:spPr>
          <a:xfrm>
            <a:off x="395288" y="4641850"/>
            <a:ext cx="8424862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 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添括号时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如果括号前面是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正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号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括到括号里的各项都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不变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号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;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如果括号前面是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负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号</a:t>
            </a:r>
            <a:r>
              <a:rPr lang="en-US" altLang="zh-CN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括到括号里的各项都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改变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符号</a:t>
            </a:r>
            <a:r>
              <a:rPr lang="en-US" altLang="zh-CN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36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3" name="文本框 78852"/>
          <p:cNvSpPr txBox="1"/>
          <p:nvPr/>
        </p:nvSpPr>
        <p:spPr>
          <a:xfrm>
            <a:off x="179388" y="115888"/>
            <a:ext cx="36004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一．复习旧知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4" name="文本框 78853"/>
          <p:cNvSpPr txBox="1"/>
          <p:nvPr/>
        </p:nvSpPr>
        <p:spPr>
          <a:xfrm>
            <a:off x="179388" y="836613"/>
            <a:ext cx="85693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3200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１．填空：</a:t>
            </a:r>
            <a:endParaRPr lang="zh-CN" altLang="en-US" sz="3200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5" name="文本框 78854"/>
          <p:cNvSpPr txBox="1"/>
          <p:nvPr/>
        </p:nvSpPr>
        <p:spPr>
          <a:xfrm>
            <a:off x="250825" y="1557338"/>
            <a:ext cx="78501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(1)2a+(3b+2c)=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                 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;                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6" name="文本框 78855"/>
          <p:cNvSpPr txBox="1"/>
          <p:nvPr/>
        </p:nvSpPr>
        <p:spPr>
          <a:xfrm>
            <a:off x="395288" y="2276475"/>
            <a:ext cx="79930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(2)3m-(2n+3p)= 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                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;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7" name="文本框 78856"/>
          <p:cNvSpPr txBox="1"/>
          <p:nvPr/>
        </p:nvSpPr>
        <p:spPr>
          <a:xfrm>
            <a:off x="395288" y="2997200"/>
            <a:ext cx="64087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(3)x+(-2y-2z)=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                   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;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8" name="文本框 78857"/>
          <p:cNvSpPr txBox="1"/>
          <p:nvPr/>
        </p:nvSpPr>
        <p:spPr>
          <a:xfrm>
            <a:off x="395288" y="3643313"/>
            <a:ext cx="640873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(4)3x-(-2y-4z)=  </a:t>
            </a:r>
            <a:r>
              <a:rPr lang="en-US" altLang="zh-CN" sz="3200" u="sng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                   </a:t>
            </a:r>
            <a:r>
              <a:rPr lang="en-US" altLang="zh-CN"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32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59" name="矩形 78858"/>
          <p:cNvSpPr/>
          <p:nvPr/>
        </p:nvSpPr>
        <p:spPr>
          <a:xfrm>
            <a:off x="3635375" y="1311275"/>
            <a:ext cx="20351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  <a:buClrTx/>
            </a:pPr>
            <a:r>
              <a:rPr lang="en-US" altLang="zh-CN" sz="3200" b="1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2a+3b+2c</a:t>
            </a:r>
            <a:endParaRPr lang="en-US" altLang="zh-CN" sz="3200" b="1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60" name="矩形 78859"/>
          <p:cNvSpPr/>
          <p:nvPr/>
        </p:nvSpPr>
        <p:spPr>
          <a:xfrm>
            <a:off x="3708400" y="2133600"/>
            <a:ext cx="1987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  <a:buClrTx/>
            </a:pPr>
            <a:r>
              <a:rPr lang="en-US" altLang="zh-CN" sz="3200" b="1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3m-2n-3p</a:t>
            </a:r>
            <a:endParaRPr lang="en-US" altLang="zh-CN" sz="3200" b="1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61" name="矩形 78860"/>
          <p:cNvSpPr/>
          <p:nvPr/>
        </p:nvSpPr>
        <p:spPr>
          <a:xfrm>
            <a:off x="3708400" y="2781300"/>
            <a:ext cx="15589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  <a:buClrTx/>
            </a:pPr>
            <a:r>
              <a:rPr lang="en-US" altLang="zh-CN" sz="3200" b="1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x-2y-2z</a:t>
            </a:r>
            <a:endParaRPr lang="en-US" altLang="zh-CN" sz="3200" b="1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78862" name="文本框 78861"/>
          <p:cNvSpPr txBox="1"/>
          <p:nvPr/>
        </p:nvSpPr>
        <p:spPr>
          <a:xfrm>
            <a:off x="3563938" y="3500438"/>
            <a:ext cx="24479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>
                <a:solidFill>
                  <a:srgbClr val="0033CC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3x+2y+4z</a:t>
            </a:r>
            <a:endParaRPr lang="en-US" altLang="zh-CN" sz="3200" b="1">
              <a:solidFill>
                <a:srgbClr val="0033CC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8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" fill="hold"/>
                                        <p:tgtEl>
                                          <p:spTgt spid="7886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78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8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/>
      <p:bldP spid="78859" grpId="0"/>
      <p:bldP spid="78860" grpId="0"/>
      <p:bldP spid="78861" grpId="0"/>
      <p:bldP spid="7886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文本框 80897"/>
          <p:cNvSpPr txBox="1"/>
          <p:nvPr/>
        </p:nvSpPr>
        <p:spPr>
          <a:xfrm>
            <a:off x="468313" y="777875"/>
            <a:ext cx="8604250" cy="1282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r>
              <a: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例</a:t>
            </a:r>
            <a:r>
              <a:rPr lang="en-US" altLang="zh-CN" sz="3600" b="1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1.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运用乘法公式计算</a:t>
            </a:r>
            <a:r>
              <a:rPr lang="en-US" altLang="zh-CN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:</a:t>
            </a:r>
            <a:endParaRPr lang="en-US" altLang="zh-CN" sz="36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buClrTx/>
            </a:pPr>
            <a:r>
              <a:rPr lang="en-US" altLang="zh-CN"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(1)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(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-3)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- 2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+3) ;     (2) 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) 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0899" name="矩形 80898"/>
          <p:cNvSpPr/>
          <p:nvPr/>
        </p:nvSpPr>
        <p:spPr>
          <a:xfrm>
            <a:off x="1116013" y="2138363"/>
            <a:ext cx="7343775" cy="2349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0"/>
              </a:spcBef>
              <a:buClrTx/>
            </a:pPr>
            <a:r>
              <a:rPr lang="zh-CN" altLang="en-US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解</a:t>
            </a:r>
            <a:r>
              <a:rPr lang="en-US" altLang="zh-CN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: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(1) (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-3)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- 2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+3)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  = [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 (2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– 3 )] [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x-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(2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-3) ]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  =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 (2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- 3)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2800" b="1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  =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 ( 4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-12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+9)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   =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-4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+12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-9.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0900" name="矩形 80899"/>
          <p:cNvSpPr/>
          <p:nvPr/>
        </p:nvSpPr>
        <p:spPr>
          <a:xfrm>
            <a:off x="1727200" y="4370388"/>
            <a:ext cx="5791200" cy="222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0"/>
              </a:spcBef>
              <a:buClrTx/>
              <a:buAutoNum type="arabicParenBoth" startAt="2"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 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 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2800" b="1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= [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 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]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2800" b="1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=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 (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2800" b="1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=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endParaRPr lang="en-US" altLang="zh-CN" sz="2800" b="1" baseline="300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spcBef>
                <a:spcPct val="0"/>
              </a:spcBef>
              <a:buClrTx/>
              <a:buNone/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= 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r>
              <a:rPr lang="en-US" altLang="zh-CN" sz="28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ab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+2</a:t>
            </a:r>
            <a:r>
              <a:rPr lang="en-US" altLang="zh-CN" sz="28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ac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0901" name="文本框 80900"/>
          <p:cNvSpPr txBox="1"/>
          <p:nvPr/>
        </p:nvSpPr>
        <p:spPr>
          <a:xfrm>
            <a:off x="179388" y="115888"/>
            <a:ext cx="36004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二．例题讲解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  <p:bldP spid="8090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文本框 82945"/>
          <p:cNvSpPr txBox="1"/>
          <p:nvPr/>
        </p:nvSpPr>
        <p:spPr>
          <a:xfrm>
            <a:off x="323850" y="908050"/>
            <a:ext cx="7326313" cy="2043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buClrTx/>
            </a:pP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1.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运用乘法公式计算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: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buClrTx/>
              <a:buAutoNum type="arabicParenBoth"/>
            </a:pP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(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 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+ 2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– 1 ) </a:t>
            </a:r>
            <a:r>
              <a:rPr lang="en-US" altLang="zh-CN" sz="3200" b="1" baseline="30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;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 marL="342900" indent="-342900">
              <a:buClrTx/>
              <a:buAutoNum type="arabicParenBoth"/>
            </a:pP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  (2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+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z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) (2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x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– 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y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 – 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z </a:t>
            </a:r>
            <a:r>
              <a:rPr lang="en-US" altLang="zh-CN" sz="32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)</a:t>
            </a:r>
            <a:endParaRPr lang="en-US" altLang="zh-CN" sz="3200" b="1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2947" name="文本框 82946"/>
          <p:cNvSpPr txBox="1"/>
          <p:nvPr/>
        </p:nvSpPr>
        <p:spPr>
          <a:xfrm>
            <a:off x="250825" y="3644900"/>
            <a:ext cx="625475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2.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如图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一块直径为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a+b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的圆形钢板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从中挖去直径分别为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zh-CN" altLang="en-US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与</a:t>
            </a:r>
            <a:r>
              <a:rPr lang="en-US" altLang="zh-CN" sz="3200" b="1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b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的两个圆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求剩下的钢板的面积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2948" name="椭圆 82947"/>
          <p:cNvSpPr/>
          <p:nvPr/>
        </p:nvSpPr>
        <p:spPr>
          <a:xfrm>
            <a:off x="2895600" y="4876800"/>
            <a:ext cx="2514600" cy="304800"/>
          </a:xfrm>
          <a:prstGeom prst="ellipse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949" name="椭圆 82948"/>
          <p:cNvSpPr/>
          <p:nvPr/>
        </p:nvSpPr>
        <p:spPr>
          <a:xfrm>
            <a:off x="3429000" y="4876800"/>
            <a:ext cx="1752600" cy="1752600"/>
          </a:xfrm>
          <a:prstGeom prst="ellipse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950" name="椭圆 82949"/>
          <p:cNvSpPr/>
          <p:nvPr/>
        </p:nvSpPr>
        <p:spPr>
          <a:xfrm>
            <a:off x="2895600" y="4800600"/>
            <a:ext cx="1600200" cy="1600200"/>
          </a:xfrm>
          <a:prstGeom prst="ellipse">
            <a:avLst/>
          </a:prstGeom>
          <a:solidFill>
            <a:srgbClr val="006699">
              <a:alpha val="0"/>
            </a:srgbClr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pic>
        <p:nvPicPr>
          <p:cNvPr id="82951" name="图片 82950" descr="{DB16F236-426B-4293-861A-4C476342DCA6}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6688" y="3357563"/>
            <a:ext cx="2058987" cy="215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952" name="文本框 82951"/>
          <p:cNvSpPr txBox="1"/>
          <p:nvPr/>
        </p:nvSpPr>
        <p:spPr>
          <a:xfrm>
            <a:off x="323850" y="188913"/>
            <a:ext cx="30241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边学边练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矩形 84993"/>
          <p:cNvSpPr/>
          <p:nvPr/>
        </p:nvSpPr>
        <p:spPr>
          <a:xfrm>
            <a:off x="817563" y="1390650"/>
            <a:ext cx="6618287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、代数式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2xy-x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-y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=  (     )</a:t>
            </a:r>
            <a:endParaRPr lang="en-US" altLang="zh-CN" sz="32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0"/>
              </a:spcBef>
            </a:pP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A.(x-y)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            B.(-x-y)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               C.(y-x)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            D.-(x-y)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32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4995" name="矩形 84994"/>
          <p:cNvSpPr/>
          <p:nvPr/>
        </p:nvSpPr>
        <p:spPr>
          <a:xfrm>
            <a:off x="5562600" y="1471613"/>
            <a:ext cx="4143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</a:pPr>
            <a:r>
              <a:rPr lang="en-US" altLang="zh-CN" sz="36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D</a:t>
            </a:r>
            <a:endParaRPr lang="en-US" altLang="zh-CN" sz="36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4996" name="文本框 84995"/>
          <p:cNvSpPr txBox="1"/>
          <p:nvPr/>
        </p:nvSpPr>
        <p:spPr>
          <a:xfrm>
            <a:off x="855663" y="3184525"/>
            <a:ext cx="6750050" cy="1128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、如果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x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-6xy+N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是一个完全平方式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那么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N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为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________</a:t>
            </a:r>
            <a:endParaRPr lang="en-US" altLang="zh-CN" sz="3600" b="1" baseline="3000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4998" name="文本框 84997"/>
          <p:cNvSpPr txBox="1"/>
          <p:nvPr/>
        </p:nvSpPr>
        <p:spPr>
          <a:xfrm>
            <a:off x="896938" y="4648200"/>
            <a:ext cx="724376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3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、如果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4x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+mxy+9y</a:t>
            </a:r>
            <a:r>
              <a:rPr lang="en-US" altLang="zh-CN" sz="3200" b="1" baseline="3000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是一个完全平方式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那么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m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的值是</a:t>
            </a:r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Wingdings" panose="05000000000000000000" pitchFamily="2" charset="2"/>
              </a:rPr>
              <a:t>____________</a:t>
            </a:r>
            <a:endParaRPr lang="en-US" altLang="zh-CN" sz="32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4999" name="文本框 84998"/>
          <p:cNvSpPr txBox="1"/>
          <p:nvPr/>
        </p:nvSpPr>
        <p:spPr>
          <a:xfrm>
            <a:off x="2568575" y="3714750"/>
            <a:ext cx="1422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9y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5000" name="文本框 84999"/>
          <p:cNvSpPr txBox="1"/>
          <p:nvPr/>
        </p:nvSpPr>
        <p:spPr>
          <a:xfrm>
            <a:off x="3844925" y="5110163"/>
            <a:ext cx="11620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±12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5001" name="文本框 85000"/>
          <p:cNvSpPr txBox="1"/>
          <p:nvPr/>
        </p:nvSpPr>
        <p:spPr>
          <a:xfrm>
            <a:off x="323850" y="188913"/>
            <a:ext cx="57610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深入探索</a:t>
            </a:r>
            <a:r>
              <a:rPr lang="en-US" altLang="zh-CN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----</a:t>
            </a:r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算一算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4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84995" grpId="0"/>
      <p:bldP spid="84996" grpId="0"/>
      <p:bldP spid="84998" grpId="0"/>
      <p:bldP spid="84999" grpId="0"/>
      <p:bldP spid="850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2" name="文本框 87041"/>
          <p:cNvSpPr txBox="1"/>
          <p:nvPr/>
        </p:nvSpPr>
        <p:spPr>
          <a:xfrm>
            <a:off x="323850" y="188913"/>
            <a:ext cx="57610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深入探索</a:t>
            </a:r>
            <a:r>
              <a:rPr lang="en-US" altLang="zh-CN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----</a:t>
            </a:r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算一算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7043" name="文本框 87042"/>
          <p:cNvSpPr txBox="1"/>
          <p:nvPr/>
        </p:nvSpPr>
        <p:spPr>
          <a:xfrm>
            <a:off x="1271588" y="1630363"/>
            <a:ext cx="52927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(a+b)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 _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2_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b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 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=______</a:t>
            </a:r>
            <a:endParaRPr lang="en-US" altLang="zh-CN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44" name="文本框 87043"/>
          <p:cNvSpPr txBox="1"/>
          <p:nvPr/>
        </p:nvSpPr>
        <p:spPr>
          <a:xfrm>
            <a:off x="1228725" y="3078163"/>
            <a:ext cx="47974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-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+2ab= ______</a:t>
            </a:r>
            <a:endParaRPr lang="en-US" altLang="zh-CN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45" name="文本框 87044"/>
          <p:cNvSpPr txBox="1"/>
          <p:nvPr/>
        </p:nvSpPr>
        <p:spPr>
          <a:xfrm>
            <a:off x="1228725" y="1287463"/>
            <a:ext cx="19177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公式变形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7046" name="文本框 87045"/>
          <p:cNvSpPr txBox="1"/>
          <p:nvPr/>
        </p:nvSpPr>
        <p:spPr>
          <a:xfrm>
            <a:off x="1263650" y="5114925"/>
            <a:ext cx="48577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(a-b)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+4ab= ______</a:t>
            </a:r>
            <a:endParaRPr lang="en-US" altLang="zh-CN" b="1" baseline="300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47" name="文本框 87046"/>
          <p:cNvSpPr txBox="1"/>
          <p:nvPr/>
        </p:nvSpPr>
        <p:spPr>
          <a:xfrm>
            <a:off x="1231900" y="4394200"/>
            <a:ext cx="57277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(a+b)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-4ab=_______</a:t>
            </a:r>
            <a:endParaRPr lang="en-US" altLang="zh-CN" b="1" baseline="300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48" name="文本框 87047"/>
          <p:cNvSpPr txBox="1"/>
          <p:nvPr/>
        </p:nvSpPr>
        <p:spPr>
          <a:xfrm>
            <a:off x="1247775" y="2355850"/>
            <a:ext cx="46021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(a+b)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2_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2ab= _____</a:t>
            </a:r>
            <a:endParaRPr lang="en-US" altLang="zh-CN" b="1" baseline="300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49" name="矩形 87048"/>
          <p:cNvSpPr/>
          <p:nvPr/>
        </p:nvSpPr>
        <p:spPr>
          <a:xfrm>
            <a:off x="4662488" y="1587500"/>
            <a:ext cx="815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2ab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7050" name="文本框 87049"/>
          <p:cNvSpPr txBox="1"/>
          <p:nvPr/>
        </p:nvSpPr>
        <p:spPr>
          <a:xfrm>
            <a:off x="3921125" y="2286000"/>
            <a:ext cx="18891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a</a:t>
            </a:r>
            <a:r>
              <a:rPr lang="en-US" altLang="zh-CN" b="1" baseline="300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+b</a:t>
            </a:r>
            <a:r>
              <a:rPr lang="en-US" altLang="zh-CN" b="1" baseline="300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endParaRPr lang="en-US" altLang="zh-CN" b="1" baseline="3000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51" name="文本框 87050"/>
          <p:cNvSpPr txBox="1"/>
          <p:nvPr/>
        </p:nvSpPr>
        <p:spPr>
          <a:xfrm>
            <a:off x="1220788" y="3727450"/>
            <a:ext cx="63341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(a+b)</a:t>
            </a:r>
            <a:r>
              <a:rPr lang="en-US" altLang="zh-CN" b="1" baseline="3000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-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(a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-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b)</a:t>
            </a:r>
            <a:r>
              <a:rPr lang="en-US" altLang="zh-CN" b="1" baseline="300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=______</a:t>
            </a:r>
            <a:endParaRPr lang="en-US" altLang="zh-CN" b="1" baseline="300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52" name="文本框 87051"/>
          <p:cNvSpPr txBox="1"/>
          <p:nvPr/>
        </p:nvSpPr>
        <p:spPr>
          <a:xfrm>
            <a:off x="4141788" y="2995613"/>
            <a:ext cx="190341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a</a:t>
            </a:r>
            <a:r>
              <a:rPr lang="en-US" altLang="zh-CN" b="1" baseline="300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 +b</a:t>
            </a:r>
            <a:r>
              <a:rPr lang="en-US" altLang="zh-CN" b="1" baseline="300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endParaRPr lang="en-US" altLang="zh-CN" b="1" baseline="3000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7053" name="矩形 87052"/>
          <p:cNvSpPr/>
          <p:nvPr/>
        </p:nvSpPr>
        <p:spPr>
          <a:xfrm>
            <a:off x="4562475" y="3722688"/>
            <a:ext cx="11445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4ab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7054" name="矩形 87053"/>
          <p:cNvSpPr/>
          <p:nvPr/>
        </p:nvSpPr>
        <p:spPr>
          <a:xfrm>
            <a:off x="4073525" y="4400550"/>
            <a:ext cx="18478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0"/>
              </a:spcBef>
            </a:pP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(a-b)</a:t>
            </a:r>
            <a:r>
              <a:rPr lang="en-US" altLang="zh-CN" sz="3600" b="1" baseline="3000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3600" b="1" baseline="3000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87055" name="矩形 87054"/>
          <p:cNvSpPr/>
          <p:nvPr/>
        </p:nvSpPr>
        <p:spPr>
          <a:xfrm>
            <a:off x="4094163" y="5008563"/>
            <a:ext cx="1701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0"/>
              </a:spcBef>
            </a:pPr>
            <a:r>
              <a:rPr lang="en-US" altLang="zh-CN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(a+b)</a:t>
            </a:r>
            <a:r>
              <a:rPr lang="en-US" altLang="zh-CN" b="1" baseline="3000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b="1" baseline="3000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7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7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7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7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7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7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7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7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7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705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/>
      <p:bldP spid="87044" grpId="0"/>
      <p:bldP spid="87046" grpId="0"/>
      <p:bldP spid="87047" grpId="0"/>
      <p:bldP spid="87048" grpId="0"/>
      <p:bldP spid="87049" grpId="0"/>
      <p:bldP spid="87050" grpId="0"/>
      <p:bldP spid="87051" grpId="0"/>
      <p:bldP spid="87052" grpId="0"/>
      <p:bldP spid="87053" grpId="0"/>
      <p:bldP spid="870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文本框 89089"/>
          <p:cNvSpPr txBox="1"/>
          <p:nvPr/>
        </p:nvSpPr>
        <p:spPr>
          <a:xfrm>
            <a:off x="250825" y="188913"/>
            <a:ext cx="36718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深入探索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9096" name="文本框 89095"/>
          <p:cNvSpPr txBox="1"/>
          <p:nvPr/>
        </p:nvSpPr>
        <p:spPr>
          <a:xfrm>
            <a:off x="493713" y="981075"/>
            <a:ext cx="76073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fontAlgn="ctr">
              <a:buClrTx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、已知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(a+b)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=25  ab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=3 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则 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a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+b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=___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9097" name="文本占位符 89096"/>
          <p:cNvSpPr>
            <a:spLocks noGrp="1"/>
          </p:cNvSpPr>
          <p:nvPr>
            <p:ph type="body" idx="1"/>
          </p:nvPr>
        </p:nvSpPr>
        <p:spPr>
          <a:xfrm>
            <a:off x="539750" y="1773238"/>
            <a:ext cx="6965950" cy="762000"/>
          </a:xfrm>
        </p:spPr>
        <p:txBody>
          <a:bodyPr wrap="square"/>
          <a:p>
            <a:pPr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2</a:t>
            </a:r>
            <a:r>
              <a:rPr lang="zh-CN" altLang="en-US" b="1" dirty="0">
                <a:solidFill>
                  <a:srgbClr val="0000FF"/>
                </a:solidFill>
              </a:rPr>
              <a:t>、已知</a:t>
            </a:r>
            <a:r>
              <a:rPr lang="en-US" altLang="zh-CN" b="1" dirty="0">
                <a:solidFill>
                  <a:srgbClr val="0000FF"/>
                </a:solidFill>
              </a:rPr>
              <a:t>:a+b=5,ab=-6,</a:t>
            </a:r>
            <a:r>
              <a:rPr lang="zh-CN" altLang="en-US" b="1" dirty="0">
                <a:solidFill>
                  <a:srgbClr val="0000FF"/>
                </a:solidFill>
              </a:rPr>
              <a:t>求下列各式的值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89098" name="文本框 89097"/>
          <p:cNvSpPr txBox="1"/>
          <p:nvPr/>
        </p:nvSpPr>
        <p:spPr>
          <a:xfrm>
            <a:off x="1258888" y="2492375"/>
            <a:ext cx="47371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(1)(a-b)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          (2)a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+b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rgbClr val="0000FF"/>
              </a:solidFill>
              <a:latin typeface="Times New Roman" panose="02020603050405020304" pitchFamily="18" charset="0"/>
              <a:ea typeface="华文中宋" panose="020106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9099" name="矩形 89098"/>
          <p:cNvSpPr/>
          <p:nvPr/>
        </p:nvSpPr>
        <p:spPr>
          <a:xfrm>
            <a:off x="504825" y="5127625"/>
            <a:ext cx="8459788" cy="8223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</a:lstStyle>
          <a:p>
            <a:pPr lvl="0" algn="just">
              <a:buNone/>
            </a:pPr>
            <a:r>
              <a:rPr lang="zh-CN" altLang="zh-CN" b="1" dirty="0">
                <a:solidFill>
                  <a:srgbClr val="0000FF"/>
                </a:solidFill>
                <a:latin typeface="宋体" panose="02010600030101010101" pitchFamily="2" charset="-122"/>
              </a:rPr>
              <a:t>3、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若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(x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＋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y)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，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(x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－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y)</a:t>
            </a:r>
            <a:r>
              <a:rPr lang="en-US" altLang="zh-CN" b="1" baseline="30000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，则</a:t>
            </a:r>
            <a:r>
              <a:rPr lang="en-US" altLang="zh-CN" b="1" dirty="0" err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xy</a:t>
            </a:r>
            <a:r>
              <a:rPr lang="zh-CN" altLang="en-US" b="1" dirty="0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</a:rPr>
              <a:t>______             </a:t>
            </a:r>
            <a:r>
              <a:rPr lang="en-US" altLang="zh-CN" b="1">
                <a:solidFill>
                  <a:srgbClr val="0000FF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b="1">
              <a:solidFill>
                <a:srgbClr val="0000FF"/>
              </a:solidFill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9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097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9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6" grpId="0"/>
      <p:bldP spid="89097" grpId="0" build="p"/>
      <p:bldP spid="89098" grpId="0"/>
      <p:bldP spid="890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6500" name="文本框 106499"/>
          <p:cNvSpPr txBox="1"/>
          <p:nvPr/>
        </p:nvSpPr>
        <p:spPr>
          <a:xfrm>
            <a:off x="561975" y="549275"/>
            <a:ext cx="72501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4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、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已知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(a+b)</a:t>
            </a:r>
            <a:r>
              <a:rPr lang="en-US" altLang="zh-CN" sz="32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=11,ab=1,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求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(a-b)</a:t>
            </a:r>
            <a:r>
              <a:rPr lang="en-US" altLang="zh-CN" sz="32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的值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.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grpSp>
        <p:nvGrpSpPr>
          <p:cNvPr id="106502" name="组合 106501"/>
          <p:cNvGrpSpPr/>
          <p:nvPr/>
        </p:nvGrpSpPr>
        <p:grpSpPr>
          <a:xfrm>
            <a:off x="323850" y="1268413"/>
            <a:ext cx="8351838" cy="1647825"/>
            <a:chOff x="297" y="2200"/>
            <a:chExt cx="5261" cy="1038"/>
          </a:xfrm>
        </p:grpSpPr>
        <p:sp>
          <p:nvSpPr>
            <p:cNvPr id="106503" name="矩形 106502"/>
            <p:cNvSpPr/>
            <p:nvPr/>
          </p:nvSpPr>
          <p:spPr>
            <a:xfrm>
              <a:off x="297" y="2259"/>
              <a:ext cx="5261" cy="97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indent="266700">
                <a:spcBef>
                  <a:spcPct val="0"/>
                </a:spcBef>
                <a:buClrTx/>
              </a:pPr>
              <a:r>
                <a:rPr lang="en-US" altLang="zh-CN" sz="32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Wingdings" panose="05000000000000000000" pitchFamily="2" charset="2"/>
                </a:rPr>
                <a:t>5</a:t>
              </a:r>
              <a:r>
                <a:rPr lang="zh-CN" altLang="en-US" sz="3200" b="1" dirty="0">
                  <a:solidFill>
                    <a:srgbClr val="0000FF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Wingdings" panose="05000000000000000000" pitchFamily="2" charset="2"/>
                </a:rPr>
                <a:t>、多项式          </a:t>
              </a:r>
              <a:r>
                <a:rPr lang="zh-CN" altLang="en-US" sz="32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加上一个单项式后，使它成为一个整式的完全平方式，那么加上的单项式可以是</a:t>
              </a:r>
              <a:r>
                <a:rPr lang="en-US" altLang="zh-CN" sz="32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Wingdings" panose="05000000000000000000" pitchFamily="2" charset="2"/>
                </a:rPr>
                <a:t>__________</a:t>
              </a:r>
              <a:endPara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endParaRPr>
            </a:p>
          </p:txBody>
        </p:sp>
        <p:graphicFrame>
          <p:nvGraphicFramePr>
            <p:cNvPr id="106504" name="对象 106503"/>
            <p:cNvGraphicFramePr/>
            <p:nvPr/>
          </p:nvGraphicFramePr>
          <p:xfrm>
            <a:off x="1681" y="2200"/>
            <a:ext cx="748" cy="4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444500" imgH="203200" progId="Equation.3">
                    <p:embed/>
                  </p:oleObj>
                </mc:Choice>
                <mc:Fallback>
                  <p:oleObj name="" r:id="rId1" imgW="444500" imgH="2032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000000"/>
                            </a:clrFrom>
                            <a:clrTo>
                              <a:srgbClr val="0000FF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681" y="2200"/>
                          <a:ext cx="748" cy="40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06505" name="对象 106504"/>
          <p:cNvGraphicFramePr/>
          <p:nvPr/>
        </p:nvGraphicFramePr>
        <p:xfrm>
          <a:off x="1973263" y="3381375"/>
          <a:ext cx="1985645" cy="646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647700" imgH="405765" progId="Equation.DSMT4">
                  <p:embed/>
                </p:oleObj>
              </mc:Choice>
              <mc:Fallback>
                <p:oleObj name="" r:id="rId3" imgW="647700" imgH="405765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973263" y="3381375"/>
                        <a:ext cx="1985645" cy="6464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6" name="对象 106505"/>
          <p:cNvGraphicFramePr/>
          <p:nvPr/>
        </p:nvGraphicFramePr>
        <p:xfrm>
          <a:off x="4413568" y="4292442"/>
          <a:ext cx="3237865" cy="10496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711200" imgH="393700" progId="Equation.3">
                  <p:embed/>
                </p:oleObj>
              </mc:Choice>
              <mc:Fallback>
                <p:oleObj name="" r:id="rId5" imgW="711200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413568" y="4292442"/>
                        <a:ext cx="3237865" cy="10496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507" name="对象 106506"/>
          <p:cNvGraphicFramePr/>
          <p:nvPr/>
        </p:nvGraphicFramePr>
        <p:xfrm>
          <a:off x="599123" y="4221322"/>
          <a:ext cx="3116580" cy="12522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698500" imgH="393700" progId="Equation.3">
                  <p:embed/>
                </p:oleObj>
              </mc:Choice>
              <mc:Fallback>
                <p:oleObj name="" r:id="rId7" imgW="698500" imgH="3937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99123" y="4221322"/>
                        <a:ext cx="3116580" cy="12522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508" name="文本框 106507"/>
          <p:cNvSpPr txBox="1"/>
          <p:nvPr/>
        </p:nvSpPr>
        <p:spPr>
          <a:xfrm>
            <a:off x="677863" y="3448050"/>
            <a:ext cx="15430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6.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已知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06509" name="文本框 106508"/>
          <p:cNvSpPr txBox="1"/>
          <p:nvPr/>
        </p:nvSpPr>
        <p:spPr>
          <a:xfrm>
            <a:off x="4140200" y="3402013"/>
            <a:ext cx="43195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求下列式子的值：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6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6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6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6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6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6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0" grpId="0"/>
      <p:bldP spid="106508" grpId="0"/>
      <p:bldP spid="10650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5" name="文本框 110594"/>
          <p:cNvSpPr txBox="1"/>
          <p:nvPr/>
        </p:nvSpPr>
        <p:spPr>
          <a:xfrm>
            <a:off x="250825" y="836613"/>
            <a:ext cx="9072563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7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、如果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x</a:t>
            </a:r>
            <a:r>
              <a:rPr lang="en-US" altLang="zh-CN" sz="3200" b="1" baseline="30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-6x+n</a:t>
            </a:r>
            <a:r>
              <a:rPr lang="en-US" altLang="zh-CN" sz="3200" b="1" baseline="30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是一个完全平方式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那么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n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是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(   )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>
              <a:buClrTx/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(A )3  (B)-3  (C) ±3   (D)9 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110596" name="文本框 110595"/>
          <p:cNvSpPr txBox="1"/>
          <p:nvPr/>
        </p:nvSpPr>
        <p:spPr>
          <a:xfrm>
            <a:off x="8243888" y="836613"/>
            <a:ext cx="55086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spcBef>
                <a:spcPct val="0"/>
              </a:spcBef>
              <a:buClrTx/>
            </a:pPr>
            <a:r>
              <a:rPr lang="en-US" altLang="zh-CN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C</a:t>
            </a:r>
            <a:endParaRPr lang="en-US" altLang="zh-CN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10597" name="文本框 110596"/>
          <p:cNvSpPr txBox="1"/>
          <p:nvPr/>
        </p:nvSpPr>
        <p:spPr>
          <a:xfrm>
            <a:off x="1023938" y="41481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endParaRPr sz="2400" dirty="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10598" name="文本框 110597"/>
          <p:cNvSpPr txBox="1"/>
          <p:nvPr/>
        </p:nvSpPr>
        <p:spPr>
          <a:xfrm>
            <a:off x="323850" y="3197225"/>
            <a:ext cx="9072563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8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、如果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x</a:t>
            </a:r>
            <a:r>
              <a:rPr lang="en-US" altLang="zh-CN" sz="3200" b="1" baseline="30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-Nx+9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是一个完全平方式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那么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N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是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(   )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>
              <a:buClrTx/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(A )-6  (B)6  (C) </a:t>
            </a:r>
            <a:r>
              <a:rPr lang="en-US" altLang="zh-CN" sz="3200" b="1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±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6   (D) </a:t>
            </a:r>
            <a:r>
              <a:rPr lang="en-US" altLang="zh-CN" sz="2800" b="1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Wingdings" panose="05000000000000000000" pitchFamily="2" charset="2"/>
              </a:rPr>
              <a:t>±</a:t>
            </a: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9 </a:t>
            </a:r>
            <a:endParaRPr lang="en-US" altLang="zh-CN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110599" name="文本框 110598"/>
          <p:cNvSpPr txBox="1"/>
          <p:nvPr/>
        </p:nvSpPr>
        <p:spPr>
          <a:xfrm>
            <a:off x="8431213" y="3003550"/>
            <a:ext cx="492125" cy="8239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en-US" altLang="zh-CN" sz="4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C</a:t>
            </a:r>
            <a:endParaRPr lang="en-US" altLang="zh-CN" sz="48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5" grpId="0"/>
      <p:bldP spid="110596" grpId="0"/>
      <p:bldP spid="110598" grpId="0"/>
      <p:bldP spid="11059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8" name="文本框 108547"/>
          <p:cNvSpPr txBox="1"/>
          <p:nvPr/>
        </p:nvSpPr>
        <p:spPr>
          <a:xfrm>
            <a:off x="250825" y="692150"/>
            <a:ext cx="7200900" cy="1250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9.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用简便的方法计算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: 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  <a:p>
            <a:pPr>
              <a:buClrTx/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      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1.2345</a:t>
            </a:r>
            <a:r>
              <a:rPr lang="en-US" altLang="zh-CN" sz="32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+0.7655</a:t>
            </a:r>
            <a:r>
              <a:rPr lang="en-US" altLang="zh-CN" sz="32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+2.469×0.7655</a:t>
            </a:r>
            <a:endParaRPr lang="en-US" altLang="zh-CN" sz="32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08549" name="矩形 108548"/>
          <p:cNvSpPr/>
          <p:nvPr/>
        </p:nvSpPr>
        <p:spPr>
          <a:xfrm>
            <a:off x="250825" y="3413125"/>
            <a:ext cx="838835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10.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当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x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＝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，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y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＝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-1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时。求代数式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(x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＋</a:t>
            </a:r>
            <a:r>
              <a:rPr lang="en-US" altLang="zh-CN" sz="3200" b="1" dirty="0" err="1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y)(x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y)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＋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(x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－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y)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－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(x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－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3xy)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的值。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8" grpId="0"/>
      <p:bldP spid="1085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44" name="矩形 112643"/>
          <p:cNvSpPr/>
          <p:nvPr/>
        </p:nvSpPr>
        <p:spPr>
          <a:xfrm>
            <a:off x="611188" y="2492375"/>
            <a:ext cx="42767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3x-5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</a:t>
            </a:r>
            <a:r>
              <a:rPr lang="en-US" altLang="zh-CN" sz="3200" b="1" baseline="3000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-(2x+7)</a:t>
            </a:r>
            <a:r>
              <a:rPr lang="en-US" altLang="zh-CN" sz="3200" b="1" baseline="3000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12645" name="文本框 112644"/>
          <p:cNvSpPr txBox="1"/>
          <p:nvPr/>
        </p:nvSpPr>
        <p:spPr>
          <a:xfrm>
            <a:off x="323850" y="404813"/>
            <a:ext cx="66960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11.</a:t>
            </a:r>
            <a:r>
              <a:rPr lang="zh-CN" altLang="en-US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Wingdings" panose="05000000000000000000" pitchFamily="2" charset="2"/>
              </a:rPr>
              <a:t>运用乘法公式计算：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112646" name="矩形 112645"/>
          <p:cNvSpPr/>
          <p:nvPr/>
        </p:nvSpPr>
        <p:spPr>
          <a:xfrm>
            <a:off x="611188" y="1484313"/>
            <a:ext cx="41751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  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(a−b−3)(a−b+3)</a:t>
            </a:r>
            <a:endParaRPr lang="en-US" altLang="zh-CN" sz="3200" b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12647" name="矩形 112646"/>
          <p:cNvSpPr/>
          <p:nvPr/>
        </p:nvSpPr>
        <p:spPr>
          <a:xfrm>
            <a:off x="611188" y="3500438"/>
            <a:ext cx="32353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0"/>
              </a:spcBef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3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）（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2x-y-3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）</a:t>
            </a:r>
            <a:r>
              <a:rPr lang="en-US" altLang="zh-CN" sz="3200" b="1" baseline="30000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2</a:t>
            </a:r>
            <a:endParaRPr lang="en-US" altLang="zh-CN" sz="3200" b="1" baseline="30000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112648" name="文本框 112647"/>
          <p:cNvSpPr txBox="1"/>
          <p:nvPr/>
        </p:nvSpPr>
        <p:spPr>
          <a:xfrm>
            <a:off x="684213" y="4362450"/>
            <a:ext cx="39639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>
              <a:buClrTx/>
            </a:pP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12.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已知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n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为正整数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且</a:t>
            </a:r>
            <a:endParaRPr lang="zh-CN" altLang="en-US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graphicFrame>
        <p:nvGraphicFramePr>
          <p:cNvPr id="112649" name="对象 112648"/>
          <p:cNvGraphicFramePr/>
          <p:nvPr/>
        </p:nvGraphicFramePr>
        <p:xfrm>
          <a:off x="4719638" y="4267200"/>
          <a:ext cx="365125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862965" imgH="190500" progId="Equation.3">
                  <p:embed/>
                </p:oleObj>
              </mc:Choice>
              <mc:Fallback>
                <p:oleObj name="" r:id="rId1" imgW="862965" imgH="1905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19638" y="4267200"/>
                        <a:ext cx="365125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50" name="文本框 112649"/>
          <p:cNvSpPr txBox="1"/>
          <p:nvPr/>
        </p:nvSpPr>
        <p:spPr>
          <a:xfrm>
            <a:off x="1414463" y="5070475"/>
            <a:ext cx="73707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是一个完全平方数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,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你知道</a:t>
            </a:r>
            <a:r>
              <a:rPr lang="en-US" altLang="zh-CN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n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的值吗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?</a:t>
            </a:r>
            <a:endParaRPr lang="en-US" altLang="zh-CN" sz="32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Wingdings" panose="05000000000000000000" pitchFamily="2" charset="2"/>
            </a:endParaRPr>
          </a:p>
        </p:txBody>
      </p:sp>
      <p:sp>
        <p:nvSpPr>
          <p:cNvPr id="87049" name="矩形 87048"/>
          <p:cNvSpPr/>
          <p:nvPr/>
        </p:nvSpPr>
        <p:spPr>
          <a:xfrm>
            <a:off x="1549400" y="5985510"/>
            <a:ext cx="9956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3988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61578" y="5989320"/>
            <a:ext cx="140398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或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1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sym typeface="Wingdings" panose="05000000000000000000" pitchFamily="2" charset="2"/>
              </a:rPr>
              <a:t>003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sym typeface="Wingdings" panose="05000000000000000000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7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9" grpId="0"/>
      <p:bldP spid="2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1633</Words>
  <Application>WPS 演示</Application>
  <PresentationFormat>在屏幕上显示</PresentationFormat>
  <Paragraphs>152</Paragraphs>
  <Slides>11</Slides>
  <Notes>7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11</vt:i4>
      </vt:variant>
    </vt:vector>
  </HeadingPairs>
  <TitlesOfParts>
    <vt:vector size="28" baseType="lpstr">
      <vt:lpstr>Arial</vt:lpstr>
      <vt:lpstr>宋体</vt:lpstr>
      <vt:lpstr>Wingdings</vt:lpstr>
      <vt:lpstr>Times New Roman</vt:lpstr>
      <vt:lpstr>华文行楷</vt:lpstr>
      <vt:lpstr>楷体_GB2312</vt:lpstr>
      <vt:lpstr>黑体</vt:lpstr>
      <vt:lpstr>华文中宋</vt:lpstr>
      <vt:lpstr>微软雅黑</vt:lpstr>
      <vt:lpstr>Arial Unicode MS</vt:lpstr>
      <vt:lpstr>新宋体</vt:lpstr>
      <vt:lpstr>默认设计模板</vt:lpstr>
      <vt:lpstr>Equation.3</vt:lpstr>
      <vt:lpstr>Equation.DSMT4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ydx</dc:creator>
  <cp:lastModifiedBy>WPS_134811978</cp:lastModifiedBy>
  <cp:revision>47</cp:revision>
  <dcterms:created xsi:type="dcterms:W3CDTF">2005-03-12T14:33:00Z</dcterms:created>
  <dcterms:modified xsi:type="dcterms:W3CDTF">2018-11-28T00:49:21Z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2052-11.1.0.7989</vt:lpwstr>
  </property>
</Properties>
</file>