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718" autoAdjust="0"/>
  </p:normalViewPr>
  <p:slideViewPr>
    <p:cSldViewPr>
      <p:cViewPr varScale="1">
        <p:scale>
          <a:sx n="63" d="100"/>
          <a:sy n="63" d="100"/>
        </p:scale>
        <p:origin x="1380" y="5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471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94353F3-E120-4EF4-B8E8-0301232E351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8CD2C27F-87C5-476D-BADC-0BA014A31E4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890E029B-C52D-448A-865F-9A4A02F67C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57EC2-FABA-4088-811D-084409738DE0}" type="datetimeFigureOut">
              <a:rPr lang="zh-CN" altLang="en-US" smtClean="0"/>
              <a:t>2019/3/14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B6AE7C86-7883-4E95-A928-F44B3A7AA6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FE44FAA5-7801-4AD8-BD53-E6C62B102E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9A011-753C-4A58-89D9-5A5E2F55428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422865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4618B4E-B7CD-4716-B8A8-763856BEB0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F6B8B6FA-F89C-4258-A8BF-802FD9C0A5C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DC2F61AE-8B61-479E-A700-8E5C54500D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57EC2-FABA-4088-811D-084409738DE0}" type="datetimeFigureOut">
              <a:rPr lang="zh-CN" altLang="en-US" smtClean="0"/>
              <a:t>2019/3/14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8E085086-19EC-4FBF-930B-3CEF25C92E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78680135-E90E-49B2-90A3-7B2E3C61FD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9A011-753C-4A58-89D9-5A5E2F55428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866243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B56E2F9-5DAD-4825-AE7B-9D69BC8528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57001623-1B93-4F9C-BAA7-22B28FDADE6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9978520C-1C61-4127-A35E-DFF49233D5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57EC2-FABA-4088-811D-084409738DE0}" type="datetimeFigureOut">
              <a:rPr lang="zh-CN" altLang="en-US" smtClean="0"/>
              <a:t>2019/3/14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1DAC265D-6D11-4366-9481-9FBDEDCA75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8B1EE915-0C09-4A8E-B8ED-027B3730E2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9A011-753C-4A58-89D9-5A5E2F55428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055739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DA5EB6D-5FB9-4A07-9FD2-DE98350CBF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47E62538-FE90-4419-B451-98321133C8C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B0322939-726F-442C-B8AB-DB5E0221965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5A31C47B-A5FF-4499-B20F-22CA9243D6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57EC2-FABA-4088-811D-084409738DE0}" type="datetimeFigureOut">
              <a:rPr lang="zh-CN" altLang="en-US" smtClean="0"/>
              <a:t>2019/3/14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FC3C2591-8F0C-4E61-9E28-CE2C791619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304DBF2C-14D2-488F-AC0D-61DC3010D7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9A011-753C-4A58-89D9-5A5E2F55428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26141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BA2F7DC-7AC4-4B24-89F7-D6CBBB262C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80761780-1F3E-47F5-99D0-4BD31508ED8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807E0FC3-A081-440F-97FC-1EA817B270E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20DFE38D-F4CB-447F-A075-808F4F9B50D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899A3F8F-60D7-4CE7-B898-175A85BCC9F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FAE98556-2CC9-41FD-95CE-D1A693FEFC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57EC2-FABA-4088-811D-084409738DE0}" type="datetimeFigureOut">
              <a:rPr lang="zh-CN" altLang="en-US" smtClean="0"/>
              <a:t>2019/3/14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05FE5672-A7A6-4AD8-AD39-48CE823C75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5C90D331-AB30-4ECE-B253-EB5122EDB7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9A011-753C-4A58-89D9-5A5E2F55428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211610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8B7E4C1-549D-4A2B-800B-96EBF55C48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15A3F444-DF91-44E6-A032-52B038DA74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57EC2-FABA-4088-811D-084409738DE0}" type="datetimeFigureOut">
              <a:rPr lang="zh-CN" altLang="en-US" smtClean="0"/>
              <a:t>2019/3/14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3B08AA49-B4AB-4048-99CC-85C3D2E26A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C39A21F9-7B69-4113-959F-B7509BFF93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9A011-753C-4A58-89D9-5A5E2F55428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9711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030A5F48-D1C0-42BE-AB18-30459A9476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57EC2-FABA-4088-811D-084409738DE0}" type="datetimeFigureOut">
              <a:rPr lang="zh-CN" altLang="en-US" smtClean="0"/>
              <a:t>2019/3/14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659943F3-3AED-4E34-88C6-461F3568D9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F4F8743F-3455-4A1F-A403-B1651D1AD0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9A011-753C-4A58-89D9-5A5E2F55428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69350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9DDB852-B077-4E65-BCBE-167388D5AD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E859A515-6F25-4278-A11B-D212F56470B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E1C927FE-2144-4C13-992F-037FCD589A0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1F0DEF9A-1183-4686-8472-477881CD24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57EC2-FABA-4088-811D-084409738DE0}" type="datetimeFigureOut">
              <a:rPr lang="zh-CN" altLang="en-US" smtClean="0"/>
              <a:t>2019/3/14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29A123E0-7B23-4EEB-85EC-E0566E126A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3F685574-9BA2-4396-8C3C-E5E565AE09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9A011-753C-4A58-89D9-5A5E2F55428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935161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7EF0883-7D33-4B0D-B32D-48A79FB61A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EADE55F8-683F-4713-A0D7-620A891D35C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C58BBBB8-AFC5-409C-B243-F910935B20B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AF8E80C0-0098-42D3-8657-65704844C6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57EC2-FABA-4088-811D-084409738DE0}" type="datetimeFigureOut">
              <a:rPr lang="zh-CN" altLang="en-US" smtClean="0"/>
              <a:t>2019/3/14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1301D4D9-7875-4026-A151-78D0BFE781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CA0AB56E-5074-43E7-8FA0-1C3AD3C94C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9A011-753C-4A58-89D9-5A5E2F55428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715500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5A197E6-2E00-4CFA-BF67-FEE5CBD866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32351224-BB8E-48A0-B5B7-BDB060DD481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F31C62A3-501E-4707-9501-326E7240D0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57EC2-FABA-4088-811D-084409738DE0}" type="datetimeFigureOut">
              <a:rPr lang="zh-CN" altLang="en-US" smtClean="0"/>
              <a:t>2019/3/14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78A03FF0-C971-4F85-BCA5-8910EA736E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96C09000-1F8E-463F-A9F6-B189A01A2A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9A011-753C-4A58-89D9-5A5E2F55428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465701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C8CB25B4-E7C2-4CC5-A82B-FEDDC504213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34CE782F-16E8-4716-8589-03B065D07D9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83A5A9F2-CAC4-4BB7-80A5-6AFF1501F4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57EC2-FABA-4088-811D-084409738DE0}" type="datetimeFigureOut">
              <a:rPr lang="zh-CN" altLang="en-US" smtClean="0"/>
              <a:t>2019/3/14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8E4A1307-3E8F-4294-A453-65CC83BD5D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CF619602-E0B6-4BA2-8043-6CB5904209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9A011-753C-4A58-89D9-5A5E2F55428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087503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02DF3B1D-0DFD-4D33-BDF4-DA66181499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C4BE90B2-A543-4A0A-AE54-8FC8E3C4A12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518A94EC-D82A-433B-B391-61CFF6D3B77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57EC2-FABA-4088-811D-084409738DE0}" type="datetimeFigureOut">
              <a:rPr lang="zh-CN" altLang="en-US" smtClean="0"/>
              <a:t>2019/3/14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3A5A5BCA-E17B-40D4-B76E-74FCA4EBC4E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43979BE2-BF9C-4ACE-ABC8-448BF3ABAD6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59A011-753C-4A58-89D9-5A5E2F55428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459161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b="1" dirty="0"/>
              <a:t>中大附中七下第一单元测试</a:t>
            </a:r>
            <a:br>
              <a:rPr lang="zh-CN" altLang="en-US" dirty="0"/>
            </a:b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0" y="332656"/>
            <a:ext cx="9144000" cy="68580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altLang="zh-CN" sz="2800" b="1" dirty="0"/>
              <a:t>1.</a:t>
            </a:r>
            <a:r>
              <a:rPr lang="en-US" altLang="zh-CN" sz="2800" dirty="0">
                <a:solidFill>
                  <a:srgbClr val="FF0000"/>
                </a:solidFill>
              </a:rPr>
              <a:t>D</a:t>
            </a:r>
            <a:r>
              <a:rPr lang="en-US" altLang="zh-CN" sz="2800" dirty="0"/>
              <a:t> </a:t>
            </a:r>
          </a:p>
          <a:p>
            <a:pPr>
              <a:buNone/>
            </a:pPr>
            <a:r>
              <a:rPr lang="zh-CN" altLang="en-US" sz="2800" dirty="0"/>
              <a:t>点拨：</a:t>
            </a:r>
            <a:r>
              <a:rPr lang="en-US" altLang="zh-CN" sz="2800" dirty="0"/>
              <a:t>A</a:t>
            </a:r>
            <a:r>
              <a:rPr lang="zh-CN" altLang="en-US" sz="2800" dirty="0"/>
              <a:t>项“湃”应读</a:t>
            </a:r>
            <a:r>
              <a:rPr lang="en-US" altLang="zh-CN" sz="2800" dirty="0" err="1"/>
              <a:t>pài</a:t>
            </a:r>
            <a:r>
              <a:rPr lang="zh-CN" altLang="en-US" sz="2800" dirty="0"/>
              <a:t>；</a:t>
            </a:r>
            <a:r>
              <a:rPr lang="en-US" altLang="zh-CN" sz="2800" dirty="0"/>
              <a:t>B</a:t>
            </a:r>
            <a:r>
              <a:rPr lang="zh-CN" altLang="en-US" sz="2800" dirty="0"/>
              <a:t>项“鲜”应读</a:t>
            </a:r>
            <a:r>
              <a:rPr lang="en-US" altLang="zh-CN" sz="2800" dirty="0" err="1"/>
              <a:t>xiǎn</a:t>
            </a:r>
            <a:r>
              <a:rPr lang="zh-CN" altLang="en-US" sz="2800" dirty="0"/>
              <a:t>；</a:t>
            </a:r>
            <a:r>
              <a:rPr lang="en-US" altLang="zh-CN" sz="2800" dirty="0"/>
              <a:t>C</a:t>
            </a:r>
            <a:r>
              <a:rPr lang="zh-CN" altLang="en-US" sz="2800" dirty="0"/>
              <a:t>项“校”应读</a:t>
            </a:r>
            <a:r>
              <a:rPr lang="en-US" altLang="zh-CN" sz="2800" dirty="0" err="1"/>
              <a:t>jiào</a:t>
            </a:r>
            <a:r>
              <a:rPr lang="zh-CN" altLang="en-US" sz="2800" dirty="0"/>
              <a:t>。</a:t>
            </a:r>
          </a:p>
          <a:p>
            <a:r>
              <a:rPr lang="en-US" altLang="zh-CN" sz="2800" b="1" dirty="0"/>
              <a:t>2</a:t>
            </a:r>
            <a:r>
              <a:rPr lang="zh-CN" altLang="en-US" sz="2800" dirty="0"/>
              <a:t>．</a:t>
            </a:r>
            <a:r>
              <a:rPr lang="en-US" altLang="zh-CN" sz="2800" dirty="0">
                <a:solidFill>
                  <a:srgbClr val="FF0000"/>
                </a:solidFill>
              </a:rPr>
              <a:t>C</a:t>
            </a:r>
            <a:r>
              <a:rPr lang="en-US" altLang="zh-CN" sz="2800" dirty="0"/>
              <a:t> </a:t>
            </a:r>
          </a:p>
          <a:p>
            <a:r>
              <a:rPr lang="zh-CN" altLang="en-US" sz="2800" dirty="0"/>
              <a:t>点拨：</a:t>
            </a:r>
            <a:r>
              <a:rPr lang="en-US" altLang="zh-CN" sz="2800" dirty="0"/>
              <a:t>A</a:t>
            </a:r>
            <a:r>
              <a:rPr lang="zh-CN" altLang="en-US" sz="2800" dirty="0"/>
              <a:t>项“契而不舍”应为“锲而不舍”；</a:t>
            </a:r>
            <a:r>
              <a:rPr lang="en-US" altLang="zh-CN" sz="2800" dirty="0"/>
              <a:t>B</a:t>
            </a:r>
            <a:r>
              <a:rPr lang="zh-CN" altLang="en-US" sz="2800" dirty="0"/>
              <a:t>项“妇儒皆知”应为“妇孺皆知”；</a:t>
            </a:r>
            <a:r>
              <a:rPr lang="en-US" altLang="zh-CN" sz="2800" dirty="0"/>
              <a:t>D</a:t>
            </a:r>
            <a:r>
              <a:rPr lang="zh-CN" altLang="en-US" sz="2800" dirty="0"/>
              <a:t>项“一反即往”应为“一反既往”。</a:t>
            </a:r>
          </a:p>
          <a:p>
            <a:r>
              <a:rPr lang="en-US" altLang="zh-CN" sz="2800" b="1" dirty="0"/>
              <a:t>3</a:t>
            </a:r>
            <a:r>
              <a:rPr lang="zh-CN" altLang="en-US" sz="2800" dirty="0"/>
              <a:t>．</a:t>
            </a:r>
            <a:r>
              <a:rPr lang="en-US" altLang="zh-CN" sz="2800" dirty="0">
                <a:solidFill>
                  <a:srgbClr val="FF0000"/>
                </a:solidFill>
              </a:rPr>
              <a:t>C</a:t>
            </a:r>
            <a:r>
              <a:rPr lang="en-US" altLang="zh-CN" sz="2800" dirty="0"/>
              <a:t> </a:t>
            </a:r>
          </a:p>
          <a:p>
            <a:r>
              <a:rPr lang="zh-CN" altLang="en-US" sz="2800" dirty="0"/>
              <a:t>点拨：“锋芒毕露”指锐气和才干全都表现出来，用在此处不合语境。</a:t>
            </a:r>
          </a:p>
          <a:p>
            <a:r>
              <a:rPr lang="en-US" altLang="zh-CN" sz="2800" dirty="0"/>
              <a:t>4.</a:t>
            </a:r>
            <a:r>
              <a:rPr lang="en-US" altLang="zh-CN" sz="2800" dirty="0">
                <a:solidFill>
                  <a:srgbClr val="FF0000"/>
                </a:solidFill>
              </a:rPr>
              <a:t>B</a:t>
            </a:r>
          </a:p>
          <a:p>
            <a:r>
              <a:rPr lang="zh-CN" altLang="en-US" sz="2800" dirty="0"/>
              <a:t>（</a:t>
            </a:r>
            <a:r>
              <a:rPr lang="en-US" altLang="zh-CN" sz="2800" dirty="0"/>
              <a:t>A</a:t>
            </a:r>
            <a:r>
              <a:rPr lang="zh-CN" altLang="en-US" sz="2800" dirty="0"/>
              <a:t>项“能否”缺乏照应；</a:t>
            </a:r>
            <a:r>
              <a:rPr lang="en-US" altLang="zh-CN" sz="2800" dirty="0"/>
              <a:t>C</a:t>
            </a:r>
            <a:r>
              <a:rPr lang="zh-CN" altLang="en-US" sz="2800" dirty="0"/>
              <a:t>项“加快”与“质量”搭配不当；</a:t>
            </a:r>
            <a:r>
              <a:rPr lang="en-US" altLang="zh-CN" sz="2800" dirty="0"/>
              <a:t>D</a:t>
            </a:r>
            <a:r>
              <a:rPr lang="zh-CN" altLang="en-US" sz="2800" dirty="0"/>
              <a:t>项缺少主语。）</a:t>
            </a:r>
          </a:p>
          <a:p>
            <a:pPr lvl="0"/>
            <a:r>
              <a:rPr lang="en-US" altLang="zh-CN" sz="2800" dirty="0"/>
              <a:t>5.</a:t>
            </a:r>
            <a:r>
              <a:rPr lang="en-US" altLang="zh-CN" sz="2800" dirty="0">
                <a:solidFill>
                  <a:srgbClr val="FF0000"/>
                </a:solidFill>
              </a:rPr>
              <a:t>A</a:t>
            </a:r>
            <a:endParaRPr lang="zh-CN" altLang="en-US" sz="2800" dirty="0">
              <a:solidFill>
                <a:srgbClr val="FF0000"/>
              </a:solidFill>
            </a:endParaRPr>
          </a:p>
          <a:p>
            <a:endParaRPr lang="zh-CN" alt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-36512" y="476672"/>
            <a:ext cx="9144000" cy="6858000"/>
          </a:xfrm>
        </p:spPr>
        <p:txBody>
          <a:bodyPr/>
          <a:lstStyle/>
          <a:p>
            <a:pPr lvl="0">
              <a:buNone/>
            </a:pPr>
            <a:r>
              <a:rPr lang="en-US" altLang="zh-CN" sz="2800" dirty="0"/>
              <a:t>6.【</a:t>
            </a:r>
            <a:r>
              <a:rPr lang="zh-CN" altLang="en-US" sz="2800" dirty="0"/>
              <a:t>答案</a:t>
            </a:r>
            <a:r>
              <a:rPr lang="en-US" altLang="zh-CN" sz="2800" dirty="0"/>
              <a:t>】①</a:t>
            </a:r>
            <a:r>
              <a:rPr lang="zh-CN" altLang="en-US" sz="2800" dirty="0"/>
              <a:t>石猴与其他猴一起洗澡</a:t>
            </a:r>
            <a:r>
              <a:rPr lang="en-US" altLang="zh-CN" sz="2800" dirty="0"/>
              <a:t>,</a:t>
            </a:r>
            <a:r>
              <a:rPr lang="zh-CN" altLang="en-US" sz="2800" dirty="0"/>
              <a:t>想研究洗澡水的源头</a:t>
            </a:r>
            <a:r>
              <a:rPr lang="en-US" altLang="zh-CN" sz="2800" dirty="0"/>
              <a:t>,</a:t>
            </a:r>
            <a:r>
              <a:rPr lang="zh-CN" altLang="en-US" sz="2800" dirty="0"/>
              <a:t>上山一看</a:t>
            </a:r>
            <a:r>
              <a:rPr lang="en-US" altLang="zh-CN" sz="2800" dirty="0"/>
              <a:t>,</a:t>
            </a:r>
            <a:r>
              <a:rPr lang="zh-CN" altLang="en-US" sz="2800" dirty="0"/>
              <a:t>是瀑布。猴子们说：“谁能进去又出来</a:t>
            </a:r>
            <a:r>
              <a:rPr lang="en-US" altLang="zh-CN" sz="2800" dirty="0"/>
              <a:t>,</a:t>
            </a:r>
            <a:r>
              <a:rPr lang="zh-CN" altLang="en-US" sz="2800" dirty="0"/>
              <a:t>不伤身体</a:t>
            </a:r>
            <a:r>
              <a:rPr lang="en-US" altLang="zh-CN" sz="2800" dirty="0"/>
              <a:t>,</a:t>
            </a:r>
            <a:r>
              <a:rPr lang="zh-CN" altLang="en-US" sz="2800" dirty="0"/>
              <a:t>就是我们的大王。”</a:t>
            </a:r>
            <a:r>
              <a:rPr lang="zh-CN" altLang="en-US" sz="2800" dirty="0">
                <a:solidFill>
                  <a:srgbClr val="FF0000"/>
                </a:solidFill>
              </a:rPr>
              <a:t>（</a:t>
            </a:r>
            <a:r>
              <a:rPr lang="en-US" altLang="zh-CN" sz="2800" dirty="0">
                <a:solidFill>
                  <a:srgbClr val="FF0000"/>
                </a:solidFill>
              </a:rPr>
              <a:t>1</a:t>
            </a:r>
            <a:r>
              <a:rPr lang="zh-CN" altLang="en-US" sz="2800" dirty="0">
                <a:solidFill>
                  <a:srgbClr val="FF0000"/>
                </a:solidFill>
              </a:rPr>
              <a:t>分）</a:t>
            </a:r>
            <a:r>
              <a:rPr lang="zh-CN" altLang="en-US" sz="2800" dirty="0"/>
              <a:t>石猴进去又出来</a:t>
            </a:r>
            <a:r>
              <a:rPr lang="en-US" altLang="zh-CN" sz="2800" dirty="0"/>
              <a:t>,</a:t>
            </a:r>
            <a:r>
              <a:rPr lang="zh-CN" altLang="en-US" sz="2800" dirty="0"/>
              <a:t>毫发未损</a:t>
            </a:r>
            <a:r>
              <a:rPr lang="en-US" altLang="zh-CN" sz="2800" dirty="0"/>
              <a:t>,</a:t>
            </a:r>
            <a:r>
              <a:rPr lang="zh-CN" altLang="en-US" sz="2800" dirty="0"/>
              <a:t>还为其他猴找到了安家的地方</a:t>
            </a:r>
            <a:r>
              <a:rPr lang="en-US" altLang="zh-CN" sz="2800" dirty="0"/>
              <a:t>,</a:t>
            </a:r>
            <a:r>
              <a:rPr lang="zh-CN" altLang="en-US" sz="2800" dirty="0"/>
              <a:t>被封为“石美猴王”</a:t>
            </a:r>
            <a:r>
              <a:rPr lang="zh-CN" altLang="en-US" sz="2800" dirty="0">
                <a:solidFill>
                  <a:srgbClr val="FF0000"/>
                </a:solidFill>
              </a:rPr>
              <a:t>（</a:t>
            </a:r>
            <a:r>
              <a:rPr lang="en-US" altLang="zh-CN" sz="2800" dirty="0">
                <a:solidFill>
                  <a:srgbClr val="FF0000"/>
                </a:solidFill>
              </a:rPr>
              <a:t>1</a:t>
            </a:r>
            <a:r>
              <a:rPr lang="zh-CN" altLang="en-US" sz="2800" dirty="0">
                <a:solidFill>
                  <a:srgbClr val="FF0000"/>
                </a:solidFill>
              </a:rPr>
              <a:t>分）</a:t>
            </a:r>
            <a:r>
              <a:rPr lang="en-US" altLang="zh-CN" sz="2800" dirty="0"/>
              <a:t>,</a:t>
            </a:r>
            <a:r>
              <a:rPr lang="zh-CN" altLang="en-US" sz="2800" dirty="0"/>
              <a:t>后来将“石”字隐去</a:t>
            </a:r>
            <a:r>
              <a:rPr lang="en-US" altLang="zh-CN" sz="2800" dirty="0"/>
              <a:t>,</a:t>
            </a:r>
            <a:r>
              <a:rPr lang="zh-CN" altLang="en-US" sz="2800" dirty="0"/>
              <a:t>称美猴王</a:t>
            </a:r>
            <a:r>
              <a:rPr lang="zh-CN" altLang="en-US" sz="2800" dirty="0">
                <a:solidFill>
                  <a:srgbClr val="FF0000"/>
                </a:solidFill>
              </a:rPr>
              <a:t>（</a:t>
            </a:r>
            <a:r>
              <a:rPr lang="en-US" altLang="zh-CN" sz="2800" dirty="0">
                <a:solidFill>
                  <a:srgbClr val="FF0000"/>
                </a:solidFill>
              </a:rPr>
              <a:t>1</a:t>
            </a:r>
            <a:r>
              <a:rPr lang="zh-CN" altLang="en-US" sz="2800" dirty="0">
                <a:solidFill>
                  <a:srgbClr val="FF0000"/>
                </a:solidFill>
              </a:rPr>
              <a:t>分）</a:t>
            </a:r>
            <a:r>
              <a:rPr lang="zh-CN" altLang="en-US" sz="2800" dirty="0"/>
              <a:t>。</a:t>
            </a:r>
            <a:endParaRPr lang="en-US" altLang="zh-CN" sz="2800" dirty="0"/>
          </a:p>
          <a:p>
            <a:pPr lvl="0">
              <a:buNone/>
            </a:pPr>
            <a:r>
              <a:rPr lang="zh-CN" altLang="en-US" sz="2800" dirty="0"/>
              <a:t>②激将法。</a:t>
            </a:r>
            <a:r>
              <a:rPr lang="zh-CN" altLang="en-US" sz="2800" dirty="0">
                <a:solidFill>
                  <a:srgbClr val="FF0000"/>
                </a:solidFill>
              </a:rPr>
              <a:t>（</a:t>
            </a:r>
            <a:r>
              <a:rPr lang="en-US" altLang="zh-CN" sz="2800" dirty="0">
                <a:solidFill>
                  <a:srgbClr val="FF0000"/>
                </a:solidFill>
              </a:rPr>
              <a:t>1</a:t>
            </a:r>
            <a:r>
              <a:rPr lang="zh-CN" altLang="en-US" sz="2800" dirty="0">
                <a:solidFill>
                  <a:srgbClr val="FF0000"/>
                </a:solidFill>
              </a:rPr>
              <a:t>分）</a:t>
            </a:r>
            <a:r>
              <a:rPr lang="zh-CN" altLang="en-US" sz="2800" dirty="0"/>
              <a:t> </a:t>
            </a:r>
            <a:endParaRPr lang="en-US" altLang="zh-CN" sz="2800" dirty="0"/>
          </a:p>
          <a:p>
            <a:pPr lvl="0">
              <a:buNone/>
            </a:pPr>
            <a:r>
              <a:rPr lang="zh-CN" altLang="en-US" sz="2800" dirty="0"/>
              <a:t> 猪八戒：粗中有细，善于对症下药；憨厚又懂得用心计。</a:t>
            </a:r>
            <a:r>
              <a:rPr lang="en-US" altLang="zh-CN" sz="2800" dirty="0">
                <a:solidFill>
                  <a:srgbClr val="FF0000"/>
                </a:solidFill>
              </a:rPr>
              <a:t>(</a:t>
            </a:r>
            <a:r>
              <a:rPr lang="zh-CN" altLang="en-US" sz="2800" dirty="0">
                <a:solidFill>
                  <a:srgbClr val="FF0000"/>
                </a:solidFill>
              </a:rPr>
              <a:t>答到两个点得</a:t>
            </a:r>
            <a:r>
              <a:rPr lang="en-US" altLang="zh-CN" sz="2800" dirty="0">
                <a:solidFill>
                  <a:srgbClr val="FF0000"/>
                </a:solidFill>
              </a:rPr>
              <a:t>2</a:t>
            </a:r>
            <a:r>
              <a:rPr lang="zh-CN" altLang="en-US" sz="2800" dirty="0">
                <a:solidFill>
                  <a:srgbClr val="FF0000"/>
                </a:solidFill>
              </a:rPr>
              <a:t>分）</a:t>
            </a:r>
          </a:p>
          <a:p>
            <a:endParaRPr lang="zh-CN" alt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0" y="188640"/>
            <a:ext cx="9144000" cy="6858000"/>
          </a:xfrm>
        </p:spPr>
        <p:txBody>
          <a:bodyPr>
            <a:normAutofit/>
          </a:bodyPr>
          <a:lstStyle/>
          <a:p>
            <a:pPr lvl="0"/>
            <a:r>
              <a:rPr lang="en-US" altLang="zh-CN" sz="2800" dirty="0"/>
              <a:t>7(1)</a:t>
            </a:r>
            <a:r>
              <a:rPr lang="zh-CN" altLang="en-US" sz="2800" dirty="0"/>
              <a:t>峨眉山月半轮秋    （</a:t>
            </a:r>
            <a:r>
              <a:rPr lang="en-US" altLang="zh-CN" sz="2800" dirty="0"/>
              <a:t>2</a:t>
            </a:r>
            <a:r>
              <a:rPr lang="zh-CN" altLang="en-US" sz="2800" dirty="0"/>
              <a:t>）岐王宅里寻常见</a:t>
            </a:r>
          </a:p>
          <a:p>
            <a:pPr lvl="0"/>
            <a:r>
              <a:rPr lang="zh-CN" altLang="en-US" sz="2800" dirty="0"/>
              <a:t>（</a:t>
            </a:r>
            <a:r>
              <a:rPr lang="en-US" altLang="zh-CN" sz="2800" dirty="0"/>
              <a:t>3</a:t>
            </a:r>
            <a:r>
              <a:rPr lang="zh-CN" altLang="en-US" sz="2800" dirty="0"/>
              <a:t>）应傍战场开   （</a:t>
            </a:r>
            <a:r>
              <a:rPr lang="en-US" altLang="zh-CN" sz="2800" dirty="0"/>
              <a:t>4</a:t>
            </a:r>
            <a:r>
              <a:rPr lang="zh-CN" altLang="en-US" sz="2800" dirty="0"/>
              <a:t>）不知何处吹芦管</a:t>
            </a:r>
          </a:p>
          <a:p>
            <a:pPr lvl="0"/>
            <a:r>
              <a:rPr lang="zh-CN" altLang="en-US" sz="2800" dirty="0"/>
              <a:t>（</a:t>
            </a:r>
            <a:r>
              <a:rPr lang="en-US" altLang="zh-CN" sz="2800" dirty="0"/>
              <a:t>5</a:t>
            </a:r>
            <a:r>
              <a:rPr lang="zh-CN" altLang="en-US" sz="2800" dirty="0"/>
              <a:t>）淫慢则不能励精 （</a:t>
            </a:r>
            <a:r>
              <a:rPr lang="en-US" altLang="zh-CN" sz="2800" dirty="0"/>
              <a:t>6</a:t>
            </a:r>
            <a:r>
              <a:rPr lang="zh-CN" altLang="en-US" sz="2800" dirty="0"/>
              <a:t>）散入春风满洛城</a:t>
            </a:r>
          </a:p>
          <a:p>
            <a:pPr lvl="0"/>
            <a:r>
              <a:rPr lang="zh-CN" altLang="en-US" sz="2800" dirty="0"/>
              <a:t>（</a:t>
            </a:r>
            <a:r>
              <a:rPr lang="en-US" altLang="zh-CN" sz="2800" dirty="0"/>
              <a:t>7</a:t>
            </a:r>
            <a:r>
              <a:rPr lang="zh-CN" altLang="en-US" sz="2800" dirty="0"/>
              <a:t>）君问归期未有期，巴山夜雨涨秋池</a:t>
            </a:r>
          </a:p>
          <a:p>
            <a:pPr lvl="0"/>
            <a:r>
              <a:rPr lang="zh-CN" altLang="en-US" sz="2800" dirty="0"/>
              <a:t>（</a:t>
            </a:r>
            <a:r>
              <a:rPr lang="en-US" altLang="zh-CN" sz="2800" dirty="0"/>
              <a:t>8</a:t>
            </a:r>
            <a:r>
              <a:rPr lang="zh-CN" altLang="en-US" sz="2800" dirty="0"/>
              <a:t>）海日生残夜，江春入旧年。</a:t>
            </a:r>
          </a:p>
          <a:p>
            <a:r>
              <a:rPr lang="en-US" altLang="zh-CN" sz="2800" dirty="0"/>
              <a:t>8.</a:t>
            </a:r>
            <a:endParaRPr lang="zh-CN" altLang="en-US" sz="2800" dirty="0"/>
          </a:p>
          <a:p>
            <a:r>
              <a:rPr lang="zh-CN" altLang="en-US" sz="2800" dirty="0"/>
              <a:t>（</a:t>
            </a:r>
            <a:r>
              <a:rPr lang="en-US" altLang="zh-CN" sz="2800" dirty="0"/>
              <a:t>1</a:t>
            </a:r>
            <a:r>
              <a:rPr lang="zh-CN" altLang="en-US" sz="2800" dirty="0"/>
              <a:t>）家无井而出溉汲    </a:t>
            </a:r>
            <a:r>
              <a:rPr lang="zh-CN" altLang="en-US" sz="2800" dirty="0">
                <a:solidFill>
                  <a:srgbClr val="FF0000"/>
                </a:solidFill>
              </a:rPr>
              <a:t>汲  从井里取水    </a:t>
            </a:r>
          </a:p>
          <a:p>
            <a:r>
              <a:rPr lang="zh-CN" altLang="en-US" sz="2800" dirty="0"/>
              <a:t>（</a:t>
            </a:r>
            <a:r>
              <a:rPr lang="en-US" altLang="zh-CN" sz="2800" dirty="0"/>
              <a:t>2</a:t>
            </a:r>
            <a:r>
              <a:rPr lang="zh-CN" altLang="en-US" sz="2800" dirty="0"/>
              <a:t>）与人期行，相委而去  </a:t>
            </a:r>
            <a:r>
              <a:rPr lang="zh-CN" altLang="en-US" sz="2800" dirty="0">
                <a:solidFill>
                  <a:srgbClr val="FF0000"/>
                </a:solidFill>
              </a:rPr>
              <a:t>委  舍弃      </a:t>
            </a:r>
          </a:p>
          <a:p>
            <a:r>
              <a:rPr lang="zh-CN" altLang="en-US" sz="2800" dirty="0"/>
              <a:t>（</a:t>
            </a:r>
            <a:r>
              <a:rPr lang="en-US" altLang="zh-CN" sz="2800" dirty="0"/>
              <a:t>3</a:t>
            </a:r>
            <a:r>
              <a:rPr lang="zh-CN" altLang="en-US" sz="2800" dirty="0"/>
              <a:t>）博学而笃志  笃     </a:t>
            </a:r>
            <a:r>
              <a:rPr lang="zh-CN" altLang="en-US" sz="2800" dirty="0">
                <a:solidFill>
                  <a:srgbClr val="FF0000"/>
                </a:solidFill>
              </a:rPr>
              <a:t>坚定  </a:t>
            </a:r>
            <a:r>
              <a:rPr lang="zh-CN" altLang="en-US" sz="2800" dirty="0"/>
              <a:t>        </a:t>
            </a:r>
          </a:p>
          <a:p>
            <a:r>
              <a:rPr lang="zh-CN" altLang="en-US" sz="2800" dirty="0"/>
              <a:t>（</a:t>
            </a:r>
            <a:r>
              <a:rPr lang="en-US" altLang="zh-CN" sz="2800" dirty="0"/>
              <a:t>4</a:t>
            </a:r>
            <a:r>
              <a:rPr lang="zh-CN" altLang="en-US" sz="2800" dirty="0"/>
              <a:t>）年与时驰   驰       </a:t>
            </a:r>
            <a:r>
              <a:rPr lang="zh-CN" altLang="en-US" sz="2800" dirty="0">
                <a:solidFill>
                  <a:srgbClr val="FF0000"/>
                </a:solidFill>
              </a:rPr>
              <a:t>疾行  指迅速逝去         </a:t>
            </a:r>
          </a:p>
          <a:p>
            <a:r>
              <a:rPr lang="zh-CN" altLang="en-US" sz="2800" dirty="0"/>
              <a:t>（</a:t>
            </a:r>
            <a:r>
              <a:rPr lang="en-US" altLang="zh-CN" sz="2800" dirty="0"/>
              <a:t>5</a:t>
            </a:r>
            <a:r>
              <a:rPr lang="zh-CN" altLang="en-US" sz="2800" dirty="0"/>
              <a:t>）眈眈相向   眈眈  </a:t>
            </a:r>
            <a:r>
              <a:rPr lang="zh-CN" altLang="en-US" sz="2800" dirty="0">
                <a:solidFill>
                  <a:srgbClr val="FF0000"/>
                </a:solidFill>
              </a:rPr>
              <a:t>凶狠注视的样子</a:t>
            </a:r>
          </a:p>
          <a:p>
            <a:endParaRPr lang="zh-CN" alt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r>
              <a:rPr lang="en-US" altLang="zh-CN" sz="2800" dirty="0"/>
              <a:t>9.</a:t>
            </a:r>
            <a:r>
              <a:rPr lang="zh-CN" altLang="en-US" sz="2800" dirty="0">
                <a:solidFill>
                  <a:srgbClr val="FF0000"/>
                </a:solidFill>
              </a:rPr>
              <a:t>（</a:t>
            </a:r>
            <a:r>
              <a:rPr lang="en-US" altLang="zh-CN" sz="2800" dirty="0">
                <a:solidFill>
                  <a:srgbClr val="FF0000"/>
                </a:solidFill>
              </a:rPr>
              <a:t>1</a:t>
            </a:r>
            <a:r>
              <a:rPr lang="zh-CN" altLang="en-US" sz="2800" dirty="0">
                <a:solidFill>
                  <a:srgbClr val="FF0000"/>
                </a:solidFill>
              </a:rPr>
              <a:t>）推托 （</a:t>
            </a:r>
            <a:r>
              <a:rPr lang="en-US" altLang="zh-CN" sz="2800" dirty="0">
                <a:solidFill>
                  <a:srgbClr val="FF0000"/>
                </a:solidFill>
              </a:rPr>
              <a:t>2</a:t>
            </a:r>
            <a:r>
              <a:rPr lang="zh-CN" altLang="en-US" sz="2800" dirty="0">
                <a:solidFill>
                  <a:srgbClr val="FF0000"/>
                </a:solidFill>
              </a:rPr>
              <a:t>）研究儒家经典 （</a:t>
            </a:r>
            <a:r>
              <a:rPr lang="en-US" altLang="zh-CN" sz="2800" dirty="0">
                <a:solidFill>
                  <a:srgbClr val="FF0000"/>
                </a:solidFill>
              </a:rPr>
              <a:t>3</a:t>
            </a:r>
            <a:r>
              <a:rPr lang="zh-CN" altLang="en-US" sz="2800" dirty="0">
                <a:solidFill>
                  <a:srgbClr val="FF0000"/>
                </a:solidFill>
              </a:rPr>
              <a:t>）只，只是 （</a:t>
            </a:r>
            <a:r>
              <a:rPr lang="en-US" altLang="zh-CN" sz="2800" dirty="0">
                <a:solidFill>
                  <a:srgbClr val="FF0000"/>
                </a:solidFill>
              </a:rPr>
              <a:t>4</a:t>
            </a:r>
            <a:r>
              <a:rPr lang="zh-CN" altLang="en-US" sz="2800" dirty="0">
                <a:solidFill>
                  <a:srgbClr val="FF0000"/>
                </a:solidFill>
              </a:rPr>
              <a:t>）了解 （</a:t>
            </a:r>
            <a:r>
              <a:rPr lang="en-US" altLang="zh-CN" sz="2800" dirty="0">
                <a:solidFill>
                  <a:srgbClr val="FF0000"/>
                </a:solidFill>
              </a:rPr>
              <a:t>5</a:t>
            </a:r>
            <a:r>
              <a:rPr lang="zh-CN" altLang="en-US" sz="2800" dirty="0">
                <a:solidFill>
                  <a:srgbClr val="FF0000"/>
                </a:solidFill>
              </a:rPr>
              <a:t>）另外</a:t>
            </a:r>
          </a:p>
          <a:p>
            <a:r>
              <a:rPr lang="en-US" altLang="zh-CN" sz="2800" dirty="0"/>
              <a:t>10.</a:t>
            </a:r>
            <a:r>
              <a:rPr lang="zh-CN" altLang="en-US" sz="2800" dirty="0"/>
              <a:t>（</a:t>
            </a:r>
            <a:r>
              <a:rPr lang="en-US" altLang="zh-CN" sz="2800" dirty="0"/>
              <a:t>1</a:t>
            </a:r>
            <a:r>
              <a:rPr lang="zh-CN" altLang="en-US" sz="2800" dirty="0"/>
              <a:t>）我</a:t>
            </a:r>
            <a:r>
              <a:rPr lang="zh-CN" altLang="en-US" sz="2800" dirty="0">
                <a:solidFill>
                  <a:srgbClr val="FF0000"/>
                </a:solidFill>
              </a:rPr>
              <a:t>难道</a:t>
            </a:r>
            <a:r>
              <a:rPr lang="zh-CN" altLang="en-US" sz="2800" dirty="0"/>
              <a:t>想要你</a:t>
            </a:r>
            <a:r>
              <a:rPr lang="zh-CN" altLang="en-US" sz="2800" dirty="0">
                <a:solidFill>
                  <a:srgbClr val="FF0000"/>
                </a:solidFill>
              </a:rPr>
              <a:t>研究儒家经典</a:t>
            </a:r>
            <a:r>
              <a:rPr lang="zh-CN" altLang="en-US" sz="2800" dirty="0"/>
              <a:t>成为</a:t>
            </a:r>
            <a:r>
              <a:rPr lang="zh-CN" altLang="en-US" sz="2800" dirty="0">
                <a:solidFill>
                  <a:srgbClr val="FF0000"/>
                </a:solidFill>
              </a:rPr>
              <a:t>专掌经学传授</a:t>
            </a:r>
            <a:r>
              <a:rPr lang="zh-CN" altLang="en-US" sz="2800" dirty="0"/>
              <a:t>的</a:t>
            </a:r>
            <a:r>
              <a:rPr lang="zh-CN" altLang="en-US" sz="2800" dirty="0">
                <a:solidFill>
                  <a:srgbClr val="FF0000"/>
                </a:solidFill>
              </a:rPr>
              <a:t>学官</a:t>
            </a:r>
            <a:r>
              <a:rPr lang="zh-CN" altLang="en-US" sz="2800" dirty="0"/>
              <a:t>吗？</a:t>
            </a:r>
          </a:p>
          <a:p>
            <a:r>
              <a:rPr lang="zh-CN" altLang="en-US" sz="2800" dirty="0"/>
              <a:t>（</a:t>
            </a:r>
            <a:r>
              <a:rPr lang="en-US" altLang="zh-CN" sz="2800" dirty="0"/>
              <a:t>2</a:t>
            </a:r>
            <a:r>
              <a:rPr lang="zh-CN" altLang="en-US" sz="2800" dirty="0"/>
              <a:t>）读书人分别</a:t>
            </a:r>
            <a:r>
              <a:rPr lang="zh-CN" altLang="en-US" sz="2800" dirty="0">
                <a:solidFill>
                  <a:srgbClr val="FF0000"/>
                </a:solidFill>
              </a:rPr>
              <a:t>多日</a:t>
            </a:r>
            <a:r>
              <a:rPr lang="zh-CN" altLang="en-US" sz="2800" dirty="0"/>
              <a:t>，就应</a:t>
            </a:r>
            <a:r>
              <a:rPr lang="zh-CN" altLang="en-US" sz="2800" dirty="0">
                <a:solidFill>
                  <a:srgbClr val="FF0000"/>
                </a:solidFill>
              </a:rPr>
              <a:t>另外</a:t>
            </a:r>
            <a:r>
              <a:rPr lang="zh-CN" altLang="en-US" sz="2800" dirty="0"/>
              <a:t>用</a:t>
            </a:r>
            <a:r>
              <a:rPr lang="zh-CN" altLang="en-US" sz="2800" dirty="0">
                <a:solidFill>
                  <a:srgbClr val="FF0000"/>
                </a:solidFill>
              </a:rPr>
              <a:t>新的眼光</a:t>
            </a:r>
            <a:r>
              <a:rPr lang="zh-CN" altLang="en-US" sz="2800" dirty="0"/>
              <a:t>看待，长兄</a:t>
            </a:r>
            <a:r>
              <a:rPr lang="zh-CN" altLang="en-US" sz="2800" dirty="0">
                <a:solidFill>
                  <a:srgbClr val="FF0000"/>
                </a:solidFill>
              </a:rPr>
              <a:t>知晓事情怎么</a:t>
            </a:r>
            <a:r>
              <a:rPr lang="zh-CN" altLang="en-US" sz="2800" dirty="0"/>
              <a:t>这么晚啊！</a:t>
            </a:r>
          </a:p>
          <a:p>
            <a:r>
              <a:rPr lang="en-US" altLang="zh-CN" sz="2800" dirty="0"/>
              <a:t>11.</a:t>
            </a:r>
            <a:r>
              <a:rPr lang="en-US" altLang="zh-CN" sz="2800" dirty="0">
                <a:latin typeface="宋体" panose="02010600030101010101" pitchFamily="2" charset="-122"/>
                <a:ea typeface="宋体" panose="02010600030101010101" pitchFamily="2" charset="-122"/>
              </a:rPr>
              <a:t>①</a:t>
            </a:r>
            <a:r>
              <a:rPr lang="zh-CN" altLang="en-US" sz="2800" dirty="0"/>
              <a:t>先</a:t>
            </a:r>
            <a:r>
              <a:rPr lang="zh-CN" altLang="en-US" sz="2800" b="1" dirty="0">
                <a:solidFill>
                  <a:srgbClr val="FF0000"/>
                </a:solidFill>
              </a:rPr>
              <a:t>晓之以理</a:t>
            </a:r>
            <a:r>
              <a:rPr lang="zh-CN" altLang="en-US" sz="2800" dirty="0"/>
              <a:t>，说明</a:t>
            </a:r>
            <a:r>
              <a:rPr lang="zh-CN" altLang="en-US" sz="2800" b="1" dirty="0">
                <a:solidFill>
                  <a:srgbClr val="FF0000"/>
                </a:solidFill>
              </a:rPr>
              <a:t>学习的重要性</a:t>
            </a:r>
            <a:r>
              <a:rPr lang="zh-CN" altLang="en-US" sz="2800" dirty="0"/>
              <a:t>，（</a:t>
            </a:r>
            <a:r>
              <a:rPr lang="en-US" altLang="zh-CN" sz="2800" dirty="0"/>
              <a:t>2</a:t>
            </a:r>
            <a:r>
              <a:rPr lang="zh-CN" altLang="en-US" sz="2800" dirty="0"/>
              <a:t>分）</a:t>
            </a:r>
            <a:endParaRPr lang="en-US" altLang="zh-CN" sz="2800" dirty="0"/>
          </a:p>
          <a:p>
            <a:r>
              <a:rPr lang="zh-CN" altLang="zh-CN" sz="2800" dirty="0">
                <a:latin typeface="宋体" panose="02010600030101010101" pitchFamily="2" charset="-122"/>
                <a:ea typeface="宋体" panose="02010600030101010101" pitchFamily="2" charset="-122"/>
              </a:rPr>
              <a:t>②</a:t>
            </a:r>
            <a:r>
              <a:rPr lang="zh-CN" altLang="en-US" sz="2800" dirty="0"/>
              <a:t>再</a:t>
            </a:r>
            <a:r>
              <a:rPr lang="zh-CN" altLang="en-US" sz="2800" b="1" dirty="0">
                <a:solidFill>
                  <a:srgbClr val="FF0000"/>
                </a:solidFill>
              </a:rPr>
              <a:t>动之以情</a:t>
            </a:r>
            <a:r>
              <a:rPr lang="zh-CN" altLang="en-US" sz="2800" dirty="0"/>
              <a:t>，用自己的学习体会</a:t>
            </a:r>
            <a:r>
              <a:rPr lang="zh-CN" altLang="en-US" sz="2800" b="1" dirty="0">
                <a:solidFill>
                  <a:srgbClr val="FF0000"/>
                </a:solidFill>
              </a:rPr>
              <a:t>现身说法</a:t>
            </a:r>
            <a:r>
              <a:rPr lang="zh-CN" altLang="en-US" sz="2800" dirty="0"/>
              <a:t>，既可以增强说服力，又显得情真意切，语重心长，使人在心理上更容易接受。（</a:t>
            </a:r>
            <a:r>
              <a:rPr lang="en-US" altLang="zh-CN" sz="2800" dirty="0"/>
              <a:t>2</a:t>
            </a:r>
            <a:r>
              <a:rPr lang="zh-CN" altLang="en-US" sz="2800" dirty="0"/>
              <a:t>分）</a:t>
            </a:r>
          </a:p>
          <a:p>
            <a:r>
              <a:rPr lang="en-US" altLang="zh-CN" sz="2800" dirty="0"/>
              <a:t>12.</a:t>
            </a:r>
            <a:r>
              <a:rPr lang="zh-CN" altLang="en-US" sz="2800" dirty="0"/>
              <a:t>（</a:t>
            </a:r>
            <a:r>
              <a:rPr lang="en-US" altLang="zh-CN" sz="2800" dirty="0"/>
              <a:t>1</a:t>
            </a:r>
            <a:r>
              <a:rPr lang="zh-CN" altLang="en-US" sz="2800" dirty="0"/>
              <a:t>）幽篁：</a:t>
            </a:r>
            <a:r>
              <a:rPr lang="zh-CN" altLang="en-US" sz="2800" dirty="0">
                <a:solidFill>
                  <a:srgbClr val="FF0000"/>
                </a:solidFill>
              </a:rPr>
              <a:t>幽深的竹林   </a:t>
            </a:r>
          </a:p>
          <a:p>
            <a:r>
              <a:rPr lang="zh-CN" altLang="en-US" sz="2800" dirty="0"/>
              <a:t>（</a:t>
            </a:r>
            <a:r>
              <a:rPr lang="en-US" altLang="zh-CN" sz="2800" dirty="0"/>
              <a:t>2</a:t>
            </a:r>
            <a:r>
              <a:rPr lang="zh-CN" altLang="en-US" sz="2800" dirty="0"/>
              <a:t>）此诗写诗人在竹林里独自</a:t>
            </a:r>
            <a:r>
              <a:rPr lang="zh-CN" altLang="en-US" sz="2800" b="1" dirty="0">
                <a:solidFill>
                  <a:srgbClr val="FF0000"/>
                </a:solidFill>
              </a:rPr>
              <a:t>弹琴、长啸、与明月相伴</a:t>
            </a:r>
            <a:r>
              <a:rPr lang="zh-CN" altLang="en-US" sz="2800" dirty="0"/>
              <a:t>的情景</a:t>
            </a:r>
            <a:r>
              <a:rPr lang="zh-CN" altLang="en-US" sz="2800" dirty="0">
                <a:solidFill>
                  <a:srgbClr val="FF0000"/>
                </a:solidFill>
              </a:rPr>
              <a:t>，</a:t>
            </a:r>
            <a:r>
              <a:rPr lang="zh-CN" altLang="en-US" sz="2800" dirty="0"/>
              <a:t>前二句写诗人“独坐”“弹琴”“长啸”等动作，后二句写夜静人寂，明月相伴</a:t>
            </a:r>
            <a:r>
              <a:rPr lang="zh-CN" altLang="en-US" sz="2800" dirty="0">
                <a:solidFill>
                  <a:srgbClr val="FF0000"/>
                </a:solidFill>
              </a:rPr>
              <a:t>（</a:t>
            </a:r>
            <a:r>
              <a:rPr lang="en-US" altLang="zh-CN" sz="2800" dirty="0">
                <a:solidFill>
                  <a:srgbClr val="FF0000"/>
                </a:solidFill>
              </a:rPr>
              <a:t>1</a:t>
            </a:r>
            <a:r>
              <a:rPr lang="zh-CN" altLang="en-US" sz="2800" dirty="0">
                <a:solidFill>
                  <a:srgbClr val="FF0000"/>
                </a:solidFill>
              </a:rPr>
              <a:t>分）</a:t>
            </a:r>
            <a:r>
              <a:rPr lang="zh-CN" altLang="en-US" sz="2800" dirty="0"/>
              <a:t>。构成了全诗</a:t>
            </a:r>
            <a:r>
              <a:rPr lang="zh-CN" altLang="en-US" sz="2800" b="1" dirty="0">
                <a:solidFill>
                  <a:srgbClr val="FF0000"/>
                </a:solidFill>
              </a:rPr>
              <a:t>高雅脱俗</a:t>
            </a:r>
            <a:r>
              <a:rPr lang="zh-CN" altLang="en-US" sz="2800" dirty="0"/>
              <a:t>的意境（</a:t>
            </a:r>
            <a:r>
              <a:rPr lang="en-US" altLang="zh-CN" sz="2800" dirty="0"/>
              <a:t>1</a:t>
            </a:r>
            <a:r>
              <a:rPr lang="zh-CN" altLang="en-US" sz="2800" dirty="0"/>
              <a:t>分），传达出诗人隐居生活的</a:t>
            </a:r>
            <a:r>
              <a:rPr lang="zh-CN" altLang="en-US" sz="2800" b="1" dirty="0">
                <a:solidFill>
                  <a:srgbClr val="FF0000"/>
                </a:solidFill>
              </a:rPr>
              <a:t>宁静淡泊</a:t>
            </a:r>
            <a:r>
              <a:rPr lang="zh-CN" altLang="en-US" sz="2800" dirty="0">
                <a:solidFill>
                  <a:srgbClr val="FF0000"/>
                </a:solidFill>
              </a:rPr>
              <a:t>（</a:t>
            </a:r>
            <a:r>
              <a:rPr lang="en-US" altLang="zh-CN" sz="2800" dirty="0">
                <a:solidFill>
                  <a:srgbClr val="FF0000"/>
                </a:solidFill>
              </a:rPr>
              <a:t>1</a:t>
            </a:r>
            <a:r>
              <a:rPr lang="zh-CN" altLang="en-US" sz="2800" dirty="0">
                <a:solidFill>
                  <a:srgbClr val="FF0000"/>
                </a:solidFill>
              </a:rPr>
              <a:t>分）</a:t>
            </a:r>
            <a:r>
              <a:rPr lang="zh-CN" altLang="en-US" sz="2800" dirty="0"/>
              <a:t>。</a:t>
            </a:r>
          </a:p>
          <a:p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r>
              <a:rPr lang="en-US" altLang="zh-CN" sz="2800" dirty="0"/>
              <a:t>13</a:t>
            </a:r>
            <a:r>
              <a:rPr lang="zh-CN" altLang="en-US" sz="2800" dirty="0"/>
              <a:t>．（</a:t>
            </a:r>
            <a:r>
              <a:rPr lang="en-US" altLang="zh-CN" sz="2800" dirty="0"/>
              <a:t>3</a:t>
            </a:r>
            <a:r>
              <a:rPr lang="zh-CN" altLang="en-US" sz="2800" dirty="0"/>
              <a:t>分</a:t>
            </a:r>
            <a:r>
              <a:rPr lang="en-US" altLang="zh-CN" sz="2800" dirty="0"/>
              <a:t>) </a:t>
            </a:r>
            <a:r>
              <a:rPr lang="zh-CN" altLang="en-US" sz="2800" dirty="0"/>
              <a:t>鲁迅服饰美学观的核心思想是强调</a:t>
            </a:r>
            <a:r>
              <a:rPr lang="zh-CN" altLang="en-US" sz="2800" b="1" dirty="0">
                <a:solidFill>
                  <a:srgbClr val="FF0000"/>
                </a:solidFill>
              </a:rPr>
              <a:t>和谐（协调）</a:t>
            </a:r>
            <a:r>
              <a:rPr lang="zh-CN" altLang="en-US" sz="2800" dirty="0"/>
              <a:t>。</a:t>
            </a:r>
            <a:r>
              <a:rPr lang="zh-CN" altLang="en-US" sz="2800" dirty="0">
                <a:solidFill>
                  <a:srgbClr val="FF0000"/>
                </a:solidFill>
              </a:rPr>
              <a:t>（</a:t>
            </a:r>
            <a:r>
              <a:rPr lang="en-US" altLang="zh-CN" sz="2800" dirty="0">
                <a:solidFill>
                  <a:srgbClr val="FF0000"/>
                </a:solidFill>
              </a:rPr>
              <a:t>2</a:t>
            </a:r>
            <a:r>
              <a:rPr lang="zh-CN" altLang="en-US" sz="2800" dirty="0">
                <a:solidFill>
                  <a:srgbClr val="FF0000"/>
                </a:solidFill>
              </a:rPr>
              <a:t>分）</a:t>
            </a:r>
          </a:p>
          <a:p>
            <a:r>
              <a:rPr lang="en-US" altLang="zh-CN" sz="2800" dirty="0"/>
              <a:t>(1) </a:t>
            </a:r>
            <a:r>
              <a:rPr lang="zh-CN" altLang="en-US" sz="2800" dirty="0"/>
              <a:t>服饰</a:t>
            </a:r>
            <a:r>
              <a:rPr lang="zh-CN" altLang="en-US" sz="2800" b="1" dirty="0">
                <a:solidFill>
                  <a:srgbClr val="0000FF"/>
                </a:solidFill>
              </a:rPr>
              <a:t>颜色</a:t>
            </a:r>
            <a:r>
              <a:rPr lang="zh-CN" altLang="en-US" sz="2800" dirty="0"/>
              <a:t>搭配要协调；（</a:t>
            </a:r>
            <a:r>
              <a:rPr lang="en-US" altLang="zh-CN" sz="2800" dirty="0"/>
              <a:t>2</a:t>
            </a:r>
            <a:r>
              <a:rPr lang="zh-CN" altLang="en-US" sz="2800" dirty="0"/>
              <a:t>）服饰要考虑到</a:t>
            </a:r>
            <a:r>
              <a:rPr lang="zh-CN" altLang="en-US" sz="2800" b="1" dirty="0">
                <a:solidFill>
                  <a:srgbClr val="0000FF"/>
                </a:solidFill>
              </a:rPr>
              <a:t>体型</a:t>
            </a:r>
            <a:r>
              <a:rPr lang="zh-CN" altLang="en-US" sz="2800" dirty="0"/>
              <a:t>特点，利用视觉偏差，有所矫正。（</a:t>
            </a:r>
            <a:r>
              <a:rPr lang="en-US" altLang="zh-CN" sz="2800" dirty="0"/>
              <a:t>3</a:t>
            </a:r>
            <a:r>
              <a:rPr lang="zh-CN" altLang="en-US" sz="2800" dirty="0"/>
              <a:t>）服饰要与</a:t>
            </a:r>
            <a:r>
              <a:rPr lang="zh-CN" altLang="en-US" sz="2800" b="1" dirty="0">
                <a:solidFill>
                  <a:srgbClr val="0000FF"/>
                </a:solidFill>
              </a:rPr>
              <a:t>场合、气质</a:t>
            </a:r>
            <a:r>
              <a:rPr lang="zh-CN" altLang="en-US" sz="2800" dirty="0"/>
              <a:t>协调；</a:t>
            </a:r>
            <a:r>
              <a:rPr lang="zh-CN" altLang="en-US" sz="2800" dirty="0">
                <a:solidFill>
                  <a:srgbClr val="FF0000"/>
                </a:solidFill>
              </a:rPr>
              <a:t>（</a:t>
            </a:r>
            <a:r>
              <a:rPr lang="en-US" altLang="zh-CN" sz="2800" dirty="0">
                <a:solidFill>
                  <a:srgbClr val="FF0000"/>
                </a:solidFill>
              </a:rPr>
              <a:t>1</a:t>
            </a:r>
            <a:r>
              <a:rPr lang="zh-CN" altLang="en-US" sz="2800" dirty="0">
                <a:solidFill>
                  <a:srgbClr val="FF0000"/>
                </a:solidFill>
              </a:rPr>
              <a:t>分）</a:t>
            </a:r>
          </a:p>
          <a:p>
            <a:r>
              <a:rPr lang="en-US" altLang="zh-CN" sz="2800" dirty="0"/>
              <a:t>14. </a:t>
            </a:r>
            <a:r>
              <a:rPr lang="en-US" altLang="zh-CN" sz="2800" dirty="0">
                <a:latin typeface="宋体" panose="02010600030101010101" pitchFamily="2" charset="-122"/>
                <a:ea typeface="宋体" panose="02010600030101010101" pitchFamily="2" charset="-122"/>
              </a:rPr>
              <a:t>①</a:t>
            </a:r>
            <a:r>
              <a:rPr lang="zh-CN" altLang="en-US" sz="2800" dirty="0"/>
              <a:t>插叙。</a:t>
            </a:r>
            <a:r>
              <a:rPr lang="zh-CN" altLang="en-US" sz="2800" dirty="0">
                <a:solidFill>
                  <a:srgbClr val="FF0000"/>
                </a:solidFill>
              </a:rPr>
              <a:t>（</a:t>
            </a:r>
            <a:r>
              <a:rPr lang="en-US" altLang="zh-CN" sz="2800" dirty="0">
                <a:solidFill>
                  <a:srgbClr val="FF0000"/>
                </a:solidFill>
              </a:rPr>
              <a:t>1</a:t>
            </a:r>
            <a:r>
              <a:rPr lang="zh-CN" altLang="en-US" sz="2800" dirty="0">
                <a:solidFill>
                  <a:srgbClr val="FF0000"/>
                </a:solidFill>
              </a:rPr>
              <a:t>分）</a:t>
            </a:r>
            <a:endParaRPr lang="en-US" altLang="zh-CN" sz="2800" dirty="0">
              <a:solidFill>
                <a:srgbClr val="FF0000"/>
              </a:solidFill>
            </a:endParaRPr>
          </a:p>
          <a:p>
            <a:r>
              <a:rPr lang="zh-CN" altLang="en-US" sz="28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②</a:t>
            </a:r>
            <a:r>
              <a:rPr lang="zh-CN" altLang="en-US" sz="2800" b="1" dirty="0">
                <a:solidFill>
                  <a:srgbClr val="FF0000"/>
                </a:solidFill>
              </a:rPr>
              <a:t>补充交代</a:t>
            </a:r>
            <a:r>
              <a:rPr lang="zh-CN" altLang="en-US" sz="2800" dirty="0">
                <a:solidFill>
                  <a:srgbClr val="FF0000"/>
                </a:solidFill>
              </a:rPr>
              <a:t>了鲁迅在北师大的教学经历（</a:t>
            </a:r>
            <a:r>
              <a:rPr lang="en-US" altLang="zh-CN" sz="2800" dirty="0">
                <a:solidFill>
                  <a:srgbClr val="FF0000"/>
                </a:solidFill>
              </a:rPr>
              <a:t>1</a:t>
            </a:r>
            <a:r>
              <a:rPr lang="zh-CN" altLang="en-US" sz="2800" dirty="0">
                <a:solidFill>
                  <a:srgbClr val="FF0000"/>
                </a:solidFill>
              </a:rPr>
              <a:t>分</a:t>
            </a:r>
            <a:r>
              <a:rPr lang="zh-CN" altLang="en-US" sz="2800" dirty="0"/>
              <a:t>。</a:t>
            </a:r>
            <a:endParaRPr lang="en-US" altLang="zh-CN" sz="2800" dirty="0"/>
          </a:p>
          <a:p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</a:rPr>
              <a:t>③</a:t>
            </a:r>
            <a:r>
              <a:rPr lang="zh-CN" altLang="en-US" sz="2800" b="1" dirty="0"/>
              <a:t>突出</a:t>
            </a:r>
            <a:r>
              <a:rPr lang="zh-CN" altLang="en-US" sz="2800" dirty="0"/>
              <a:t>了鲁迅先生一贯的</a:t>
            </a:r>
            <a:r>
              <a:rPr lang="zh-CN" altLang="en-US" sz="2800" b="1" dirty="0">
                <a:solidFill>
                  <a:srgbClr val="FF0000"/>
                </a:solidFill>
              </a:rPr>
              <a:t>认真、严肃</a:t>
            </a:r>
            <a:r>
              <a:rPr lang="zh-CN" altLang="en-US" sz="2800" dirty="0"/>
              <a:t>而又不失平和的性格特点，</a:t>
            </a:r>
            <a:r>
              <a:rPr lang="zh-CN" altLang="en-US" sz="2800" dirty="0">
                <a:solidFill>
                  <a:srgbClr val="FF0000"/>
                </a:solidFill>
              </a:rPr>
              <a:t>（</a:t>
            </a:r>
            <a:r>
              <a:rPr lang="en-US" altLang="zh-CN" sz="2800" dirty="0">
                <a:solidFill>
                  <a:srgbClr val="FF0000"/>
                </a:solidFill>
              </a:rPr>
              <a:t>1</a:t>
            </a:r>
            <a:r>
              <a:rPr lang="zh-CN" altLang="en-US" sz="2800" dirty="0">
                <a:solidFill>
                  <a:srgbClr val="FF0000"/>
                </a:solidFill>
              </a:rPr>
              <a:t>分）</a:t>
            </a:r>
          </a:p>
          <a:p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</a:rPr>
              <a:t>④</a:t>
            </a:r>
            <a:r>
              <a:rPr lang="zh-CN" altLang="en-US" sz="2800" dirty="0"/>
              <a:t>从而更加</a:t>
            </a:r>
            <a:r>
              <a:rPr lang="zh-CN" altLang="en-US" sz="2800" b="1" dirty="0">
                <a:solidFill>
                  <a:srgbClr val="FF0000"/>
                </a:solidFill>
              </a:rPr>
              <a:t>丰满了</a:t>
            </a:r>
            <a:r>
              <a:rPr lang="zh-CN" altLang="en-US" sz="2800" u="sng" dirty="0"/>
              <a:t>鲁迅先生</a:t>
            </a:r>
            <a:r>
              <a:rPr lang="zh-CN" altLang="en-US" sz="2800" u="sng" dirty="0">
                <a:solidFill>
                  <a:srgbClr val="FF0000"/>
                </a:solidFill>
              </a:rPr>
              <a:t>严肃而又不失平和</a:t>
            </a:r>
            <a:r>
              <a:rPr lang="zh-CN" altLang="en-US" sz="2800" u="sng" dirty="0"/>
              <a:t>的形象</a:t>
            </a:r>
            <a:r>
              <a:rPr lang="zh-CN" altLang="en-US" sz="2800" dirty="0"/>
              <a:t>。</a:t>
            </a:r>
            <a:r>
              <a:rPr lang="zh-CN" altLang="en-US" sz="2800" dirty="0">
                <a:solidFill>
                  <a:srgbClr val="FF0000"/>
                </a:solidFill>
              </a:rPr>
              <a:t>（</a:t>
            </a:r>
            <a:r>
              <a:rPr lang="en-US" altLang="zh-CN" sz="2800" dirty="0">
                <a:solidFill>
                  <a:srgbClr val="FF0000"/>
                </a:solidFill>
              </a:rPr>
              <a:t>1</a:t>
            </a:r>
            <a:r>
              <a:rPr lang="zh-CN" altLang="en-US" sz="2800" dirty="0">
                <a:solidFill>
                  <a:srgbClr val="FF0000"/>
                </a:solidFill>
              </a:rPr>
              <a:t>分）</a:t>
            </a:r>
          </a:p>
          <a:p>
            <a:r>
              <a:rPr lang="en-US" altLang="zh-CN" sz="2800" dirty="0"/>
              <a:t>15</a:t>
            </a:r>
            <a:r>
              <a:rPr lang="zh-CN" altLang="en-US" sz="2800" dirty="0"/>
              <a:t>．是一个很生活化、很人性化的鲁迅。（或者答：善解人意、心细如丝、对小辈体恤关怀、乐观幽默、富有生活情趣、好客健谈、关心爱护青年</a:t>
            </a:r>
            <a:r>
              <a:rPr lang="en-US" altLang="zh-CN" sz="2800" dirty="0"/>
              <a:t>……</a:t>
            </a:r>
            <a:r>
              <a:rPr lang="zh-CN" altLang="en-US" sz="2800" dirty="0"/>
              <a:t>）</a:t>
            </a:r>
            <a:endParaRPr lang="en-US" altLang="zh-CN" sz="2800" dirty="0"/>
          </a:p>
          <a:p>
            <a:r>
              <a:rPr lang="zh-CN" altLang="en-US" sz="2800" dirty="0">
                <a:solidFill>
                  <a:srgbClr val="FF0000"/>
                </a:solidFill>
              </a:rPr>
              <a:t>形象特点</a:t>
            </a:r>
            <a:r>
              <a:rPr lang="en-US" altLang="zh-CN" sz="2800" dirty="0">
                <a:solidFill>
                  <a:srgbClr val="FF0000"/>
                </a:solidFill>
              </a:rPr>
              <a:t>+</a:t>
            </a:r>
            <a:r>
              <a:rPr lang="zh-CN" altLang="en-US" sz="2800" dirty="0">
                <a:solidFill>
                  <a:srgbClr val="FF0000"/>
                </a:solidFill>
              </a:rPr>
              <a:t>例子（</a:t>
            </a:r>
            <a:r>
              <a:rPr lang="en-US" altLang="zh-CN" sz="2800" dirty="0">
                <a:solidFill>
                  <a:srgbClr val="FF0000"/>
                </a:solidFill>
              </a:rPr>
              <a:t>2</a:t>
            </a:r>
            <a:r>
              <a:rPr lang="zh-CN" altLang="en-US" sz="2800" dirty="0">
                <a:solidFill>
                  <a:srgbClr val="FF0000"/>
                </a:solidFill>
              </a:rPr>
              <a:t>分，共</a:t>
            </a:r>
            <a:r>
              <a:rPr lang="en-US" altLang="zh-CN" sz="2800" dirty="0">
                <a:solidFill>
                  <a:srgbClr val="FF0000"/>
                </a:solidFill>
              </a:rPr>
              <a:t>3</a:t>
            </a:r>
            <a:r>
              <a:rPr lang="zh-CN" altLang="en-US" sz="2800" dirty="0">
                <a:solidFill>
                  <a:srgbClr val="FF0000"/>
                </a:solidFill>
              </a:rPr>
              <a:t>个）</a:t>
            </a:r>
          </a:p>
          <a:p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9536" y="116632"/>
            <a:ext cx="9144000" cy="6858000"/>
          </a:xfrm>
        </p:spPr>
        <p:txBody>
          <a:bodyPr>
            <a:normAutofit lnSpcReduction="10000"/>
          </a:bodyPr>
          <a:lstStyle/>
          <a:p>
            <a:r>
              <a:rPr lang="en-US" altLang="zh-CN" sz="2800" b="1" dirty="0"/>
              <a:t>16</a:t>
            </a:r>
            <a:r>
              <a:rPr lang="zh-CN" altLang="en-US" sz="2800" b="1" dirty="0"/>
              <a:t>．①治学方面对待</a:t>
            </a:r>
            <a:r>
              <a:rPr lang="zh-CN" altLang="en-US" sz="2800" b="1" dirty="0">
                <a:solidFill>
                  <a:srgbClr val="FF0000"/>
                </a:solidFill>
              </a:rPr>
              <a:t>手稿严谨和高要求</a:t>
            </a:r>
            <a:r>
              <a:rPr lang="zh-CN" altLang="en-US" sz="2800" b="1" dirty="0"/>
              <a:t>，；②实事求是</a:t>
            </a:r>
            <a:r>
              <a:rPr lang="zh-CN" altLang="en-US" sz="2800" b="1" dirty="0">
                <a:solidFill>
                  <a:srgbClr val="FF0000"/>
                </a:solidFill>
              </a:rPr>
              <a:t>不避讳成绩</a:t>
            </a:r>
            <a:r>
              <a:rPr lang="zh-CN" altLang="en-US" sz="2800" b="1" dirty="0"/>
              <a:t>；③出众的才能；④勤奋；⑤</a:t>
            </a:r>
            <a:r>
              <a:rPr lang="zh-CN" altLang="en-US" sz="2800" b="1" dirty="0">
                <a:solidFill>
                  <a:srgbClr val="FF0000"/>
                </a:solidFill>
              </a:rPr>
              <a:t>改任副院长</a:t>
            </a:r>
            <a:r>
              <a:rPr lang="zh-CN" altLang="en-US" sz="2800" b="1" dirty="0"/>
              <a:t>，淡泊名利的胸怀与情操；⑥</a:t>
            </a:r>
            <a:r>
              <a:rPr lang="zh-CN" altLang="en-US" sz="2800" b="1" dirty="0">
                <a:solidFill>
                  <a:srgbClr val="FF0000"/>
                </a:solidFill>
              </a:rPr>
              <a:t>上课</a:t>
            </a:r>
            <a:r>
              <a:rPr lang="zh-CN" altLang="en-US" sz="2800" b="1" dirty="0"/>
              <a:t>粗犷而任性。（一点</a:t>
            </a:r>
            <a:r>
              <a:rPr lang="en-US" altLang="zh-CN" sz="2800" b="1" dirty="0"/>
              <a:t>1</a:t>
            </a:r>
            <a:r>
              <a:rPr lang="zh-CN" altLang="en-US" sz="2800" b="1" dirty="0"/>
              <a:t>分）</a:t>
            </a:r>
          </a:p>
          <a:p>
            <a:r>
              <a:rPr lang="en-US" altLang="zh-CN" sz="2800" b="1" dirty="0"/>
              <a:t>17</a:t>
            </a:r>
            <a:r>
              <a:rPr lang="zh-CN" altLang="en-US" sz="2800" b="1" dirty="0"/>
              <a:t>．“欣赏”表明</a:t>
            </a:r>
            <a:r>
              <a:rPr lang="zh-CN" altLang="en-US" sz="2800" b="1" dirty="0">
                <a:solidFill>
                  <a:srgbClr val="FF0000"/>
                </a:solidFill>
              </a:rPr>
              <a:t>作者把</a:t>
            </a:r>
            <a:r>
              <a:rPr lang="en-US" altLang="zh-CN" sz="2800" b="1" dirty="0">
                <a:solidFill>
                  <a:srgbClr val="FF0000"/>
                </a:solidFill>
              </a:rPr>
              <a:t>《</a:t>
            </a:r>
            <a:r>
              <a:rPr lang="zh-CN" altLang="en-US" sz="2800" b="1" dirty="0">
                <a:solidFill>
                  <a:srgbClr val="FF0000"/>
                </a:solidFill>
              </a:rPr>
              <a:t>钱学森手稿</a:t>
            </a:r>
            <a:r>
              <a:rPr lang="en-US" altLang="zh-CN" sz="2800" b="1" dirty="0">
                <a:solidFill>
                  <a:srgbClr val="FF0000"/>
                </a:solidFill>
              </a:rPr>
              <a:t>》</a:t>
            </a:r>
            <a:r>
              <a:rPr lang="zh-CN" altLang="en-US" sz="2800" b="1" dirty="0">
                <a:solidFill>
                  <a:srgbClr val="FF0000"/>
                </a:solidFill>
              </a:rPr>
              <a:t>当作艺术品（</a:t>
            </a:r>
            <a:r>
              <a:rPr lang="en-US" altLang="zh-CN" sz="2800" b="1" dirty="0">
                <a:solidFill>
                  <a:srgbClr val="FF0000"/>
                </a:solidFill>
              </a:rPr>
              <a:t>2</a:t>
            </a:r>
            <a:r>
              <a:rPr lang="zh-CN" altLang="en-US" sz="2800" b="1" dirty="0">
                <a:solidFill>
                  <a:srgbClr val="FF0000"/>
                </a:solidFill>
              </a:rPr>
              <a:t>分）</a:t>
            </a:r>
            <a:r>
              <a:rPr lang="zh-CN" altLang="en-US" sz="2800" b="1" dirty="0"/>
              <a:t>，这个词语表达了作者对钱学森</a:t>
            </a:r>
            <a:r>
              <a:rPr lang="zh-CN" altLang="en-US" sz="2800" b="1" dirty="0">
                <a:solidFill>
                  <a:srgbClr val="FF0000"/>
                </a:solidFill>
              </a:rPr>
              <a:t>一丝不苟</a:t>
            </a:r>
            <a:r>
              <a:rPr lang="en-US" altLang="zh-CN" sz="2800" b="1" dirty="0">
                <a:solidFill>
                  <a:srgbClr val="FF0000"/>
                </a:solidFill>
              </a:rPr>
              <a:t>(1</a:t>
            </a:r>
            <a:r>
              <a:rPr lang="zh-CN" altLang="en-US" sz="2800" b="1" dirty="0">
                <a:solidFill>
                  <a:srgbClr val="FF0000"/>
                </a:solidFill>
              </a:rPr>
              <a:t>分</a:t>
            </a:r>
            <a:r>
              <a:rPr lang="en-US" altLang="zh-CN" sz="2800" b="1" dirty="0">
                <a:solidFill>
                  <a:srgbClr val="FF0000"/>
                </a:solidFill>
              </a:rPr>
              <a:t>)</a:t>
            </a:r>
            <a:r>
              <a:rPr lang="zh-CN" altLang="en-US" sz="2800" b="1" dirty="0"/>
              <a:t>的治学精神的</a:t>
            </a:r>
            <a:r>
              <a:rPr lang="zh-CN" altLang="en-US" sz="2800" b="1" dirty="0">
                <a:solidFill>
                  <a:srgbClr val="FF0000"/>
                </a:solidFill>
              </a:rPr>
              <a:t>赞叹（</a:t>
            </a:r>
            <a:r>
              <a:rPr lang="en-US" altLang="zh-CN" sz="2800" b="1" dirty="0">
                <a:solidFill>
                  <a:srgbClr val="FF0000"/>
                </a:solidFill>
              </a:rPr>
              <a:t>1</a:t>
            </a:r>
            <a:r>
              <a:rPr lang="zh-CN" altLang="en-US" sz="2800" b="1" dirty="0">
                <a:solidFill>
                  <a:srgbClr val="FF0000"/>
                </a:solidFill>
              </a:rPr>
              <a:t>分）</a:t>
            </a:r>
            <a:r>
              <a:rPr lang="zh-CN" altLang="en-US" sz="2800" b="1" dirty="0"/>
              <a:t>。</a:t>
            </a:r>
          </a:p>
          <a:p>
            <a:r>
              <a:rPr lang="en-US" altLang="zh-CN" sz="2800" b="1" dirty="0"/>
              <a:t>18</a:t>
            </a:r>
            <a:r>
              <a:rPr lang="zh-CN" altLang="en-US" sz="2800" b="1" dirty="0"/>
              <a:t>．</a:t>
            </a:r>
            <a:r>
              <a:rPr lang="zh-CN" altLang="en-US" sz="2800" b="1" dirty="0">
                <a:solidFill>
                  <a:srgbClr val="FF0000"/>
                </a:solidFill>
              </a:rPr>
              <a:t>他想有更多的时间从事科研工作（</a:t>
            </a:r>
            <a:r>
              <a:rPr lang="en-US" altLang="zh-CN" sz="2800" b="1" dirty="0">
                <a:solidFill>
                  <a:srgbClr val="FF0000"/>
                </a:solidFill>
              </a:rPr>
              <a:t>2</a:t>
            </a:r>
            <a:r>
              <a:rPr lang="zh-CN" altLang="en-US" sz="2800" b="1" dirty="0">
                <a:solidFill>
                  <a:srgbClr val="FF0000"/>
                </a:solidFill>
              </a:rPr>
              <a:t>分）。</a:t>
            </a:r>
            <a:r>
              <a:rPr lang="zh-CN" altLang="en-US" sz="2800" b="1" dirty="0"/>
              <a:t>这表现了他对</a:t>
            </a:r>
            <a:r>
              <a:rPr lang="zh-CN" altLang="en-US" sz="2800" b="1" dirty="0">
                <a:solidFill>
                  <a:srgbClr val="FF0000"/>
                </a:solidFill>
              </a:rPr>
              <a:t>潜心科研（</a:t>
            </a:r>
            <a:r>
              <a:rPr lang="en-US" altLang="zh-CN" sz="2800" b="1" dirty="0">
                <a:solidFill>
                  <a:srgbClr val="FF0000"/>
                </a:solidFill>
              </a:rPr>
              <a:t>1</a:t>
            </a:r>
            <a:r>
              <a:rPr lang="zh-CN" altLang="en-US" sz="2800" b="1" dirty="0">
                <a:solidFill>
                  <a:srgbClr val="FF0000"/>
                </a:solidFill>
              </a:rPr>
              <a:t>分）</a:t>
            </a:r>
            <a:r>
              <a:rPr lang="zh-CN" altLang="en-US" sz="2800" b="1" dirty="0"/>
              <a:t>以及</a:t>
            </a:r>
            <a:r>
              <a:rPr lang="zh-CN" altLang="en-US" sz="2800" b="1" dirty="0">
                <a:solidFill>
                  <a:srgbClr val="FF0000"/>
                </a:solidFill>
              </a:rPr>
              <a:t>淡泊名利</a:t>
            </a:r>
            <a:r>
              <a:rPr lang="zh-CN" altLang="en-US" sz="2800" b="1" dirty="0"/>
              <a:t>的精神品质。</a:t>
            </a:r>
            <a:r>
              <a:rPr lang="zh-CN" altLang="en-US" sz="2800" b="1" dirty="0">
                <a:solidFill>
                  <a:srgbClr val="FF0000"/>
                </a:solidFill>
              </a:rPr>
              <a:t>（</a:t>
            </a:r>
            <a:r>
              <a:rPr lang="en-US" altLang="zh-CN" sz="2800" b="1" dirty="0">
                <a:solidFill>
                  <a:srgbClr val="FF0000"/>
                </a:solidFill>
              </a:rPr>
              <a:t>1</a:t>
            </a:r>
            <a:r>
              <a:rPr lang="zh-CN" altLang="en-US" sz="2800" b="1" dirty="0">
                <a:solidFill>
                  <a:srgbClr val="FF0000"/>
                </a:solidFill>
              </a:rPr>
              <a:t>分）</a:t>
            </a:r>
          </a:p>
          <a:p>
            <a:r>
              <a:rPr lang="en-US" altLang="zh-CN" sz="2800" b="1" dirty="0"/>
              <a:t>19</a:t>
            </a:r>
            <a:r>
              <a:rPr lang="zh-CN" altLang="en-US" sz="2800" b="1" dirty="0"/>
              <a:t>．这句话运用</a:t>
            </a:r>
            <a:r>
              <a:rPr lang="zh-CN" altLang="en-US" sz="2800" b="1" dirty="0">
                <a:solidFill>
                  <a:srgbClr val="FF0000"/>
                </a:solidFill>
              </a:rPr>
              <a:t>动作</a:t>
            </a:r>
            <a:r>
              <a:rPr lang="zh-CN" altLang="en-US" sz="2800" b="1" dirty="0"/>
              <a:t>描写（</a:t>
            </a:r>
            <a:r>
              <a:rPr lang="en-US" altLang="zh-CN" sz="2800" b="1" dirty="0"/>
              <a:t>1</a:t>
            </a:r>
            <a:r>
              <a:rPr lang="zh-CN" altLang="en-US" sz="2800" b="1" dirty="0"/>
              <a:t>分），</a:t>
            </a:r>
            <a:r>
              <a:rPr lang="zh-CN" altLang="en-US" sz="2800" b="1" dirty="0">
                <a:solidFill>
                  <a:srgbClr val="FF0000"/>
                </a:solidFill>
              </a:rPr>
              <a:t>“冲”“抓”“写”</a:t>
            </a:r>
            <a:r>
              <a:rPr lang="zh-CN" altLang="en-US" sz="2800" b="1" dirty="0"/>
              <a:t>三个动词写出了他动作迅速（</a:t>
            </a:r>
            <a:r>
              <a:rPr lang="en-US" altLang="zh-CN" sz="2800" b="1" dirty="0"/>
              <a:t>1</a:t>
            </a:r>
            <a:r>
              <a:rPr lang="zh-CN" altLang="en-US" sz="2800" b="1" dirty="0"/>
              <a:t>分）充分体现了钱学森</a:t>
            </a:r>
            <a:r>
              <a:rPr lang="zh-CN" altLang="en-US" sz="2800" b="1" dirty="0">
                <a:solidFill>
                  <a:srgbClr val="FF0000"/>
                </a:solidFill>
              </a:rPr>
              <a:t>粗犷而任性</a:t>
            </a:r>
            <a:r>
              <a:rPr lang="zh-CN" altLang="en-US" sz="2800" b="1" dirty="0"/>
              <a:t>的一面（</a:t>
            </a:r>
            <a:r>
              <a:rPr lang="en-US" altLang="zh-CN" sz="2800" b="1" dirty="0"/>
              <a:t>2</a:t>
            </a:r>
            <a:r>
              <a:rPr lang="zh-CN" altLang="en-US" sz="2800" b="1" dirty="0"/>
              <a:t>分）。</a:t>
            </a:r>
          </a:p>
          <a:p>
            <a:r>
              <a:rPr lang="en-US" altLang="zh-CN" sz="2800" b="1" dirty="0"/>
              <a:t>20</a:t>
            </a:r>
            <a:r>
              <a:rPr lang="zh-CN" altLang="en-US" sz="2800" b="1" dirty="0"/>
              <a:t>．示例：</a:t>
            </a:r>
            <a:endParaRPr lang="en-US" altLang="zh-CN" sz="2800" b="1" dirty="0"/>
          </a:p>
          <a:p>
            <a:r>
              <a:rPr lang="zh-CN" altLang="en-US" sz="2800" b="1" dirty="0"/>
              <a:t>①</a:t>
            </a:r>
            <a:r>
              <a:rPr lang="zh-CN" altLang="en-US" sz="2800" b="1" dirty="0">
                <a:solidFill>
                  <a:srgbClr val="FF0000"/>
                </a:solidFill>
              </a:rPr>
              <a:t>老实话</a:t>
            </a:r>
            <a:r>
              <a:rPr lang="zh-CN" altLang="en-US" sz="2800" b="1" dirty="0"/>
              <a:t>是指钱学森不避讳自己成绩的事实（</a:t>
            </a:r>
            <a:r>
              <a:rPr lang="en-US" altLang="zh-CN" sz="2800" b="1" dirty="0"/>
              <a:t>1</a:t>
            </a:r>
            <a:r>
              <a:rPr lang="zh-CN" altLang="en-US" sz="2800" b="1" dirty="0"/>
              <a:t>分）；</a:t>
            </a:r>
            <a:endParaRPr lang="en-US" altLang="zh-CN" sz="2800" b="1" dirty="0"/>
          </a:p>
          <a:p>
            <a:r>
              <a:rPr lang="zh-CN" altLang="en-US" sz="2800" b="1" dirty="0"/>
              <a:t>②伟人也是人，</a:t>
            </a:r>
            <a:r>
              <a:rPr lang="zh-CN" altLang="en-US" sz="2800" b="1" dirty="0">
                <a:solidFill>
                  <a:srgbClr val="FF0000"/>
                </a:solidFill>
              </a:rPr>
              <a:t>不必为尊者讳</a:t>
            </a:r>
            <a:r>
              <a:rPr lang="zh-CN" altLang="en-US" sz="2800" b="1" dirty="0"/>
              <a:t>；</a:t>
            </a:r>
            <a:endParaRPr lang="en-US" altLang="zh-CN" sz="2800" b="1" dirty="0"/>
          </a:p>
          <a:p>
            <a:r>
              <a:rPr lang="zh-CN" altLang="en-US" sz="2800" b="1" dirty="0"/>
              <a:t>③诚实是一个人最可贵的品质，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④</a:t>
            </a:r>
            <a:r>
              <a:rPr lang="zh-CN" altLang="en-US" sz="2800" b="1" dirty="0">
                <a:solidFill>
                  <a:prstClr val="black"/>
                </a:solidFill>
              </a:rPr>
              <a:t>学生时代的学习成绩并不能说明一个人将来能否成才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CEF884DB-7C9E-4AB6-90D1-65E44ED107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1520" y="188640"/>
            <a:ext cx="8640960" cy="6336704"/>
          </a:xfrm>
        </p:spPr>
        <p:txBody>
          <a:bodyPr>
            <a:normAutofit/>
          </a:bodyPr>
          <a:lstStyle/>
          <a:p>
            <a:r>
              <a:rPr lang="en-US" altLang="zh-CN" sz="2800" dirty="0"/>
              <a:t>21.</a:t>
            </a:r>
            <a:r>
              <a:rPr lang="zh-CN" altLang="en-US" sz="2800" dirty="0"/>
              <a:t>题目：你是我最</a:t>
            </a:r>
            <a:r>
              <a:rPr lang="zh-CN" altLang="en-US" sz="2800" u="sng" dirty="0"/>
              <a:t>                     </a:t>
            </a:r>
            <a:r>
              <a:rPr lang="zh-CN" altLang="en-US" sz="2800" dirty="0"/>
              <a:t>的人</a:t>
            </a:r>
            <a:endParaRPr lang="en-US" altLang="zh-CN" sz="2800" dirty="0"/>
          </a:p>
          <a:p>
            <a:r>
              <a:rPr lang="en-US" altLang="zh-CN" sz="2800" dirty="0"/>
              <a:t>      </a:t>
            </a:r>
            <a:r>
              <a:rPr lang="zh-CN" altLang="en-US" sz="2800" dirty="0"/>
              <a:t>请在题目横线处天上一个能体现自己情感态度的词语，如牵挂、感激、敬佩</a:t>
            </a:r>
            <a:r>
              <a:rPr lang="en-US" altLang="zh-CN" sz="2800" dirty="0"/>
              <a:t>……</a:t>
            </a:r>
          </a:p>
          <a:p>
            <a:endParaRPr lang="en-US" altLang="zh-CN" sz="2800" dirty="0"/>
          </a:p>
          <a:p>
            <a:r>
              <a:rPr lang="en-US" altLang="zh-CN" sz="2800" dirty="0"/>
              <a:t>1.</a:t>
            </a:r>
            <a:r>
              <a:rPr lang="zh-CN" altLang="en-US" sz="2800" dirty="0"/>
              <a:t>补充题目：依赖、信任、歉疚、在意、想念、刮目相看、嫉妒、怨恨、羡慕、知心、宠爱</a:t>
            </a:r>
            <a:endParaRPr lang="en-US" altLang="zh-CN" sz="2800" dirty="0"/>
          </a:p>
          <a:p>
            <a:r>
              <a:rPr lang="en-US" altLang="zh-CN" sz="2800" dirty="0"/>
              <a:t>2.</a:t>
            </a:r>
            <a:r>
              <a:rPr lang="zh-CN" altLang="en-US" sz="2800" dirty="0"/>
              <a:t>题材：亲人、同学、老师</a:t>
            </a:r>
            <a:endParaRPr lang="en-US" altLang="zh-CN" sz="2800" dirty="0"/>
          </a:p>
          <a:p>
            <a:r>
              <a:rPr lang="en-US" altLang="zh-CN" sz="2800" b="1" dirty="0">
                <a:solidFill>
                  <a:srgbClr val="FF0000"/>
                </a:solidFill>
              </a:rPr>
              <a:t>             </a:t>
            </a:r>
            <a:r>
              <a:rPr lang="zh-CN" altLang="en-US" sz="2800" b="1" dirty="0">
                <a:solidFill>
                  <a:srgbClr val="FF0000"/>
                </a:solidFill>
              </a:rPr>
              <a:t>送水工、军人叔叔、胡宗宪、玄奘、方孝孺、</a:t>
            </a:r>
            <a:endParaRPr lang="en-US" altLang="zh-CN" sz="2800" b="1" dirty="0">
              <a:solidFill>
                <a:srgbClr val="FF0000"/>
              </a:solidFill>
            </a:endParaRPr>
          </a:p>
          <a:p>
            <a:r>
              <a:rPr lang="en-US" altLang="zh-CN" sz="2800" b="1" dirty="0">
                <a:solidFill>
                  <a:srgbClr val="FF0000"/>
                </a:solidFill>
              </a:rPr>
              <a:t>              </a:t>
            </a:r>
            <a:r>
              <a:rPr lang="zh-CN" altLang="en-US" sz="2800" b="1" dirty="0">
                <a:solidFill>
                  <a:srgbClr val="FF0000"/>
                </a:solidFill>
              </a:rPr>
              <a:t>卖菜大妈、卖米团的老奶奶</a:t>
            </a:r>
            <a:r>
              <a:rPr lang="en-US" altLang="zh-CN" sz="2800" b="1" dirty="0">
                <a:solidFill>
                  <a:srgbClr val="FF0000"/>
                </a:solidFill>
              </a:rPr>
              <a:t>      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3215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280</TotalTime>
  <Words>1090</Words>
  <Application>Microsoft Office PowerPoint</Application>
  <PresentationFormat>全屏显示(4:3)</PresentationFormat>
  <Paragraphs>54</Paragraphs>
  <Slides>8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8</vt:i4>
      </vt:variant>
    </vt:vector>
  </HeadingPairs>
  <TitlesOfParts>
    <vt:vector size="13" baseType="lpstr">
      <vt:lpstr>等线</vt:lpstr>
      <vt:lpstr>等线 Light</vt:lpstr>
      <vt:lpstr>宋体</vt:lpstr>
      <vt:lpstr>Arial</vt:lpstr>
      <vt:lpstr>Office 主题​​</vt:lpstr>
      <vt:lpstr>中大附中七下第一单元测试 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中大附中七下第一单元测试 </dc:title>
  <dc:creator>ACER</dc:creator>
  <cp:lastModifiedBy>优优 胡</cp:lastModifiedBy>
  <cp:revision>34</cp:revision>
  <dcterms:created xsi:type="dcterms:W3CDTF">2019-03-12T02:34:45Z</dcterms:created>
  <dcterms:modified xsi:type="dcterms:W3CDTF">2019-03-14T04:05:40Z</dcterms:modified>
</cp:coreProperties>
</file>