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activeX/activeX1.bin" ContentType="application/vnd.ms-office.activeX"/>
  <Override PartName="/ppt/activeX/activeX1.xml" ContentType="application/vnd.ms-office.activeX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5"/>
  </p:notesMasterIdLst>
  <p:sldIdLst>
    <p:sldId id="322" r:id="rId3"/>
    <p:sldId id="324" r:id="rId4"/>
    <p:sldId id="325" r:id="rId5"/>
    <p:sldId id="326" r:id="rId6"/>
    <p:sldId id="330" r:id="rId7"/>
    <p:sldId id="335" r:id="rId8"/>
    <p:sldId id="331" r:id="rId9"/>
    <p:sldId id="334" r:id="rId10"/>
    <p:sldId id="336" r:id="rId11"/>
    <p:sldId id="337" r:id="rId12"/>
    <p:sldId id="338" r:id="rId13"/>
    <p:sldId id="341" r:id="rId14"/>
    <p:sldId id="342" r:id="rId16"/>
    <p:sldId id="348" r:id="rId17"/>
    <p:sldId id="340" r:id="rId18"/>
  </p:sldIdLst>
  <p:sldSz cx="9144000" cy="6858000" type="screen4x3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F7F"/>
    <a:srgbClr val="DD988D"/>
    <a:srgbClr val="78787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20" Type="http://schemas.openxmlformats.org/officeDocument/2006/relationships/viewProps" Target="viewProps.xml"/><Relationship Id="rId2" Type="http://schemas.openxmlformats.org/officeDocument/2006/relationships/theme" Target="theme/theme1.xml"/><Relationship Id="rId19" Type="http://schemas.openxmlformats.org/officeDocument/2006/relationships/presProps" Target="presProps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notesMaster" Target="notesMasters/notesMaster1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482" name="幻灯片图像占位符 20481"/>
          <p:cNvSpPr>
            <a:spLocks noGrp="1" noRot="1" noTextEdit="1"/>
          </p:cNvSpPr>
          <p:nvPr>
            <p:ph type="sldImg"/>
          </p:nvPr>
        </p:nvSpPr>
        <p:spPr>
          <a:xfrm>
            <a:off x="1141413" y="684213"/>
            <a:ext cx="4572000" cy="3429000"/>
          </a:xfrm>
        </p:spPr>
      </p:sp>
      <p:sp>
        <p:nvSpPr>
          <p:cNvPr id="20483" name="文本占位符 20482"/>
          <p:cNvSpPr>
            <a:spLocks noGrp="1" noRot="1"/>
          </p:cNvSpPr>
          <p:nvPr>
            <p:ph type="body" idx="1"/>
          </p:nvPr>
        </p:nvSpPr>
        <p:spPr>
          <a:xfrm>
            <a:off x="684213" y="4341813"/>
            <a:ext cx="5486400" cy="4114800"/>
          </a:xfrm>
        </p:spPr>
        <p:txBody>
          <a:bodyPr anchor="ctr"/>
          <a:p>
            <a:pPr lvl="0"/>
            <a:r>
              <a:rPr lang="zh-CN" altLang="en-US" dirty="0"/>
              <a:t>大家通过表格看看能获得哪些信息，</a:t>
            </a:r>
            <a:r>
              <a:rPr lang="zh-CN" altLang="en-US" b="1" dirty="0">
                <a:solidFill>
                  <a:srgbClr val="FF3300"/>
                </a:solidFill>
              </a:rPr>
              <a:t>声音在不同介质中的传播速度一样吗，在怎样的物体中最快，声速除和介质种类有关外，还和什么有关，在同种介质中温度越高，声速越怎样</a:t>
            </a:r>
            <a:endParaRPr lang="zh-CN" altLang="en-US" b="1" dirty="0">
              <a:solidFill>
                <a:srgbClr val="FF3300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3554" name="幻灯片图像占位符 23553"/>
          <p:cNvSpPr>
            <a:spLocks noGrp="1" noRot="1" noTextEdit="1"/>
          </p:cNvSpPr>
          <p:nvPr>
            <p:ph type="sldImg"/>
          </p:nvPr>
        </p:nvSpPr>
        <p:spPr>
          <a:xfrm>
            <a:off x="1141413" y="684213"/>
            <a:ext cx="4572000" cy="3429000"/>
          </a:xfrm>
        </p:spPr>
      </p:sp>
      <p:sp>
        <p:nvSpPr>
          <p:cNvPr id="23555" name="文本占位符 23554"/>
          <p:cNvSpPr>
            <a:spLocks noGrp="1" noRot="1"/>
          </p:cNvSpPr>
          <p:nvPr>
            <p:ph type="body" idx="1"/>
          </p:nvPr>
        </p:nvSpPr>
        <p:spPr>
          <a:xfrm>
            <a:off x="684213" y="4341813"/>
            <a:ext cx="5486400" cy="4114800"/>
          </a:xfrm>
        </p:spPr>
        <p:txBody>
          <a:bodyPr anchor="ctr"/>
          <a:p>
            <a:pPr lvl="0"/>
            <a:r>
              <a:rPr lang="zh-CN" altLang="en-US" dirty="0"/>
              <a:t>通过以上表格我们可以得出，</a:t>
            </a:r>
            <a:r>
              <a:rPr lang="zh-CN" altLang="en-US" b="1" dirty="0"/>
              <a:t>声音传播的速度与介质种类有关</a:t>
            </a:r>
            <a:r>
              <a:rPr lang="en-US" altLang="x-none" b="1" dirty="0"/>
              <a:t>,</a:t>
            </a:r>
            <a:r>
              <a:rPr lang="zh-CN" altLang="en-US" b="1" dirty="0"/>
              <a:t>在</a:t>
            </a:r>
            <a:r>
              <a:rPr lang="zh-CN" altLang="en-US" b="1" dirty="0">
                <a:solidFill>
                  <a:srgbClr val="FF0000"/>
                </a:solidFill>
              </a:rPr>
              <a:t>固体</a:t>
            </a:r>
            <a:r>
              <a:rPr lang="zh-CN" altLang="en-US" b="1" dirty="0"/>
              <a:t>中 的传播速度</a:t>
            </a:r>
            <a:r>
              <a:rPr lang="zh-CN" altLang="en-US" b="1" dirty="0">
                <a:solidFill>
                  <a:srgbClr val="FF0000"/>
                </a:solidFill>
              </a:rPr>
              <a:t>最快</a:t>
            </a:r>
            <a:r>
              <a:rPr lang="zh-CN" altLang="en-US" b="1" dirty="0"/>
              <a:t>，其次是在液体，在</a:t>
            </a:r>
            <a:r>
              <a:rPr lang="zh-CN" altLang="en-US" b="1" dirty="0">
                <a:solidFill>
                  <a:srgbClr val="FF0000"/>
                </a:solidFill>
              </a:rPr>
              <a:t>气体</a:t>
            </a:r>
            <a:r>
              <a:rPr lang="zh-CN" altLang="en-US" b="1" dirty="0"/>
              <a:t>中传播的速度</a:t>
            </a:r>
            <a:r>
              <a:rPr lang="zh-CN" altLang="en-US" b="1" dirty="0">
                <a:solidFill>
                  <a:srgbClr val="FF0000"/>
                </a:solidFill>
              </a:rPr>
              <a:t>最慢</a:t>
            </a:r>
            <a:r>
              <a:rPr lang="zh-CN" altLang="en-US" b="1" dirty="0"/>
              <a:t>。除此以外还和介质的温度有关</a:t>
            </a:r>
            <a:r>
              <a:rPr lang="en-US" altLang="x-none" b="1" dirty="0"/>
              <a:t>,</a:t>
            </a:r>
            <a:r>
              <a:rPr lang="zh-CN" altLang="en-US" b="1" dirty="0"/>
              <a:t>并且大家要记住这个数据声音在（</a:t>
            </a:r>
            <a:r>
              <a:rPr lang="en-US" altLang="x-none" b="1" dirty="0"/>
              <a:t>15oC</a:t>
            </a:r>
            <a:r>
              <a:rPr lang="zh-CN" altLang="en-US" b="1" dirty="0"/>
              <a:t>）</a:t>
            </a:r>
            <a:r>
              <a:rPr lang="zh-CN" altLang="en-US" b="1" dirty="0">
                <a:solidFill>
                  <a:srgbClr val="FF0000"/>
                </a:solidFill>
              </a:rPr>
              <a:t>空气</a:t>
            </a:r>
            <a:r>
              <a:rPr lang="zh-CN" altLang="en-US" b="1" dirty="0"/>
              <a:t>中传播的速度为</a:t>
            </a:r>
            <a:r>
              <a:rPr lang="en-US" altLang="x-none" b="1" dirty="0">
                <a:solidFill>
                  <a:srgbClr val="FF3300"/>
                </a:solidFill>
              </a:rPr>
              <a:t>340m/s</a:t>
            </a:r>
            <a:endParaRPr lang="en-US" altLang="x-none" b="1" dirty="0">
              <a:solidFill>
                <a:srgbClr val="FF3300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7"/>
            <a:ext cx="6858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9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43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7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9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2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9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2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30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2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5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  <a:lvl6pPr marL="2286000" indent="0">
              <a:buNone/>
              <a:defRPr sz="1100"/>
            </a:lvl6pPr>
            <a:lvl7pPr marL="2743200" indent="0">
              <a:buNone/>
              <a:defRPr sz="1100"/>
            </a:lvl7pPr>
            <a:lvl8pPr marL="3200400" indent="0">
              <a:buNone/>
              <a:defRPr sz="1100"/>
            </a:lvl8pPr>
            <a:lvl9pPr marL="3657600" indent="0">
              <a:buNone/>
              <a:defRPr sz="11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30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2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5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  <a:lvl6pPr marL="2286000" indent="0">
              <a:buNone/>
              <a:defRPr sz="1100"/>
            </a:lvl6pPr>
            <a:lvl7pPr marL="2743200" indent="0">
              <a:buNone/>
              <a:defRPr sz="1100"/>
            </a:lvl7pPr>
            <a:lvl8pPr marL="3200400" indent="0">
              <a:buNone/>
              <a:defRPr sz="1100"/>
            </a:lvl8pPr>
            <a:lvl9pPr marL="3657600" indent="0">
              <a:buNone/>
              <a:defRPr sz="11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7" y="365129"/>
            <a:ext cx="1971675" cy="581183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2" y="365129"/>
            <a:ext cx="5800725" cy="581183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1.jpe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9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4"/>
            <a:ext cx="20574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765"/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4"/>
            <a:ext cx="30861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765"/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4"/>
            <a:ext cx="20574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765"/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xStyles>
    <p:titleStyle>
      <a:lvl1pPr algn="l" defTabSz="913765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3765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.wmf"/><Relationship Id="rId1" Type="http://schemas.openxmlformats.org/officeDocument/2006/relationships/control" Target="../activeX/activeX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5.png"/><Relationship Id="rId1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5" name="文本框 3074"/>
          <p:cNvSpPr txBox="1"/>
          <p:nvPr/>
        </p:nvSpPr>
        <p:spPr>
          <a:xfrm>
            <a:off x="395288" y="692150"/>
            <a:ext cx="5510212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x-none" sz="4400" b="1" dirty="0">
                <a:latin typeface="宋体" panose="02010600030101010101" pitchFamily="2" charset="-122"/>
              </a:rPr>
              <a:t>2.1</a:t>
            </a:r>
            <a:r>
              <a:rPr lang="zh-CN" altLang="en-US" sz="4400" b="1" dirty="0">
                <a:latin typeface="宋体" panose="02010600030101010101" pitchFamily="2" charset="-122"/>
              </a:rPr>
              <a:t>声音的产生与传播</a:t>
            </a:r>
            <a:endParaRPr lang="zh-CN" altLang="en-US" sz="4400" b="1" dirty="0">
              <a:latin typeface="宋体" panose="02010600030101010101" pitchFamily="2" charset="-122"/>
            </a:endParaRPr>
          </a:p>
        </p:txBody>
      </p:sp>
      <p:pic>
        <p:nvPicPr>
          <p:cNvPr id="2" name="图片 1" descr="48E44DCD5CF554E0AAB7FE61AC61533B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5" y="1454150"/>
            <a:ext cx="9142730" cy="516191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  <p:controls>
      <mc:AlternateContent xmlns:mc="http://schemas.openxmlformats.org/markup-compatibility/2006">
        <mc:Choice xmlns:v="urn:schemas-microsoft-com:vml" Requires="v">
          <p:control spid="1025" name="" r:id="rId1" imgW="9262110" imgH="6858000"/>
        </mc:Choice>
        <mc:Fallback>
          <p:control name="" r:id="rId1" imgW="9262110" imgH="6858000">
            <p:pic>
              <p:nvPicPr>
                <p:cNvPr id="0" name="Host Control  1024"/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-38100" y="0"/>
                  <a:ext cx="9262110" cy="685800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</p:control>
        </mc:Fallback>
      </mc:AlternateContent>
    </p:controls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1" name="Rectangle 4"/>
          <p:cNvSpPr/>
          <p:nvPr/>
        </p:nvSpPr>
        <p:spPr>
          <a:xfrm>
            <a:off x="1286510" y="241300"/>
            <a:ext cx="7086600" cy="8683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>
              <a:spcBef>
                <a:spcPct val="20000"/>
              </a:spcBef>
            </a:pPr>
            <a:r>
              <a:rPr lang="zh-CN" altLang="en-US" sz="36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一、声音的产生</a:t>
            </a:r>
            <a:endParaRPr lang="zh-CN" altLang="en-US" sz="3600" b="1" dirty="0">
              <a:solidFill>
                <a:srgbClr val="0066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44195" y="1925955"/>
            <a:ext cx="8056245" cy="16414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</a:rPr>
              <a:t>摸着</a:t>
            </a: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  <a:sym typeface="+mn-ea"/>
              </a:rPr>
              <a:t>自己的声带，说一句话。体会</a:t>
            </a:r>
            <a:endParaRPr lang="zh-CN" altLang="en-US" sz="280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</a:pP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  <a:sym typeface="+mn-ea"/>
              </a:rPr>
              <a:t>说话跟不说话时，手上是什么感觉。</a:t>
            </a:r>
            <a:endParaRPr lang="zh-CN" altLang="en-US" sz="280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</a:pPr>
            <a:endParaRPr lang="zh-CN" altLang="en-US" sz="280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637755" y="1240703"/>
            <a:ext cx="1437640" cy="685165"/>
            <a:chOff x="4925753" y="1651222"/>
            <a:chExt cx="1755429" cy="1585730"/>
          </a:xfrm>
        </p:grpSpPr>
        <p:sp>
          <p:nvSpPr>
            <p:cNvPr id="17" name="圆角矩形 16"/>
            <p:cNvSpPr/>
            <p:nvPr/>
          </p:nvSpPr>
          <p:spPr>
            <a:xfrm>
              <a:off x="4925753" y="1804063"/>
              <a:ext cx="1755429" cy="1432889"/>
            </a:xfrm>
            <a:prstGeom prst="roundRect">
              <a:avLst>
                <a:gd name="adj" fmla="val 4378"/>
              </a:avLst>
            </a:prstGeom>
            <a:solidFill>
              <a:srgbClr val="4472C4">
                <a:alpha val="5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>
                <a:lnSpc>
                  <a:spcPct val="130000"/>
                </a:lnSpc>
              </a:pPr>
              <a:endParaRPr lang="zh-CN" altLang="en-US" sz="30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8" name="圆角矩形 17"/>
            <p:cNvSpPr/>
            <p:nvPr/>
          </p:nvSpPr>
          <p:spPr>
            <a:xfrm>
              <a:off x="4925753" y="1651222"/>
              <a:ext cx="1755429" cy="1341772"/>
            </a:xfrm>
            <a:prstGeom prst="roundRect">
              <a:avLst>
                <a:gd name="adj" fmla="val 4378"/>
              </a:avLst>
            </a:prstGeom>
            <a:solidFill>
              <a:srgbClr val="4472C4">
                <a:alpha val="5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>
                <a:lnSpc>
                  <a:spcPct val="130000"/>
                </a:lnSpc>
              </a:pPr>
              <a:r>
                <a:rPr lang="zh-CN" altLang="en-US" sz="2700" dirty="0">
                  <a:latin typeface="微软雅黑" panose="020B0503020204020204" charset="-122"/>
                  <a:ea typeface="微软雅黑" panose="020B0503020204020204" charset="-122"/>
                </a:rPr>
                <a:t>实验一</a:t>
              </a:r>
              <a:endParaRPr lang="zh-CN" altLang="en-US" sz="27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544195" y="3676650"/>
            <a:ext cx="8056245" cy="16414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  <a:sym typeface="+mn-ea"/>
              </a:rPr>
              <a:t>把一把钢尺紧按在桌面上，一端伸</a:t>
            </a:r>
            <a:endParaRPr lang="zh-CN" altLang="en-US" sz="280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</a:pP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  <a:sym typeface="+mn-ea"/>
              </a:rPr>
              <a:t>出桌边，拨动钢尺，观察钢尺的变化。 </a:t>
            </a:r>
            <a:endParaRPr lang="zh-CN" altLang="en-US" sz="280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</a:pPr>
            <a:endParaRPr lang="zh-CN" altLang="en-US" sz="280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681570" y="3038388"/>
            <a:ext cx="1437640" cy="685165"/>
            <a:chOff x="4925753" y="1651222"/>
            <a:chExt cx="1755429" cy="1585730"/>
          </a:xfrm>
        </p:grpSpPr>
        <p:sp>
          <p:nvSpPr>
            <p:cNvPr id="11" name="圆角矩形 10"/>
            <p:cNvSpPr/>
            <p:nvPr/>
          </p:nvSpPr>
          <p:spPr>
            <a:xfrm>
              <a:off x="4925753" y="1804063"/>
              <a:ext cx="1755429" cy="1432889"/>
            </a:xfrm>
            <a:prstGeom prst="roundRect">
              <a:avLst>
                <a:gd name="adj" fmla="val 4378"/>
              </a:avLst>
            </a:prstGeom>
            <a:solidFill>
              <a:srgbClr val="4472C4">
                <a:alpha val="5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>
                <a:lnSpc>
                  <a:spcPct val="130000"/>
                </a:lnSpc>
              </a:pPr>
              <a:endParaRPr lang="zh-CN" altLang="en-US" sz="30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2" name="圆角矩形 11"/>
            <p:cNvSpPr/>
            <p:nvPr/>
          </p:nvSpPr>
          <p:spPr>
            <a:xfrm>
              <a:off x="4925753" y="1651222"/>
              <a:ext cx="1755429" cy="1341772"/>
            </a:xfrm>
            <a:prstGeom prst="roundRect">
              <a:avLst>
                <a:gd name="adj" fmla="val 4378"/>
              </a:avLst>
            </a:prstGeom>
            <a:solidFill>
              <a:srgbClr val="4472C4">
                <a:alpha val="5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>
                <a:lnSpc>
                  <a:spcPct val="130000"/>
                </a:lnSpc>
              </a:pPr>
              <a:r>
                <a:rPr lang="zh-CN" altLang="en-US" sz="2700" dirty="0">
                  <a:latin typeface="微软雅黑" panose="020B0503020204020204" charset="-122"/>
                  <a:ea typeface="微软雅黑" panose="020B0503020204020204" charset="-122"/>
                </a:rPr>
                <a:t>实验二</a:t>
              </a:r>
              <a:endParaRPr lang="zh-CN" altLang="en-US" sz="27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81570" y="4861473"/>
            <a:ext cx="1437640" cy="685165"/>
            <a:chOff x="4925753" y="1651222"/>
            <a:chExt cx="1755429" cy="1585730"/>
          </a:xfrm>
        </p:grpSpPr>
        <p:sp>
          <p:nvSpPr>
            <p:cNvPr id="14" name="圆角矩形 13"/>
            <p:cNvSpPr/>
            <p:nvPr/>
          </p:nvSpPr>
          <p:spPr>
            <a:xfrm>
              <a:off x="4925753" y="1804063"/>
              <a:ext cx="1755429" cy="1432889"/>
            </a:xfrm>
            <a:prstGeom prst="roundRect">
              <a:avLst>
                <a:gd name="adj" fmla="val 4378"/>
              </a:avLst>
            </a:prstGeom>
            <a:solidFill>
              <a:srgbClr val="4472C4">
                <a:alpha val="5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>
                <a:lnSpc>
                  <a:spcPct val="130000"/>
                </a:lnSpc>
              </a:pPr>
              <a:endParaRPr lang="zh-CN" altLang="en-US" sz="30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5" name="圆角矩形 14"/>
            <p:cNvSpPr/>
            <p:nvPr/>
          </p:nvSpPr>
          <p:spPr>
            <a:xfrm>
              <a:off x="4925753" y="1651222"/>
              <a:ext cx="1755429" cy="1341772"/>
            </a:xfrm>
            <a:prstGeom prst="roundRect">
              <a:avLst>
                <a:gd name="adj" fmla="val 4378"/>
              </a:avLst>
            </a:prstGeom>
            <a:solidFill>
              <a:srgbClr val="4472C4">
                <a:alpha val="5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>
                <a:lnSpc>
                  <a:spcPct val="130000"/>
                </a:lnSpc>
              </a:pPr>
              <a:r>
                <a:rPr lang="zh-CN" altLang="en-US" sz="2700" dirty="0">
                  <a:latin typeface="微软雅黑" panose="020B0503020204020204" charset="-122"/>
                  <a:ea typeface="微软雅黑" panose="020B0503020204020204" charset="-122"/>
                </a:rPr>
                <a:t>实验三</a:t>
              </a:r>
              <a:endParaRPr lang="zh-CN" altLang="en-US" sz="27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637540" y="5546725"/>
            <a:ext cx="8056245" cy="11245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  <a:sym typeface="+mn-ea"/>
              </a:rPr>
              <a:t>摸一摸正在发声的音叉，有什么感觉？ </a:t>
            </a:r>
            <a:endParaRPr lang="zh-CN" altLang="en-US" sz="280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</a:pPr>
            <a:endParaRPr lang="zh-CN" altLang="en-US" sz="280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87160" y="781050"/>
            <a:ext cx="1924050" cy="2428875"/>
          </a:xfrm>
          <a:prstGeom prst="rect">
            <a:avLst/>
          </a:prstGeom>
          <a:ln w="34925">
            <a:solidFill>
              <a:srgbClr val="DD988D"/>
            </a:solidFill>
          </a:ln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49060" y="3429000"/>
            <a:ext cx="2503170" cy="18891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2" grpId="0"/>
      <p:bldP spid="6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219" name="图片 9218" descr="暴风截屏2012042402352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382770" y="1823085"/>
            <a:ext cx="4319905" cy="3787775"/>
          </a:xfrm>
          <a:prstGeom prst="rect">
            <a:avLst/>
          </a:prstGeom>
          <a:noFill/>
          <a:ln w="50800" cap="flat" cmpd="sng">
            <a:solidFill>
              <a:srgbClr val="00808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7171" name="Rectangle 4"/>
          <p:cNvSpPr/>
          <p:nvPr/>
        </p:nvSpPr>
        <p:spPr>
          <a:xfrm>
            <a:off x="1286510" y="241300"/>
            <a:ext cx="7086600" cy="8683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>
              <a:spcBef>
                <a:spcPct val="20000"/>
              </a:spcBef>
            </a:pPr>
            <a:r>
              <a:rPr lang="zh-CN" altLang="en-US" sz="36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一、声音的产生</a:t>
            </a:r>
            <a:endParaRPr lang="zh-CN" altLang="en-US" sz="3600" b="1" dirty="0">
              <a:solidFill>
                <a:srgbClr val="0066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44195" y="1017905"/>
            <a:ext cx="8056245" cy="11245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正在发声的音叉有什么特点？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</a:pPr>
            <a:endParaRPr lang="zh-CN" altLang="en-US" sz="2800" b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347335" y="5610860"/>
            <a:ext cx="8056245" cy="11245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  <a:sym typeface="+mn-ea"/>
              </a:rPr>
              <a:t>乒乓球被弹开</a:t>
            </a:r>
            <a:endParaRPr lang="zh-CN" altLang="en-US" sz="280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</a:pPr>
            <a:endParaRPr lang="zh-CN" altLang="en-US" sz="280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111885" y="5610860"/>
            <a:ext cx="8056245" cy="11245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  <a:sym typeface="+mn-ea"/>
              </a:rPr>
              <a:t>水面飞溅出水花</a:t>
            </a:r>
            <a:endParaRPr lang="zh-CN" altLang="en-US" sz="280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</a:pPr>
            <a:endParaRPr lang="zh-CN" altLang="en-US" sz="280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rcRect l="1149" t="1342"/>
          <a:stretch>
            <a:fillRect/>
          </a:stretch>
        </p:blipFill>
        <p:spPr>
          <a:xfrm>
            <a:off x="435610" y="2183765"/>
            <a:ext cx="3549650" cy="3033395"/>
          </a:xfrm>
          <a:prstGeom prst="rect">
            <a:avLst/>
          </a:prstGeom>
          <a:ln w="53975">
            <a:solidFill>
              <a:srgbClr val="007F7F"/>
            </a:solidFill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219" name="图片 9218" descr="暴风截屏2012042402352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76470" y="1740535"/>
            <a:ext cx="3488055" cy="3058160"/>
          </a:xfrm>
          <a:prstGeom prst="rect">
            <a:avLst/>
          </a:prstGeom>
          <a:noFill/>
          <a:ln w="50800" cap="flat" cmpd="sng">
            <a:solidFill>
              <a:srgbClr val="00808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7171" name="Rectangle 4"/>
          <p:cNvSpPr/>
          <p:nvPr/>
        </p:nvSpPr>
        <p:spPr>
          <a:xfrm>
            <a:off x="1286510" y="241300"/>
            <a:ext cx="7086600" cy="8683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>
              <a:spcBef>
                <a:spcPct val="20000"/>
              </a:spcBef>
            </a:pPr>
            <a:r>
              <a:rPr lang="zh-CN" altLang="en-US" sz="36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一、声音的产生</a:t>
            </a:r>
            <a:endParaRPr lang="zh-CN" altLang="en-US" sz="3600" b="1" dirty="0">
              <a:solidFill>
                <a:srgbClr val="0066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07670" y="918845"/>
            <a:ext cx="8056245" cy="11245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音叉的振动能用眼睛直接看到吗？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</a:pPr>
            <a:endParaRPr lang="zh-CN" altLang="en-US" sz="2800" b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286375" y="4861560"/>
            <a:ext cx="3780155" cy="60769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  <a:sym typeface="+mn-ea"/>
              </a:rPr>
              <a:t>乒乓球被弹开</a:t>
            </a:r>
            <a:endParaRPr lang="zh-CN" altLang="en-US" sz="280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140460" y="4798695"/>
            <a:ext cx="2878455" cy="60769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  <a:sym typeface="+mn-ea"/>
              </a:rPr>
              <a:t>水面飞溅出水花</a:t>
            </a:r>
            <a:endParaRPr lang="zh-CN" altLang="en-US" sz="280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74" name="爆炸形 1 73"/>
          <p:cNvSpPr>
            <a:spLocks noChangeArrowheads="1"/>
          </p:cNvSpPr>
          <p:nvPr/>
        </p:nvSpPr>
        <p:spPr bwMode="auto">
          <a:xfrm>
            <a:off x="6095188" y="414387"/>
            <a:ext cx="2518172" cy="1316831"/>
          </a:xfrm>
          <a:prstGeom prst="irregularSeal1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</a:ln>
        </p:spPr>
        <p:txBody>
          <a:bodyPr/>
          <a:p>
            <a:pPr algn="r"/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转换法</a:t>
            </a:r>
            <a:endParaRPr lang="zh-CN" altLang="en-US" sz="32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60400" y="5469255"/>
            <a:ext cx="8248015" cy="11245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lang="zh-CN" altLang="en-US" sz="28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把不容易直接观察到的现象，用某种方式形象、直观地呈现出来的方法，即转换法。</a:t>
            </a:r>
            <a:endParaRPr lang="zh-CN" altLang="en-US" sz="28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rcRect l="36245" r="36258" b="44969"/>
          <a:stretch>
            <a:fillRect/>
          </a:stretch>
        </p:blipFill>
        <p:spPr>
          <a:xfrm>
            <a:off x="4650105" y="1671955"/>
            <a:ext cx="3723005" cy="3215005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3"/>
          <a:srcRect l="1149" t="1342"/>
          <a:stretch>
            <a:fillRect/>
          </a:stretch>
        </p:blipFill>
        <p:spPr>
          <a:xfrm>
            <a:off x="859155" y="1731645"/>
            <a:ext cx="3440430" cy="3033395"/>
          </a:xfrm>
          <a:prstGeom prst="rect">
            <a:avLst/>
          </a:prstGeom>
          <a:ln w="53975">
            <a:solidFill>
              <a:srgbClr val="007F7F"/>
            </a:solidFill>
          </a:ln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rcRect l="1369" r="72319" b="48591"/>
          <a:stretch>
            <a:fillRect/>
          </a:stretch>
        </p:blipFill>
        <p:spPr>
          <a:xfrm>
            <a:off x="660400" y="1677670"/>
            <a:ext cx="3702050" cy="31464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4" grpId="0" bldLvl="0" animBg="1"/>
      <p:bldP spid="4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t="7664" b="10028"/>
          <a:stretch>
            <a:fillRect/>
          </a:stretch>
        </p:blipFill>
        <p:spPr>
          <a:xfrm>
            <a:off x="3086100" y="2150745"/>
            <a:ext cx="2680970" cy="255841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3545" y="2037715"/>
            <a:ext cx="2226310" cy="2783205"/>
          </a:xfrm>
          <a:prstGeom prst="rect">
            <a:avLst/>
          </a:prstGeom>
          <a:ln w="34925">
            <a:solidFill>
              <a:schemeClr val="accent1"/>
            </a:solidFill>
          </a:ln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7145" y="2173605"/>
            <a:ext cx="2292350" cy="2535555"/>
          </a:xfrm>
          <a:prstGeom prst="rect">
            <a:avLst/>
          </a:prstGeom>
          <a:ln w="34925">
            <a:solidFill>
              <a:schemeClr val="accent1"/>
            </a:solidFill>
          </a:ln>
        </p:spPr>
      </p:pic>
      <p:sp>
        <p:nvSpPr>
          <p:cNvPr id="7171" name="Rectangle 4"/>
          <p:cNvSpPr/>
          <p:nvPr/>
        </p:nvSpPr>
        <p:spPr>
          <a:xfrm>
            <a:off x="1286510" y="241300"/>
            <a:ext cx="7086600" cy="8683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>
              <a:spcBef>
                <a:spcPct val="20000"/>
              </a:spcBef>
            </a:pPr>
            <a:r>
              <a:rPr lang="zh-CN" altLang="en-US" sz="36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一、声音的产生</a:t>
            </a:r>
            <a:endParaRPr lang="zh-CN" altLang="en-US" sz="3600" b="1" dirty="0">
              <a:solidFill>
                <a:srgbClr val="0066CC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1" name="Rectangle 4"/>
          <p:cNvSpPr/>
          <p:nvPr/>
        </p:nvSpPr>
        <p:spPr>
          <a:xfrm>
            <a:off x="1286510" y="241300"/>
            <a:ext cx="7086600" cy="8683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>
              <a:spcBef>
                <a:spcPct val="20000"/>
              </a:spcBef>
            </a:pPr>
            <a:r>
              <a:rPr lang="zh-CN" altLang="en-US" sz="36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一、声音的产生</a:t>
            </a:r>
            <a:endParaRPr lang="zh-CN" altLang="en-US" sz="3600" b="1" dirty="0">
              <a:solidFill>
                <a:srgbClr val="0066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228850" y="1021080"/>
            <a:ext cx="8056245" cy="60769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一些物体是如何发声的？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677760" y="943523"/>
            <a:ext cx="1437640" cy="685165"/>
            <a:chOff x="4925753" y="1651222"/>
            <a:chExt cx="1755429" cy="1585730"/>
          </a:xfrm>
        </p:grpSpPr>
        <p:sp>
          <p:nvSpPr>
            <p:cNvPr id="17" name="圆角矩形 16"/>
            <p:cNvSpPr/>
            <p:nvPr/>
          </p:nvSpPr>
          <p:spPr>
            <a:xfrm>
              <a:off x="4925753" y="1804063"/>
              <a:ext cx="1755429" cy="1432889"/>
            </a:xfrm>
            <a:prstGeom prst="roundRect">
              <a:avLst>
                <a:gd name="adj" fmla="val 4378"/>
              </a:avLst>
            </a:prstGeom>
            <a:solidFill>
              <a:srgbClr val="4472C4">
                <a:alpha val="5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>
                <a:lnSpc>
                  <a:spcPct val="130000"/>
                </a:lnSpc>
              </a:pPr>
              <a:endParaRPr lang="zh-CN" altLang="en-US" sz="30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8" name="圆角矩形 17"/>
            <p:cNvSpPr/>
            <p:nvPr/>
          </p:nvSpPr>
          <p:spPr>
            <a:xfrm>
              <a:off x="4925753" y="1651222"/>
              <a:ext cx="1755429" cy="1341772"/>
            </a:xfrm>
            <a:prstGeom prst="roundRect">
              <a:avLst>
                <a:gd name="adj" fmla="val 4378"/>
              </a:avLst>
            </a:prstGeom>
            <a:solidFill>
              <a:srgbClr val="4472C4">
                <a:alpha val="5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>
                <a:lnSpc>
                  <a:spcPct val="130000"/>
                </a:lnSpc>
              </a:pPr>
              <a:r>
                <a:rPr lang="zh-CN" altLang="en-US" sz="3200" dirty="0">
                  <a:latin typeface="微软雅黑" panose="020B0503020204020204" charset="-122"/>
                  <a:ea typeface="微软雅黑" panose="020B0503020204020204" charset="-122"/>
                </a:rPr>
                <a:t>小常识</a:t>
              </a:r>
              <a:endParaRPr lang="zh-CN" altLang="en-US" sz="32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1220470" y="1849755"/>
            <a:ext cx="34093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靠鸣膜的振动发声</a:t>
            </a:r>
            <a:endParaRPr lang="zh-CN" altLang="en-US" sz="280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49885" y="1849755"/>
            <a:ext cx="92392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鸟：</a:t>
            </a:r>
            <a:endParaRPr lang="zh-CN" altLang="en-US" sz="280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96545" y="2764790"/>
            <a:ext cx="92392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青蛙：</a:t>
            </a:r>
            <a:endParaRPr lang="zh-CN" altLang="en-US" sz="280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302385" y="2767965"/>
            <a:ext cx="34093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靠气囊的振动发声</a:t>
            </a:r>
            <a:endParaRPr lang="zh-CN" altLang="en-US" sz="280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96545" y="3679825"/>
            <a:ext cx="92392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蟋蟀：</a:t>
            </a:r>
            <a:endParaRPr lang="zh-CN" altLang="en-US" sz="280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384300" y="3446145"/>
            <a:ext cx="340931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靠左右翅膀摩擦引起振动而发声</a:t>
            </a:r>
            <a:endParaRPr lang="zh-CN" altLang="en-US" sz="280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96545" y="4594860"/>
            <a:ext cx="92392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蚊子：</a:t>
            </a:r>
            <a:endParaRPr lang="zh-CN" altLang="en-US" sz="280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480185" y="4595495"/>
            <a:ext cx="34093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靠翅膀振动而发声</a:t>
            </a:r>
            <a:endParaRPr lang="zh-CN" altLang="en-US" sz="280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302385" y="5117465"/>
            <a:ext cx="155194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（蜜蜂）</a:t>
            </a:r>
            <a:endParaRPr lang="zh-CN" altLang="en-US" sz="280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241675" y="3823970"/>
            <a:ext cx="155194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（蝈蝈）</a:t>
            </a:r>
            <a:endParaRPr lang="zh-CN" altLang="en-US" sz="280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5502910" y="1812925"/>
            <a:ext cx="208153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打击乐器：</a:t>
            </a:r>
            <a:endParaRPr lang="zh-CN" altLang="en-US" sz="280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502910" y="3011805"/>
            <a:ext cx="208153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弦乐器：</a:t>
            </a:r>
            <a:endParaRPr lang="zh-CN" altLang="en-US" sz="280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502910" y="4641850"/>
            <a:ext cx="208153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管乐器：</a:t>
            </a:r>
            <a:endParaRPr lang="zh-CN" altLang="en-US" sz="280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5502910" y="2412365"/>
            <a:ext cx="34093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鼓：鼓面的振动</a:t>
            </a:r>
            <a:endParaRPr lang="zh-CN" altLang="en-US" sz="28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5502910" y="3689350"/>
            <a:ext cx="340931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二胡：弓与弦的摩擦产生振动</a:t>
            </a:r>
            <a:endParaRPr lang="zh-CN" altLang="en-US" sz="28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5502910" y="5163820"/>
            <a:ext cx="340931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箫：管内空气柱的振动</a:t>
            </a:r>
            <a:endParaRPr lang="zh-CN" altLang="en-US" sz="28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1" name="Rectangle 4"/>
          <p:cNvSpPr/>
          <p:nvPr/>
        </p:nvSpPr>
        <p:spPr>
          <a:xfrm>
            <a:off x="1286510" y="241300"/>
            <a:ext cx="7086600" cy="8683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>
              <a:spcBef>
                <a:spcPct val="20000"/>
              </a:spcBef>
            </a:pPr>
            <a:r>
              <a:rPr lang="zh-CN" altLang="en-US" sz="36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二、声音的传播</a:t>
            </a:r>
            <a:endParaRPr lang="zh-CN" altLang="en-US" sz="3600" b="1" dirty="0">
              <a:solidFill>
                <a:srgbClr val="0066CC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637755" y="1151803"/>
            <a:ext cx="1437640" cy="685165"/>
            <a:chOff x="4925753" y="1651222"/>
            <a:chExt cx="1755429" cy="1585730"/>
          </a:xfrm>
        </p:grpSpPr>
        <p:sp>
          <p:nvSpPr>
            <p:cNvPr id="17" name="圆角矩形 16"/>
            <p:cNvSpPr/>
            <p:nvPr/>
          </p:nvSpPr>
          <p:spPr>
            <a:xfrm>
              <a:off x="4925753" y="1804063"/>
              <a:ext cx="1755429" cy="1432889"/>
            </a:xfrm>
            <a:prstGeom prst="roundRect">
              <a:avLst>
                <a:gd name="adj" fmla="val 4378"/>
              </a:avLst>
            </a:prstGeom>
            <a:solidFill>
              <a:srgbClr val="4472C4">
                <a:alpha val="5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>
                <a:lnSpc>
                  <a:spcPct val="130000"/>
                </a:lnSpc>
              </a:pPr>
              <a:endParaRPr lang="zh-CN" altLang="en-US" sz="30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8" name="圆角矩形 17"/>
            <p:cNvSpPr/>
            <p:nvPr/>
          </p:nvSpPr>
          <p:spPr>
            <a:xfrm>
              <a:off x="4925753" y="1651222"/>
              <a:ext cx="1755429" cy="1341772"/>
            </a:xfrm>
            <a:prstGeom prst="roundRect">
              <a:avLst>
                <a:gd name="adj" fmla="val 4378"/>
              </a:avLst>
            </a:prstGeom>
            <a:solidFill>
              <a:srgbClr val="4472C4">
                <a:alpha val="5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>
                <a:lnSpc>
                  <a:spcPct val="130000"/>
                </a:lnSpc>
              </a:pPr>
              <a:r>
                <a:rPr lang="zh-CN" altLang="en-US" sz="2700" dirty="0">
                  <a:latin typeface="微软雅黑" panose="020B0503020204020204" charset="-122"/>
                  <a:ea typeface="微软雅黑" panose="020B0503020204020204" charset="-122"/>
                </a:rPr>
                <a:t>实验：</a:t>
              </a:r>
              <a:endParaRPr lang="zh-CN" altLang="en-US" sz="27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986020" y="1731645"/>
            <a:ext cx="3295015" cy="42545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734060" y="2091055"/>
            <a:ext cx="3829685" cy="26752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lang="en-US" altLang="zh-CN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    </a:t>
            </a:r>
            <a:r>
              <a:rPr lang="zh-CN" altLang="en-US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把正在响铃的闹钟放在玻璃罩内，注意声音的变化。再让空气逐渐进入玻璃罩，注意声音的变化。</a:t>
            </a:r>
            <a:endParaRPr lang="zh-CN" altLang="en-US" sz="280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Rectangle 3"/>
          <p:cNvSpPr>
            <a:spLocks noGrp="1"/>
          </p:cNvSpPr>
          <p:nvPr/>
        </p:nvSpPr>
        <p:spPr>
          <a:xfrm>
            <a:off x="901065" y="4999355"/>
            <a:ext cx="5307965" cy="80073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9pPr>
          </a:lstStyle>
          <a:p>
            <a:pPr marL="0" indent="0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2800" b="1" dirty="0">
                <a:latin typeface="宋体" panose="02010600030101010101" pitchFamily="2" charset="-122"/>
              </a:rPr>
              <a:t>结论：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真空不能传声。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 marL="0" indent="0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</a:rPr>
              <a:t>空气能传声。</a:t>
            </a:r>
            <a:endParaRPr lang="zh-CN" altLang="en-US" sz="2800" b="1" dirty="0">
              <a:solidFill>
                <a:schemeClr val="tx1"/>
              </a:solidFill>
              <a:latin typeface="宋体" panose="02010600030101010101" pitchFamily="2" charset="-122"/>
            </a:endParaRPr>
          </a:p>
        </p:txBody>
      </p:sp>
      <p:sp>
        <p:nvSpPr>
          <p:cNvPr id="74" name="爆炸形 1 73"/>
          <p:cNvSpPr>
            <a:spLocks noChangeArrowheads="1"/>
          </p:cNvSpPr>
          <p:nvPr/>
        </p:nvSpPr>
        <p:spPr bwMode="auto">
          <a:xfrm>
            <a:off x="5305425" y="520065"/>
            <a:ext cx="3702685" cy="1316990"/>
          </a:xfrm>
          <a:prstGeom prst="irregularSeal1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</a:ln>
        </p:spPr>
        <p:txBody>
          <a:bodyPr/>
          <a:p>
            <a:pPr algn="r"/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理想实验法</a:t>
            </a:r>
            <a:endParaRPr lang="zh-CN" altLang="en-US" sz="28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74" grpId="0" bldLvl="0" animBg="1"/>
      <p:bldP spid="74" grpId="1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1" name="Rectangle 4"/>
          <p:cNvSpPr/>
          <p:nvPr/>
        </p:nvSpPr>
        <p:spPr>
          <a:xfrm>
            <a:off x="1286510" y="241300"/>
            <a:ext cx="7086600" cy="8683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>
              <a:spcBef>
                <a:spcPct val="20000"/>
              </a:spcBef>
            </a:pPr>
            <a:r>
              <a:rPr lang="zh-CN" altLang="en-US" sz="36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二、声音的传播</a:t>
            </a:r>
            <a:endParaRPr lang="zh-CN" altLang="en-US" sz="3600" b="1" dirty="0">
              <a:solidFill>
                <a:srgbClr val="0066CC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5362" name="图片 15361" descr="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66240" y="1160780"/>
            <a:ext cx="5249545" cy="3674110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5363" name="文本框 15362"/>
          <p:cNvSpPr txBox="1"/>
          <p:nvPr/>
        </p:nvSpPr>
        <p:spPr>
          <a:xfrm>
            <a:off x="324485" y="5074285"/>
            <a:ext cx="8820150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chemeClr val="tx1"/>
                </a:solidFill>
                <a:latin typeface="Arial" panose="020B0604020202020204" pitchFamily="34" charset="0"/>
              </a:rPr>
              <a:t>月球上人与人之间即使离得很近，相互说话也听不见，宇航员只能通过无线电交谈。</a:t>
            </a:r>
            <a:endParaRPr lang="zh-CN" altLang="en-US" sz="2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224" name="图片 9223" descr="桌子能否传声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98415" y="1217930"/>
            <a:ext cx="3601720" cy="27641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1" name="Rectangle 4"/>
          <p:cNvSpPr/>
          <p:nvPr/>
        </p:nvSpPr>
        <p:spPr>
          <a:xfrm>
            <a:off x="1286510" y="241300"/>
            <a:ext cx="7086600" cy="8683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>
              <a:spcBef>
                <a:spcPct val="20000"/>
              </a:spcBef>
            </a:pPr>
            <a:r>
              <a:rPr lang="zh-CN" altLang="en-US" sz="36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二、声音的传播</a:t>
            </a:r>
            <a:endParaRPr lang="zh-CN" altLang="en-US" sz="3600" b="1" dirty="0">
              <a:solidFill>
                <a:srgbClr val="0066CC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637755" y="1151803"/>
            <a:ext cx="1437640" cy="685165"/>
            <a:chOff x="4925753" y="1651222"/>
            <a:chExt cx="1755429" cy="1585730"/>
          </a:xfrm>
        </p:grpSpPr>
        <p:sp>
          <p:nvSpPr>
            <p:cNvPr id="17" name="圆角矩形 16"/>
            <p:cNvSpPr/>
            <p:nvPr/>
          </p:nvSpPr>
          <p:spPr>
            <a:xfrm>
              <a:off x="4925753" y="1804063"/>
              <a:ext cx="1755429" cy="1432889"/>
            </a:xfrm>
            <a:prstGeom prst="roundRect">
              <a:avLst>
                <a:gd name="adj" fmla="val 4378"/>
              </a:avLst>
            </a:prstGeom>
            <a:solidFill>
              <a:srgbClr val="4472C4">
                <a:alpha val="5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>
                <a:lnSpc>
                  <a:spcPct val="130000"/>
                </a:lnSpc>
              </a:pPr>
              <a:endParaRPr lang="zh-CN" altLang="en-US" sz="30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8" name="圆角矩形 17"/>
            <p:cNvSpPr/>
            <p:nvPr/>
          </p:nvSpPr>
          <p:spPr>
            <a:xfrm>
              <a:off x="4925753" y="1651222"/>
              <a:ext cx="1755429" cy="1341772"/>
            </a:xfrm>
            <a:prstGeom prst="roundRect">
              <a:avLst>
                <a:gd name="adj" fmla="val 4378"/>
              </a:avLst>
            </a:prstGeom>
            <a:solidFill>
              <a:srgbClr val="4472C4">
                <a:alpha val="5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>
                <a:lnSpc>
                  <a:spcPct val="130000"/>
                </a:lnSpc>
              </a:pPr>
              <a:r>
                <a:rPr lang="zh-CN" altLang="en-US" sz="2700" dirty="0">
                  <a:latin typeface="微软雅黑" panose="020B0503020204020204" charset="-122"/>
                  <a:ea typeface="微软雅黑" panose="020B0503020204020204" charset="-122"/>
                </a:rPr>
                <a:t>实验：</a:t>
              </a:r>
              <a:endParaRPr lang="zh-CN" altLang="en-US" sz="27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543560" y="1991360"/>
            <a:ext cx="4554855" cy="26752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  <a:sym typeface="+mn-ea"/>
              </a:rPr>
              <a:t>一个同学轻敲桌子，不要使</a:t>
            </a:r>
            <a:endParaRPr lang="zh-CN" altLang="en-US" sz="280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</a:pP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  <a:sym typeface="+mn-ea"/>
              </a:rPr>
              <a:t>附近同学听到敲击声，另一</a:t>
            </a:r>
            <a:endParaRPr lang="zh-CN" altLang="en-US" sz="280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</a:pP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  <a:sym typeface="+mn-ea"/>
              </a:rPr>
              <a:t>个同学把耳朵贴在桌面上，</a:t>
            </a:r>
            <a:endParaRPr lang="zh-CN" altLang="en-US" sz="280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</a:pP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  <a:sym typeface="+mn-ea"/>
              </a:rPr>
              <a:t>能否听到声音？</a:t>
            </a:r>
            <a:endParaRPr lang="zh-CN" altLang="en-US" sz="280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</a:pPr>
            <a:endParaRPr lang="zh-CN" altLang="en-US" sz="280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40020" y="4159250"/>
            <a:ext cx="3183890" cy="2268220"/>
          </a:xfrm>
          <a:prstGeom prst="rect">
            <a:avLst/>
          </a:prstGeom>
        </p:spPr>
      </p:pic>
      <p:sp>
        <p:nvSpPr>
          <p:cNvPr id="13" name="Rectangle 3"/>
          <p:cNvSpPr>
            <a:spLocks noGrp="1"/>
          </p:cNvSpPr>
          <p:nvPr/>
        </p:nvSpPr>
        <p:spPr>
          <a:xfrm>
            <a:off x="543560" y="4306570"/>
            <a:ext cx="5307965" cy="80073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9pPr>
          </a:lstStyle>
          <a:p>
            <a:pPr marL="0" indent="0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固体、液体、气体都能传声。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6" name="Rectangle 3"/>
          <p:cNvSpPr>
            <a:spLocks noGrp="1"/>
          </p:cNvSpPr>
          <p:nvPr/>
        </p:nvSpPr>
        <p:spPr>
          <a:xfrm>
            <a:off x="543560" y="4924425"/>
            <a:ext cx="5307965" cy="80073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9pPr>
          </a:lstStyle>
          <a:p>
            <a:pPr marL="0" indent="0">
              <a:lnSpc>
                <a:spcPct val="135000"/>
              </a:lnSpc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声音的传播需要介质。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 marL="0" indent="0">
              <a:lnSpc>
                <a:spcPct val="135000"/>
              </a:lnSpc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真空不能传声。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1" name="Rectangle 4"/>
          <p:cNvSpPr/>
          <p:nvPr/>
        </p:nvSpPr>
        <p:spPr>
          <a:xfrm>
            <a:off x="1286510" y="241300"/>
            <a:ext cx="7086600" cy="8683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>
              <a:spcBef>
                <a:spcPct val="20000"/>
              </a:spcBef>
            </a:pPr>
            <a:r>
              <a:rPr lang="zh-CN" altLang="en-US" sz="36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二、声音的传播</a:t>
            </a:r>
            <a:endParaRPr lang="zh-CN" altLang="en-US" sz="3600" b="1" dirty="0">
              <a:solidFill>
                <a:srgbClr val="0066CC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标题 19457"/>
          <p:cNvSpPr>
            <a:spLocks noGrp="1"/>
          </p:cNvSpPr>
          <p:nvPr>
            <p:ph type="title"/>
          </p:nvPr>
        </p:nvSpPr>
        <p:spPr>
          <a:xfrm>
            <a:off x="2196148" y="2081848"/>
            <a:ext cx="5040312" cy="503237"/>
          </a:xfrm>
        </p:spPr>
        <p:txBody>
          <a:bodyPr anchor="ctr">
            <a:normAutofit fontScale="90000"/>
          </a:bodyPr>
          <a:p>
            <a:r>
              <a:rPr lang="zh-CN" altLang="en-US" sz="3200" b="1" dirty="0">
                <a:solidFill>
                  <a:srgbClr val="CC3300"/>
                </a:solidFill>
                <a:effectLst>
                  <a:outerShdw blurRad="38100" dist="38100" dir="2700000">
                    <a:srgbClr val="C0C0C0"/>
                  </a:outerShdw>
                </a:effectLst>
              </a:rPr>
              <a:t>几种物质的声速（</a:t>
            </a:r>
            <a:r>
              <a:rPr lang="en-US" altLang="x-none" sz="3200" b="1" dirty="0">
                <a:solidFill>
                  <a:srgbClr val="CC3300"/>
                </a:solidFill>
                <a:effectLst>
                  <a:outerShdw blurRad="38100" dist="38100" dir="2700000">
                    <a:srgbClr val="C0C0C0"/>
                  </a:outerShdw>
                </a:effectLst>
              </a:rPr>
              <a:t>m/s)</a:t>
            </a:r>
            <a:r>
              <a:rPr lang="en-US" altLang="x-none" sz="4000" dirty="0"/>
              <a:t>   </a:t>
            </a:r>
            <a:endParaRPr lang="en-US" altLang="x-none" sz="4000" dirty="0"/>
          </a:p>
        </p:txBody>
      </p:sp>
      <p:graphicFrame>
        <p:nvGraphicFramePr>
          <p:cNvPr id="19459" name="内容占位符 19458"/>
          <p:cNvGraphicFramePr/>
          <p:nvPr>
            <p:ph idx="1"/>
          </p:nvPr>
        </p:nvGraphicFramePr>
        <p:xfrm>
          <a:off x="287020" y="2757805"/>
          <a:ext cx="8569325" cy="3946525"/>
        </p:xfrm>
        <a:graphic>
          <a:graphicData uri="http://schemas.openxmlformats.org/drawingml/2006/table">
            <a:tbl>
              <a:tblPr/>
              <a:tblGrid>
                <a:gridCol w="2952750"/>
                <a:gridCol w="1439863"/>
                <a:gridCol w="2592387"/>
                <a:gridCol w="1584325"/>
              </a:tblGrid>
              <a:tr h="974725"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/>
                        <a:t>空气（</a:t>
                      </a:r>
                      <a:r>
                        <a:rPr lang="en-US" altLang="x-none" b="1" dirty="0"/>
                        <a:t>15℃</a:t>
                      </a:r>
                      <a:r>
                        <a:rPr lang="zh-CN" altLang="en-US" b="1" dirty="0"/>
                        <a:t>）</a:t>
                      </a:r>
                      <a:endParaRPr lang="zh-CN" altLang="en-US" b="1" dirty="0"/>
                    </a:p>
                  </a:txBody>
                  <a:tcPr vert="horz" anchor="t"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x-none" b="1" dirty="0"/>
                        <a:t>340</a:t>
                      </a:r>
                      <a:endParaRPr lang="en-US" altLang="x-none" b="1" dirty="0"/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/>
                        <a:t>海水（</a:t>
                      </a:r>
                      <a:r>
                        <a:rPr lang="en-US" altLang="x-none" b="1" dirty="0"/>
                        <a:t>25 ℃</a:t>
                      </a:r>
                      <a:r>
                        <a:rPr lang="zh-CN" altLang="en-US" b="1" dirty="0"/>
                        <a:t>）</a:t>
                      </a:r>
                      <a:endParaRPr lang="zh-CN" altLang="en-US" b="1" dirty="0"/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x-none" b="1" dirty="0"/>
                        <a:t>1531</a:t>
                      </a:r>
                      <a:endParaRPr lang="en-US" altLang="x-none" b="1" dirty="0"/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9288"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/>
                        <a:t>空气（</a:t>
                      </a:r>
                      <a:r>
                        <a:rPr lang="en-US" altLang="x-none" b="1" dirty="0"/>
                        <a:t>25 ℃</a:t>
                      </a:r>
                      <a:r>
                        <a:rPr lang="zh-CN" altLang="en-US" b="1" dirty="0"/>
                        <a:t>）</a:t>
                      </a:r>
                      <a:endParaRPr lang="zh-CN" altLang="en-US" b="1" dirty="0"/>
                    </a:p>
                  </a:txBody>
                  <a:tcPr vert="horz" anchor="t"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x-none" b="1" dirty="0"/>
                        <a:t>346</a:t>
                      </a:r>
                      <a:endParaRPr lang="en-US" altLang="x-none" b="1" dirty="0"/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/>
                        <a:t>铜（棒）</a:t>
                      </a:r>
                      <a:endParaRPr lang="zh-CN" altLang="en-US" b="1"/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x-none" b="1" dirty="0"/>
                        <a:t>3750</a:t>
                      </a:r>
                      <a:endParaRPr lang="en-US" altLang="x-none" b="1" dirty="0"/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6112"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/>
                        <a:t>软木（</a:t>
                      </a:r>
                      <a:r>
                        <a:rPr lang="en-US" altLang="x-none" b="1" dirty="0"/>
                        <a:t>25 ℃</a:t>
                      </a:r>
                      <a:r>
                        <a:rPr lang="zh-CN" altLang="en-US" b="1" dirty="0"/>
                        <a:t>）</a:t>
                      </a:r>
                      <a:endParaRPr lang="zh-CN" altLang="en-US" b="1" dirty="0"/>
                    </a:p>
                  </a:txBody>
                  <a:tcPr vert="horz" anchor="t"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x-none" b="1" dirty="0"/>
                        <a:t>500</a:t>
                      </a:r>
                      <a:endParaRPr lang="en-US" altLang="x-none" b="1" dirty="0"/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/>
                        <a:t>大理石</a:t>
                      </a:r>
                      <a:endParaRPr lang="zh-CN" altLang="en-US" b="1"/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x-none" b="1" dirty="0"/>
                        <a:t>3810</a:t>
                      </a:r>
                      <a:endParaRPr lang="en-US" altLang="x-none" b="1" dirty="0"/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6113"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/>
                        <a:t>煤油（</a:t>
                      </a:r>
                      <a:r>
                        <a:rPr lang="en-US" altLang="x-none" b="1" dirty="0"/>
                        <a:t>25 ℃)</a:t>
                      </a:r>
                      <a:endParaRPr lang="en-US" altLang="x-none" b="1" dirty="0"/>
                    </a:p>
                  </a:txBody>
                  <a:tcPr vert="horz" anchor="t"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x-none" b="1" dirty="0"/>
                        <a:t>1324</a:t>
                      </a:r>
                      <a:endParaRPr lang="en-US" altLang="x-none" b="1" dirty="0"/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/>
                        <a:t>铝（棒）</a:t>
                      </a:r>
                      <a:endParaRPr lang="zh-CN" altLang="en-US" b="1"/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x-none" b="1" dirty="0"/>
                        <a:t>5000</a:t>
                      </a:r>
                      <a:endParaRPr lang="en-US" altLang="x-none" b="1" dirty="0"/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30287"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/>
                        <a:t>蒸馏水（</a:t>
                      </a:r>
                      <a:r>
                        <a:rPr lang="en-US" altLang="x-none" b="1" dirty="0"/>
                        <a:t>25 ℃</a:t>
                      </a:r>
                      <a:r>
                        <a:rPr lang="zh-CN" altLang="en-US" b="1" dirty="0"/>
                        <a:t>）</a:t>
                      </a:r>
                      <a:endParaRPr lang="zh-CN" altLang="en-US" b="1" dirty="0"/>
                    </a:p>
                    <a:p>
                      <a:pPr marL="0" lvl="0" indent="0" algn="ctr">
                        <a:buNone/>
                      </a:pPr>
                      <a:endParaRPr lang="zh-CN" altLang="en-US" b="1" dirty="0"/>
                    </a:p>
                  </a:txBody>
                  <a:tcPr vert="horz" anchor="t"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x-none" b="1" dirty="0"/>
                        <a:t>1497</a:t>
                      </a:r>
                      <a:endParaRPr lang="en-US" altLang="x-none" b="1" dirty="0"/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/>
                        <a:t>铁（棒）</a:t>
                      </a:r>
                      <a:endParaRPr lang="zh-CN" altLang="en-US" b="1"/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x-none" b="1" dirty="0"/>
                        <a:t>5200</a:t>
                      </a:r>
                      <a:endParaRPr lang="en-US" altLang="x-none" b="1" dirty="0"/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9491" name="文本框 19490"/>
          <p:cNvSpPr txBox="1"/>
          <p:nvPr/>
        </p:nvSpPr>
        <p:spPr>
          <a:xfrm>
            <a:off x="740093" y="1005840"/>
            <a:ext cx="7632700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080808"/>
                </a:solidFill>
                <a:latin typeface="Arial" panose="020B0604020202020204" pitchFamily="34" charset="0"/>
              </a:rPr>
              <a:t>思考：</a:t>
            </a:r>
            <a:r>
              <a:rPr lang="zh-CN" altLang="en-US" sz="2800" dirty="0">
                <a:solidFill>
                  <a:srgbClr val="080808"/>
                </a:solidFill>
                <a:latin typeface="Arial" panose="020B0604020202020204" pitchFamily="34" charset="0"/>
              </a:rPr>
              <a:t>声音在固体、液体、气体中传播的速度是否一样快呢？</a:t>
            </a:r>
            <a:r>
              <a:rPr lang="zh-CN" altLang="en-US" sz="3200" b="1" dirty="0">
                <a:latin typeface="Arial" panose="020B0604020202020204" pitchFamily="34" charset="0"/>
              </a:rPr>
              <a:t>          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7171" name="Rectangle 4"/>
          <p:cNvSpPr/>
          <p:nvPr/>
        </p:nvSpPr>
        <p:spPr>
          <a:xfrm>
            <a:off x="1286510" y="241300"/>
            <a:ext cx="7086600" cy="8683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>
              <a:spcBef>
                <a:spcPct val="20000"/>
              </a:spcBef>
            </a:pPr>
            <a:r>
              <a:rPr lang="zh-CN" altLang="en-US" sz="36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三、声速</a:t>
            </a:r>
            <a:endParaRPr lang="zh-CN" altLang="en-US" sz="3600" b="1" dirty="0">
              <a:solidFill>
                <a:srgbClr val="0066CC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文本占位符 22529"/>
          <p:cNvSpPr>
            <a:spLocks noGrp="1"/>
          </p:cNvSpPr>
          <p:nvPr>
            <p:ph type="body" idx="1"/>
          </p:nvPr>
        </p:nvSpPr>
        <p:spPr>
          <a:xfrm>
            <a:off x="0" y="2251075"/>
            <a:ext cx="8077200" cy="1944688"/>
          </a:xfrm>
        </p:spPr>
        <p:txBody>
          <a:bodyPr/>
          <a:p>
            <a:pPr marL="0" indent="0">
              <a:buNone/>
            </a:pPr>
            <a:r>
              <a:rPr lang="en-US" altLang="x-none" sz="4400" b="1" dirty="0"/>
              <a:t>  1</a:t>
            </a:r>
            <a:r>
              <a:rPr lang="zh-CN" altLang="en-US" sz="4400" b="1" dirty="0"/>
              <a:t>、</a:t>
            </a:r>
            <a:r>
              <a:rPr lang="zh-CN" altLang="en-US" sz="4400" b="1" u="sng" dirty="0"/>
              <a:t>                                   </a:t>
            </a:r>
            <a:r>
              <a:rPr lang="zh-CN" altLang="en-US" sz="4400" b="1" dirty="0"/>
              <a:t>。</a:t>
            </a:r>
            <a:r>
              <a:rPr lang="zh-CN" altLang="en-US" sz="4400" b="1" u="sng" dirty="0"/>
              <a:t>  </a:t>
            </a:r>
            <a:endParaRPr lang="zh-CN" altLang="en-US" sz="4400" b="1" u="sng" dirty="0"/>
          </a:p>
          <a:p>
            <a:pPr marL="0" indent="0">
              <a:buNone/>
            </a:pPr>
            <a:r>
              <a:rPr lang="en-US" altLang="x-none" sz="4400" b="1" dirty="0"/>
              <a:t>  2</a:t>
            </a:r>
            <a:r>
              <a:rPr lang="zh-CN" altLang="en-US" sz="4000" b="1" dirty="0"/>
              <a:t>、</a:t>
            </a:r>
            <a:r>
              <a:rPr lang="zh-CN" altLang="en-US" sz="4000" b="1" u="sng" dirty="0"/>
              <a:t>                                       </a:t>
            </a:r>
            <a:r>
              <a:rPr lang="zh-CN" altLang="en-US" sz="4000" b="1" dirty="0"/>
              <a:t>。</a:t>
            </a:r>
            <a:endParaRPr lang="zh-CN" altLang="en-US" sz="4000" b="1" dirty="0"/>
          </a:p>
          <a:p>
            <a:endParaRPr lang="zh-CN" altLang="en-US" sz="4000" b="1" dirty="0"/>
          </a:p>
        </p:txBody>
      </p:sp>
      <p:sp>
        <p:nvSpPr>
          <p:cNvPr id="22531" name="文本框 22530"/>
          <p:cNvSpPr txBox="1"/>
          <p:nvPr/>
        </p:nvSpPr>
        <p:spPr>
          <a:xfrm>
            <a:off x="755650" y="2179638"/>
            <a:ext cx="900112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</a:rPr>
              <a:t>    </a:t>
            </a:r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</a:rPr>
              <a:t>声音在不同介质中的传播速度一般不同</a:t>
            </a:r>
            <a:endParaRPr lang="zh-CN" altLang="en-US" sz="3200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22532" name="文本框 22531"/>
          <p:cNvSpPr txBox="1"/>
          <p:nvPr/>
        </p:nvSpPr>
        <p:spPr>
          <a:xfrm>
            <a:off x="1187450" y="2971800"/>
            <a:ext cx="640873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</a:rPr>
              <a:t>声速还与温度有关</a:t>
            </a:r>
            <a:endParaRPr lang="zh-CN" altLang="en-US" sz="3600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22533" name="文本框 22532"/>
          <p:cNvSpPr txBox="1"/>
          <p:nvPr/>
        </p:nvSpPr>
        <p:spPr>
          <a:xfrm>
            <a:off x="323850" y="3906838"/>
            <a:ext cx="8351838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x-none" sz="3600" b="1" dirty="0">
                <a:latin typeface="Arial" panose="020B0604020202020204" pitchFamily="34" charset="0"/>
              </a:rPr>
              <a:t>3</a:t>
            </a:r>
            <a:r>
              <a:rPr lang="zh-CN" altLang="en-US" sz="3600" b="1" dirty="0">
                <a:latin typeface="Arial" panose="020B0604020202020204" pitchFamily="34" charset="0"/>
              </a:rPr>
              <a:t>、</a:t>
            </a:r>
            <a:r>
              <a:rPr lang="zh-CN" altLang="en-US" sz="3200" b="1" dirty="0">
                <a:latin typeface="Arial" panose="020B0604020202020204" pitchFamily="34" charset="0"/>
              </a:rPr>
              <a:t>声音在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固体</a:t>
            </a:r>
            <a:r>
              <a:rPr lang="zh-CN" altLang="en-US" sz="3200" b="1" dirty="0">
                <a:latin typeface="Arial" panose="020B0604020202020204" pitchFamily="34" charset="0"/>
              </a:rPr>
              <a:t>中 的传播速度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最快</a:t>
            </a:r>
            <a:r>
              <a:rPr lang="zh-CN" altLang="en-US" sz="3200" b="1" dirty="0">
                <a:latin typeface="Arial" panose="020B0604020202020204" pitchFamily="34" charset="0"/>
              </a:rPr>
              <a:t>，其次是在液体，在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气体</a:t>
            </a:r>
            <a:r>
              <a:rPr lang="zh-CN" altLang="en-US" sz="3200" b="1" dirty="0">
                <a:latin typeface="Arial" panose="020B0604020202020204" pitchFamily="34" charset="0"/>
              </a:rPr>
              <a:t>中传播的速度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最慢</a:t>
            </a:r>
            <a:r>
              <a:rPr lang="zh-CN" altLang="en-US" sz="3600" b="1" dirty="0">
                <a:latin typeface="Arial" panose="020B0604020202020204" pitchFamily="34" charset="0"/>
              </a:rPr>
              <a:t>。</a:t>
            </a:r>
            <a:endParaRPr lang="zh-CN" altLang="en-US" sz="3600" b="1" dirty="0">
              <a:latin typeface="Arial" panose="020B0604020202020204" pitchFamily="34" charset="0"/>
            </a:endParaRPr>
          </a:p>
        </p:txBody>
      </p:sp>
      <p:sp>
        <p:nvSpPr>
          <p:cNvPr id="22534" name="文本框 22533"/>
          <p:cNvSpPr txBox="1"/>
          <p:nvPr/>
        </p:nvSpPr>
        <p:spPr>
          <a:xfrm>
            <a:off x="1042988" y="1387475"/>
            <a:ext cx="626427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80808"/>
                </a:solidFill>
                <a:latin typeface="Arial" panose="020B0604020202020204" pitchFamily="34" charset="0"/>
              </a:rPr>
              <a:t>通过上表你获得的信息是：</a:t>
            </a:r>
            <a:endParaRPr lang="zh-CN" altLang="en-US" sz="3600" b="1" dirty="0">
              <a:solidFill>
                <a:srgbClr val="080808"/>
              </a:solidFill>
              <a:latin typeface="Arial" panose="020B0604020202020204" pitchFamily="34" charset="0"/>
            </a:endParaRPr>
          </a:p>
        </p:txBody>
      </p:sp>
      <p:sp>
        <p:nvSpPr>
          <p:cNvPr id="7171" name="Rectangle 4"/>
          <p:cNvSpPr/>
          <p:nvPr/>
        </p:nvSpPr>
        <p:spPr>
          <a:xfrm>
            <a:off x="1286510" y="241300"/>
            <a:ext cx="7086600" cy="8683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>
              <a:spcBef>
                <a:spcPct val="20000"/>
              </a:spcBef>
            </a:pPr>
            <a:r>
              <a:rPr lang="zh-CN" altLang="en-US" sz="36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三、声速</a:t>
            </a:r>
            <a:endParaRPr lang="zh-CN" altLang="en-US" sz="3600" b="1" dirty="0">
              <a:solidFill>
                <a:srgbClr val="0066CC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80000">
                                          <p:val>
                                            <p:fltVal val="90.000000"/>
                                          </p:val>
                                        </p:tav>
                                        <p:tav tm="8000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.000000"/>
                                          </p:val>
                                        </p:tav>
                                        <p:tav tm="50000">
                                          <p:val>
                                            <p:fltVal val="0.95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  <p:bldP spid="22532" grpId="0"/>
      <p:bldP spid="2253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1" name="Rectangle 4"/>
          <p:cNvSpPr/>
          <p:nvPr/>
        </p:nvSpPr>
        <p:spPr>
          <a:xfrm>
            <a:off x="1286510" y="241300"/>
            <a:ext cx="7086600" cy="8683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>
              <a:spcBef>
                <a:spcPct val="20000"/>
              </a:spcBef>
            </a:pPr>
            <a:r>
              <a:rPr lang="zh-CN" altLang="en-US" sz="36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一、声音的产生</a:t>
            </a:r>
            <a:endParaRPr lang="zh-CN" altLang="en-US" sz="3600" b="1" dirty="0">
              <a:solidFill>
                <a:srgbClr val="0066CC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5968365" y="2140585"/>
            <a:ext cx="485775" cy="501015"/>
            <a:chOff x="6989" y="4455"/>
            <a:chExt cx="1055" cy="1328"/>
          </a:xfrm>
        </p:grpSpPr>
        <p:cxnSp>
          <p:nvCxnSpPr>
            <p:cNvPr id="6" name="直接连接符 5"/>
            <p:cNvCxnSpPr/>
            <p:nvPr/>
          </p:nvCxnSpPr>
          <p:spPr>
            <a:xfrm>
              <a:off x="6989" y="5285"/>
              <a:ext cx="456" cy="477"/>
            </a:xfrm>
            <a:prstGeom prst="line">
              <a:avLst/>
            </a:prstGeom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 flipH="1">
              <a:off x="7444" y="4455"/>
              <a:ext cx="600" cy="1328"/>
            </a:xfrm>
            <a:prstGeom prst="line">
              <a:avLst/>
            </a:prstGeom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Rectangle 3"/>
          <p:cNvSpPr>
            <a:spLocks noGrp="1"/>
          </p:cNvSpPr>
          <p:nvPr/>
        </p:nvSpPr>
        <p:spPr>
          <a:xfrm>
            <a:off x="567055" y="1990725"/>
            <a:ext cx="5307965" cy="80073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9pPr>
          </a:lstStyle>
          <a:p>
            <a:pPr marL="0" indent="0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2800" b="1" dirty="0">
                <a:latin typeface="宋体" panose="02010600030101010101" pitchFamily="2" charset="-122"/>
              </a:rPr>
              <a:t>1.</a:t>
            </a:r>
            <a:r>
              <a:rPr lang="zh-CN" altLang="en-US" sz="2800" b="1" dirty="0">
                <a:latin typeface="宋体" panose="02010600030101010101" pitchFamily="2" charset="-122"/>
              </a:rPr>
              <a:t>一切正在发声的物体都在振动。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567055" y="1109980"/>
            <a:ext cx="2148205" cy="726440"/>
            <a:chOff x="4925753" y="1651222"/>
            <a:chExt cx="1755429" cy="1585730"/>
          </a:xfrm>
        </p:grpSpPr>
        <p:sp>
          <p:nvSpPr>
            <p:cNvPr id="17" name="圆角矩形 16"/>
            <p:cNvSpPr/>
            <p:nvPr/>
          </p:nvSpPr>
          <p:spPr>
            <a:xfrm>
              <a:off x="4925753" y="1804063"/>
              <a:ext cx="1755429" cy="1432889"/>
            </a:xfrm>
            <a:prstGeom prst="roundRect">
              <a:avLst>
                <a:gd name="adj" fmla="val 4378"/>
              </a:avLst>
            </a:prstGeom>
            <a:solidFill>
              <a:srgbClr val="4472C4">
                <a:alpha val="5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>
                <a:lnSpc>
                  <a:spcPct val="130000"/>
                </a:lnSpc>
              </a:pPr>
              <a:endParaRPr lang="zh-CN" altLang="en-US" sz="30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8" name="圆角矩形 17"/>
            <p:cNvSpPr/>
            <p:nvPr/>
          </p:nvSpPr>
          <p:spPr>
            <a:xfrm>
              <a:off x="4925753" y="1651222"/>
              <a:ext cx="1755429" cy="1341772"/>
            </a:xfrm>
            <a:prstGeom prst="roundRect">
              <a:avLst>
                <a:gd name="adj" fmla="val 4378"/>
              </a:avLst>
            </a:prstGeom>
            <a:solidFill>
              <a:srgbClr val="4472C4">
                <a:alpha val="5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>
                <a:lnSpc>
                  <a:spcPct val="130000"/>
                </a:lnSpc>
              </a:pPr>
              <a:r>
                <a:rPr lang="zh-CN" altLang="en-US" sz="2800" dirty="0">
                  <a:latin typeface="微软雅黑" panose="020B0503020204020204" charset="-122"/>
                  <a:ea typeface="微软雅黑" panose="020B0503020204020204" charset="-122"/>
                </a:rPr>
                <a:t>判断一下：</a:t>
              </a:r>
              <a:endParaRPr lang="zh-CN" altLang="en-US" sz="2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15" name="Rectangle 3"/>
          <p:cNvSpPr>
            <a:spLocks noGrp="1"/>
          </p:cNvSpPr>
          <p:nvPr/>
        </p:nvSpPr>
        <p:spPr>
          <a:xfrm>
            <a:off x="567055" y="2746375"/>
            <a:ext cx="5307965" cy="80073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9pPr>
          </a:lstStyle>
          <a:p>
            <a:pPr marL="0" indent="0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2800" b="1" dirty="0">
                <a:latin typeface="宋体" panose="02010600030101010101" pitchFamily="2" charset="-122"/>
              </a:rPr>
              <a:t>2.</a:t>
            </a:r>
            <a:r>
              <a:rPr lang="zh-CN" altLang="en-US" sz="2800" b="1" dirty="0">
                <a:latin typeface="宋体" panose="02010600030101010101" pitchFamily="2" charset="-122"/>
              </a:rPr>
              <a:t>振动停止，发声也停止。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19" name="Rectangle 3"/>
          <p:cNvSpPr>
            <a:spLocks noGrp="1"/>
          </p:cNvSpPr>
          <p:nvPr/>
        </p:nvSpPr>
        <p:spPr>
          <a:xfrm>
            <a:off x="567055" y="3387725"/>
            <a:ext cx="5307965" cy="80073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9pPr>
          </a:lstStyle>
          <a:p>
            <a:pPr marL="0" indent="0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2800" b="1" dirty="0">
                <a:latin typeface="宋体" panose="02010600030101010101" pitchFamily="2" charset="-122"/>
              </a:rPr>
              <a:t>3.</a:t>
            </a:r>
            <a:r>
              <a:rPr lang="zh-CN" altLang="en-US" sz="2800" b="1" dirty="0">
                <a:latin typeface="宋体" panose="02010600030101010101" pitchFamily="2" charset="-122"/>
              </a:rPr>
              <a:t>振动停止，声音也消失。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876165" y="2746375"/>
            <a:ext cx="485775" cy="501015"/>
            <a:chOff x="6989" y="4455"/>
            <a:chExt cx="1055" cy="1328"/>
          </a:xfrm>
        </p:grpSpPr>
        <p:cxnSp>
          <p:nvCxnSpPr>
            <p:cNvPr id="21" name="直接连接符 20"/>
            <p:cNvCxnSpPr/>
            <p:nvPr/>
          </p:nvCxnSpPr>
          <p:spPr>
            <a:xfrm>
              <a:off x="6989" y="5285"/>
              <a:ext cx="456" cy="477"/>
            </a:xfrm>
            <a:prstGeom prst="line">
              <a:avLst/>
            </a:prstGeom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flipH="1">
              <a:off x="7444" y="4455"/>
              <a:ext cx="600" cy="1328"/>
            </a:xfrm>
            <a:prstGeom prst="line">
              <a:avLst/>
            </a:prstGeom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组合 22"/>
          <p:cNvGrpSpPr/>
          <p:nvPr/>
        </p:nvGrpSpPr>
        <p:grpSpPr>
          <a:xfrm>
            <a:off x="4820911" y="3442352"/>
            <a:ext cx="355468" cy="501015"/>
            <a:chOff x="6869" y="4859"/>
            <a:chExt cx="772" cy="1328"/>
          </a:xfrm>
        </p:grpSpPr>
        <p:cxnSp>
          <p:nvCxnSpPr>
            <p:cNvPr id="24" name="直接连接符 23"/>
            <p:cNvCxnSpPr/>
            <p:nvPr/>
          </p:nvCxnSpPr>
          <p:spPr>
            <a:xfrm>
              <a:off x="6869" y="4955"/>
              <a:ext cx="772" cy="1187"/>
            </a:xfrm>
            <a:prstGeom prst="line">
              <a:avLst/>
            </a:prstGeom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 flipH="1">
              <a:off x="6989" y="4859"/>
              <a:ext cx="600" cy="1328"/>
            </a:xfrm>
            <a:prstGeom prst="line">
              <a:avLst/>
            </a:prstGeom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Rectangle 3"/>
          <p:cNvSpPr>
            <a:spLocks noGrp="1"/>
          </p:cNvSpPr>
          <p:nvPr/>
        </p:nvSpPr>
        <p:spPr>
          <a:xfrm>
            <a:off x="567055" y="4058920"/>
            <a:ext cx="7387590" cy="80073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9pPr>
          </a:lstStyle>
          <a:p>
            <a:pPr marL="0" indent="0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2800" b="1" dirty="0">
                <a:latin typeface="宋体" panose="02010600030101010101" pitchFamily="2" charset="-122"/>
              </a:rPr>
              <a:t>4.</a:t>
            </a:r>
            <a:r>
              <a:rPr lang="zh-CN" altLang="en-US" sz="2800" b="1" dirty="0">
                <a:latin typeface="宋体" panose="02010600030101010101" pitchFamily="2" charset="-122"/>
              </a:rPr>
              <a:t>物体振动发出的声音，不一定能被人听到。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7640320" y="4208780"/>
            <a:ext cx="485775" cy="501015"/>
            <a:chOff x="6989" y="4455"/>
            <a:chExt cx="1055" cy="1328"/>
          </a:xfrm>
        </p:grpSpPr>
        <p:cxnSp>
          <p:nvCxnSpPr>
            <p:cNvPr id="28" name="直接连接符 27"/>
            <p:cNvCxnSpPr/>
            <p:nvPr/>
          </p:nvCxnSpPr>
          <p:spPr>
            <a:xfrm>
              <a:off x="6989" y="5285"/>
              <a:ext cx="456" cy="477"/>
            </a:xfrm>
            <a:prstGeom prst="line">
              <a:avLst/>
            </a:prstGeom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 flipH="1">
              <a:off x="7444" y="4455"/>
              <a:ext cx="600" cy="1328"/>
            </a:xfrm>
            <a:prstGeom prst="line">
              <a:avLst/>
            </a:prstGeom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Rectangle 3"/>
          <p:cNvSpPr>
            <a:spLocks noGrp="1"/>
          </p:cNvSpPr>
          <p:nvPr/>
        </p:nvSpPr>
        <p:spPr>
          <a:xfrm>
            <a:off x="878205" y="4519295"/>
            <a:ext cx="7387590" cy="80073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9pPr>
          </a:lstStyle>
          <a:p>
            <a:pPr marL="0" indent="0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2800" b="1" dirty="0">
                <a:latin typeface="宋体" panose="02010600030101010101" pitchFamily="2" charset="-122"/>
                <a:sym typeface="Wingdings" panose="05000000000000000000" charset="0"/>
              </a:rPr>
              <a:t></a:t>
            </a:r>
            <a:r>
              <a:rPr lang="en-US" altLang="zh-CN" sz="2800" b="1" dirty="0">
                <a:latin typeface="宋体" panose="02010600030101010101" pitchFamily="2" charset="-122"/>
              </a:rPr>
              <a:t>.</a:t>
            </a:r>
            <a:r>
              <a:rPr lang="zh-CN" altLang="en-US" sz="2800" b="1" dirty="0">
                <a:latin typeface="宋体" panose="02010600030101010101" pitchFamily="2" charset="-122"/>
              </a:rPr>
              <a:t>声音太小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31" name="Rectangle 3"/>
          <p:cNvSpPr>
            <a:spLocks noGrp="1"/>
          </p:cNvSpPr>
          <p:nvPr/>
        </p:nvSpPr>
        <p:spPr>
          <a:xfrm>
            <a:off x="878205" y="4928235"/>
            <a:ext cx="7387590" cy="80073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9pPr>
          </a:lstStyle>
          <a:p>
            <a:pPr marL="0" indent="0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2800" b="1" dirty="0">
                <a:latin typeface="宋体" panose="02010600030101010101" pitchFamily="2" charset="-122"/>
                <a:sym typeface="Wingdings" panose="05000000000000000000" charset="0"/>
              </a:rPr>
              <a:t></a:t>
            </a:r>
            <a:r>
              <a:rPr lang="en-US" altLang="zh-CN" sz="2800" b="1" dirty="0">
                <a:latin typeface="宋体" panose="02010600030101010101" pitchFamily="2" charset="-122"/>
              </a:rPr>
              <a:t>.</a:t>
            </a:r>
            <a:r>
              <a:rPr lang="zh-CN" altLang="en-US" sz="2800" b="1" dirty="0">
                <a:latin typeface="宋体" panose="02010600030101010101" pitchFamily="2" charset="-122"/>
              </a:rPr>
              <a:t>距离太远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32" name="Rectangle 3"/>
          <p:cNvSpPr>
            <a:spLocks noGrp="1"/>
          </p:cNvSpPr>
          <p:nvPr/>
        </p:nvSpPr>
        <p:spPr>
          <a:xfrm>
            <a:off x="878205" y="5358130"/>
            <a:ext cx="7387590" cy="80073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9pPr>
          </a:lstStyle>
          <a:p>
            <a:pPr marL="0" indent="0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2800" b="1" dirty="0">
                <a:latin typeface="宋体" panose="02010600030101010101" pitchFamily="2" charset="-122"/>
                <a:sym typeface="Wingdings" panose="05000000000000000000" charset="0"/>
              </a:rPr>
              <a:t></a:t>
            </a:r>
            <a:r>
              <a:rPr lang="en-US" altLang="zh-CN" sz="2800" b="1" dirty="0">
                <a:latin typeface="宋体" panose="02010600030101010101" pitchFamily="2" charset="-122"/>
              </a:rPr>
              <a:t>.</a:t>
            </a:r>
            <a:r>
              <a:rPr lang="zh-CN" altLang="en-US" sz="2800" b="1" dirty="0">
                <a:latin typeface="宋体" panose="02010600030101010101" pitchFamily="2" charset="-122"/>
              </a:rPr>
              <a:t>人耳无法听到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33" name="Rectangle 3"/>
          <p:cNvSpPr>
            <a:spLocks noGrp="1"/>
          </p:cNvSpPr>
          <p:nvPr/>
        </p:nvSpPr>
        <p:spPr>
          <a:xfrm>
            <a:off x="903605" y="5779770"/>
            <a:ext cx="7387590" cy="80073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ysClr val="windowText" lastClr="000000"/>
                </a:solidFill>
                <a:latin typeface="Calibri" panose="020F0502020204030204" charset="0"/>
                <a:ea typeface="+mn-ea"/>
                <a:cs typeface="+mn-ea"/>
              </a:defRPr>
            </a:lvl9pPr>
          </a:lstStyle>
          <a:p>
            <a:pPr marL="0" indent="0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2400" b="1" dirty="0">
                <a:latin typeface="微软雅黑" panose="020B0503020204020204" charset="-122"/>
                <a:ea typeface="微软雅黑" panose="020B0503020204020204" charset="-122"/>
                <a:sym typeface="Wingdings" panose="05000000000000000000" charset="0"/>
              </a:rPr>
              <a:t>④</a:t>
            </a:r>
            <a:r>
              <a:rPr lang="en-US" altLang="zh-CN" sz="2800" b="1" dirty="0">
                <a:latin typeface="宋体" panose="02010600030101010101" pitchFamily="2" charset="-122"/>
              </a:rPr>
              <a:t>.</a:t>
            </a:r>
            <a:r>
              <a:rPr lang="zh-CN" altLang="en-US" sz="2800" b="1" dirty="0">
                <a:latin typeface="宋体" panose="02010600030101010101" pitchFamily="2" charset="-122"/>
              </a:rPr>
              <a:t>没有介质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9" grpId="0"/>
      <p:bldP spid="26" grpId="0"/>
      <p:bldP spid="30" grpId="0"/>
      <p:bldP spid="31" grpId="0"/>
      <p:bldP spid="32" grpId="0"/>
      <p:bldP spid="3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40890" y="550545"/>
            <a:ext cx="5062220" cy="601154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奥斯汀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982</Words>
  <Application>WPS 演示</Application>
  <PresentationFormat>宽屏</PresentationFormat>
  <Paragraphs>198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5" baseType="lpstr">
      <vt:lpstr>Arial</vt:lpstr>
      <vt:lpstr>宋体</vt:lpstr>
      <vt:lpstr>Wingdings</vt:lpstr>
      <vt:lpstr>Times New Roman</vt:lpstr>
      <vt:lpstr>微软雅黑</vt:lpstr>
      <vt:lpstr>Calibri</vt:lpstr>
      <vt:lpstr>Wingdings</vt:lpstr>
      <vt:lpstr>Arial Unicode MS</vt:lpstr>
      <vt:lpstr>Century Gothic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几种物质的声速（m/s)   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jlc</cp:lastModifiedBy>
  <cp:revision>148</cp:revision>
  <dcterms:created xsi:type="dcterms:W3CDTF">2017-09-05T20:20:00Z</dcterms:created>
  <dcterms:modified xsi:type="dcterms:W3CDTF">2018-09-14T12:02:04Z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2052-10.1.0.7400</vt:lpwstr>
  </property>
</Properties>
</file>