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6" r:id="rId2"/>
    <p:sldMasterId id="2147483668" r:id="rId3"/>
    <p:sldMasterId id="2147483670" r:id="rId4"/>
    <p:sldMasterId id="2147483675" r:id="rId5"/>
    <p:sldMasterId id="2147483678" r:id="rId6"/>
  </p:sldMasterIdLst>
  <p:notesMasterIdLst>
    <p:notesMasterId r:id="rId21"/>
  </p:notesMasterIdLst>
  <p:sldIdLst>
    <p:sldId id="384" r:id="rId7"/>
    <p:sldId id="312" r:id="rId8"/>
    <p:sldId id="311" r:id="rId9"/>
    <p:sldId id="370" r:id="rId10"/>
    <p:sldId id="371" r:id="rId11"/>
    <p:sldId id="315" r:id="rId12"/>
    <p:sldId id="372" r:id="rId13"/>
    <p:sldId id="352" r:id="rId14"/>
    <p:sldId id="307" r:id="rId15"/>
    <p:sldId id="326" r:id="rId16"/>
    <p:sldId id="308" r:id="rId17"/>
    <p:sldId id="321" r:id="rId18"/>
    <p:sldId id="332" r:id="rId19"/>
    <p:sldId id="375" r:id="rId20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CC"/>
    <a:srgbClr val="FF0066"/>
    <a:srgbClr val="00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318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8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38.wmf"/><Relationship Id="rId4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1268" name="Rectangle 4"/>
          <p:cNvSpPr>
            <a:spLocks noGrp="1" noRo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noProof="0" smtClean="0"/>
              <a:t>单击此处编辑母版文本样式</a:t>
            </a:r>
          </a:p>
          <a:p>
            <a:pPr lvl="1"/>
            <a:r>
              <a:rPr lang="zh-CN" altLang="zh-CN" noProof="0" smtClean="0"/>
              <a:t>第二级</a:t>
            </a:r>
          </a:p>
          <a:p>
            <a:pPr lvl="2"/>
            <a:r>
              <a:rPr lang="zh-CN" altLang="zh-CN" noProof="0" smtClean="0"/>
              <a:t>第三级</a:t>
            </a:r>
          </a:p>
          <a:p>
            <a:pPr lvl="3"/>
            <a:r>
              <a:rPr lang="zh-CN" altLang="zh-CN" noProof="0" smtClean="0"/>
              <a:t>第四级</a:t>
            </a:r>
          </a:p>
          <a:p>
            <a:pPr lvl="4"/>
            <a:r>
              <a:rPr lang="zh-CN" altLang="zh-CN" noProof="0" smtClean="0"/>
              <a:t>第五级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/>
            </a:lvl1pPr>
          </a:lstStyle>
          <a:p>
            <a:fld id="{0CE800B3-D2EC-4928-BC90-AE0F76B9F0C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28600" y="2400300"/>
            <a:ext cx="8763000" cy="1006079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pic>
        <p:nvPicPr>
          <p:cNvPr id="5" name="Picture 3" descr="ANABNR2"/>
          <p:cNvPicPr>
            <a:picLocks noChangeAspect="1" noChangeArrowheads="1"/>
          </p:cNvPicPr>
          <p:nvPr/>
        </p:nvPicPr>
        <p:blipFill>
          <a:blip r:embed="rId2"/>
          <a:srcRect l="-900" t="-1314" r="-2" b="-36961"/>
          <a:stretch>
            <a:fillRect/>
          </a:stretch>
        </p:blipFill>
        <p:spPr bwMode="auto">
          <a:xfrm>
            <a:off x="533400" y="2400301"/>
            <a:ext cx="8458200" cy="86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95338" y="2171700"/>
            <a:ext cx="304800" cy="74295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1485900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zh-CN" noProof="0" smtClean="0"/>
              <a:t>单击此处编辑母版标题样式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038350" y="3263504"/>
            <a:ext cx="6400800" cy="10287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zh-CN" noProof="0" smtClean="0"/>
              <a:t>单击此处编辑母版副标题样式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474345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743450"/>
            <a:ext cx="28956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74345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1400"/>
            </a:lvl1pPr>
          </a:lstStyle>
          <a:p>
            <a:fld id="{210ADEEC-45E9-49B0-98E7-851A2D5A1E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E603D6-68F1-4163-85D9-26961ADEA752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301779-69E6-4DAC-A0C0-67F560DD1210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CB4576-A9BD-49D8-85A9-B73AC5180437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FA666D-A3DC-455C-9288-3F5BAC83EF0C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4D54C8-8ACF-4B48-B566-AFE182D3FDA1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F999CE-6A35-43CF-82D2-8AE5CDDFD66B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E61CB8-E851-4EDE-BE3A-9B525D142089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38B987-6B44-4018-B533-96BD1E4A6A3B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0262FA-074C-4FAD-B89A-A11D5977B732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628650"/>
            <a:ext cx="1943100" cy="4033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6800" y="628650"/>
            <a:ext cx="5676900" cy="4033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09C5CE-BA58-44DC-B789-089B3A7E0E11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66800" y="628650"/>
            <a:ext cx="77724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5029200" y="1576388"/>
            <a:ext cx="3810000" cy="1485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5029200" y="3176588"/>
            <a:ext cx="3810000" cy="1485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507FA9-E57F-4176-9840-464A8E1F7E76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28600" y="2400300"/>
            <a:ext cx="8763000" cy="1006079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pic>
        <p:nvPicPr>
          <p:cNvPr id="5" name="Picture 3" descr="ANABNR2"/>
          <p:cNvPicPr>
            <a:picLocks noChangeAspect="1" noChangeArrowheads="1"/>
          </p:cNvPicPr>
          <p:nvPr/>
        </p:nvPicPr>
        <p:blipFill>
          <a:blip r:embed="rId2"/>
          <a:srcRect l="-900" t="-1314" r="-2" b="-36961"/>
          <a:stretch>
            <a:fillRect/>
          </a:stretch>
        </p:blipFill>
        <p:spPr bwMode="auto">
          <a:xfrm>
            <a:off x="533400" y="2400301"/>
            <a:ext cx="8458200" cy="86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95338" y="2171700"/>
            <a:ext cx="304800" cy="74295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1485900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zh-CN" noProof="0" smtClean="0"/>
              <a:t>单击此处编辑母版标题样式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038350" y="3263504"/>
            <a:ext cx="6400800" cy="10287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zh-CN" noProof="0" smtClean="0"/>
              <a:t>单击此处编辑母版副标题样式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474345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743450"/>
            <a:ext cx="28956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74345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1400"/>
            </a:lvl1pPr>
          </a:lstStyle>
          <a:p>
            <a:fld id="{AB77E547-6D71-4349-B6F6-979650B551F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0350B3-A528-4601-8DCD-6BDC653B11BC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46BD9A-82FC-468B-B72A-C147E099E7D5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BED30C-6867-4D56-9B4C-B1FE57003847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EB0E4B-BD7D-4B29-A1C1-4ED4C4A981C0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916552-DF54-4AB0-A2B0-93BEBE3197E7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0C0618-DDC0-44E8-B218-AD1E0A8B6AEB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DD4A2D-E121-4A6C-B03C-A44D37C8227A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2DA1BC-16AC-41D7-9B36-B3D0CB95ECE3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77035-1DEF-4176-AE1F-D3385524C758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628650"/>
            <a:ext cx="1943100" cy="4033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6800" y="628650"/>
            <a:ext cx="5676900" cy="4033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BD023E-C875-43F6-9AD1-C5F1D9B930A8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66800" y="628650"/>
            <a:ext cx="77724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10668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5029200" y="1576388"/>
            <a:ext cx="3810000" cy="1485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5029200" y="3176588"/>
            <a:ext cx="3810000" cy="1485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A33971-50ED-40E4-A533-92931933734D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28600" y="2400300"/>
            <a:ext cx="8763000" cy="1006079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pic>
        <p:nvPicPr>
          <p:cNvPr id="5" name="Picture 3" descr="ANABNR2"/>
          <p:cNvPicPr>
            <a:picLocks noChangeAspect="1" noChangeArrowheads="1"/>
          </p:cNvPicPr>
          <p:nvPr/>
        </p:nvPicPr>
        <p:blipFill>
          <a:blip r:embed="rId2"/>
          <a:srcRect l="-900" t="-1314" r="-2" b="-36961"/>
          <a:stretch>
            <a:fillRect/>
          </a:stretch>
        </p:blipFill>
        <p:spPr bwMode="auto">
          <a:xfrm>
            <a:off x="533400" y="2400301"/>
            <a:ext cx="8458200" cy="86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95338" y="2171700"/>
            <a:ext cx="304800" cy="74295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1485900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zh-CN" noProof="0" smtClean="0"/>
              <a:t>单击此处编辑母版标题样式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038350" y="3263504"/>
            <a:ext cx="6400800" cy="10287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zh-CN" noProof="0" smtClean="0"/>
              <a:t>单击此处编辑母版副标题样式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474345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743450"/>
            <a:ext cx="28956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74345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1400"/>
            </a:lvl1pPr>
          </a:lstStyle>
          <a:p>
            <a:fld id="{C15DAEA3-5EB8-4779-A504-3D93877E486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235B56-19E7-4E0D-BD54-6FA5A9F7A614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E31D84-BF0A-448F-8460-066579DB27A9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1576388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A6E1F-E4D0-4E02-AB60-4C09333D94C7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F5BEEC-588C-42D8-982E-BFA7672B9126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7EBFD3-F0F1-4D48-8C25-22595227602C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868617-DFDA-4AB8-89FD-DDC94F84E45B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C9D1D3-2028-4B3E-B57F-0A78C8C567FF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F933B3-33F2-43B2-A1E4-57E2322F2D5F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381BDB-B733-49C5-9069-499957586937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628650"/>
            <a:ext cx="1943100" cy="4033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6800" y="628650"/>
            <a:ext cx="5676900" cy="4033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0B1A43-714B-4FC9-9D75-117A4CF7BC47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66800" y="628650"/>
            <a:ext cx="7772400" cy="4033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6CB999-59DD-4C0B-AA09-B01F87C05E7B}" type="slidenum">
              <a:rPr lang="zh-CN" altLang="zh-CN"/>
              <a:pPr/>
              <a:t>‹#›</a:t>
            </a:fld>
            <a:endParaRPr lang="zh-CN" altLang="zh-CN" sz="140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345900-631C-4CE4-93A6-AA6C73F163A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BB74B4-090A-4599-889B-5879A047BEA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27A0E5-A4F7-4578-BBDB-DCE29A226CF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8595E9-DF1F-4142-B9BC-183BB71C445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68C6DE-6C10-460C-9030-853A33CCC16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F22767-7E9D-4333-996A-05FECF63D61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8A35F-4E9D-41D9-BCAB-A88AF313118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F32E6E-7A7D-41DA-B772-BB826196418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9F05C-7687-447E-B56A-A64172814D5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C56701-352F-4550-A7E6-8434092A2F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C6028-7422-4FF9-B18C-14D191351D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1828800"/>
            <a:ext cx="9009063" cy="789385"/>
            <a:chOff x="0" y="0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68"/>
              <a:ext cx="449" cy="299"/>
              <a:chOff x="0" y="0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336" y="0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334"/>
              <a:ext cx="466" cy="299"/>
              <a:chOff x="0" y="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337" y="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288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0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518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</p:grpSp>
      <p:sp>
        <p:nvSpPr>
          <p:cNvPr id="922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371600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zh-CN" noProof="0" smtClean="0"/>
              <a:t>单击此处编辑母版标题样式</a:t>
            </a:r>
          </a:p>
        </p:txBody>
      </p:sp>
      <p:sp>
        <p:nvSpPr>
          <p:cNvPr id="922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zh-CN" noProof="0" smtClean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468630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4686300"/>
            <a:ext cx="28956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4686300"/>
            <a:ext cx="1905000" cy="3429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84042E4-687C-4F03-AFD7-0C5DD7AD30A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9B843F-68D9-4A0D-968F-756E6C95568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C050A1-BD38-4CEF-95CA-F2FE5B627FF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1513285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1513285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6866B0-577C-4080-8C65-0426011D681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5C8283-7CA1-4B99-9392-9C39A3E5F5F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8D1905-C1BB-4DF3-9010-61A9E028724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E32407-B5EC-47A9-98C9-A107839BF00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9E94E8-E979-4F00-9EE8-CFCB52A4C4C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801F45-AC5E-461C-B434-EF92604E363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AB290D-FD90-4904-851D-B14A0732976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463154"/>
            <a:ext cx="1951038" cy="413623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463154"/>
            <a:ext cx="5700712" cy="413623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6745BF-EF09-408D-951A-230AA1671FA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25E341-047A-4E60-B21B-8A5C229BBE3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C6FEBE-AD15-4F14-8881-5B7E060EB28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11DB3C-A720-401A-B083-CE6E9A84189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93AEE2-D3CA-46A7-A7DD-1DDF97A7B91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1A50A8-A6ED-420F-A3F7-BA679C51B23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0DFAB1-D0C5-47A9-87EE-0A154F4DCE4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D86D77-2BC6-4FDB-B89D-8F0F353C099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CB3CF4-712E-4FF3-AA9F-F306FD990C4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581721-1A44-4E52-81F5-B1048D2E75E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AEA080-F931-4B74-B0F2-8E02E04B5E9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08D0A7-C4FA-4ACD-99D8-87EB8F8FD72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53942"/>
            <a:ext cx="4038600" cy="164068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151898-1A68-4326-8659-5C51FD0370B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2400" y="0"/>
            <a:ext cx="1447800" cy="51435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676400" y="0"/>
            <a:ext cx="7467600" cy="9144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1028" name="Rectangle 4" descr="Stationery"/>
          <p:cNvSpPr>
            <a:spLocks noChangeArrowheads="1"/>
          </p:cNvSpPr>
          <p:nvPr/>
        </p:nvSpPr>
        <p:spPr bwMode="auto">
          <a:xfrm>
            <a:off x="457200" y="0"/>
            <a:ext cx="1219200" cy="5715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1029" name="Rectangle 5" descr="Stationery"/>
          <p:cNvSpPr>
            <a:spLocks noChangeArrowheads="1"/>
          </p:cNvSpPr>
          <p:nvPr/>
        </p:nvSpPr>
        <p:spPr bwMode="auto">
          <a:xfrm>
            <a:off x="0" y="0"/>
            <a:ext cx="457200" cy="51435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28650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4810125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4810125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pic>
        <p:nvPicPr>
          <p:cNvPr id="1033" name="Picture 9" descr="anabnr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228726" y="1"/>
            <a:ext cx="7915275" cy="565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304800" y="342900"/>
            <a:ext cx="2514600" cy="22860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4810125"/>
            <a:ext cx="914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2400">
                <a:solidFill>
                  <a:schemeClr val="tx2"/>
                </a:solidFill>
              </a:defRPr>
            </a:lvl1pPr>
          </a:lstStyle>
          <a:p>
            <a:fld id="{CDCA57FE-8396-4527-A42A-C87A3F7D618C}" type="slidenum">
              <a:rPr lang="zh-CN" altLang="zh-CN"/>
              <a:pPr/>
              <a:t>‹#›</a:t>
            </a:fld>
            <a:endParaRPr lang="zh-CN" altLang="zh-CN" sz="140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576388"/>
            <a:ext cx="77724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7113" indent="-455613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013" indent="-2286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913" indent="-228600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52400" y="0"/>
            <a:ext cx="1447800" cy="51435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676400" y="0"/>
            <a:ext cx="7467600" cy="9144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2052" name="Rectangle 4" descr="Stationery"/>
          <p:cNvSpPr>
            <a:spLocks noChangeArrowheads="1"/>
          </p:cNvSpPr>
          <p:nvPr/>
        </p:nvSpPr>
        <p:spPr bwMode="auto">
          <a:xfrm>
            <a:off x="457200" y="0"/>
            <a:ext cx="1219200" cy="5715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2053" name="Rectangle 5" descr="Stationery"/>
          <p:cNvSpPr>
            <a:spLocks noChangeArrowheads="1"/>
          </p:cNvSpPr>
          <p:nvPr/>
        </p:nvSpPr>
        <p:spPr bwMode="auto">
          <a:xfrm>
            <a:off x="0" y="0"/>
            <a:ext cx="457200" cy="51435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2054" name="Rectangle 6"/>
          <p:cNvSpPr>
            <a:spLocks noChangeArrowheads="1"/>
          </p:cNvSpPr>
          <p:nvPr>
            <p:ph type="title"/>
          </p:nvPr>
        </p:nvSpPr>
        <p:spPr bwMode="auto">
          <a:xfrm>
            <a:off x="1066800" y="628650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4810125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4810125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pic>
        <p:nvPicPr>
          <p:cNvPr id="2057" name="Picture 9" descr="anabnr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228726" y="1"/>
            <a:ext cx="7915275" cy="565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304800" y="342900"/>
            <a:ext cx="2514600" cy="22860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4810125"/>
            <a:ext cx="914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2400">
                <a:solidFill>
                  <a:schemeClr val="tx2"/>
                </a:solidFill>
              </a:defRPr>
            </a:lvl1pPr>
          </a:lstStyle>
          <a:p>
            <a:fld id="{621B5DB2-367F-437F-8966-0CA3DB039502}" type="slidenum">
              <a:rPr lang="zh-CN" altLang="zh-CN"/>
              <a:pPr/>
              <a:t>‹#›</a:t>
            </a:fld>
            <a:endParaRPr lang="zh-CN" altLang="zh-CN" sz="1400"/>
          </a:p>
        </p:txBody>
      </p:sp>
      <p:sp>
        <p:nvSpPr>
          <p:cNvPr id="2060" name="Rectangle 12"/>
          <p:cNvSpPr>
            <a:spLocks noChangeArrowheads="1"/>
          </p:cNvSpPr>
          <p:nvPr>
            <p:ph type="body" idx="1"/>
          </p:nvPr>
        </p:nvSpPr>
        <p:spPr bwMode="auto">
          <a:xfrm>
            <a:off x="1066800" y="1576388"/>
            <a:ext cx="77724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  <p:sldLayoutId id="214748384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7113" indent="-455613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013" indent="-2286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913" indent="-228600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52400" y="0"/>
            <a:ext cx="1447800" cy="51435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676400" y="0"/>
            <a:ext cx="7467600" cy="9144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3076" name="Rectangle 4" descr="Stationery"/>
          <p:cNvSpPr>
            <a:spLocks noChangeArrowheads="1"/>
          </p:cNvSpPr>
          <p:nvPr/>
        </p:nvSpPr>
        <p:spPr bwMode="auto">
          <a:xfrm>
            <a:off x="457200" y="0"/>
            <a:ext cx="1219200" cy="5715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3077" name="Rectangle 5" descr="Stationery"/>
          <p:cNvSpPr>
            <a:spLocks noChangeArrowheads="1"/>
          </p:cNvSpPr>
          <p:nvPr/>
        </p:nvSpPr>
        <p:spPr bwMode="auto">
          <a:xfrm>
            <a:off x="0" y="0"/>
            <a:ext cx="457200" cy="51435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28650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4810125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4810125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pic>
        <p:nvPicPr>
          <p:cNvPr id="3081" name="Picture 9" descr="anabnr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228726" y="1"/>
            <a:ext cx="7915275" cy="565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304800" y="342900"/>
            <a:ext cx="2514600" cy="22860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/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4810125"/>
            <a:ext cx="914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2400">
                <a:solidFill>
                  <a:schemeClr val="tx2"/>
                </a:solidFill>
              </a:defRPr>
            </a:lvl1pPr>
          </a:lstStyle>
          <a:p>
            <a:fld id="{543A491D-976D-41AE-B644-2BEFF5AA8E1B}" type="slidenum">
              <a:rPr lang="zh-CN" altLang="zh-CN"/>
              <a:pPr/>
              <a:t>‹#›</a:t>
            </a:fld>
            <a:endParaRPr lang="zh-CN" altLang="zh-CN" sz="1400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576388"/>
            <a:ext cx="77724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7113" indent="-455613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013" indent="-2286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913" indent="-228600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fld id="{857E60D5-7CBE-4B08-A2AE-F35F1FF650D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17513" y="823913"/>
            <a:ext cx="438150" cy="35599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latin typeface="Tahoma" panose="020B0604030504040204" pitchFamily="34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800101" y="823913"/>
            <a:ext cx="328613" cy="355997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latin typeface="Tahoma" panose="020B0604030504040204" pitchFamily="34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41339" y="1140619"/>
            <a:ext cx="422275" cy="355997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latin typeface="Tahoma" panose="020B0604030504040204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911225" y="1140619"/>
            <a:ext cx="368300" cy="355997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latin typeface="Tahoma" panose="020B0604030504040204" pitchFamily="34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27000" y="1085851"/>
            <a:ext cx="560388" cy="316706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latin typeface="Tahoma" panose="020B0604030504040204" pitchFamily="34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762000" y="742950"/>
            <a:ext cx="31750" cy="78938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latin typeface="Tahoma" panose="020B0604030504040204" pitchFamily="34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442914" y="1335881"/>
            <a:ext cx="8226425" cy="238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latin typeface="Tahoma" panose="020B0604030504040204" pitchFamily="34" charset="0"/>
            </a:endParaRPr>
          </a:p>
        </p:txBody>
      </p:sp>
      <p:sp>
        <p:nvSpPr>
          <p:cNvPr id="5129" name="Rectangle 9"/>
          <p:cNvSpPr>
            <a:spLocks noChangeArrowheads="1"/>
          </p:cNvSpPr>
          <p:nvPr>
            <p:ph type="title"/>
          </p:nvPr>
        </p:nvSpPr>
        <p:spPr bwMode="auto">
          <a:xfrm>
            <a:off x="1150939" y="463154"/>
            <a:ext cx="7793037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5130" name="Rectangle 10"/>
          <p:cNvSpPr>
            <a:spLocks noChangeArrowheads="1"/>
          </p:cNvSpPr>
          <p:nvPr>
            <p:ph type="body" idx="1"/>
          </p:nvPr>
        </p:nvSpPr>
        <p:spPr bwMode="auto">
          <a:xfrm>
            <a:off x="1182688" y="1513285"/>
            <a:ext cx="77724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474345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20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74345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20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474345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400">
                <a:latin typeface="Tahoma" pitchFamily="34" charset="0"/>
              </a:defRPr>
            </a:lvl1pPr>
          </a:lstStyle>
          <a:p>
            <a:fld id="{69103F8E-A183-432E-9E1F-D8E02F86B81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ransition>
    <p:random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fld id="{936A0419-99FC-45DD-8547-BA92FBF872E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png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38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25.wmf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51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21.bin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36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60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5.bin"/><Relationship Id="rId5" Type="http://schemas.openxmlformats.org/officeDocument/2006/relationships/oleObject" Target="../embeddings/oleObject34.bin"/><Relationship Id="rId4" Type="http://schemas.openxmlformats.org/officeDocument/2006/relationships/oleObject" Target="../embeddings/oleObject3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70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2879725" y="2472929"/>
            <a:ext cx="769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2400">
                <a:solidFill>
                  <a:srgbClr val="000000"/>
                </a:solidFill>
              </a:rPr>
              <a:t>.</a:t>
            </a:r>
            <a:endParaRPr lang="zh-CN" altLang="zh-CN" sz="2400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933700" y="2472929"/>
            <a:ext cx="769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2400">
                <a:solidFill>
                  <a:srgbClr val="000000"/>
                </a:solidFill>
              </a:rPr>
              <a:t> </a:t>
            </a:r>
            <a:endParaRPr lang="zh-CN" altLang="zh-CN" sz="2400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57158" y="642924"/>
            <a:ext cx="34275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弧长计算公式：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5410200" y="3314700"/>
            <a:ext cx="2209800" cy="5143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152400" y="2343150"/>
            <a:ext cx="435407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扇形面积计算公式：</a:t>
            </a:r>
          </a:p>
        </p:txBody>
      </p:sp>
      <p:graphicFrame>
        <p:nvGraphicFramePr>
          <p:cNvPr id="12299" name="Object 11"/>
          <p:cNvGraphicFramePr>
            <a:graphicFrameLocks noChangeAspect="1"/>
          </p:cNvGraphicFramePr>
          <p:nvPr/>
        </p:nvGraphicFramePr>
        <p:xfrm>
          <a:off x="457200" y="3257550"/>
          <a:ext cx="3162300" cy="1171587"/>
        </p:xfrm>
        <a:graphic>
          <a:graphicData uri="http://schemas.openxmlformats.org/presentationml/2006/ole">
            <p:oleObj spid="_x0000_s12299" r:id="rId3" imgW="1085947" imgH="400234" progId="Equation.DSMT4">
              <p:embed/>
            </p:oleObj>
          </a:graphicData>
        </a:graphic>
      </p:graphicFrame>
      <p:graphicFrame>
        <p:nvGraphicFramePr>
          <p:cNvPr id="12300" name="Object 12"/>
          <p:cNvGraphicFramePr>
            <a:graphicFrameLocks noChangeAspect="1"/>
          </p:cNvGraphicFramePr>
          <p:nvPr/>
        </p:nvGraphicFramePr>
        <p:xfrm>
          <a:off x="762001" y="1314450"/>
          <a:ext cx="2447925" cy="1042986"/>
        </p:xfrm>
        <a:graphic>
          <a:graphicData uri="http://schemas.openxmlformats.org/presentationml/2006/ole">
            <p:oleObj spid="_x0000_s12300" r:id="rId4" imgW="638346" imgH="390564" progId="Equation.DSMT4">
              <p:embed/>
            </p:oleObj>
          </a:graphicData>
        </a:graphic>
      </p:graphicFrame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5046664" y="2380060"/>
            <a:ext cx="18113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endParaRPr lang="zh-CN" altLang="zh-CN" sz="2400"/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5211764" y="2424113"/>
            <a:ext cx="1570037" cy="46423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eaLnBrk="1" hangingPunct="1">
              <a:buFont typeface="Arial" pitchFamily="34" charset="0"/>
              <a:buNone/>
            </a:pPr>
            <a:endParaRPr lang="zh-CN" altLang="zh-CN" sz="2400"/>
          </a:p>
        </p:txBody>
      </p:sp>
      <p:sp>
        <p:nvSpPr>
          <p:cNvPr id="12304" name="WordArt 16"/>
          <p:cNvSpPr>
            <a:spLocks noChangeArrowheads="1" noChangeShapeType="1"/>
          </p:cNvSpPr>
          <p:nvPr/>
        </p:nvSpPr>
        <p:spPr bwMode="auto">
          <a:xfrm>
            <a:off x="539751" y="141685"/>
            <a:ext cx="1603357" cy="41790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12700">
                  <a:solidFill>
                    <a:srgbClr val="FF66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6999"/>
                    </a:srgbClr>
                  </a:outerShdw>
                </a:effectLst>
                <a:latin typeface="黑体"/>
                <a:ea typeface="黑体"/>
              </a:rPr>
              <a:t>复习</a:t>
            </a: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228600"/>
            <a:ext cx="2787650" cy="336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064250" y="1120775"/>
            <a:ext cx="1136650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sz="3200" b="1">
                <a:solidFill>
                  <a:srgbClr val="FF3300"/>
                </a:solidFill>
              </a:rPr>
              <a:t>n°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6472238" y="1682750"/>
            <a:ext cx="576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</a:rPr>
              <a:t>R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7281885" y="785800"/>
            <a:ext cx="5762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sz="3200" b="1" i="1" dirty="0">
                <a:solidFill>
                  <a:srgbClr val="FF3300"/>
                </a:solidFill>
              </a:rPr>
              <a:t>l</a:t>
            </a:r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5046663" y="3173413"/>
            <a:ext cx="1811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endParaRPr lang="zh-CN" altLang="zh-CN" sz="2400"/>
          </a:p>
        </p:txBody>
      </p:sp>
      <p:sp>
        <p:nvSpPr>
          <p:cNvPr id="22" name="Text Box 15"/>
          <p:cNvSpPr txBox="1">
            <a:spLocks noChangeArrowheads="1"/>
          </p:cNvSpPr>
          <p:nvPr/>
        </p:nvSpPr>
        <p:spPr bwMode="auto">
          <a:xfrm>
            <a:off x="5211763" y="3232150"/>
            <a:ext cx="1570037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eaLnBrk="1" hangingPunct="1">
              <a:buFont typeface="Arial" pitchFamily="34" charset="0"/>
              <a:buNone/>
            </a:pPr>
            <a:endParaRPr lang="zh-CN" altLang="zh-CN" sz="2400"/>
          </a:p>
        </p:txBody>
      </p:sp>
      <p:graphicFrame>
        <p:nvGraphicFramePr>
          <p:cNvPr id="12301" name="Object 13"/>
          <p:cNvGraphicFramePr>
            <a:graphicFrameLocks noChangeAspect="1"/>
          </p:cNvGraphicFramePr>
          <p:nvPr/>
        </p:nvGraphicFramePr>
        <p:xfrm>
          <a:off x="4500562" y="3286130"/>
          <a:ext cx="3071834" cy="1243026"/>
        </p:xfrm>
        <a:graphic>
          <a:graphicData uri="http://schemas.openxmlformats.org/presentationml/2006/ole">
            <p:oleObj spid="_x0000_s12301" r:id="rId6" imgW="915592" imgH="40693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85786" y="357172"/>
            <a:ext cx="757242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zh-CN" altLang="en-US" sz="5400" b="1" dirty="0" smtClean="0">
                <a:solidFill>
                  <a:srgbClr val="FF0000"/>
                </a:solidFill>
                <a:latin typeface="+mn-lt"/>
                <a:ea typeface="华文行楷" pitchFamily="2" charset="-122"/>
              </a:rPr>
              <a:t>24</a:t>
            </a:r>
            <a:r>
              <a:rPr lang="zh-CN" altLang="en-US" sz="5400" b="1" dirty="0">
                <a:solidFill>
                  <a:srgbClr val="FF0000"/>
                </a:solidFill>
                <a:latin typeface="+mn-lt"/>
                <a:ea typeface="华文行楷" pitchFamily="2" charset="-122"/>
              </a:rPr>
              <a:t>.15 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5400" b="1" dirty="0" smtClean="0">
                <a:solidFill>
                  <a:srgbClr val="FF0000"/>
                </a:solidFill>
                <a:latin typeface="+mn-lt"/>
                <a:ea typeface="隶书" pitchFamily="49" charset="-122"/>
              </a:rPr>
              <a:t>圆锥</a:t>
            </a:r>
            <a:r>
              <a:rPr lang="zh-CN" altLang="en-US" sz="5400" b="1" dirty="0">
                <a:solidFill>
                  <a:srgbClr val="FF0000"/>
                </a:solidFill>
                <a:latin typeface="+mn-lt"/>
                <a:ea typeface="隶书" pitchFamily="49" charset="-122"/>
              </a:rPr>
              <a:t>的侧面积和全面积</a:t>
            </a:r>
          </a:p>
        </p:txBody>
      </p:sp>
      <p:grpSp>
        <p:nvGrpSpPr>
          <p:cNvPr id="13315" name="Group 3"/>
          <p:cNvGrpSpPr>
            <a:grpSpLocks noChangeAspect="1"/>
          </p:cNvGrpSpPr>
          <p:nvPr/>
        </p:nvGrpSpPr>
        <p:grpSpPr bwMode="auto">
          <a:xfrm>
            <a:off x="5219700" y="2031206"/>
            <a:ext cx="2921000" cy="2814638"/>
            <a:chOff x="0" y="0"/>
            <a:chExt cx="1840" cy="2364"/>
          </a:xfrm>
        </p:grpSpPr>
        <p:sp>
          <p:nvSpPr>
            <p:cNvPr id="133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1840" cy="2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7" name="未知"/>
            <p:cNvSpPr>
              <a:spLocks/>
            </p:cNvSpPr>
            <p:nvPr/>
          </p:nvSpPr>
          <p:spPr bwMode="auto">
            <a:xfrm>
              <a:off x="503" y="72"/>
              <a:ext cx="1175" cy="2124"/>
            </a:xfrm>
            <a:custGeom>
              <a:avLst/>
              <a:gdLst>
                <a:gd name="T0" fmla="*/ 2518 w 196"/>
                <a:gd name="T1" fmla="*/ 12744 h 354"/>
                <a:gd name="T2" fmla="*/ 7044 w 196"/>
                <a:gd name="T3" fmla="*/ 6192 h 354"/>
                <a:gd name="T4" fmla="*/ 3345 w 196"/>
                <a:gd name="T5" fmla="*/ 0 h 354"/>
                <a:gd name="T6" fmla="*/ 0 w 196"/>
                <a:gd name="T7" fmla="*/ 6192 h 354"/>
                <a:gd name="T8" fmla="*/ 2518 w 196"/>
                <a:gd name="T9" fmla="*/ 12744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" h="354">
                  <a:moveTo>
                    <a:pt x="70" y="354"/>
                  </a:moveTo>
                  <a:cubicBezTo>
                    <a:pt x="146" y="325"/>
                    <a:pt x="196" y="252"/>
                    <a:pt x="196" y="172"/>
                  </a:cubicBezTo>
                  <a:cubicBezTo>
                    <a:pt x="196" y="100"/>
                    <a:pt x="156" y="34"/>
                    <a:pt x="93" y="0"/>
                  </a:cubicBezTo>
                  <a:lnTo>
                    <a:pt x="0" y="172"/>
                  </a:lnTo>
                  <a:lnTo>
                    <a:pt x="70" y="354"/>
                  </a:lnTo>
                  <a:close/>
                </a:path>
              </a:pathLst>
            </a:custGeom>
            <a:noFill/>
            <a:ln w="38100" cap="flat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8" name="Arc 6"/>
            <p:cNvSpPr>
              <a:spLocks/>
            </p:cNvSpPr>
            <p:nvPr/>
          </p:nvSpPr>
          <p:spPr bwMode="auto">
            <a:xfrm>
              <a:off x="504" y="72"/>
              <a:ext cx="1175" cy="2129"/>
            </a:xfrm>
            <a:custGeom>
              <a:avLst/>
              <a:gdLst>
                <a:gd name="T0" fmla="*/ 31 w 21600"/>
                <a:gd name="T1" fmla="*/ 0 h 39096"/>
                <a:gd name="T2" fmla="*/ 23 w 21600"/>
                <a:gd name="T3" fmla="*/ 116 h 39096"/>
                <a:gd name="T4" fmla="*/ 0 w 21600"/>
                <a:gd name="T5" fmla="*/ 56 h 3909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9096" fill="none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</a:path>
                <a:path w="21600" h="39096" stroke="0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  <a:lnTo>
                    <a:pt x="0" y="18956"/>
                  </a:lnTo>
                  <a:lnTo>
                    <a:pt x="10355" y="-1"/>
                  </a:lnTo>
                  <a:close/>
                </a:path>
              </a:pathLst>
            </a:custGeom>
            <a:solidFill>
              <a:schemeClr val="accent2"/>
            </a:solidFill>
            <a:ln w="38100" cap="flat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9" name="Rectangle 7"/>
            <p:cNvSpPr>
              <a:spLocks noChangeArrowheads="1"/>
            </p:cNvSpPr>
            <p:nvPr/>
          </p:nvSpPr>
          <p:spPr bwMode="auto">
            <a:xfrm>
              <a:off x="1714" y="1104"/>
              <a:ext cx="61" cy="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l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13320" name="未知"/>
            <p:cNvSpPr>
              <a:spLocks/>
            </p:cNvSpPr>
            <p:nvPr/>
          </p:nvSpPr>
          <p:spPr bwMode="auto">
            <a:xfrm>
              <a:off x="78" y="2202"/>
              <a:ext cx="851" cy="150"/>
            </a:xfrm>
            <a:custGeom>
              <a:avLst/>
              <a:gdLst>
                <a:gd name="T0" fmla="*/ 851 w 851"/>
                <a:gd name="T1" fmla="*/ 12 h 150"/>
                <a:gd name="T2" fmla="*/ 845 w 851"/>
                <a:gd name="T3" fmla="*/ 24 h 150"/>
                <a:gd name="T4" fmla="*/ 839 w 851"/>
                <a:gd name="T5" fmla="*/ 36 h 150"/>
                <a:gd name="T6" fmla="*/ 827 w 851"/>
                <a:gd name="T7" fmla="*/ 48 h 150"/>
                <a:gd name="T8" fmla="*/ 821 w 851"/>
                <a:gd name="T9" fmla="*/ 60 h 150"/>
                <a:gd name="T10" fmla="*/ 809 w 851"/>
                <a:gd name="T11" fmla="*/ 66 h 150"/>
                <a:gd name="T12" fmla="*/ 797 w 851"/>
                <a:gd name="T13" fmla="*/ 72 h 150"/>
                <a:gd name="T14" fmla="*/ 785 w 851"/>
                <a:gd name="T15" fmla="*/ 78 h 150"/>
                <a:gd name="T16" fmla="*/ 767 w 851"/>
                <a:gd name="T17" fmla="*/ 90 h 150"/>
                <a:gd name="T18" fmla="*/ 755 w 851"/>
                <a:gd name="T19" fmla="*/ 96 h 150"/>
                <a:gd name="T20" fmla="*/ 743 w 851"/>
                <a:gd name="T21" fmla="*/ 102 h 150"/>
                <a:gd name="T22" fmla="*/ 725 w 851"/>
                <a:gd name="T23" fmla="*/ 102 h 150"/>
                <a:gd name="T24" fmla="*/ 713 w 851"/>
                <a:gd name="T25" fmla="*/ 108 h 150"/>
                <a:gd name="T26" fmla="*/ 701 w 851"/>
                <a:gd name="T27" fmla="*/ 114 h 150"/>
                <a:gd name="T28" fmla="*/ 689 w 851"/>
                <a:gd name="T29" fmla="*/ 120 h 150"/>
                <a:gd name="T30" fmla="*/ 671 w 851"/>
                <a:gd name="T31" fmla="*/ 120 h 150"/>
                <a:gd name="T32" fmla="*/ 659 w 851"/>
                <a:gd name="T33" fmla="*/ 126 h 150"/>
                <a:gd name="T34" fmla="*/ 641 w 851"/>
                <a:gd name="T35" fmla="*/ 126 h 150"/>
                <a:gd name="T36" fmla="*/ 629 w 851"/>
                <a:gd name="T37" fmla="*/ 132 h 150"/>
                <a:gd name="T38" fmla="*/ 611 w 851"/>
                <a:gd name="T39" fmla="*/ 132 h 150"/>
                <a:gd name="T40" fmla="*/ 599 w 851"/>
                <a:gd name="T41" fmla="*/ 138 h 150"/>
                <a:gd name="T42" fmla="*/ 581 w 851"/>
                <a:gd name="T43" fmla="*/ 138 h 150"/>
                <a:gd name="T44" fmla="*/ 563 w 851"/>
                <a:gd name="T45" fmla="*/ 138 h 150"/>
                <a:gd name="T46" fmla="*/ 551 w 851"/>
                <a:gd name="T47" fmla="*/ 144 h 150"/>
                <a:gd name="T48" fmla="*/ 533 w 851"/>
                <a:gd name="T49" fmla="*/ 144 h 150"/>
                <a:gd name="T50" fmla="*/ 515 w 851"/>
                <a:gd name="T51" fmla="*/ 144 h 150"/>
                <a:gd name="T52" fmla="*/ 497 w 851"/>
                <a:gd name="T53" fmla="*/ 144 h 150"/>
                <a:gd name="T54" fmla="*/ 479 w 851"/>
                <a:gd name="T55" fmla="*/ 144 h 150"/>
                <a:gd name="T56" fmla="*/ 467 w 851"/>
                <a:gd name="T57" fmla="*/ 150 h 150"/>
                <a:gd name="T58" fmla="*/ 449 w 851"/>
                <a:gd name="T59" fmla="*/ 150 h 150"/>
                <a:gd name="T60" fmla="*/ 431 w 851"/>
                <a:gd name="T61" fmla="*/ 150 h 150"/>
                <a:gd name="T62" fmla="*/ 413 w 851"/>
                <a:gd name="T63" fmla="*/ 150 h 150"/>
                <a:gd name="T64" fmla="*/ 395 w 851"/>
                <a:gd name="T65" fmla="*/ 150 h 150"/>
                <a:gd name="T66" fmla="*/ 378 w 851"/>
                <a:gd name="T67" fmla="*/ 150 h 150"/>
                <a:gd name="T68" fmla="*/ 366 w 851"/>
                <a:gd name="T69" fmla="*/ 144 h 150"/>
                <a:gd name="T70" fmla="*/ 348 w 851"/>
                <a:gd name="T71" fmla="*/ 144 h 150"/>
                <a:gd name="T72" fmla="*/ 330 w 851"/>
                <a:gd name="T73" fmla="*/ 144 h 150"/>
                <a:gd name="T74" fmla="*/ 312 w 851"/>
                <a:gd name="T75" fmla="*/ 144 h 150"/>
                <a:gd name="T76" fmla="*/ 294 w 851"/>
                <a:gd name="T77" fmla="*/ 144 h 150"/>
                <a:gd name="T78" fmla="*/ 282 w 851"/>
                <a:gd name="T79" fmla="*/ 138 h 150"/>
                <a:gd name="T80" fmla="*/ 264 w 851"/>
                <a:gd name="T81" fmla="*/ 138 h 150"/>
                <a:gd name="T82" fmla="*/ 252 w 851"/>
                <a:gd name="T83" fmla="*/ 132 h 150"/>
                <a:gd name="T84" fmla="*/ 234 w 851"/>
                <a:gd name="T85" fmla="*/ 132 h 150"/>
                <a:gd name="T86" fmla="*/ 216 w 851"/>
                <a:gd name="T87" fmla="*/ 132 h 150"/>
                <a:gd name="T88" fmla="*/ 204 w 851"/>
                <a:gd name="T89" fmla="*/ 126 h 150"/>
                <a:gd name="T90" fmla="*/ 186 w 851"/>
                <a:gd name="T91" fmla="*/ 126 h 150"/>
                <a:gd name="T92" fmla="*/ 174 w 851"/>
                <a:gd name="T93" fmla="*/ 120 h 150"/>
                <a:gd name="T94" fmla="*/ 162 w 851"/>
                <a:gd name="T95" fmla="*/ 114 h 150"/>
                <a:gd name="T96" fmla="*/ 144 w 851"/>
                <a:gd name="T97" fmla="*/ 114 h 150"/>
                <a:gd name="T98" fmla="*/ 132 w 851"/>
                <a:gd name="T99" fmla="*/ 108 h 150"/>
                <a:gd name="T100" fmla="*/ 120 w 851"/>
                <a:gd name="T101" fmla="*/ 102 h 150"/>
                <a:gd name="T102" fmla="*/ 108 w 851"/>
                <a:gd name="T103" fmla="*/ 96 h 150"/>
                <a:gd name="T104" fmla="*/ 96 w 851"/>
                <a:gd name="T105" fmla="*/ 90 h 150"/>
                <a:gd name="T106" fmla="*/ 78 w 851"/>
                <a:gd name="T107" fmla="*/ 84 h 150"/>
                <a:gd name="T108" fmla="*/ 60 w 851"/>
                <a:gd name="T109" fmla="*/ 78 h 150"/>
                <a:gd name="T110" fmla="*/ 48 w 851"/>
                <a:gd name="T111" fmla="*/ 72 h 150"/>
                <a:gd name="T112" fmla="*/ 42 w 851"/>
                <a:gd name="T113" fmla="*/ 60 h 150"/>
                <a:gd name="T114" fmla="*/ 30 w 851"/>
                <a:gd name="T115" fmla="*/ 54 h 150"/>
                <a:gd name="T116" fmla="*/ 18 w 851"/>
                <a:gd name="T117" fmla="*/ 48 h 150"/>
                <a:gd name="T118" fmla="*/ 12 w 851"/>
                <a:gd name="T119" fmla="*/ 30 h 150"/>
                <a:gd name="T120" fmla="*/ 6 w 851"/>
                <a:gd name="T121" fmla="*/ 18 h 150"/>
                <a:gd name="T122" fmla="*/ 0 w 851"/>
                <a:gd name="T123" fmla="*/ 6 h 15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1" h="150">
                  <a:moveTo>
                    <a:pt x="851" y="0"/>
                  </a:moveTo>
                  <a:lnTo>
                    <a:pt x="851" y="6"/>
                  </a:lnTo>
                  <a:lnTo>
                    <a:pt x="851" y="12"/>
                  </a:lnTo>
                  <a:lnTo>
                    <a:pt x="851" y="18"/>
                  </a:lnTo>
                  <a:lnTo>
                    <a:pt x="845" y="18"/>
                  </a:lnTo>
                  <a:lnTo>
                    <a:pt x="845" y="24"/>
                  </a:lnTo>
                  <a:lnTo>
                    <a:pt x="845" y="30"/>
                  </a:lnTo>
                  <a:lnTo>
                    <a:pt x="839" y="30"/>
                  </a:lnTo>
                  <a:lnTo>
                    <a:pt x="839" y="36"/>
                  </a:lnTo>
                  <a:lnTo>
                    <a:pt x="833" y="42"/>
                  </a:lnTo>
                  <a:lnTo>
                    <a:pt x="833" y="48"/>
                  </a:lnTo>
                  <a:lnTo>
                    <a:pt x="827" y="48"/>
                  </a:lnTo>
                  <a:lnTo>
                    <a:pt x="827" y="54"/>
                  </a:lnTo>
                  <a:lnTo>
                    <a:pt x="821" y="54"/>
                  </a:lnTo>
                  <a:lnTo>
                    <a:pt x="821" y="60"/>
                  </a:lnTo>
                  <a:lnTo>
                    <a:pt x="815" y="60"/>
                  </a:lnTo>
                  <a:lnTo>
                    <a:pt x="809" y="60"/>
                  </a:lnTo>
                  <a:lnTo>
                    <a:pt x="809" y="66"/>
                  </a:lnTo>
                  <a:lnTo>
                    <a:pt x="803" y="66"/>
                  </a:lnTo>
                  <a:lnTo>
                    <a:pt x="803" y="72"/>
                  </a:lnTo>
                  <a:lnTo>
                    <a:pt x="797" y="72"/>
                  </a:lnTo>
                  <a:lnTo>
                    <a:pt x="791" y="72"/>
                  </a:lnTo>
                  <a:lnTo>
                    <a:pt x="791" y="78"/>
                  </a:lnTo>
                  <a:lnTo>
                    <a:pt x="785" y="78"/>
                  </a:lnTo>
                  <a:lnTo>
                    <a:pt x="779" y="84"/>
                  </a:lnTo>
                  <a:lnTo>
                    <a:pt x="773" y="84"/>
                  </a:lnTo>
                  <a:lnTo>
                    <a:pt x="767" y="90"/>
                  </a:lnTo>
                  <a:lnTo>
                    <a:pt x="761" y="90"/>
                  </a:lnTo>
                  <a:lnTo>
                    <a:pt x="755" y="90"/>
                  </a:lnTo>
                  <a:lnTo>
                    <a:pt x="755" y="96"/>
                  </a:lnTo>
                  <a:lnTo>
                    <a:pt x="749" y="96"/>
                  </a:lnTo>
                  <a:lnTo>
                    <a:pt x="743" y="96"/>
                  </a:lnTo>
                  <a:lnTo>
                    <a:pt x="743" y="102"/>
                  </a:lnTo>
                  <a:lnTo>
                    <a:pt x="737" y="102"/>
                  </a:lnTo>
                  <a:lnTo>
                    <a:pt x="731" y="102"/>
                  </a:lnTo>
                  <a:lnTo>
                    <a:pt x="725" y="102"/>
                  </a:lnTo>
                  <a:lnTo>
                    <a:pt x="725" y="108"/>
                  </a:lnTo>
                  <a:lnTo>
                    <a:pt x="719" y="108"/>
                  </a:lnTo>
                  <a:lnTo>
                    <a:pt x="713" y="108"/>
                  </a:lnTo>
                  <a:lnTo>
                    <a:pt x="707" y="108"/>
                  </a:lnTo>
                  <a:lnTo>
                    <a:pt x="707" y="114"/>
                  </a:lnTo>
                  <a:lnTo>
                    <a:pt x="701" y="114"/>
                  </a:lnTo>
                  <a:lnTo>
                    <a:pt x="695" y="114"/>
                  </a:lnTo>
                  <a:lnTo>
                    <a:pt x="689" y="114"/>
                  </a:lnTo>
                  <a:lnTo>
                    <a:pt x="689" y="120"/>
                  </a:lnTo>
                  <a:lnTo>
                    <a:pt x="683" y="120"/>
                  </a:lnTo>
                  <a:lnTo>
                    <a:pt x="677" y="120"/>
                  </a:lnTo>
                  <a:lnTo>
                    <a:pt x="671" y="120"/>
                  </a:lnTo>
                  <a:lnTo>
                    <a:pt x="665" y="120"/>
                  </a:lnTo>
                  <a:lnTo>
                    <a:pt x="665" y="126"/>
                  </a:lnTo>
                  <a:lnTo>
                    <a:pt x="659" y="126"/>
                  </a:lnTo>
                  <a:lnTo>
                    <a:pt x="653" y="126"/>
                  </a:lnTo>
                  <a:lnTo>
                    <a:pt x="647" y="126"/>
                  </a:lnTo>
                  <a:lnTo>
                    <a:pt x="641" y="126"/>
                  </a:lnTo>
                  <a:lnTo>
                    <a:pt x="635" y="126"/>
                  </a:lnTo>
                  <a:lnTo>
                    <a:pt x="635" y="132"/>
                  </a:lnTo>
                  <a:lnTo>
                    <a:pt x="629" y="132"/>
                  </a:lnTo>
                  <a:lnTo>
                    <a:pt x="623" y="132"/>
                  </a:lnTo>
                  <a:lnTo>
                    <a:pt x="617" y="132"/>
                  </a:lnTo>
                  <a:lnTo>
                    <a:pt x="611" y="132"/>
                  </a:lnTo>
                  <a:lnTo>
                    <a:pt x="605" y="132"/>
                  </a:lnTo>
                  <a:lnTo>
                    <a:pt x="599" y="132"/>
                  </a:lnTo>
                  <a:lnTo>
                    <a:pt x="599" y="138"/>
                  </a:lnTo>
                  <a:lnTo>
                    <a:pt x="593" y="138"/>
                  </a:lnTo>
                  <a:lnTo>
                    <a:pt x="587" y="138"/>
                  </a:lnTo>
                  <a:lnTo>
                    <a:pt x="581" y="138"/>
                  </a:lnTo>
                  <a:lnTo>
                    <a:pt x="575" y="138"/>
                  </a:lnTo>
                  <a:lnTo>
                    <a:pt x="569" y="138"/>
                  </a:lnTo>
                  <a:lnTo>
                    <a:pt x="563" y="138"/>
                  </a:lnTo>
                  <a:lnTo>
                    <a:pt x="557" y="138"/>
                  </a:lnTo>
                  <a:lnTo>
                    <a:pt x="557" y="144"/>
                  </a:lnTo>
                  <a:lnTo>
                    <a:pt x="551" y="144"/>
                  </a:lnTo>
                  <a:lnTo>
                    <a:pt x="545" y="144"/>
                  </a:lnTo>
                  <a:lnTo>
                    <a:pt x="539" y="144"/>
                  </a:lnTo>
                  <a:lnTo>
                    <a:pt x="533" y="144"/>
                  </a:lnTo>
                  <a:lnTo>
                    <a:pt x="527" y="144"/>
                  </a:lnTo>
                  <a:lnTo>
                    <a:pt x="521" y="144"/>
                  </a:lnTo>
                  <a:lnTo>
                    <a:pt x="515" y="144"/>
                  </a:lnTo>
                  <a:lnTo>
                    <a:pt x="509" y="144"/>
                  </a:lnTo>
                  <a:lnTo>
                    <a:pt x="503" y="144"/>
                  </a:lnTo>
                  <a:lnTo>
                    <a:pt x="497" y="144"/>
                  </a:lnTo>
                  <a:lnTo>
                    <a:pt x="491" y="144"/>
                  </a:lnTo>
                  <a:lnTo>
                    <a:pt x="485" y="144"/>
                  </a:lnTo>
                  <a:lnTo>
                    <a:pt x="479" y="144"/>
                  </a:lnTo>
                  <a:lnTo>
                    <a:pt x="479" y="150"/>
                  </a:lnTo>
                  <a:lnTo>
                    <a:pt x="473" y="150"/>
                  </a:lnTo>
                  <a:lnTo>
                    <a:pt x="467" y="150"/>
                  </a:lnTo>
                  <a:lnTo>
                    <a:pt x="461" y="150"/>
                  </a:lnTo>
                  <a:lnTo>
                    <a:pt x="455" y="150"/>
                  </a:lnTo>
                  <a:lnTo>
                    <a:pt x="449" y="150"/>
                  </a:lnTo>
                  <a:lnTo>
                    <a:pt x="443" y="150"/>
                  </a:lnTo>
                  <a:lnTo>
                    <a:pt x="437" y="150"/>
                  </a:lnTo>
                  <a:lnTo>
                    <a:pt x="431" y="150"/>
                  </a:lnTo>
                  <a:lnTo>
                    <a:pt x="425" y="150"/>
                  </a:lnTo>
                  <a:lnTo>
                    <a:pt x="419" y="150"/>
                  </a:lnTo>
                  <a:lnTo>
                    <a:pt x="413" y="150"/>
                  </a:lnTo>
                  <a:lnTo>
                    <a:pt x="407" y="150"/>
                  </a:lnTo>
                  <a:lnTo>
                    <a:pt x="401" y="150"/>
                  </a:lnTo>
                  <a:lnTo>
                    <a:pt x="395" y="150"/>
                  </a:lnTo>
                  <a:lnTo>
                    <a:pt x="389" y="150"/>
                  </a:lnTo>
                  <a:lnTo>
                    <a:pt x="383" y="150"/>
                  </a:lnTo>
                  <a:lnTo>
                    <a:pt x="378" y="150"/>
                  </a:lnTo>
                  <a:lnTo>
                    <a:pt x="372" y="150"/>
                  </a:lnTo>
                  <a:lnTo>
                    <a:pt x="372" y="144"/>
                  </a:lnTo>
                  <a:lnTo>
                    <a:pt x="366" y="144"/>
                  </a:lnTo>
                  <a:lnTo>
                    <a:pt x="360" y="144"/>
                  </a:lnTo>
                  <a:lnTo>
                    <a:pt x="354" y="144"/>
                  </a:lnTo>
                  <a:lnTo>
                    <a:pt x="348" y="144"/>
                  </a:lnTo>
                  <a:lnTo>
                    <a:pt x="342" y="144"/>
                  </a:lnTo>
                  <a:lnTo>
                    <a:pt x="336" y="144"/>
                  </a:lnTo>
                  <a:lnTo>
                    <a:pt x="330" y="144"/>
                  </a:lnTo>
                  <a:lnTo>
                    <a:pt x="324" y="144"/>
                  </a:lnTo>
                  <a:lnTo>
                    <a:pt x="318" y="144"/>
                  </a:lnTo>
                  <a:lnTo>
                    <a:pt x="312" y="144"/>
                  </a:lnTo>
                  <a:lnTo>
                    <a:pt x="306" y="144"/>
                  </a:lnTo>
                  <a:lnTo>
                    <a:pt x="300" y="144"/>
                  </a:lnTo>
                  <a:lnTo>
                    <a:pt x="294" y="144"/>
                  </a:lnTo>
                  <a:lnTo>
                    <a:pt x="294" y="138"/>
                  </a:lnTo>
                  <a:lnTo>
                    <a:pt x="288" y="138"/>
                  </a:lnTo>
                  <a:lnTo>
                    <a:pt x="282" y="138"/>
                  </a:lnTo>
                  <a:lnTo>
                    <a:pt x="276" y="138"/>
                  </a:lnTo>
                  <a:lnTo>
                    <a:pt x="270" y="138"/>
                  </a:lnTo>
                  <a:lnTo>
                    <a:pt x="264" y="138"/>
                  </a:lnTo>
                  <a:lnTo>
                    <a:pt x="258" y="138"/>
                  </a:lnTo>
                  <a:lnTo>
                    <a:pt x="252" y="138"/>
                  </a:lnTo>
                  <a:lnTo>
                    <a:pt x="252" y="132"/>
                  </a:lnTo>
                  <a:lnTo>
                    <a:pt x="246" y="132"/>
                  </a:lnTo>
                  <a:lnTo>
                    <a:pt x="240" y="132"/>
                  </a:lnTo>
                  <a:lnTo>
                    <a:pt x="234" y="132"/>
                  </a:lnTo>
                  <a:lnTo>
                    <a:pt x="228" y="132"/>
                  </a:lnTo>
                  <a:lnTo>
                    <a:pt x="222" y="132"/>
                  </a:lnTo>
                  <a:lnTo>
                    <a:pt x="216" y="132"/>
                  </a:lnTo>
                  <a:lnTo>
                    <a:pt x="216" y="126"/>
                  </a:lnTo>
                  <a:lnTo>
                    <a:pt x="210" y="126"/>
                  </a:lnTo>
                  <a:lnTo>
                    <a:pt x="204" y="126"/>
                  </a:lnTo>
                  <a:lnTo>
                    <a:pt x="198" y="126"/>
                  </a:lnTo>
                  <a:lnTo>
                    <a:pt x="192" y="126"/>
                  </a:lnTo>
                  <a:lnTo>
                    <a:pt x="186" y="126"/>
                  </a:lnTo>
                  <a:lnTo>
                    <a:pt x="186" y="120"/>
                  </a:lnTo>
                  <a:lnTo>
                    <a:pt x="180" y="120"/>
                  </a:lnTo>
                  <a:lnTo>
                    <a:pt x="174" y="120"/>
                  </a:lnTo>
                  <a:lnTo>
                    <a:pt x="168" y="120"/>
                  </a:lnTo>
                  <a:lnTo>
                    <a:pt x="162" y="120"/>
                  </a:lnTo>
                  <a:lnTo>
                    <a:pt x="162" y="114"/>
                  </a:lnTo>
                  <a:lnTo>
                    <a:pt x="156" y="114"/>
                  </a:lnTo>
                  <a:lnTo>
                    <a:pt x="150" y="114"/>
                  </a:lnTo>
                  <a:lnTo>
                    <a:pt x="144" y="114"/>
                  </a:lnTo>
                  <a:lnTo>
                    <a:pt x="144" y="108"/>
                  </a:lnTo>
                  <a:lnTo>
                    <a:pt x="138" y="108"/>
                  </a:lnTo>
                  <a:lnTo>
                    <a:pt x="132" y="108"/>
                  </a:lnTo>
                  <a:lnTo>
                    <a:pt x="126" y="108"/>
                  </a:lnTo>
                  <a:lnTo>
                    <a:pt x="126" y="102"/>
                  </a:lnTo>
                  <a:lnTo>
                    <a:pt x="120" y="102"/>
                  </a:lnTo>
                  <a:lnTo>
                    <a:pt x="114" y="102"/>
                  </a:lnTo>
                  <a:lnTo>
                    <a:pt x="108" y="102"/>
                  </a:lnTo>
                  <a:lnTo>
                    <a:pt x="108" y="96"/>
                  </a:lnTo>
                  <a:lnTo>
                    <a:pt x="102" y="96"/>
                  </a:lnTo>
                  <a:lnTo>
                    <a:pt x="96" y="96"/>
                  </a:lnTo>
                  <a:lnTo>
                    <a:pt x="96" y="90"/>
                  </a:lnTo>
                  <a:lnTo>
                    <a:pt x="90" y="90"/>
                  </a:lnTo>
                  <a:lnTo>
                    <a:pt x="84" y="90"/>
                  </a:lnTo>
                  <a:lnTo>
                    <a:pt x="78" y="84"/>
                  </a:lnTo>
                  <a:lnTo>
                    <a:pt x="72" y="84"/>
                  </a:lnTo>
                  <a:lnTo>
                    <a:pt x="66" y="78"/>
                  </a:lnTo>
                  <a:lnTo>
                    <a:pt x="60" y="78"/>
                  </a:lnTo>
                  <a:lnTo>
                    <a:pt x="60" y="72"/>
                  </a:lnTo>
                  <a:lnTo>
                    <a:pt x="54" y="72"/>
                  </a:lnTo>
                  <a:lnTo>
                    <a:pt x="48" y="72"/>
                  </a:lnTo>
                  <a:lnTo>
                    <a:pt x="48" y="66"/>
                  </a:lnTo>
                  <a:lnTo>
                    <a:pt x="42" y="66"/>
                  </a:lnTo>
                  <a:lnTo>
                    <a:pt x="42" y="60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4" y="48"/>
                  </a:lnTo>
                  <a:lnTo>
                    <a:pt x="18" y="48"/>
                  </a:lnTo>
                  <a:lnTo>
                    <a:pt x="18" y="42"/>
                  </a:lnTo>
                  <a:lnTo>
                    <a:pt x="12" y="36"/>
                  </a:lnTo>
                  <a:lnTo>
                    <a:pt x="12" y="30"/>
                  </a:lnTo>
                  <a:lnTo>
                    <a:pt x="6" y="30"/>
                  </a:lnTo>
                  <a:lnTo>
                    <a:pt x="6" y="24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8100" cap="flat" cmpd="sng">
              <a:solidFill>
                <a:srgbClr val="8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Rectangle 9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3322" name="Rectangle 10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3323" name="未知"/>
            <p:cNvSpPr>
              <a:spLocks/>
            </p:cNvSpPr>
            <p:nvPr/>
          </p:nvSpPr>
          <p:spPr bwMode="auto">
            <a:xfrm>
              <a:off x="78" y="2052"/>
              <a:ext cx="851" cy="150"/>
            </a:xfrm>
            <a:custGeom>
              <a:avLst/>
              <a:gdLst>
                <a:gd name="T0" fmla="*/ 851 w 851"/>
                <a:gd name="T1" fmla="*/ 138 h 150"/>
                <a:gd name="T2" fmla="*/ 845 w 851"/>
                <a:gd name="T3" fmla="*/ 126 h 150"/>
                <a:gd name="T4" fmla="*/ 839 w 851"/>
                <a:gd name="T5" fmla="*/ 114 h 150"/>
                <a:gd name="T6" fmla="*/ 833 w 851"/>
                <a:gd name="T7" fmla="*/ 102 h 150"/>
                <a:gd name="T8" fmla="*/ 821 w 851"/>
                <a:gd name="T9" fmla="*/ 96 h 150"/>
                <a:gd name="T10" fmla="*/ 809 w 851"/>
                <a:gd name="T11" fmla="*/ 90 h 150"/>
                <a:gd name="T12" fmla="*/ 803 w 851"/>
                <a:gd name="T13" fmla="*/ 78 h 150"/>
                <a:gd name="T14" fmla="*/ 785 w 851"/>
                <a:gd name="T15" fmla="*/ 72 h 150"/>
                <a:gd name="T16" fmla="*/ 773 w 851"/>
                <a:gd name="T17" fmla="*/ 66 h 150"/>
                <a:gd name="T18" fmla="*/ 761 w 851"/>
                <a:gd name="T19" fmla="*/ 60 h 150"/>
                <a:gd name="T20" fmla="*/ 749 w 851"/>
                <a:gd name="T21" fmla="*/ 54 h 150"/>
                <a:gd name="T22" fmla="*/ 737 w 851"/>
                <a:gd name="T23" fmla="*/ 48 h 150"/>
                <a:gd name="T24" fmla="*/ 725 w 851"/>
                <a:gd name="T25" fmla="*/ 42 h 150"/>
                <a:gd name="T26" fmla="*/ 713 w 851"/>
                <a:gd name="T27" fmla="*/ 36 h 150"/>
                <a:gd name="T28" fmla="*/ 695 w 851"/>
                <a:gd name="T29" fmla="*/ 36 h 150"/>
                <a:gd name="T30" fmla="*/ 683 w 851"/>
                <a:gd name="T31" fmla="*/ 30 h 150"/>
                <a:gd name="T32" fmla="*/ 665 w 851"/>
                <a:gd name="T33" fmla="*/ 24 h 150"/>
                <a:gd name="T34" fmla="*/ 647 w 851"/>
                <a:gd name="T35" fmla="*/ 24 h 150"/>
                <a:gd name="T36" fmla="*/ 635 w 851"/>
                <a:gd name="T37" fmla="*/ 18 h 150"/>
                <a:gd name="T38" fmla="*/ 617 w 851"/>
                <a:gd name="T39" fmla="*/ 18 h 150"/>
                <a:gd name="T40" fmla="*/ 605 w 851"/>
                <a:gd name="T41" fmla="*/ 12 h 150"/>
                <a:gd name="T42" fmla="*/ 587 w 851"/>
                <a:gd name="T43" fmla="*/ 12 h 150"/>
                <a:gd name="T44" fmla="*/ 569 w 851"/>
                <a:gd name="T45" fmla="*/ 12 h 150"/>
                <a:gd name="T46" fmla="*/ 557 w 851"/>
                <a:gd name="T47" fmla="*/ 6 h 150"/>
                <a:gd name="T48" fmla="*/ 539 w 851"/>
                <a:gd name="T49" fmla="*/ 6 h 150"/>
                <a:gd name="T50" fmla="*/ 521 w 851"/>
                <a:gd name="T51" fmla="*/ 6 h 150"/>
                <a:gd name="T52" fmla="*/ 509 w 851"/>
                <a:gd name="T53" fmla="*/ 0 h 150"/>
                <a:gd name="T54" fmla="*/ 491 w 851"/>
                <a:gd name="T55" fmla="*/ 0 h 150"/>
                <a:gd name="T56" fmla="*/ 473 w 851"/>
                <a:gd name="T57" fmla="*/ 0 h 150"/>
                <a:gd name="T58" fmla="*/ 455 w 851"/>
                <a:gd name="T59" fmla="*/ 0 h 150"/>
                <a:gd name="T60" fmla="*/ 437 w 851"/>
                <a:gd name="T61" fmla="*/ 0 h 150"/>
                <a:gd name="T62" fmla="*/ 419 w 851"/>
                <a:gd name="T63" fmla="*/ 0 h 150"/>
                <a:gd name="T64" fmla="*/ 401 w 851"/>
                <a:gd name="T65" fmla="*/ 0 h 150"/>
                <a:gd name="T66" fmla="*/ 383 w 851"/>
                <a:gd name="T67" fmla="*/ 0 h 150"/>
                <a:gd name="T68" fmla="*/ 366 w 851"/>
                <a:gd name="T69" fmla="*/ 0 h 150"/>
                <a:gd name="T70" fmla="*/ 348 w 851"/>
                <a:gd name="T71" fmla="*/ 0 h 150"/>
                <a:gd name="T72" fmla="*/ 336 w 851"/>
                <a:gd name="T73" fmla="*/ 6 h 150"/>
                <a:gd name="T74" fmla="*/ 318 w 851"/>
                <a:gd name="T75" fmla="*/ 6 h 150"/>
                <a:gd name="T76" fmla="*/ 300 w 851"/>
                <a:gd name="T77" fmla="*/ 6 h 150"/>
                <a:gd name="T78" fmla="*/ 282 w 851"/>
                <a:gd name="T79" fmla="*/ 6 h 150"/>
                <a:gd name="T80" fmla="*/ 270 w 851"/>
                <a:gd name="T81" fmla="*/ 12 h 150"/>
                <a:gd name="T82" fmla="*/ 252 w 851"/>
                <a:gd name="T83" fmla="*/ 12 h 150"/>
                <a:gd name="T84" fmla="*/ 240 w 851"/>
                <a:gd name="T85" fmla="*/ 18 h 150"/>
                <a:gd name="T86" fmla="*/ 222 w 851"/>
                <a:gd name="T87" fmla="*/ 18 h 150"/>
                <a:gd name="T88" fmla="*/ 210 w 851"/>
                <a:gd name="T89" fmla="*/ 24 h 150"/>
                <a:gd name="T90" fmla="*/ 192 w 851"/>
                <a:gd name="T91" fmla="*/ 24 h 150"/>
                <a:gd name="T92" fmla="*/ 174 w 851"/>
                <a:gd name="T93" fmla="*/ 30 h 150"/>
                <a:gd name="T94" fmla="*/ 162 w 851"/>
                <a:gd name="T95" fmla="*/ 36 h 150"/>
                <a:gd name="T96" fmla="*/ 144 w 851"/>
                <a:gd name="T97" fmla="*/ 36 h 150"/>
                <a:gd name="T98" fmla="*/ 132 w 851"/>
                <a:gd name="T99" fmla="*/ 42 h 150"/>
                <a:gd name="T100" fmla="*/ 120 w 851"/>
                <a:gd name="T101" fmla="*/ 48 h 150"/>
                <a:gd name="T102" fmla="*/ 108 w 851"/>
                <a:gd name="T103" fmla="*/ 54 h 150"/>
                <a:gd name="T104" fmla="*/ 90 w 851"/>
                <a:gd name="T105" fmla="*/ 54 h 150"/>
                <a:gd name="T106" fmla="*/ 78 w 851"/>
                <a:gd name="T107" fmla="*/ 60 h 150"/>
                <a:gd name="T108" fmla="*/ 66 w 851"/>
                <a:gd name="T109" fmla="*/ 66 h 150"/>
                <a:gd name="T110" fmla="*/ 54 w 851"/>
                <a:gd name="T111" fmla="*/ 78 h 150"/>
                <a:gd name="T112" fmla="*/ 42 w 851"/>
                <a:gd name="T113" fmla="*/ 84 h 150"/>
                <a:gd name="T114" fmla="*/ 30 w 851"/>
                <a:gd name="T115" fmla="*/ 90 h 150"/>
                <a:gd name="T116" fmla="*/ 24 w 851"/>
                <a:gd name="T117" fmla="*/ 102 h 150"/>
                <a:gd name="T118" fmla="*/ 12 w 851"/>
                <a:gd name="T119" fmla="*/ 108 h 150"/>
                <a:gd name="T120" fmla="*/ 6 w 851"/>
                <a:gd name="T121" fmla="*/ 120 h 150"/>
                <a:gd name="T122" fmla="*/ 0 w 851"/>
                <a:gd name="T123" fmla="*/ 132 h 150"/>
                <a:gd name="T124" fmla="*/ 0 w 851"/>
                <a:gd name="T125" fmla="*/ 150 h 1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851" h="150">
                  <a:moveTo>
                    <a:pt x="851" y="150"/>
                  </a:moveTo>
                  <a:lnTo>
                    <a:pt x="851" y="144"/>
                  </a:lnTo>
                  <a:lnTo>
                    <a:pt x="851" y="138"/>
                  </a:lnTo>
                  <a:lnTo>
                    <a:pt x="851" y="132"/>
                  </a:lnTo>
                  <a:lnTo>
                    <a:pt x="845" y="132"/>
                  </a:lnTo>
                  <a:lnTo>
                    <a:pt x="845" y="126"/>
                  </a:lnTo>
                  <a:lnTo>
                    <a:pt x="845" y="120"/>
                  </a:lnTo>
                  <a:lnTo>
                    <a:pt x="839" y="120"/>
                  </a:lnTo>
                  <a:lnTo>
                    <a:pt x="839" y="114"/>
                  </a:lnTo>
                  <a:lnTo>
                    <a:pt x="839" y="108"/>
                  </a:lnTo>
                  <a:lnTo>
                    <a:pt x="833" y="108"/>
                  </a:lnTo>
                  <a:lnTo>
                    <a:pt x="833" y="102"/>
                  </a:lnTo>
                  <a:lnTo>
                    <a:pt x="827" y="102"/>
                  </a:lnTo>
                  <a:lnTo>
                    <a:pt x="827" y="96"/>
                  </a:lnTo>
                  <a:lnTo>
                    <a:pt x="821" y="96"/>
                  </a:lnTo>
                  <a:lnTo>
                    <a:pt x="821" y="90"/>
                  </a:lnTo>
                  <a:lnTo>
                    <a:pt x="815" y="90"/>
                  </a:lnTo>
                  <a:lnTo>
                    <a:pt x="809" y="90"/>
                  </a:lnTo>
                  <a:lnTo>
                    <a:pt x="809" y="84"/>
                  </a:lnTo>
                  <a:lnTo>
                    <a:pt x="803" y="84"/>
                  </a:lnTo>
                  <a:lnTo>
                    <a:pt x="803" y="78"/>
                  </a:lnTo>
                  <a:lnTo>
                    <a:pt x="797" y="78"/>
                  </a:lnTo>
                  <a:lnTo>
                    <a:pt x="791" y="72"/>
                  </a:lnTo>
                  <a:lnTo>
                    <a:pt x="785" y="72"/>
                  </a:lnTo>
                  <a:lnTo>
                    <a:pt x="785" y="66"/>
                  </a:lnTo>
                  <a:lnTo>
                    <a:pt x="779" y="66"/>
                  </a:lnTo>
                  <a:lnTo>
                    <a:pt x="773" y="66"/>
                  </a:lnTo>
                  <a:lnTo>
                    <a:pt x="773" y="60"/>
                  </a:lnTo>
                  <a:lnTo>
                    <a:pt x="767" y="60"/>
                  </a:lnTo>
                  <a:lnTo>
                    <a:pt x="761" y="60"/>
                  </a:lnTo>
                  <a:lnTo>
                    <a:pt x="761" y="54"/>
                  </a:lnTo>
                  <a:lnTo>
                    <a:pt x="755" y="54"/>
                  </a:lnTo>
                  <a:lnTo>
                    <a:pt x="749" y="54"/>
                  </a:lnTo>
                  <a:lnTo>
                    <a:pt x="743" y="54"/>
                  </a:lnTo>
                  <a:lnTo>
                    <a:pt x="743" y="48"/>
                  </a:lnTo>
                  <a:lnTo>
                    <a:pt x="737" y="48"/>
                  </a:lnTo>
                  <a:lnTo>
                    <a:pt x="731" y="48"/>
                  </a:lnTo>
                  <a:lnTo>
                    <a:pt x="731" y="42"/>
                  </a:lnTo>
                  <a:lnTo>
                    <a:pt x="725" y="42"/>
                  </a:lnTo>
                  <a:lnTo>
                    <a:pt x="719" y="42"/>
                  </a:lnTo>
                  <a:lnTo>
                    <a:pt x="713" y="42"/>
                  </a:lnTo>
                  <a:lnTo>
                    <a:pt x="713" y="36"/>
                  </a:lnTo>
                  <a:lnTo>
                    <a:pt x="707" y="36"/>
                  </a:lnTo>
                  <a:lnTo>
                    <a:pt x="701" y="36"/>
                  </a:lnTo>
                  <a:lnTo>
                    <a:pt x="695" y="36"/>
                  </a:lnTo>
                  <a:lnTo>
                    <a:pt x="689" y="36"/>
                  </a:lnTo>
                  <a:lnTo>
                    <a:pt x="689" y="30"/>
                  </a:lnTo>
                  <a:lnTo>
                    <a:pt x="683" y="30"/>
                  </a:lnTo>
                  <a:lnTo>
                    <a:pt x="677" y="30"/>
                  </a:lnTo>
                  <a:lnTo>
                    <a:pt x="671" y="30"/>
                  </a:lnTo>
                  <a:lnTo>
                    <a:pt x="665" y="24"/>
                  </a:lnTo>
                  <a:lnTo>
                    <a:pt x="659" y="24"/>
                  </a:lnTo>
                  <a:lnTo>
                    <a:pt x="653" y="24"/>
                  </a:lnTo>
                  <a:lnTo>
                    <a:pt x="647" y="24"/>
                  </a:lnTo>
                  <a:lnTo>
                    <a:pt x="641" y="24"/>
                  </a:lnTo>
                  <a:lnTo>
                    <a:pt x="641" y="18"/>
                  </a:lnTo>
                  <a:lnTo>
                    <a:pt x="635" y="18"/>
                  </a:lnTo>
                  <a:lnTo>
                    <a:pt x="629" y="18"/>
                  </a:lnTo>
                  <a:lnTo>
                    <a:pt x="623" y="18"/>
                  </a:lnTo>
                  <a:lnTo>
                    <a:pt x="617" y="18"/>
                  </a:lnTo>
                  <a:lnTo>
                    <a:pt x="611" y="18"/>
                  </a:lnTo>
                  <a:lnTo>
                    <a:pt x="611" y="12"/>
                  </a:lnTo>
                  <a:lnTo>
                    <a:pt x="605" y="12"/>
                  </a:lnTo>
                  <a:lnTo>
                    <a:pt x="599" y="12"/>
                  </a:lnTo>
                  <a:lnTo>
                    <a:pt x="593" y="12"/>
                  </a:lnTo>
                  <a:lnTo>
                    <a:pt x="587" y="12"/>
                  </a:lnTo>
                  <a:lnTo>
                    <a:pt x="581" y="12"/>
                  </a:lnTo>
                  <a:lnTo>
                    <a:pt x="575" y="12"/>
                  </a:lnTo>
                  <a:lnTo>
                    <a:pt x="569" y="12"/>
                  </a:lnTo>
                  <a:lnTo>
                    <a:pt x="569" y="6"/>
                  </a:lnTo>
                  <a:lnTo>
                    <a:pt x="563" y="6"/>
                  </a:lnTo>
                  <a:lnTo>
                    <a:pt x="557" y="6"/>
                  </a:lnTo>
                  <a:lnTo>
                    <a:pt x="551" y="6"/>
                  </a:lnTo>
                  <a:lnTo>
                    <a:pt x="545" y="6"/>
                  </a:lnTo>
                  <a:lnTo>
                    <a:pt x="539" y="6"/>
                  </a:lnTo>
                  <a:lnTo>
                    <a:pt x="533" y="6"/>
                  </a:lnTo>
                  <a:lnTo>
                    <a:pt x="527" y="6"/>
                  </a:lnTo>
                  <a:lnTo>
                    <a:pt x="521" y="6"/>
                  </a:lnTo>
                  <a:lnTo>
                    <a:pt x="515" y="6"/>
                  </a:lnTo>
                  <a:lnTo>
                    <a:pt x="509" y="6"/>
                  </a:lnTo>
                  <a:lnTo>
                    <a:pt x="509" y="0"/>
                  </a:lnTo>
                  <a:lnTo>
                    <a:pt x="503" y="0"/>
                  </a:lnTo>
                  <a:lnTo>
                    <a:pt x="497" y="0"/>
                  </a:lnTo>
                  <a:lnTo>
                    <a:pt x="491" y="0"/>
                  </a:lnTo>
                  <a:lnTo>
                    <a:pt x="485" y="0"/>
                  </a:lnTo>
                  <a:lnTo>
                    <a:pt x="479" y="0"/>
                  </a:lnTo>
                  <a:lnTo>
                    <a:pt x="473" y="0"/>
                  </a:lnTo>
                  <a:lnTo>
                    <a:pt x="467" y="0"/>
                  </a:lnTo>
                  <a:lnTo>
                    <a:pt x="461" y="0"/>
                  </a:lnTo>
                  <a:lnTo>
                    <a:pt x="455" y="0"/>
                  </a:lnTo>
                  <a:lnTo>
                    <a:pt x="449" y="0"/>
                  </a:lnTo>
                  <a:lnTo>
                    <a:pt x="443" y="0"/>
                  </a:lnTo>
                  <a:lnTo>
                    <a:pt x="437" y="0"/>
                  </a:lnTo>
                  <a:lnTo>
                    <a:pt x="431" y="0"/>
                  </a:lnTo>
                  <a:lnTo>
                    <a:pt x="425" y="0"/>
                  </a:lnTo>
                  <a:lnTo>
                    <a:pt x="419" y="0"/>
                  </a:lnTo>
                  <a:lnTo>
                    <a:pt x="413" y="0"/>
                  </a:lnTo>
                  <a:lnTo>
                    <a:pt x="407" y="0"/>
                  </a:lnTo>
                  <a:lnTo>
                    <a:pt x="401" y="0"/>
                  </a:lnTo>
                  <a:lnTo>
                    <a:pt x="395" y="0"/>
                  </a:lnTo>
                  <a:lnTo>
                    <a:pt x="389" y="0"/>
                  </a:lnTo>
                  <a:lnTo>
                    <a:pt x="383" y="0"/>
                  </a:lnTo>
                  <a:lnTo>
                    <a:pt x="378" y="0"/>
                  </a:lnTo>
                  <a:lnTo>
                    <a:pt x="372" y="0"/>
                  </a:lnTo>
                  <a:lnTo>
                    <a:pt x="366" y="0"/>
                  </a:lnTo>
                  <a:lnTo>
                    <a:pt x="360" y="0"/>
                  </a:lnTo>
                  <a:lnTo>
                    <a:pt x="354" y="0"/>
                  </a:lnTo>
                  <a:lnTo>
                    <a:pt x="348" y="0"/>
                  </a:lnTo>
                  <a:lnTo>
                    <a:pt x="342" y="0"/>
                  </a:lnTo>
                  <a:lnTo>
                    <a:pt x="342" y="6"/>
                  </a:lnTo>
                  <a:lnTo>
                    <a:pt x="336" y="6"/>
                  </a:lnTo>
                  <a:lnTo>
                    <a:pt x="330" y="6"/>
                  </a:lnTo>
                  <a:lnTo>
                    <a:pt x="324" y="6"/>
                  </a:lnTo>
                  <a:lnTo>
                    <a:pt x="318" y="6"/>
                  </a:lnTo>
                  <a:lnTo>
                    <a:pt x="312" y="6"/>
                  </a:lnTo>
                  <a:lnTo>
                    <a:pt x="306" y="6"/>
                  </a:lnTo>
                  <a:lnTo>
                    <a:pt x="300" y="6"/>
                  </a:lnTo>
                  <a:lnTo>
                    <a:pt x="294" y="6"/>
                  </a:lnTo>
                  <a:lnTo>
                    <a:pt x="288" y="6"/>
                  </a:lnTo>
                  <a:lnTo>
                    <a:pt x="282" y="6"/>
                  </a:lnTo>
                  <a:lnTo>
                    <a:pt x="282" y="12"/>
                  </a:lnTo>
                  <a:lnTo>
                    <a:pt x="276" y="12"/>
                  </a:lnTo>
                  <a:lnTo>
                    <a:pt x="270" y="12"/>
                  </a:lnTo>
                  <a:lnTo>
                    <a:pt x="264" y="12"/>
                  </a:lnTo>
                  <a:lnTo>
                    <a:pt x="258" y="12"/>
                  </a:lnTo>
                  <a:lnTo>
                    <a:pt x="252" y="12"/>
                  </a:lnTo>
                  <a:lnTo>
                    <a:pt x="246" y="12"/>
                  </a:lnTo>
                  <a:lnTo>
                    <a:pt x="240" y="12"/>
                  </a:lnTo>
                  <a:lnTo>
                    <a:pt x="240" y="18"/>
                  </a:lnTo>
                  <a:lnTo>
                    <a:pt x="234" y="18"/>
                  </a:lnTo>
                  <a:lnTo>
                    <a:pt x="228" y="18"/>
                  </a:lnTo>
                  <a:lnTo>
                    <a:pt x="222" y="18"/>
                  </a:lnTo>
                  <a:lnTo>
                    <a:pt x="216" y="18"/>
                  </a:lnTo>
                  <a:lnTo>
                    <a:pt x="210" y="18"/>
                  </a:lnTo>
                  <a:lnTo>
                    <a:pt x="210" y="24"/>
                  </a:lnTo>
                  <a:lnTo>
                    <a:pt x="204" y="24"/>
                  </a:lnTo>
                  <a:lnTo>
                    <a:pt x="198" y="24"/>
                  </a:lnTo>
                  <a:lnTo>
                    <a:pt x="192" y="24"/>
                  </a:lnTo>
                  <a:lnTo>
                    <a:pt x="186" y="24"/>
                  </a:lnTo>
                  <a:lnTo>
                    <a:pt x="180" y="30"/>
                  </a:lnTo>
                  <a:lnTo>
                    <a:pt x="174" y="30"/>
                  </a:lnTo>
                  <a:lnTo>
                    <a:pt x="168" y="30"/>
                  </a:lnTo>
                  <a:lnTo>
                    <a:pt x="162" y="30"/>
                  </a:lnTo>
                  <a:lnTo>
                    <a:pt x="162" y="36"/>
                  </a:lnTo>
                  <a:lnTo>
                    <a:pt x="156" y="36"/>
                  </a:lnTo>
                  <a:lnTo>
                    <a:pt x="150" y="36"/>
                  </a:lnTo>
                  <a:lnTo>
                    <a:pt x="144" y="36"/>
                  </a:lnTo>
                  <a:lnTo>
                    <a:pt x="138" y="36"/>
                  </a:lnTo>
                  <a:lnTo>
                    <a:pt x="138" y="42"/>
                  </a:lnTo>
                  <a:lnTo>
                    <a:pt x="132" y="42"/>
                  </a:lnTo>
                  <a:lnTo>
                    <a:pt x="126" y="42"/>
                  </a:lnTo>
                  <a:lnTo>
                    <a:pt x="120" y="42"/>
                  </a:lnTo>
                  <a:lnTo>
                    <a:pt x="120" y="48"/>
                  </a:lnTo>
                  <a:lnTo>
                    <a:pt x="114" y="48"/>
                  </a:lnTo>
                  <a:lnTo>
                    <a:pt x="108" y="48"/>
                  </a:lnTo>
                  <a:lnTo>
                    <a:pt x="108" y="54"/>
                  </a:lnTo>
                  <a:lnTo>
                    <a:pt x="102" y="54"/>
                  </a:lnTo>
                  <a:lnTo>
                    <a:pt x="96" y="54"/>
                  </a:lnTo>
                  <a:lnTo>
                    <a:pt x="90" y="54"/>
                  </a:lnTo>
                  <a:lnTo>
                    <a:pt x="90" y="60"/>
                  </a:lnTo>
                  <a:lnTo>
                    <a:pt x="84" y="60"/>
                  </a:lnTo>
                  <a:lnTo>
                    <a:pt x="78" y="60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66" y="66"/>
                  </a:lnTo>
                  <a:lnTo>
                    <a:pt x="66" y="72"/>
                  </a:lnTo>
                  <a:lnTo>
                    <a:pt x="60" y="72"/>
                  </a:lnTo>
                  <a:lnTo>
                    <a:pt x="54" y="78"/>
                  </a:lnTo>
                  <a:lnTo>
                    <a:pt x="48" y="78"/>
                  </a:lnTo>
                  <a:lnTo>
                    <a:pt x="48" y="84"/>
                  </a:lnTo>
                  <a:lnTo>
                    <a:pt x="42" y="84"/>
                  </a:lnTo>
                  <a:lnTo>
                    <a:pt x="42" y="90"/>
                  </a:lnTo>
                  <a:lnTo>
                    <a:pt x="36" y="90"/>
                  </a:lnTo>
                  <a:lnTo>
                    <a:pt x="30" y="90"/>
                  </a:lnTo>
                  <a:lnTo>
                    <a:pt x="30" y="96"/>
                  </a:lnTo>
                  <a:lnTo>
                    <a:pt x="24" y="96"/>
                  </a:lnTo>
                  <a:lnTo>
                    <a:pt x="24" y="102"/>
                  </a:lnTo>
                  <a:lnTo>
                    <a:pt x="18" y="102"/>
                  </a:lnTo>
                  <a:lnTo>
                    <a:pt x="18" y="108"/>
                  </a:lnTo>
                  <a:lnTo>
                    <a:pt x="12" y="108"/>
                  </a:lnTo>
                  <a:lnTo>
                    <a:pt x="12" y="114"/>
                  </a:lnTo>
                  <a:lnTo>
                    <a:pt x="12" y="120"/>
                  </a:lnTo>
                  <a:lnTo>
                    <a:pt x="6" y="120"/>
                  </a:lnTo>
                  <a:lnTo>
                    <a:pt x="6" y="126"/>
                  </a:lnTo>
                  <a:lnTo>
                    <a:pt x="6" y="132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0" y="150"/>
                  </a:lnTo>
                </a:path>
              </a:pathLst>
            </a:custGeom>
            <a:noFill/>
            <a:ln w="38100" cap="flat" cmpd="sng">
              <a:solidFill>
                <a:srgbClr val="800000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4" name="Rectangle 12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3325" name="Rectangle 13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3326" name="Line 14"/>
            <p:cNvSpPr>
              <a:spLocks noChangeShapeType="1"/>
            </p:cNvSpPr>
            <p:nvPr/>
          </p:nvSpPr>
          <p:spPr bwMode="auto">
            <a:xfrm flipH="1">
              <a:off x="78" y="1104"/>
              <a:ext cx="425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7" name="Line 15"/>
            <p:cNvSpPr>
              <a:spLocks noChangeShapeType="1"/>
            </p:cNvSpPr>
            <p:nvPr/>
          </p:nvSpPr>
          <p:spPr bwMode="auto">
            <a:xfrm>
              <a:off x="503" y="2202"/>
              <a:ext cx="426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8" name="Rectangle 16"/>
            <p:cNvSpPr>
              <a:spLocks noChangeArrowheads="1"/>
            </p:cNvSpPr>
            <p:nvPr/>
          </p:nvSpPr>
          <p:spPr bwMode="auto">
            <a:xfrm>
              <a:off x="689" y="1992"/>
              <a:ext cx="85" cy="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r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13329" name="Line 17"/>
            <p:cNvSpPr>
              <a:spLocks noChangeShapeType="1"/>
            </p:cNvSpPr>
            <p:nvPr/>
          </p:nvSpPr>
          <p:spPr bwMode="auto">
            <a:xfrm>
              <a:off x="503" y="1104"/>
              <a:ext cx="1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0" name="Rectangle 18"/>
            <p:cNvSpPr>
              <a:spLocks noChangeArrowheads="1"/>
            </p:cNvSpPr>
            <p:nvPr/>
          </p:nvSpPr>
          <p:spPr bwMode="auto">
            <a:xfrm>
              <a:off x="420" y="1572"/>
              <a:ext cx="121" cy="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h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13331" name="Line 19"/>
            <p:cNvSpPr>
              <a:spLocks noChangeShapeType="1"/>
            </p:cNvSpPr>
            <p:nvPr/>
          </p:nvSpPr>
          <p:spPr bwMode="auto">
            <a:xfrm>
              <a:off x="503" y="2148"/>
              <a:ext cx="54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2" name="Line 20"/>
            <p:cNvSpPr>
              <a:spLocks noChangeShapeType="1"/>
            </p:cNvSpPr>
            <p:nvPr/>
          </p:nvSpPr>
          <p:spPr bwMode="auto">
            <a:xfrm>
              <a:off x="557" y="2148"/>
              <a:ext cx="1" cy="5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3" name="Line 21"/>
            <p:cNvSpPr>
              <a:spLocks noChangeShapeType="1"/>
            </p:cNvSpPr>
            <p:nvPr/>
          </p:nvSpPr>
          <p:spPr bwMode="auto">
            <a:xfrm>
              <a:off x="503" y="1104"/>
              <a:ext cx="426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4" name="Rectangle 22"/>
            <p:cNvSpPr>
              <a:spLocks noChangeArrowheads="1"/>
            </p:cNvSpPr>
            <p:nvPr/>
          </p:nvSpPr>
          <p:spPr bwMode="auto">
            <a:xfrm>
              <a:off x="719" y="1506"/>
              <a:ext cx="164" cy="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 a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13335" name="Line 23"/>
            <p:cNvSpPr>
              <a:spLocks noChangeShapeType="1"/>
            </p:cNvSpPr>
            <p:nvPr/>
          </p:nvSpPr>
          <p:spPr bwMode="auto">
            <a:xfrm flipH="1">
              <a:off x="503" y="72"/>
              <a:ext cx="564" cy="103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6" name="Oval 24"/>
            <p:cNvSpPr>
              <a:spLocks noChangeArrowheads="1"/>
            </p:cNvSpPr>
            <p:nvPr/>
          </p:nvSpPr>
          <p:spPr bwMode="auto">
            <a:xfrm>
              <a:off x="917" y="2190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3337" name="Oval 25"/>
            <p:cNvSpPr>
              <a:spLocks noChangeArrowheads="1"/>
            </p:cNvSpPr>
            <p:nvPr/>
          </p:nvSpPr>
          <p:spPr bwMode="auto">
            <a:xfrm>
              <a:off x="491" y="2190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3338" name="Oval 26"/>
            <p:cNvSpPr>
              <a:spLocks noChangeArrowheads="1"/>
            </p:cNvSpPr>
            <p:nvPr/>
          </p:nvSpPr>
          <p:spPr bwMode="auto">
            <a:xfrm>
              <a:off x="66" y="2190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3339" name="Oval 27"/>
            <p:cNvSpPr>
              <a:spLocks noChangeArrowheads="1"/>
            </p:cNvSpPr>
            <p:nvPr/>
          </p:nvSpPr>
          <p:spPr bwMode="auto">
            <a:xfrm>
              <a:off x="491" y="1092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6143636" y="820345"/>
          <a:ext cx="2838450" cy="2322909"/>
        </p:xfrm>
        <a:graphic>
          <a:graphicData uri="http://schemas.openxmlformats.org/presentationml/2006/ole">
            <p:oleObj spid="_x0000_s14338" r:id="rId3" imgW="1040682" imgH="1302373" progId="Word.Picture.8">
              <p:embed/>
            </p:oleObj>
          </a:graphicData>
        </a:graphic>
      </p:graphicFrame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84163" y="688949"/>
            <a:ext cx="66976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b="1" dirty="0">
                <a:solidFill>
                  <a:schemeClr val="tx2"/>
                </a:solidFill>
                <a:ea typeface="楷体_GB2312" pitchFamily="49" charset="-122"/>
              </a:rPr>
              <a:t>连接圆锥的顶点和底面圆上任一点的线段叫做</a:t>
            </a:r>
            <a:r>
              <a:rPr lang="zh-CN" altLang="zh-CN" b="1" dirty="0">
                <a:solidFill>
                  <a:srgbClr val="FF0000"/>
                </a:solidFill>
                <a:ea typeface="楷体_GB2312" pitchFamily="49" charset="-122"/>
              </a:rPr>
              <a:t>圆锥的母线.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50826" y="2214560"/>
            <a:ext cx="62642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b="1" dirty="0">
                <a:solidFill>
                  <a:schemeClr val="tx2"/>
                </a:solidFill>
                <a:ea typeface="楷体_GB2312" pitchFamily="49" charset="-122"/>
              </a:rPr>
              <a:t>连接圆锥的顶点和底面圆的圆心的线段叫做</a:t>
            </a:r>
            <a:r>
              <a:rPr lang="zh-CN" altLang="zh-CN" b="1" dirty="0">
                <a:solidFill>
                  <a:srgbClr val="FF0000"/>
                </a:solidFill>
                <a:ea typeface="楷体_GB2312" pitchFamily="49" charset="-122"/>
              </a:rPr>
              <a:t>圆锥的高.</a:t>
            </a:r>
            <a:endParaRPr lang="zh-CN" altLang="zh-CN" b="1" dirty="0">
              <a:solidFill>
                <a:srgbClr val="000000"/>
              </a:solidFill>
              <a:ea typeface="楷体_GB2312" pitchFamily="49" charset="-122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79389" y="3071816"/>
            <a:ext cx="770572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sz="3200" b="1" dirty="0">
                <a:solidFill>
                  <a:srgbClr val="000000"/>
                </a:solidFill>
              </a:rPr>
              <a:t>如图，</a:t>
            </a:r>
            <a:r>
              <a:rPr lang="zh-CN" altLang="zh-CN" sz="3200" b="1" dirty="0">
                <a:solidFill>
                  <a:srgbClr val="FF0000"/>
                </a:solidFill>
              </a:rPr>
              <a:t>r </a:t>
            </a:r>
            <a:r>
              <a:rPr lang="zh-CN" altLang="zh-CN" sz="3200" b="1" dirty="0">
                <a:solidFill>
                  <a:srgbClr val="000000"/>
                </a:solidFill>
              </a:rPr>
              <a:t>表示圆锥底面的半径,  </a:t>
            </a:r>
            <a:r>
              <a:rPr lang="zh-CN" altLang="zh-CN" sz="3200" b="1" dirty="0">
                <a:solidFill>
                  <a:srgbClr val="FF0000"/>
                </a:solidFill>
              </a:rPr>
              <a:t>h </a:t>
            </a:r>
            <a:r>
              <a:rPr lang="zh-CN" altLang="zh-CN" sz="3200" b="1" dirty="0">
                <a:solidFill>
                  <a:srgbClr val="000000"/>
                </a:solidFill>
              </a:rPr>
              <a:t>表示圆锥的高, </a:t>
            </a:r>
            <a:r>
              <a:rPr lang="zh-CN" altLang="zh-CN" sz="3200" b="1" dirty="0">
                <a:solidFill>
                  <a:srgbClr val="FF0000"/>
                </a:solidFill>
              </a:rPr>
              <a:t>a</a:t>
            </a:r>
            <a:r>
              <a:rPr lang="zh-CN" altLang="zh-CN" sz="3200" b="1" dirty="0">
                <a:solidFill>
                  <a:srgbClr val="000000"/>
                </a:solidFill>
              </a:rPr>
              <a:t> 表示圆锥的母线长, 那么 </a:t>
            </a:r>
            <a:r>
              <a:rPr lang="zh-CN" altLang="zh-CN" sz="3200" b="1" dirty="0">
                <a:solidFill>
                  <a:srgbClr val="FF0000"/>
                </a:solidFill>
              </a:rPr>
              <a:t>r, h,  a</a:t>
            </a:r>
            <a:r>
              <a:rPr lang="zh-CN" altLang="zh-CN" sz="3200" b="1" dirty="0">
                <a:solidFill>
                  <a:srgbClr val="000000"/>
                </a:solidFill>
              </a:rPr>
              <a:t> 之间有怎样的数量关系呢？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929190" y="4149880"/>
            <a:ext cx="29527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sz="4000" b="1" dirty="0">
                <a:solidFill>
                  <a:srgbClr val="FF0000"/>
                </a:solidFill>
              </a:rPr>
              <a:t>r</a:t>
            </a:r>
            <a:r>
              <a:rPr lang="zh-CN" altLang="zh-CN" sz="4000" b="1" baseline="30000" dirty="0">
                <a:solidFill>
                  <a:srgbClr val="FF0000"/>
                </a:solidFill>
              </a:rPr>
              <a:t>2</a:t>
            </a:r>
            <a:r>
              <a:rPr lang="zh-CN" altLang="zh-CN" sz="4000" b="1" dirty="0">
                <a:solidFill>
                  <a:srgbClr val="FF0000"/>
                </a:solidFill>
              </a:rPr>
              <a:t>+h</a:t>
            </a:r>
            <a:r>
              <a:rPr lang="zh-CN" altLang="zh-CN" sz="4000" b="1" baseline="30000" dirty="0">
                <a:solidFill>
                  <a:srgbClr val="FF0000"/>
                </a:solidFill>
              </a:rPr>
              <a:t>2</a:t>
            </a:r>
            <a:r>
              <a:rPr lang="zh-CN" altLang="zh-CN" sz="4000" b="1" dirty="0">
                <a:solidFill>
                  <a:srgbClr val="FF0000"/>
                </a:solidFill>
              </a:rPr>
              <a:t>=a</a:t>
            </a:r>
            <a:r>
              <a:rPr lang="zh-CN" altLang="zh-CN" sz="4000" b="1" baseline="30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204798" y="1571618"/>
            <a:ext cx="58674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30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问题：圆锥的母线有几条？</a:t>
            </a:r>
            <a:r>
              <a:rPr lang="zh-CN" altLang="zh-CN" sz="3000" b="1" dirty="0"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27035" y="258220"/>
            <a:ext cx="7488237" cy="527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1</a:t>
            </a:r>
            <a:r>
              <a:rPr lang="en-US" altLang="zh-CN" b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.</a:t>
            </a:r>
            <a:r>
              <a:rPr lang="zh-CN" altLang="en-US" b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圆锥中</a:t>
            </a:r>
            <a:r>
              <a:rPr lang="en-US" altLang="zh-CN" b="1" i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r</a:t>
            </a:r>
            <a:r>
              <a:rPr lang="en-US" altLang="zh-CN" b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, </a:t>
            </a:r>
            <a:r>
              <a:rPr lang="en-US" altLang="zh-CN" b="1" i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h</a:t>
            </a:r>
            <a:r>
              <a:rPr lang="en-US" altLang="zh-CN" b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, </a:t>
            </a:r>
            <a:r>
              <a:rPr lang="en-US" altLang="zh-CN" b="1" i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a </a:t>
            </a:r>
            <a:r>
              <a:rPr lang="zh-CN" altLang="en-US" b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之间的数量关系</a:t>
            </a:r>
            <a:r>
              <a:rPr lang="en-US" altLang="zh-CN" b="1" dirty="0">
                <a:solidFill>
                  <a:srgbClr val="000000"/>
                </a:solidFill>
                <a:latin typeface="+mn-lt"/>
                <a:ea typeface="黑体" pitchFamily="49" charset="-122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  <p:bldP spid="16388" grpId="0" autoUpdateAnimBg="0"/>
      <p:bldP spid="16389" grpId="0" autoUpdateAnimBg="0"/>
      <p:bldP spid="16390" grpId="0" autoUpdateAnimBg="0"/>
      <p:bldP spid="1639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95288" y="195262"/>
            <a:ext cx="5054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ea typeface="黑体" pitchFamily="49" charset="-122"/>
              </a:rPr>
              <a:t>2</a:t>
            </a:r>
            <a:r>
              <a:rPr lang="en-US" altLang="zh-CN" b="1" dirty="0">
                <a:solidFill>
                  <a:srgbClr val="000000"/>
                </a:solidFill>
                <a:ea typeface="黑体" pitchFamily="49" charset="-122"/>
              </a:rPr>
              <a:t>.</a:t>
            </a:r>
            <a:r>
              <a:rPr lang="zh-CN" altLang="en-US" b="1" dirty="0">
                <a:solidFill>
                  <a:srgbClr val="000000"/>
                </a:solidFill>
                <a:ea typeface="黑体" pitchFamily="49" charset="-122"/>
              </a:rPr>
              <a:t>圆锥的侧面展开图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00034" y="915405"/>
            <a:ext cx="533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  <a:ea typeface="黑体" pitchFamily="49" charset="-122"/>
              </a:rPr>
              <a:t>(1)</a:t>
            </a:r>
            <a:r>
              <a:rPr lang="zh-CN" altLang="en-US" b="1" dirty="0">
                <a:solidFill>
                  <a:srgbClr val="FF0000"/>
                </a:solidFill>
                <a:ea typeface="黑体" pitchFamily="49" charset="-122"/>
              </a:rPr>
              <a:t>圆锥的侧面展开图是扇形</a:t>
            </a: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500034" y="1643056"/>
            <a:ext cx="56292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  <a:ea typeface="黑体" pitchFamily="49" charset="-122"/>
              </a:rPr>
              <a:t>(2)</a:t>
            </a:r>
            <a:r>
              <a:rPr lang="zh-CN" altLang="en-US" b="1" dirty="0">
                <a:solidFill>
                  <a:srgbClr val="000000"/>
                </a:solidFill>
                <a:ea typeface="黑体" pitchFamily="49" charset="-122"/>
              </a:rPr>
              <a:t>圆锥侧面展开图扇形的半径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b="1" dirty="0">
                <a:solidFill>
                  <a:srgbClr val="FF0000"/>
                </a:solidFill>
                <a:ea typeface="黑体" pitchFamily="49" charset="-122"/>
              </a:rPr>
              <a:t>     半径</a:t>
            </a:r>
            <a:r>
              <a:rPr lang="en-US" altLang="zh-CN" b="1" dirty="0">
                <a:solidFill>
                  <a:srgbClr val="FF0000"/>
                </a:solidFill>
                <a:ea typeface="黑体" pitchFamily="49" charset="-122"/>
              </a:rPr>
              <a:t>=</a:t>
            </a:r>
            <a:r>
              <a:rPr lang="zh-CN" altLang="en-US" b="1" dirty="0">
                <a:solidFill>
                  <a:srgbClr val="FF0000"/>
                </a:solidFill>
                <a:ea typeface="黑体" pitchFamily="49" charset="-122"/>
              </a:rPr>
              <a:t>母线的长</a:t>
            </a:r>
            <a:r>
              <a:rPr lang="en-US" altLang="zh-CN" b="1" i="1" dirty="0">
                <a:solidFill>
                  <a:srgbClr val="000066"/>
                </a:solidFill>
                <a:ea typeface="黑体" pitchFamily="49" charset="-122"/>
              </a:rPr>
              <a:t>a</a:t>
            </a:r>
          </a:p>
        </p:txBody>
      </p:sp>
      <p:grpSp>
        <p:nvGrpSpPr>
          <p:cNvPr id="17437" name="Group 29"/>
          <p:cNvGrpSpPr>
            <a:grpSpLocks/>
          </p:cNvGrpSpPr>
          <p:nvPr/>
        </p:nvGrpSpPr>
        <p:grpSpPr bwMode="auto">
          <a:xfrm>
            <a:off x="500034" y="2714626"/>
            <a:ext cx="5192712" cy="953691"/>
            <a:chOff x="0" y="0"/>
            <a:chExt cx="3271" cy="801"/>
          </a:xfrm>
        </p:grpSpPr>
        <p:sp>
          <p:nvSpPr>
            <p:cNvPr id="15385" name="Rectangle 30">
              <a:hlinkClick r:id="rId3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271" cy="8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en-US" altLang="zh-CN" b="1" dirty="0">
                  <a:solidFill>
                    <a:srgbClr val="000000"/>
                  </a:solidFill>
                  <a:ea typeface="黑体" pitchFamily="49" charset="-122"/>
                </a:rPr>
                <a:t>(3)</a:t>
              </a:r>
              <a:r>
                <a:rPr lang="zh-CN" altLang="en-US" b="1" dirty="0">
                  <a:solidFill>
                    <a:srgbClr val="000000"/>
                  </a:solidFill>
                  <a:ea typeface="黑体" pitchFamily="49" charset="-122"/>
                </a:rPr>
                <a:t>侧面展开图扇形的弧长</a:t>
              </a:r>
            </a:p>
            <a:p>
              <a:pPr eaLnBrk="1" hangingPunct="1">
                <a:buFont typeface="Arial" pitchFamily="34" charset="0"/>
                <a:buNone/>
              </a:pPr>
              <a:r>
                <a:rPr lang="zh-CN" altLang="en-US" b="1" dirty="0">
                  <a:ea typeface="黑体" pitchFamily="49" charset="-122"/>
                </a:rPr>
                <a:t>     </a:t>
              </a:r>
              <a:r>
                <a:rPr lang="zh-CN" altLang="en-US" b="1" dirty="0">
                  <a:solidFill>
                    <a:srgbClr val="CC0000"/>
                  </a:solidFill>
                  <a:ea typeface="黑体" pitchFamily="49" charset="-122"/>
                </a:rPr>
                <a:t>弧长</a:t>
              </a:r>
              <a:r>
                <a:rPr lang="en-US" altLang="zh-CN" b="1" dirty="0">
                  <a:solidFill>
                    <a:srgbClr val="CC0000"/>
                  </a:solidFill>
                  <a:ea typeface="黑体" pitchFamily="49" charset="-122"/>
                </a:rPr>
                <a:t>=</a:t>
              </a:r>
              <a:r>
                <a:rPr lang="zh-CN" altLang="en-US" b="1" dirty="0">
                  <a:solidFill>
                    <a:srgbClr val="CC0000"/>
                  </a:solidFill>
                  <a:ea typeface="黑体" pitchFamily="49" charset="-122"/>
                </a:rPr>
                <a:t>底面周长</a:t>
              </a:r>
              <a:endParaRPr lang="en-US" altLang="zh-CN" b="1" i="1" dirty="0">
                <a:solidFill>
                  <a:srgbClr val="CC0000"/>
                </a:solidFill>
                <a:ea typeface="黑体" pitchFamily="49" charset="-122"/>
              </a:endParaRPr>
            </a:p>
          </p:txBody>
        </p:sp>
        <p:graphicFrame>
          <p:nvGraphicFramePr>
            <p:cNvPr id="15386" name="Object 31"/>
            <p:cNvGraphicFramePr>
              <a:graphicFrameLocks noChangeAspect="1"/>
            </p:cNvGraphicFramePr>
            <p:nvPr/>
          </p:nvGraphicFramePr>
          <p:xfrm>
            <a:off x="1845" y="380"/>
            <a:ext cx="527" cy="340"/>
          </p:xfrm>
          <a:graphic>
            <a:graphicData uri="http://schemas.openxmlformats.org/presentationml/2006/ole">
              <p:oleObj spid="_x0000_s15386" r:id="rId4" imgW="279643" imgH="177954" progId="Equation.DSMT4">
                <p:embed/>
              </p:oleObj>
            </a:graphicData>
          </a:graphic>
        </p:graphicFrame>
      </p:grpSp>
      <p:sp>
        <p:nvSpPr>
          <p:cNvPr id="82" name="Arc 2"/>
          <p:cNvSpPr>
            <a:spLocks/>
          </p:cNvSpPr>
          <p:nvPr/>
        </p:nvSpPr>
        <p:spPr bwMode="auto">
          <a:xfrm flipV="1">
            <a:off x="7299331" y="571486"/>
            <a:ext cx="928694" cy="2613024"/>
          </a:xfrm>
          <a:custGeom>
            <a:avLst/>
            <a:gdLst>
              <a:gd name="T0" fmla="*/ 8414087 w 21600"/>
              <a:gd name="T1" fmla="*/ 0 h 29953"/>
              <a:gd name="T2" fmla="*/ 28475238 w 21600"/>
              <a:gd name="T3" fmla="*/ 227953783 h 29953"/>
              <a:gd name="T4" fmla="*/ 0 w 21600"/>
              <a:gd name="T5" fmla="*/ 158387281 h 2995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9953" fill="none" extrusionOk="0">
                <a:moveTo>
                  <a:pt x="5782" y="0"/>
                </a:moveTo>
                <a:cubicBezTo>
                  <a:pt x="15130" y="2598"/>
                  <a:pt x="21600" y="11109"/>
                  <a:pt x="21600" y="20812"/>
                </a:cubicBezTo>
                <a:cubicBezTo>
                  <a:pt x="21600" y="23970"/>
                  <a:pt x="20907" y="27090"/>
                  <a:pt x="19570" y="29952"/>
                </a:cubicBezTo>
              </a:path>
              <a:path w="21600" h="29953" stroke="0" extrusionOk="0">
                <a:moveTo>
                  <a:pt x="5782" y="0"/>
                </a:moveTo>
                <a:cubicBezTo>
                  <a:pt x="15130" y="2598"/>
                  <a:pt x="21600" y="11109"/>
                  <a:pt x="21600" y="20812"/>
                </a:cubicBezTo>
                <a:cubicBezTo>
                  <a:pt x="21600" y="23970"/>
                  <a:pt x="20907" y="27090"/>
                  <a:pt x="19570" y="29952"/>
                </a:cubicBezTo>
                <a:lnTo>
                  <a:pt x="0" y="20812"/>
                </a:lnTo>
                <a:lnTo>
                  <a:pt x="5782" y="0"/>
                </a:lnTo>
                <a:close/>
              </a:path>
            </a:pathLst>
          </a:custGeom>
          <a:noFill/>
          <a:ln w="57150" cmpd="sng">
            <a:solidFill>
              <a:srgbClr val="00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3" name="Line 3"/>
          <p:cNvSpPr>
            <a:spLocks noChangeShapeType="1"/>
          </p:cNvSpPr>
          <p:nvPr/>
        </p:nvSpPr>
        <p:spPr bwMode="auto">
          <a:xfrm flipV="1">
            <a:off x="6630994" y="571486"/>
            <a:ext cx="1524000" cy="1209675"/>
          </a:xfrm>
          <a:prstGeom prst="line">
            <a:avLst/>
          </a:prstGeom>
          <a:noFill/>
          <a:ln w="57150">
            <a:solidFill>
              <a:srgbClr val="000066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84" name="Line 4"/>
          <p:cNvSpPr>
            <a:spLocks noChangeShapeType="1"/>
          </p:cNvSpPr>
          <p:nvPr/>
        </p:nvSpPr>
        <p:spPr bwMode="auto">
          <a:xfrm>
            <a:off x="6632581" y="3182923"/>
            <a:ext cx="895350" cy="1588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85" name="Line 5"/>
          <p:cNvSpPr>
            <a:spLocks noChangeShapeType="1"/>
          </p:cNvSpPr>
          <p:nvPr/>
        </p:nvSpPr>
        <p:spPr bwMode="auto">
          <a:xfrm>
            <a:off x="6632581" y="1781161"/>
            <a:ext cx="1588" cy="1401762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86" name="Group 33"/>
          <p:cNvGrpSpPr>
            <a:grpSpLocks/>
          </p:cNvGrpSpPr>
          <p:nvPr/>
        </p:nvGrpSpPr>
        <p:grpSpPr bwMode="auto">
          <a:xfrm>
            <a:off x="5429256" y="1436673"/>
            <a:ext cx="2741613" cy="2078038"/>
            <a:chOff x="0" y="0"/>
            <a:chExt cx="1727" cy="1309"/>
          </a:xfrm>
        </p:grpSpPr>
        <p:grpSp>
          <p:nvGrpSpPr>
            <p:cNvPr id="87" name="Group 34"/>
            <p:cNvGrpSpPr>
              <a:grpSpLocks/>
            </p:cNvGrpSpPr>
            <p:nvPr/>
          </p:nvGrpSpPr>
          <p:grpSpPr bwMode="auto">
            <a:xfrm>
              <a:off x="0" y="0"/>
              <a:ext cx="1727" cy="1309"/>
              <a:chOff x="0" y="0"/>
              <a:chExt cx="1727" cy="1309"/>
            </a:xfrm>
          </p:grpSpPr>
          <p:grpSp>
            <p:nvGrpSpPr>
              <p:cNvPr id="89" name="Group 35"/>
              <p:cNvGrpSpPr>
                <a:grpSpLocks/>
              </p:cNvGrpSpPr>
              <p:nvPr/>
            </p:nvGrpSpPr>
            <p:grpSpPr bwMode="auto">
              <a:xfrm>
                <a:off x="244" y="224"/>
                <a:ext cx="1111" cy="1071"/>
                <a:chOff x="0" y="0"/>
                <a:chExt cx="1632" cy="1572"/>
              </a:xfrm>
            </p:grpSpPr>
            <p:sp>
              <p:nvSpPr>
                <p:cNvPr id="94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0" y="0"/>
                  <a:ext cx="768" cy="1296"/>
                </a:xfrm>
                <a:prstGeom prst="line">
                  <a:avLst/>
                </a:prstGeom>
                <a:noFill/>
                <a:ln w="5715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grpSp>
              <p:nvGrpSpPr>
                <p:cNvPr id="95" name="Group 37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632" cy="1572"/>
                  <a:chOff x="0" y="0"/>
                  <a:chExt cx="1632" cy="1572"/>
                </a:xfrm>
              </p:grpSpPr>
              <p:sp>
                <p:nvSpPr>
                  <p:cNvPr id="96" name="Oval 38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044"/>
                    <a:ext cx="1632" cy="528"/>
                  </a:xfrm>
                  <a:prstGeom prst="ellipse">
                    <a:avLst/>
                  </a:prstGeom>
                  <a:noFill/>
                  <a:ln w="57150">
                    <a:solidFill>
                      <a:srgbClr val="660033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eaLnBrk="1" hangingPunct="1">
                      <a:buFont typeface="Arial" pitchFamily="34" charset="0"/>
                      <a:buNone/>
                    </a:pPr>
                    <a:endParaRPr lang="zh-CN" altLang="en-US"/>
                  </a:p>
                </p:txBody>
              </p:sp>
              <p:sp>
                <p:nvSpPr>
                  <p:cNvPr id="97" name="Line 39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768" y="0"/>
                    <a:ext cx="864" cy="1296"/>
                  </a:xfrm>
                  <a:prstGeom prst="line">
                    <a:avLst/>
                  </a:prstGeom>
                  <a:noFill/>
                  <a:ln w="5715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90" name="Text Box 40"/>
              <p:cNvSpPr txBox="1">
                <a:spLocks noChangeArrowheads="1"/>
              </p:cNvSpPr>
              <p:nvPr/>
            </p:nvSpPr>
            <p:spPr bwMode="auto">
              <a:xfrm>
                <a:off x="499" y="0"/>
                <a:ext cx="371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en-US" altLang="zh-CN" b="1">
                    <a:solidFill>
                      <a:srgbClr val="000000"/>
                    </a:solidFill>
                    <a:latin typeface="Arial" pitchFamily="34" charset="0"/>
                  </a:rPr>
                  <a:t>A</a:t>
                </a:r>
              </a:p>
            </p:txBody>
          </p:sp>
          <p:sp>
            <p:nvSpPr>
              <p:cNvPr id="91" name="Text Box 41"/>
              <p:cNvSpPr txBox="1">
                <a:spLocks noChangeArrowheads="1"/>
              </p:cNvSpPr>
              <p:nvPr/>
            </p:nvSpPr>
            <p:spPr bwMode="auto">
              <a:xfrm>
                <a:off x="0" y="982"/>
                <a:ext cx="371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en-US" altLang="zh-CN" b="1">
                    <a:solidFill>
                      <a:srgbClr val="000000"/>
                    </a:solidFill>
                    <a:latin typeface="Arial" pitchFamily="34" charset="0"/>
                  </a:rPr>
                  <a:t>B</a:t>
                </a:r>
              </a:p>
            </p:txBody>
          </p:sp>
          <p:sp>
            <p:nvSpPr>
              <p:cNvPr id="92" name="Text Box 42"/>
              <p:cNvSpPr txBox="1">
                <a:spLocks noChangeArrowheads="1"/>
              </p:cNvSpPr>
              <p:nvPr/>
            </p:nvSpPr>
            <p:spPr bwMode="auto">
              <a:xfrm>
                <a:off x="583" y="1010"/>
                <a:ext cx="37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en-US" altLang="zh-CN" sz="2400" b="1">
                    <a:latin typeface="Arial" pitchFamily="34" charset="0"/>
                  </a:rPr>
                  <a:t>O</a:t>
                </a:r>
              </a:p>
            </p:txBody>
          </p:sp>
          <p:sp>
            <p:nvSpPr>
              <p:cNvPr id="93" name="Text Box 43"/>
              <p:cNvSpPr txBox="1">
                <a:spLocks noChangeArrowheads="1"/>
              </p:cNvSpPr>
              <p:nvPr/>
            </p:nvSpPr>
            <p:spPr bwMode="auto">
              <a:xfrm>
                <a:off x="1356" y="953"/>
                <a:ext cx="371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en-US" altLang="zh-CN" b="1">
                    <a:solidFill>
                      <a:srgbClr val="000000"/>
                    </a:solidFill>
                    <a:latin typeface="Arial" pitchFamily="34" charset="0"/>
                  </a:rPr>
                  <a:t>C</a:t>
                </a:r>
              </a:p>
            </p:txBody>
          </p:sp>
        </p:grpSp>
        <p:sp>
          <p:nvSpPr>
            <p:cNvPr id="88" name="Rectangle 44"/>
            <p:cNvSpPr>
              <a:spLocks noChangeArrowheads="1"/>
            </p:cNvSpPr>
            <p:nvPr/>
          </p:nvSpPr>
          <p:spPr bwMode="auto">
            <a:xfrm>
              <a:off x="1020" y="359"/>
              <a:ext cx="26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buFont typeface="Arial" pitchFamily="34" charset="0"/>
                <a:buNone/>
              </a:pPr>
              <a:r>
                <a:rPr lang="en-US" altLang="zh-CN" sz="3600" b="1" i="1" dirty="0">
                  <a:solidFill>
                    <a:srgbClr val="000000"/>
                  </a:solidFill>
                </a:rPr>
                <a:t>a</a:t>
              </a:r>
            </a:p>
          </p:txBody>
        </p:sp>
      </p:grpSp>
      <p:sp>
        <p:nvSpPr>
          <p:cNvPr id="116" name="Text Box 27"/>
          <p:cNvSpPr txBox="1">
            <a:spLocks noChangeArrowheads="1"/>
          </p:cNvSpPr>
          <p:nvPr/>
        </p:nvSpPr>
        <p:spPr bwMode="auto">
          <a:xfrm>
            <a:off x="6799265" y="2928940"/>
            <a:ext cx="495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000" b="1" i="1" dirty="0">
                <a:solidFill>
                  <a:srgbClr val="FF0000"/>
                </a:solidFill>
              </a:rPr>
              <a:t>r</a:t>
            </a:r>
          </a:p>
        </p:txBody>
      </p:sp>
      <p:graphicFrame>
        <p:nvGraphicFramePr>
          <p:cNvPr id="2" name="Object 32"/>
          <p:cNvGraphicFramePr>
            <a:graphicFrameLocks noChangeAspect="1"/>
          </p:cNvGraphicFramePr>
          <p:nvPr/>
        </p:nvGraphicFramePr>
        <p:xfrm>
          <a:off x="8191518" y="1714494"/>
          <a:ext cx="822325" cy="558800"/>
        </p:xfrm>
        <a:graphic>
          <a:graphicData uri="http://schemas.openxmlformats.org/presentationml/2006/ole">
            <p:oleObj spid="_x0000_s15407" name="Equation" r:id="rId5" imgW="279360" imgH="177480" progId="Equation.DSMT4">
              <p:embed/>
            </p:oleObj>
          </a:graphicData>
        </a:graphic>
      </p:graphicFrame>
      <p:sp>
        <p:nvSpPr>
          <p:cNvPr id="118" name="Text Box 27"/>
          <p:cNvSpPr txBox="1">
            <a:spLocks noChangeArrowheads="1"/>
          </p:cNvSpPr>
          <p:nvPr/>
        </p:nvSpPr>
        <p:spPr bwMode="auto">
          <a:xfrm>
            <a:off x="6786578" y="1357304"/>
            <a:ext cx="11430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000" b="1" i="1" dirty="0" smtClean="0">
                <a:solidFill>
                  <a:srgbClr val="FF0000"/>
                </a:solidFill>
              </a:rPr>
              <a:t>n</a:t>
            </a:r>
            <a:r>
              <a:rPr lang="en-US" altLang="zh-CN" sz="4000" b="1" dirty="0" smtClean="0">
                <a:solidFill>
                  <a:srgbClr val="FF0000"/>
                </a:solidFill>
              </a:rPr>
              <a:t>°</a:t>
            </a:r>
            <a:endParaRPr lang="en-US" altLang="zh-CN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Object 32"/>
          <p:cNvGraphicFramePr>
            <a:graphicFrameLocks noChangeAspect="1"/>
          </p:cNvGraphicFramePr>
          <p:nvPr/>
        </p:nvGraphicFramePr>
        <p:xfrm>
          <a:off x="2693989" y="3714758"/>
          <a:ext cx="1663697" cy="983324"/>
        </p:xfrm>
        <a:graphic>
          <a:graphicData uri="http://schemas.openxmlformats.org/presentationml/2006/ole">
            <p:oleObj spid="_x0000_s15408" name="Equation" r:id="rId6" imgW="711000" imgH="393480" progId="Equation.DSMT4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utoUpdateAnimBg="0"/>
      <p:bldP spid="17416" grpId="0" autoUpdateAnimBg="0"/>
      <p:bldP spid="82" grpId="0" animBg="1"/>
      <p:bldP spid="83" grpId="0" animBg="1"/>
      <p:bldP spid="84" grpId="0" animBg="1"/>
      <p:bldP spid="85" grpId="0" animBg="1"/>
      <p:bldP spid="1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611188" y="838200"/>
          <a:ext cx="1800225" cy="685800"/>
        </p:xfrm>
        <a:graphic>
          <a:graphicData uri="http://schemas.openxmlformats.org/presentationml/2006/ole">
            <p:oleObj spid="_x0000_s16386" name="Equation" r:id="rId3" imgW="799920" imgH="406080" progId="Equation.DSMT4">
              <p:embed/>
            </p:oleObj>
          </a:graphicData>
        </a:graphic>
      </p:graphicFrame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07988" y="195262"/>
            <a:ext cx="61928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>
                <a:solidFill>
                  <a:srgbClr val="333333"/>
                </a:solidFill>
                <a:ea typeface="黑体" pitchFamily="49" charset="-122"/>
              </a:rPr>
              <a:t>3</a:t>
            </a:r>
            <a:r>
              <a:rPr lang="en-US" altLang="zh-CN" b="1" dirty="0">
                <a:solidFill>
                  <a:srgbClr val="333333"/>
                </a:solidFill>
                <a:ea typeface="黑体" pitchFamily="49" charset="-122"/>
              </a:rPr>
              <a:t>.</a:t>
            </a:r>
            <a:r>
              <a:rPr lang="zh-CN" altLang="en-US" b="1" dirty="0">
                <a:solidFill>
                  <a:srgbClr val="333333"/>
                </a:solidFill>
                <a:ea typeface="黑体" pitchFamily="49" charset="-122"/>
              </a:rPr>
              <a:t>圆锥侧面展开图的面积公式</a:t>
            </a:r>
            <a:endParaRPr lang="en-US" altLang="zh-CN" b="1" dirty="0">
              <a:solidFill>
                <a:srgbClr val="333333"/>
              </a:solidFill>
              <a:ea typeface="黑体" pitchFamily="49" charset="-122"/>
            </a:endParaRPr>
          </a:p>
        </p:txBody>
      </p:sp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3263900" y="816769"/>
          <a:ext cx="2560638" cy="728663"/>
        </p:xfrm>
        <a:graphic>
          <a:graphicData uri="http://schemas.openxmlformats.org/presentationml/2006/ole">
            <p:oleObj spid="_x0000_s16389" r:id="rId4" imgW="1168400" imgH="406400" progId="Equation.DSMT4">
              <p:embed/>
            </p:oleObj>
          </a:graphicData>
        </a:graphic>
      </p:graphicFrame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1428744" y="1643056"/>
          <a:ext cx="2214562" cy="563166"/>
        </p:xfrm>
        <a:graphic>
          <a:graphicData uri="http://schemas.openxmlformats.org/presentationml/2006/ole">
            <p:oleObj spid="_x0000_s16390" r:id="rId5" imgW="826217" imgH="279643" progId="Equation.DSMT4">
              <p:embed/>
            </p:oleObj>
          </a:graphicData>
        </a:graphic>
      </p:graphicFrame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2484438" y="1059657"/>
            <a:ext cx="792162" cy="189310"/>
          </a:xfrm>
          <a:prstGeom prst="rightArrow">
            <a:avLst>
              <a:gd name="adj1" fmla="val 50000"/>
              <a:gd name="adj2" fmla="val 78459"/>
            </a:avLst>
          </a:prstGeom>
          <a:solidFill>
            <a:srgbClr val="006600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57158" y="2428874"/>
            <a:ext cx="64627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>
                <a:solidFill>
                  <a:srgbClr val="333333"/>
                </a:solidFill>
                <a:ea typeface="黑体" pitchFamily="49" charset="-122"/>
              </a:rPr>
              <a:t>4</a:t>
            </a:r>
            <a:r>
              <a:rPr lang="en-US" altLang="zh-CN" b="1" dirty="0">
                <a:solidFill>
                  <a:srgbClr val="333333"/>
                </a:solidFill>
                <a:ea typeface="黑体" pitchFamily="49" charset="-122"/>
              </a:rPr>
              <a:t>.</a:t>
            </a:r>
            <a:r>
              <a:rPr lang="zh-CN" altLang="en-US" b="1" dirty="0">
                <a:solidFill>
                  <a:srgbClr val="333333"/>
                </a:solidFill>
                <a:ea typeface="黑体" pitchFamily="49" charset="-122"/>
              </a:rPr>
              <a:t>圆锥的全面积</a:t>
            </a:r>
            <a:r>
              <a:rPr lang="en-US" altLang="zh-CN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或表面积</a:t>
            </a:r>
            <a:r>
              <a:rPr lang="en-US" altLang="zh-CN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  <a:endParaRPr lang="en-US" altLang="zh-CN" b="1" dirty="0">
              <a:solidFill>
                <a:srgbClr val="333333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8441" name="Object 9"/>
          <p:cNvGraphicFramePr>
            <a:graphicFrameLocks noChangeAspect="1"/>
          </p:cNvGraphicFramePr>
          <p:nvPr/>
        </p:nvGraphicFramePr>
        <p:xfrm>
          <a:off x="955683" y="3168261"/>
          <a:ext cx="4759325" cy="546497"/>
        </p:xfrm>
        <a:graphic>
          <a:graphicData uri="http://schemas.openxmlformats.org/presentationml/2006/ole">
            <p:oleObj spid="_x0000_s16393" r:id="rId6" imgW="2170758" imgH="304668" progId="Equation.DSMT4">
              <p:embed/>
            </p:oleObj>
          </a:graphicData>
        </a:graphic>
      </p:graphicFrame>
      <p:grpSp>
        <p:nvGrpSpPr>
          <p:cNvPr id="35" name="Group 10"/>
          <p:cNvGrpSpPr>
            <a:grpSpLocks noChangeAspect="1"/>
          </p:cNvGrpSpPr>
          <p:nvPr/>
        </p:nvGrpSpPr>
        <p:grpSpPr bwMode="auto">
          <a:xfrm>
            <a:off x="5929322" y="-18"/>
            <a:ext cx="2921000" cy="3752850"/>
            <a:chOff x="0" y="0"/>
            <a:chExt cx="1840" cy="2364"/>
          </a:xfrm>
        </p:grpSpPr>
        <p:sp>
          <p:nvSpPr>
            <p:cNvPr id="36" name="AutoShape 11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1840" cy="2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503" y="72"/>
              <a:ext cx="1175" cy="2124"/>
            </a:xfrm>
            <a:custGeom>
              <a:avLst/>
              <a:gdLst>
                <a:gd name="T0" fmla="*/ 2518 w 196"/>
                <a:gd name="T1" fmla="*/ 12744 h 354"/>
                <a:gd name="T2" fmla="*/ 7044 w 196"/>
                <a:gd name="T3" fmla="*/ 6192 h 354"/>
                <a:gd name="T4" fmla="*/ 3345 w 196"/>
                <a:gd name="T5" fmla="*/ 0 h 354"/>
                <a:gd name="T6" fmla="*/ 0 w 196"/>
                <a:gd name="T7" fmla="*/ 6192 h 354"/>
                <a:gd name="T8" fmla="*/ 2518 w 196"/>
                <a:gd name="T9" fmla="*/ 12744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" h="354">
                  <a:moveTo>
                    <a:pt x="70" y="354"/>
                  </a:moveTo>
                  <a:cubicBezTo>
                    <a:pt x="146" y="325"/>
                    <a:pt x="196" y="252"/>
                    <a:pt x="196" y="172"/>
                  </a:cubicBezTo>
                  <a:cubicBezTo>
                    <a:pt x="196" y="100"/>
                    <a:pt x="156" y="34"/>
                    <a:pt x="93" y="0"/>
                  </a:cubicBezTo>
                  <a:lnTo>
                    <a:pt x="0" y="172"/>
                  </a:lnTo>
                  <a:lnTo>
                    <a:pt x="70" y="354"/>
                  </a:lnTo>
                  <a:close/>
                </a:path>
              </a:pathLst>
            </a:custGeom>
            <a:noFill/>
            <a:ln w="0" cmpd="sng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Arc 13"/>
            <p:cNvSpPr>
              <a:spLocks/>
            </p:cNvSpPr>
            <p:nvPr/>
          </p:nvSpPr>
          <p:spPr bwMode="auto">
            <a:xfrm>
              <a:off x="504" y="72"/>
              <a:ext cx="1175" cy="2129"/>
            </a:xfrm>
            <a:custGeom>
              <a:avLst/>
              <a:gdLst>
                <a:gd name="T0" fmla="*/ 31 w 21600"/>
                <a:gd name="T1" fmla="*/ 0 h 39096"/>
                <a:gd name="T2" fmla="*/ 23 w 21600"/>
                <a:gd name="T3" fmla="*/ 116 h 39096"/>
                <a:gd name="T4" fmla="*/ 0 w 21600"/>
                <a:gd name="T5" fmla="*/ 56 h 3909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9096" fill="none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</a:path>
                <a:path w="21600" h="39096" stroke="0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  <a:lnTo>
                    <a:pt x="0" y="18956"/>
                  </a:lnTo>
                  <a:lnTo>
                    <a:pt x="10355" y="-1"/>
                  </a:lnTo>
                  <a:close/>
                </a:path>
              </a:pathLst>
            </a:custGeom>
            <a:solidFill>
              <a:schemeClr val="accent2"/>
            </a:solidFill>
            <a:ln w="38100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Rectangle 14"/>
            <p:cNvSpPr>
              <a:spLocks noChangeArrowheads="1"/>
            </p:cNvSpPr>
            <p:nvPr/>
          </p:nvSpPr>
          <p:spPr bwMode="auto">
            <a:xfrm>
              <a:off x="1714" y="1104"/>
              <a:ext cx="71" cy="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en-US" altLang="zh-CN" sz="3200" b="1" i="1">
                  <a:solidFill>
                    <a:srgbClr val="FF0000"/>
                  </a:solidFill>
                  <a:ea typeface="黑体" pitchFamily="49" charset="-122"/>
                </a:rPr>
                <a:t>l</a:t>
              </a:r>
              <a:endParaRPr lang="en-US" altLang="zh-CN" sz="320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78" y="2202"/>
              <a:ext cx="851" cy="150"/>
            </a:xfrm>
            <a:custGeom>
              <a:avLst/>
              <a:gdLst>
                <a:gd name="T0" fmla="*/ 851 w 851"/>
                <a:gd name="T1" fmla="*/ 12 h 150"/>
                <a:gd name="T2" fmla="*/ 845 w 851"/>
                <a:gd name="T3" fmla="*/ 24 h 150"/>
                <a:gd name="T4" fmla="*/ 839 w 851"/>
                <a:gd name="T5" fmla="*/ 36 h 150"/>
                <a:gd name="T6" fmla="*/ 827 w 851"/>
                <a:gd name="T7" fmla="*/ 48 h 150"/>
                <a:gd name="T8" fmla="*/ 821 w 851"/>
                <a:gd name="T9" fmla="*/ 60 h 150"/>
                <a:gd name="T10" fmla="*/ 809 w 851"/>
                <a:gd name="T11" fmla="*/ 66 h 150"/>
                <a:gd name="T12" fmla="*/ 797 w 851"/>
                <a:gd name="T13" fmla="*/ 72 h 150"/>
                <a:gd name="T14" fmla="*/ 785 w 851"/>
                <a:gd name="T15" fmla="*/ 78 h 150"/>
                <a:gd name="T16" fmla="*/ 767 w 851"/>
                <a:gd name="T17" fmla="*/ 90 h 150"/>
                <a:gd name="T18" fmla="*/ 755 w 851"/>
                <a:gd name="T19" fmla="*/ 96 h 150"/>
                <a:gd name="T20" fmla="*/ 743 w 851"/>
                <a:gd name="T21" fmla="*/ 102 h 150"/>
                <a:gd name="T22" fmla="*/ 725 w 851"/>
                <a:gd name="T23" fmla="*/ 102 h 150"/>
                <a:gd name="T24" fmla="*/ 713 w 851"/>
                <a:gd name="T25" fmla="*/ 108 h 150"/>
                <a:gd name="T26" fmla="*/ 701 w 851"/>
                <a:gd name="T27" fmla="*/ 114 h 150"/>
                <a:gd name="T28" fmla="*/ 689 w 851"/>
                <a:gd name="T29" fmla="*/ 120 h 150"/>
                <a:gd name="T30" fmla="*/ 671 w 851"/>
                <a:gd name="T31" fmla="*/ 120 h 150"/>
                <a:gd name="T32" fmla="*/ 659 w 851"/>
                <a:gd name="T33" fmla="*/ 126 h 150"/>
                <a:gd name="T34" fmla="*/ 641 w 851"/>
                <a:gd name="T35" fmla="*/ 126 h 150"/>
                <a:gd name="T36" fmla="*/ 629 w 851"/>
                <a:gd name="T37" fmla="*/ 132 h 150"/>
                <a:gd name="T38" fmla="*/ 611 w 851"/>
                <a:gd name="T39" fmla="*/ 132 h 150"/>
                <a:gd name="T40" fmla="*/ 599 w 851"/>
                <a:gd name="T41" fmla="*/ 138 h 150"/>
                <a:gd name="T42" fmla="*/ 581 w 851"/>
                <a:gd name="T43" fmla="*/ 138 h 150"/>
                <a:gd name="T44" fmla="*/ 563 w 851"/>
                <a:gd name="T45" fmla="*/ 138 h 150"/>
                <a:gd name="T46" fmla="*/ 551 w 851"/>
                <a:gd name="T47" fmla="*/ 144 h 150"/>
                <a:gd name="T48" fmla="*/ 533 w 851"/>
                <a:gd name="T49" fmla="*/ 144 h 150"/>
                <a:gd name="T50" fmla="*/ 515 w 851"/>
                <a:gd name="T51" fmla="*/ 144 h 150"/>
                <a:gd name="T52" fmla="*/ 497 w 851"/>
                <a:gd name="T53" fmla="*/ 144 h 150"/>
                <a:gd name="T54" fmla="*/ 479 w 851"/>
                <a:gd name="T55" fmla="*/ 144 h 150"/>
                <a:gd name="T56" fmla="*/ 467 w 851"/>
                <a:gd name="T57" fmla="*/ 150 h 150"/>
                <a:gd name="T58" fmla="*/ 449 w 851"/>
                <a:gd name="T59" fmla="*/ 150 h 150"/>
                <a:gd name="T60" fmla="*/ 431 w 851"/>
                <a:gd name="T61" fmla="*/ 150 h 150"/>
                <a:gd name="T62" fmla="*/ 413 w 851"/>
                <a:gd name="T63" fmla="*/ 150 h 150"/>
                <a:gd name="T64" fmla="*/ 395 w 851"/>
                <a:gd name="T65" fmla="*/ 150 h 150"/>
                <a:gd name="T66" fmla="*/ 378 w 851"/>
                <a:gd name="T67" fmla="*/ 150 h 150"/>
                <a:gd name="T68" fmla="*/ 366 w 851"/>
                <a:gd name="T69" fmla="*/ 144 h 150"/>
                <a:gd name="T70" fmla="*/ 348 w 851"/>
                <a:gd name="T71" fmla="*/ 144 h 150"/>
                <a:gd name="T72" fmla="*/ 330 w 851"/>
                <a:gd name="T73" fmla="*/ 144 h 150"/>
                <a:gd name="T74" fmla="*/ 312 w 851"/>
                <a:gd name="T75" fmla="*/ 144 h 150"/>
                <a:gd name="T76" fmla="*/ 294 w 851"/>
                <a:gd name="T77" fmla="*/ 144 h 150"/>
                <a:gd name="T78" fmla="*/ 282 w 851"/>
                <a:gd name="T79" fmla="*/ 138 h 150"/>
                <a:gd name="T80" fmla="*/ 264 w 851"/>
                <a:gd name="T81" fmla="*/ 138 h 150"/>
                <a:gd name="T82" fmla="*/ 252 w 851"/>
                <a:gd name="T83" fmla="*/ 132 h 150"/>
                <a:gd name="T84" fmla="*/ 234 w 851"/>
                <a:gd name="T85" fmla="*/ 132 h 150"/>
                <a:gd name="T86" fmla="*/ 216 w 851"/>
                <a:gd name="T87" fmla="*/ 132 h 150"/>
                <a:gd name="T88" fmla="*/ 204 w 851"/>
                <a:gd name="T89" fmla="*/ 126 h 150"/>
                <a:gd name="T90" fmla="*/ 186 w 851"/>
                <a:gd name="T91" fmla="*/ 126 h 150"/>
                <a:gd name="T92" fmla="*/ 174 w 851"/>
                <a:gd name="T93" fmla="*/ 120 h 150"/>
                <a:gd name="T94" fmla="*/ 162 w 851"/>
                <a:gd name="T95" fmla="*/ 114 h 150"/>
                <a:gd name="T96" fmla="*/ 144 w 851"/>
                <a:gd name="T97" fmla="*/ 114 h 150"/>
                <a:gd name="T98" fmla="*/ 132 w 851"/>
                <a:gd name="T99" fmla="*/ 108 h 150"/>
                <a:gd name="T100" fmla="*/ 120 w 851"/>
                <a:gd name="T101" fmla="*/ 102 h 150"/>
                <a:gd name="T102" fmla="*/ 108 w 851"/>
                <a:gd name="T103" fmla="*/ 96 h 150"/>
                <a:gd name="T104" fmla="*/ 96 w 851"/>
                <a:gd name="T105" fmla="*/ 90 h 150"/>
                <a:gd name="T106" fmla="*/ 78 w 851"/>
                <a:gd name="T107" fmla="*/ 84 h 150"/>
                <a:gd name="T108" fmla="*/ 60 w 851"/>
                <a:gd name="T109" fmla="*/ 78 h 150"/>
                <a:gd name="T110" fmla="*/ 48 w 851"/>
                <a:gd name="T111" fmla="*/ 72 h 150"/>
                <a:gd name="T112" fmla="*/ 42 w 851"/>
                <a:gd name="T113" fmla="*/ 60 h 150"/>
                <a:gd name="T114" fmla="*/ 30 w 851"/>
                <a:gd name="T115" fmla="*/ 54 h 150"/>
                <a:gd name="T116" fmla="*/ 18 w 851"/>
                <a:gd name="T117" fmla="*/ 48 h 150"/>
                <a:gd name="T118" fmla="*/ 12 w 851"/>
                <a:gd name="T119" fmla="*/ 30 h 150"/>
                <a:gd name="T120" fmla="*/ 6 w 851"/>
                <a:gd name="T121" fmla="*/ 18 h 150"/>
                <a:gd name="T122" fmla="*/ 0 w 851"/>
                <a:gd name="T123" fmla="*/ 6 h 15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1" h="150">
                  <a:moveTo>
                    <a:pt x="851" y="0"/>
                  </a:moveTo>
                  <a:lnTo>
                    <a:pt x="851" y="6"/>
                  </a:lnTo>
                  <a:lnTo>
                    <a:pt x="851" y="12"/>
                  </a:lnTo>
                  <a:lnTo>
                    <a:pt x="851" y="18"/>
                  </a:lnTo>
                  <a:lnTo>
                    <a:pt x="845" y="18"/>
                  </a:lnTo>
                  <a:lnTo>
                    <a:pt x="845" y="24"/>
                  </a:lnTo>
                  <a:lnTo>
                    <a:pt x="845" y="30"/>
                  </a:lnTo>
                  <a:lnTo>
                    <a:pt x="839" y="30"/>
                  </a:lnTo>
                  <a:lnTo>
                    <a:pt x="839" y="36"/>
                  </a:lnTo>
                  <a:lnTo>
                    <a:pt x="833" y="42"/>
                  </a:lnTo>
                  <a:lnTo>
                    <a:pt x="833" y="48"/>
                  </a:lnTo>
                  <a:lnTo>
                    <a:pt x="827" y="48"/>
                  </a:lnTo>
                  <a:lnTo>
                    <a:pt x="827" y="54"/>
                  </a:lnTo>
                  <a:lnTo>
                    <a:pt x="821" y="54"/>
                  </a:lnTo>
                  <a:lnTo>
                    <a:pt x="821" y="60"/>
                  </a:lnTo>
                  <a:lnTo>
                    <a:pt x="815" y="60"/>
                  </a:lnTo>
                  <a:lnTo>
                    <a:pt x="809" y="60"/>
                  </a:lnTo>
                  <a:lnTo>
                    <a:pt x="809" y="66"/>
                  </a:lnTo>
                  <a:lnTo>
                    <a:pt x="803" y="66"/>
                  </a:lnTo>
                  <a:lnTo>
                    <a:pt x="803" y="72"/>
                  </a:lnTo>
                  <a:lnTo>
                    <a:pt x="797" y="72"/>
                  </a:lnTo>
                  <a:lnTo>
                    <a:pt x="791" y="72"/>
                  </a:lnTo>
                  <a:lnTo>
                    <a:pt x="791" y="78"/>
                  </a:lnTo>
                  <a:lnTo>
                    <a:pt x="785" y="78"/>
                  </a:lnTo>
                  <a:lnTo>
                    <a:pt x="779" y="84"/>
                  </a:lnTo>
                  <a:lnTo>
                    <a:pt x="773" y="84"/>
                  </a:lnTo>
                  <a:lnTo>
                    <a:pt x="767" y="90"/>
                  </a:lnTo>
                  <a:lnTo>
                    <a:pt x="761" y="90"/>
                  </a:lnTo>
                  <a:lnTo>
                    <a:pt x="755" y="90"/>
                  </a:lnTo>
                  <a:lnTo>
                    <a:pt x="755" y="96"/>
                  </a:lnTo>
                  <a:lnTo>
                    <a:pt x="749" y="96"/>
                  </a:lnTo>
                  <a:lnTo>
                    <a:pt x="743" y="96"/>
                  </a:lnTo>
                  <a:lnTo>
                    <a:pt x="743" y="102"/>
                  </a:lnTo>
                  <a:lnTo>
                    <a:pt x="737" y="102"/>
                  </a:lnTo>
                  <a:lnTo>
                    <a:pt x="731" y="102"/>
                  </a:lnTo>
                  <a:lnTo>
                    <a:pt x="725" y="102"/>
                  </a:lnTo>
                  <a:lnTo>
                    <a:pt x="725" y="108"/>
                  </a:lnTo>
                  <a:lnTo>
                    <a:pt x="719" y="108"/>
                  </a:lnTo>
                  <a:lnTo>
                    <a:pt x="713" y="108"/>
                  </a:lnTo>
                  <a:lnTo>
                    <a:pt x="707" y="108"/>
                  </a:lnTo>
                  <a:lnTo>
                    <a:pt x="707" y="114"/>
                  </a:lnTo>
                  <a:lnTo>
                    <a:pt x="701" y="114"/>
                  </a:lnTo>
                  <a:lnTo>
                    <a:pt x="695" y="114"/>
                  </a:lnTo>
                  <a:lnTo>
                    <a:pt x="689" y="114"/>
                  </a:lnTo>
                  <a:lnTo>
                    <a:pt x="689" y="120"/>
                  </a:lnTo>
                  <a:lnTo>
                    <a:pt x="683" y="120"/>
                  </a:lnTo>
                  <a:lnTo>
                    <a:pt x="677" y="120"/>
                  </a:lnTo>
                  <a:lnTo>
                    <a:pt x="671" y="120"/>
                  </a:lnTo>
                  <a:lnTo>
                    <a:pt x="665" y="120"/>
                  </a:lnTo>
                  <a:lnTo>
                    <a:pt x="665" y="126"/>
                  </a:lnTo>
                  <a:lnTo>
                    <a:pt x="659" y="126"/>
                  </a:lnTo>
                  <a:lnTo>
                    <a:pt x="653" y="126"/>
                  </a:lnTo>
                  <a:lnTo>
                    <a:pt x="647" y="126"/>
                  </a:lnTo>
                  <a:lnTo>
                    <a:pt x="641" y="126"/>
                  </a:lnTo>
                  <a:lnTo>
                    <a:pt x="635" y="126"/>
                  </a:lnTo>
                  <a:lnTo>
                    <a:pt x="635" y="132"/>
                  </a:lnTo>
                  <a:lnTo>
                    <a:pt x="629" y="132"/>
                  </a:lnTo>
                  <a:lnTo>
                    <a:pt x="623" y="132"/>
                  </a:lnTo>
                  <a:lnTo>
                    <a:pt x="617" y="132"/>
                  </a:lnTo>
                  <a:lnTo>
                    <a:pt x="611" y="132"/>
                  </a:lnTo>
                  <a:lnTo>
                    <a:pt x="605" y="132"/>
                  </a:lnTo>
                  <a:lnTo>
                    <a:pt x="599" y="132"/>
                  </a:lnTo>
                  <a:lnTo>
                    <a:pt x="599" y="138"/>
                  </a:lnTo>
                  <a:lnTo>
                    <a:pt x="593" y="138"/>
                  </a:lnTo>
                  <a:lnTo>
                    <a:pt x="587" y="138"/>
                  </a:lnTo>
                  <a:lnTo>
                    <a:pt x="581" y="138"/>
                  </a:lnTo>
                  <a:lnTo>
                    <a:pt x="575" y="138"/>
                  </a:lnTo>
                  <a:lnTo>
                    <a:pt x="569" y="138"/>
                  </a:lnTo>
                  <a:lnTo>
                    <a:pt x="563" y="138"/>
                  </a:lnTo>
                  <a:lnTo>
                    <a:pt x="557" y="138"/>
                  </a:lnTo>
                  <a:lnTo>
                    <a:pt x="557" y="144"/>
                  </a:lnTo>
                  <a:lnTo>
                    <a:pt x="551" y="144"/>
                  </a:lnTo>
                  <a:lnTo>
                    <a:pt x="545" y="144"/>
                  </a:lnTo>
                  <a:lnTo>
                    <a:pt x="539" y="144"/>
                  </a:lnTo>
                  <a:lnTo>
                    <a:pt x="533" y="144"/>
                  </a:lnTo>
                  <a:lnTo>
                    <a:pt x="527" y="144"/>
                  </a:lnTo>
                  <a:lnTo>
                    <a:pt x="521" y="144"/>
                  </a:lnTo>
                  <a:lnTo>
                    <a:pt x="515" y="144"/>
                  </a:lnTo>
                  <a:lnTo>
                    <a:pt x="509" y="144"/>
                  </a:lnTo>
                  <a:lnTo>
                    <a:pt x="503" y="144"/>
                  </a:lnTo>
                  <a:lnTo>
                    <a:pt x="497" y="144"/>
                  </a:lnTo>
                  <a:lnTo>
                    <a:pt x="491" y="144"/>
                  </a:lnTo>
                  <a:lnTo>
                    <a:pt x="485" y="144"/>
                  </a:lnTo>
                  <a:lnTo>
                    <a:pt x="479" y="144"/>
                  </a:lnTo>
                  <a:lnTo>
                    <a:pt x="479" y="150"/>
                  </a:lnTo>
                  <a:lnTo>
                    <a:pt x="473" y="150"/>
                  </a:lnTo>
                  <a:lnTo>
                    <a:pt x="467" y="150"/>
                  </a:lnTo>
                  <a:lnTo>
                    <a:pt x="461" y="150"/>
                  </a:lnTo>
                  <a:lnTo>
                    <a:pt x="455" y="150"/>
                  </a:lnTo>
                  <a:lnTo>
                    <a:pt x="449" y="150"/>
                  </a:lnTo>
                  <a:lnTo>
                    <a:pt x="443" y="150"/>
                  </a:lnTo>
                  <a:lnTo>
                    <a:pt x="437" y="150"/>
                  </a:lnTo>
                  <a:lnTo>
                    <a:pt x="431" y="150"/>
                  </a:lnTo>
                  <a:lnTo>
                    <a:pt x="425" y="150"/>
                  </a:lnTo>
                  <a:lnTo>
                    <a:pt x="419" y="150"/>
                  </a:lnTo>
                  <a:lnTo>
                    <a:pt x="413" y="150"/>
                  </a:lnTo>
                  <a:lnTo>
                    <a:pt x="407" y="150"/>
                  </a:lnTo>
                  <a:lnTo>
                    <a:pt x="401" y="150"/>
                  </a:lnTo>
                  <a:lnTo>
                    <a:pt x="395" y="150"/>
                  </a:lnTo>
                  <a:lnTo>
                    <a:pt x="389" y="150"/>
                  </a:lnTo>
                  <a:lnTo>
                    <a:pt x="383" y="150"/>
                  </a:lnTo>
                  <a:lnTo>
                    <a:pt x="378" y="150"/>
                  </a:lnTo>
                  <a:lnTo>
                    <a:pt x="372" y="150"/>
                  </a:lnTo>
                  <a:lnTo>
                    <a:pt x="372" y="144"/>
                  </a:lnTo>
                  <a:lnTo>
                    <a:pt x="366" y="144"/>
                  </a:lnTo>
                  <a:lnTo>
                    <a:pt x="360" y="144"/>
                  </a:lnTo>
                  <a:lnTo>
                    <a:pt x="354" y="144"/>
                  </a:lnTo>
                  <a:lnTo>
                    <a:pt x="348" y="144"/>
                  </a:lnTo>
                  <a:lnTo>
                    <a:pt x="342" y="144"/>
                  </a:lnTo>
                  <a:lnTo>
                    <a:pt x="336" y="144"/>
                  </a:lnTo>
                  <a:lnTo>
                    <a:pt x="330" y="144"/>
                  </a:lnTo>
                  <a:lnTo>
                    <a:pt x="324" y="144"/>
                  </a:lnTo>
                  <a:lnTo>
                    <a:pt x="318" y="144"/>
                  </a:lnTo>
                  <a:lnTo>
                    <a:pt x="312" y="144"/>
                  </a:lnTo>
                  <a:lnTo>
                    <a:pt x="306" y="144"/>
                  </a:lnTo>
                  <a:lnTo>
                    <a:pt x="300" y="144"/>
                  </a:lnTo>
                  <a:lnTo>
                    <a:pt x="294" y="144"/>
                  </a:lnTo>
                  <a:lnTo>
                    <a:pt x="294" y="138"/>
                  </a:lnTo>
                  <a:lnTo>
                    <a:pt x="288" y="138"/>
                  </a:lnTo>
                  <a:lnTo>
                    <a:pt x="282" y="138"/>
                  </a:lnTo>
                  <a:lnTo>
                    <a:pt x="276" y="138"/>
                  </a:lnTo>
                  <a:lnTo>
                    <a:pt x="270" y="138"/>
                  </a:lnTo>
                  <a:lnTo>
                    <a:pt x="264" y="138"/>
                  </a:lnTo>
                  <a:lnTo>
                    <a:pt x="258" y="138"/>
                  </a:lnTo>
                  <a:lnTo>
                    <a:pt x="252" y="138"/>
                  </a:lnTo>
                  <a:lnTo>
                    <a:pt x="252" y="132"/>
                  </a:lnTo>
                  <a:lnTo>
                    <a:pt x="246" y="132"/>
                  </a:lnTo>
                  <a:lnTo>
                    <a:pt x="240" y="132"/>
                  </a:lnTo>
                  <a:lnTo>
                    <a:pt x="234" y="132"/>
                  </a:lnTo>
                  <a:lnTo>
                    <a:pt x="228" y="132"/>
                  </a:lnTo>
                  <a:lnTo>
                    <a:pt x="222" y="132"/>
                  </a:lnTo>
                  <a:lnTo>
                    <a:pt x="216" y="132"/>
                  </a:lnTo>
                  <a:lnTo>
                    <a:pt x="216" y="126"/>
                  </a:lnTo>
                  <a:lnTo>
                    <a:pt x="210" y="126"/>
                  </a:lnTo>
                  <a:lnTo>
                    <a:pt x="204" y="126"/>
                  </a:lnTo>
                  <a:lnTo>
                    <a:pt x="198" y="126"/>
                  </a:lnTo>
                  <a:lnTo>
                    <a:pt x="192" y="126"/>
                  </a:lnTo>
                  <a:lnTo>
                    <a:pt x="186" y="126"/>
                  </a:lnTo>
                  <a:lnTo>
                    <a:pt x="186" y="120"/>
                  </a:lnTo>
                  <a:lnTo>
                    <a:pt x="180" y="120"/>
                  </a:lnTo>
                  <a:lnTo>
                    <a:pt x="174" y="120"/>
                  </a:lnTo>
                  <a:lnTo>
                    <a:pt x="168" y="120"/>
                  </a:lnTo>
                  <a:lnTo>
                    <a:pt x="162" y="120"/>
                  </a:lnTo>
                  <a:lnTo>
                    <a:pt x="162" y="114"/>
                  </a:lnTo>
                  <a:lnTo>
                    <a:pt x="156" y="114"/>
                  </a:lnTo>
                  <a:lnTo>
                    <a:pt x="150" y="114"/>
                  </a:lnTo>
                  <a:lnTo>
                    <a:pt x="144" y="114"/>
                  </a:lnTo>
                  <a:lnTo>
                    <a:pt x="144" y="108"/>
                  </a:lnTo>
                  <a:lnTo>
                    <a:pt x="138" y="108"/>
                  </a:lnTo>
                  <a:lnTo>
                    <a:pt x="132" y="108"/>
                  </a:lnTo>
                  <a:lnTo>
                    <a:pt x="126" y="108"/>
                  </a:lnTo>
                  <a:lnTo>
                    <a:pt x="126" y="102"/>
                  </a:lnTo>
                  <a:lnTo>
                    <a:pt x="120" y="102"/>
                  </a:lnTo>
                  <a:lnTo>
                    <a:pt x="114" y="102"/>
                  </a:lnTo>
                  <a:lnTo>
                    <a:pt x="108" y="102"/>
                  </a:lnTo>
                  <a:lnTo>
                    <a:pt x="108" y="96"/>
                  </a:lnTo>
                  <a:lnTo>
                    <a:pt x="102" y="96"/>
                  </a:lnTo>
                  <a:lnTo>
                    <a:pt x="96" y="96"/>
                  </a:lnTo>
                  <a:lnTo>
                    <a:pt x="96" y="90"/>
                  </a:lnTo>
                  <a:lnTo>
                    <a:pt x="90" y="90"/>
                  </a:lnTo>
                  <a:lnTo>
                    <a:pt x="84" y="90"/>
                  </a:lnTo>
                  <a:lnTo>
                    <a:pt x="78" y="84"/>
                  </a:lnTo>
                  <a:lnTo>
                    <a:pt x="72" y="84"/>
                  </a:lnTo>
                  <a:lnTo>
                    <a:pt x="66" y="78"/>
                  </a:lnTo>
                  <a:lnTo>
                    <a:pt x="60" y="78"/>
                  </a:lnTo>
                  <a:lnTo>
                    <a:pt x="60" y="72"/>
                  </a:lnTo>
                  <a:lnTo>
                    <a:pt x="54" y="72"/>
                  </a:lnTo>
                  <a:lnTo>
                    <a:pt x="48" y="72"/>
                  </a:lnTo>
                  <a:lnTo>
                    <a:pt x="48" y="66"/>
                  </a:lnTo>
                  <a:lnTo>
                    <a:pt x="42" y="66"/>
                  </a:lnTo>
                  <a:lnTo>
                    <a:pt x="42" y="60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4" y="48"/>
                  </a:lnTo>
                  <a:lnTo>
                    <a:pt x="18" y="48"/>
                  </a:lnTo>
                  <a:lnTo>
                    <a:pt x="18" y="42"/>
                  </a:lnTo>
                  <a:lnTo>
                    <a:pt x="12" y="36"/>
                  </a:lnTo>
                  <a:lnTo>
                    <a:pt x="12" y="30"/>
                  </a:lnTo>
                  <a:lnTo>
                    <a:pt x="6" y="30"/>
                  </a:lnTo>
                  <a:lnTo>
                    <a:pt x="6" y="24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8100" cmpd="sng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Rectangle 16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42" name="Rectangle 17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auto">
            <a:xfrm>
              <a:off x="78" y="2052"/>
              <a:ext cx="851" cy="150"/>
            </a:xfrm>
            <a:custGeom>
              <a:avLst/>
              <a:gdLst>
                <a:gd name="T0" fmla="*/ 851 w 851"/>
                <a:gd name="T1" fmla="*/ 138 h 150"/>
                <a:gd name="T2" fmla="*/ 845 w 851"/>
                <a:gd name="T3" fmla="*/ 126 h 150"/>
                <a:gd name="T4" fmla="*/ 839 w 851"/>
                <a:gd name="T5" fmla="*/ 114 h 150"/>
                <a:gd name="T6" fmla="*/ 833 w 851"/>
                <a:gd name="T7" fmla="*/ 102 h 150"/>
                <a:gd name="T8" fmla="*/ 821 w 851"/>
                <a:gd name="T9" fmla="*/ 96 h 150"/>
                <a:gd name="T10" fmla="*/ 809 w 851"/>
                <a:gd name="T11" fmla="*/ 90 h 150"/>
                <a:gd name="T12" fmla="*/ 803 w 851"/>
                <a:gd name="T13" fmla="*/ 78 h 150"/>
                <a:gd name="T14" fmla="*/ 785 w 851"/>
                <a:gd name="T15" fmla="*/ 72 h 150"/>
                <a:gd name="T16" fmla="*/ 773 w 851"/>
                <a:gd name="T17" fmla="*/ 66 h 150"/>
                <a:gd name="T18" fmla="*/ 761 w 851"/>
                <a:gd name="T19" fmla="*/ 60 h 150"/>
                <a:gd name="T20" fmla="*/ 749 w 851"/>
                <a:gd name="T21" fmla="*/ 54 h 150"/>
                <a:gd name="T22" fmla="*/ 737 w 851"/>
                <a:gd name="T23" fmla="*/ 48 h 150"/>
                <a:gd name="T24" fmla="*/ 725 w 851"/>
                <a:gd name="T25" fmla="*/ 42 h 150"/>
                <a:gd name="T26" fmla="*/ 713 w 851"/>
                <a:gd name="T27" fmla="*/ 36 h 150"/>
                <a:gd name="T28" fmla="*/ 695 w 851"/>
                <a:gd name="T29" fmla="*/ 36 h 150"/>
                <a:gd name="T30" fmla="*/ 683 w 851"/>
                <a:gd name="T31" fmla="*/ 30 h 150"/>
                <a:gd name="T32" fmla="*/ 665 w 851"/>
                <a:gd name="T33" fmla="*/ 24 h 150"/>
                <a:gd name="T34" fmla="*/ 647 w 851"/>
                <a:gd name="T35" fmla="*/ 24 h 150"/>
                <a:gd name="T36" fmla="*/ 635 w 851"/>
                <a:gd name="T37" fmla="*/ 18 h 150"/>
                <a:gd name="T38" fmla="*/ 617 w 851"/>
                <a:gd name="T39" fmla="*/ 18 h 150"/>
                <a:gd name="T40" fmla="*/ 605 w 851"/>
                <a:gd name="T41" fmla="*/ 12 h 150"/>
                <a:gd name="T42" fmla="*/ 587 w 851"/>
                <a:gd name="T43" fmla="*/ 12 h 150"/>
                <a:gd name="T44" fmla="*/ 569 w 851"/>
                <a:gd name="T45" fmla="*/ 12 h 150"/>
                <a:gd name="T46" fmla="*/ 557 w 851"/>
                <a:gd name="T47" fmla="*/ 6 h 150"/>
                <a:gd name="T48" fmla="*/ 539 w 851"/>
                <a:gd name="T49" fmla="*/ 6 h 150"/>
                <a:gd name="T50" fmla="*/ 521 w 851"/>
                <a:gd name="T51" fmla="*/ 6 h 150"/>
                <a:gd name="T52" fmla="*/ 509 w 851"/>
                <a:gd name="T53" fmla="*/ 0 h 150"/>
                <a:gd name="T54" fmla="*/ 491 w 851"/>
                <a:gd name="T55" fmla="*/ 0 h 150"/>
                <a:gd name="T56" fmla="*/ 473 w 851"/>
                <a:gd name="T57" fmla="*/ 0 h 150"/>
                <a:gd name="T58" fmla="*/ 455 w 851"/>
                <a:gd name="T59" fmla="*/ 0 h 150"/>
                <a:gd name="T60" fmla="*/ 437 w 851"/>
                <a:gd name="T61" fmla="*/ 0 h 150"/>
                <a:gd name="T62" fmla="*/ 419 w 851"/>
                <a:gd name="T63" fmla="*/ 0 h 150"/>
                <a:gd name="T64" fmla="*/ 401 w 851"/>
                <a:gd name="T65" fmla="*/ 0 h 150"/>
                <a:gd name="T66" fmla="*/ 383 w 851"/>
                <a:gd name="T67" fmla="*/ 0 h 150"/>
                <a:gd name="T68" fmla="*/ 366 w 851"/>
                <a:gd name="T69" fmla="*/ 0 h 150"/>
                <a:gd name="T70" fmla="*/ 348 w 851"/>
                <a:gd name="T71" fmla="*/ 0 h 150"/>
                <a:gd name="T72" fmla="*/ 336 w 851"/>
                <a:gd name="T73" fmla="*/ 6 h 150"/>
                <a:gd name="T74" fmla="*/ 318 w 851"/>
                <a:gd name="T75" fmla="*/ 6 h 150"/>
                <a:gd name="T76" fmla="*/ 300 w 851"/>
                <a:gd name="T77" fmla="*/ 6 h 150"/>
                <a:gd name="T78" fmla="*/ 282 w 851"/>
                <a:gd name="T79" fmla="*/ 6 h 150"/>
                <a:gd name="T80" fmla="*/ 270 w 851"/>
                <a:gd name="T81" fmla="*/ 12 h 150"/>
                <a:gd name="T82" fmla="*/ 252 w 851"/>
                <a:gd name="T83" fmla="*/ 12 h 150"/>
                <a:gd name="T84" fmla="*/ 240 w 851"/>
                <a:gd name="T85" fmla="*/ 18 h 150"/>
                <a:gd name="T86" fmla="*/ 222 w 851"/>
                <a:gd name="T87" fmla="*/ 18 h 150"/>
                <a:gd name="T88" fmla="*/ 210 w 851"/>
                <a:gd name="T89" fmla="*/ 24 h 150"/>
                <a:gd name="T90" fmla="*/ 192 w 851"/>
                <a:gd name="T91" fmla="*/ 24 h 150"/>
                <a:gd name="T92" fmla="*/ 174 w 851"/>
                <a:gd name="T93" fmla="*/ 30 h 150"/>
                <a:gd name="T94" fmla="*/ 162 w 851"/>
                <a:gd name="T95" fmla="*/ 36 h 150"/>
                <a:gd name="T96" fmla="*/ 144 w 851"/>
                <a:gd name="T97" fmla="*/ 36 h 150"/>
                <a:gd name="T98" fmla="*/ 132 w 851"/>
                <a:gd name="T99" fmla="*/ 42 h 150"/>
                <a:gd name="T100" fmla="*/ 120 w 851"/>
                <a:gd name="T101" fmla="*/ 48 h 150"/>
                <a:gd name="T102" fmla="*/ 108 w 851"/>
                <a:gd name="T103" fmla="*/ 54 h 150"/>
                <a:gd name="T104" fmla="*/ 90 w 851"/>
                <a:gd name="T105" fmla="*/ 54 h 150"/>
                <a:gd name="T106" fmla="*/ 78 w 851"/>
                <a:gd name="T107" fmla="*/ 60 h 150"/>
                <a:gd name="T108" fmla="*/ 66 w 851"/>
                <a:gd name="T109" fmla="*/ 66 h 150"/>
                <a:gd name="T110" fmla="*/ 54 w 851"/>
                <a:gd name="T111" fmla="*/ 78 h 150"/>
                <a:gd name="T112" fmla="*/ 42 w 851"/>
                <a:gd name="T113" fmla="*/ 84 h 150"/>
                <a:gd name="T114" fmla="*/ 30 w 851"/>
                <a:gd name="T115" fmla="*/ 90 h 150"/>
                <a:gd name="T116" fmla="*/ 24 w 851"/>
                <a:gd name="T117" fmla="*/ 102 h 150"/>
                <a:gd name="T118" fmla="*/ 12 w 851"/>
                <a:gd name="T119" fmla="*/ 108 h 150"/>
                <a:gd name="T120" fmla="*/ 6 w 851"/>
                <a:gd name="T121" fmla="*/ 120 h 150"/>
                <a:gd name="T122" fmla="*/ 0 w 851"/>
                <a:gd name="T123" fmla="*/ 132 h 150"/>
                <a:gd name="T124" fmla="*/ 0 w 851"/>
                <a:gd name="T125" fmla="*/ 150 h 1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851" h="150">
                  <a:moveTo>
                    <a:pt x="851" y="150"/>
                  </a:moveTo>
                  <a:lnTo>
                    <a:pt x="851" y="144"/>
                  </a:lnTo>
                  <a:lnTo>
                    <a:pt x="851" y="138"/>
                  </a:lnTo>
                  <a:lnTo>
                    <a:pt x="851" y="132"/>
                  </a:lnTo>
                  <a:lnTo>
                    <a:pt x="845" y="132"/>
                  </a:lnTo>
                  <a:lnTo>
                    <a:pt x="845" y="126"/>
                  </a:lnTo>
                  <a:lnTo>
                    <a:pt x="845" y="120"/>
                  </a:lnTo>
                  <a:lnTo>
                    <a:pt x="839" y="120"/>
                  </a:lnTo>
                  <a:lnTo>
                    <a:pt x="839" y="114"/>
                  </a:lnTo>
                  <a:lnTo>
                    <a:pt x="839" y="108"/>
                  </a:lnTo>
                  <a:lnTo>
                    <a:pt x="833" y="108"/>
                  </a:lnTo>
                  <a:lnTo>
                    <a:pt x="833" y="102"/>
                  </a:lnTo>
                  <a:lnTo>
                    <a:pt x="827" y="102"/>
                  </a:lnTo>
                  <a:lnTo>
                    <a:pt x="827" y="96"/>
                  </a:lnTo>
                  <a:lnTo>
                    <a:pt x="821" y="96"/>
                  </a:lnTo>
                  <a:lnTo>
                    <a:pt x="821" y="90"/>
                  </a:lnTo>
                  <a:lnTo>
                    <a:pt x="815" y="90"/>
                  </a:lnTo>
                  <a:lnTo>
                    <a:pt x="809" y="90"/>
                  </a:lnTo>
                  <a:lnTo>
                    <a:pt x="809" y="84"/>
                  </a:lnTo>
                  <a:lnTo>
                    <a:pt x="803" y="84"/>
                  </a:lnTo>
                  <a:lnTo>
                    <a:pt x="803" y="78"/>
                  </a:lnTo>
                  <a:lnTo>
                    <a:pt x="797" y="78"/>
                  </a:lnTo>
                  <a:lnTo>
                    <a:pt x="791" y="72"/>
                  </a:lnTo>
                  <a:lnTo>
                    <a:pt x="785" y="72"/>
                  </a:lnTo>
                  <a:lnTo>
                    <a:pt x="785" y="66"/>
                  </a:lnTo>
                  <a:lnTo>
                    <a:pt x="779" y="66"/>
                  </a:lnTo>
                  <a:lnTo>
                    <a:pt x="773" y="66"/>
                  </a:lnTo>
                  <a:lnTo>
                    <a:pt x="773" y="60"/>
                  </a:lnTo>
                  <a:lnTo>
                    <a:pt x="767" y="60"/>
                  </a:lnTo>
                  <a:lnTo>
                    <a:pt x="761" y="60"/>
                  </a:lnTo>
                  <a:lnTo>
                    <a:pt x="761" y="54"/>
                  </a:lnTo>
                  <a:lnTo>
                    <a:pt x="755" y="54"/>
                  </a:lnTo>
                  <a:lnTo>
                    <a:pt x="749" y="54"/>
                  </a:lnTo>
                  <a:lnTo>
                    <a:pt x="743" y="54"/>
                  </a:lnTo>
                  <a:lnTo>
                    <a:pt x="743" y="48"/>
                  </a:lnTo>
                  <a:lnTo>
                    <a:pt x="737" y="48"/>
                  </a:lnTo>
                  <a:lnTo>
                    <a:pt x="731" y="48"/>
                  </a:lnTo>
                  <a:lnTo>
                    <a:pt x="731" y="42"/>
                  </a:lnTo>
                  <a:lnTo>
                    <a:pt x="725" y="42"/>
                  </a:lnTo>
                  <a:lnTo>
                    <a:pt x="719" y="42"/>
                  </a:lnTo>
                  <a:lnTo>
                    <a:pt x="713" y="42"/>
                  </a:lnTo>
                  <a:lnTo>
                    <a:pt x="713" y="36"/>
                  </a:lnTo>
                  <a:lnTo>
                    <a:pt x="707" y="36"/>
                  </a:lnTo>
                  <a:lnTo>
                    <a:pt x="701" y="36"/>
                  </a:lnTo>
                  <a:lnTo>
                    <a:pt x="695" y="36"/>
                  </a:lnTo>
                  <a:lnTo>
                    <a:pt x="689" y="36"/>
                  </a:lnTo>
                  <a:lnTo>
                    <a:pt x="689" y="30"/>
                  </a:lnTo>
                  <a:lnTo>
                    <a:pt x="683" y="30"/>
                  </a:lnTo>
                  <a:lnTo>
                    <a:pt x="677" y="30"/>
                  </a:lnTo>
                  <a:lnTo>
                    <a:pt x="671" y="30"/>
                  </a:lnTo>
                  <a:lnTo>
                    <a:pt x="665" y="24"/>
                  </a:lnTo>
                  <a:lnTo>
                    <a:pt x="659" y="24"/>
                  </a:lnTo>
                  <a:lnTo>
                    <a:pt x="653" y="24"/>
                  </a:lnTo>
                  <a:lnTo>
                    <a:pt x="647" y="24"/>
                  </a:lnTo>
                  <a:lnTo>
                    <a:pt x="641" y="24"/>
                  </a:lnTo>
                  <a:lnTo>
                    <a:pt x="641" y="18"/>
                  </a:lnTo>
                  <a:lnTo>
                    <a:pt x="635" y="18"/>
                  </a:lnTo>
                  <a:lnTo>
                    <a:pt x="629" y="18"/>
                  </a:lnTo>
                  <a:lnTo>
                    <a:pt x="623" y="18"/>
                  </a:lnTo>
                  <a:lnTo>
                    <a:pt x="617" y="18"/>
                  </a:lnTo>
                  <a:lnTo>
                    <a:pt x="611" y="18"/>
                  </a:lnTo>
                  <a:lnTo>
                    <a:pt x="611" y="12"/>
                  </a:lnTo>
                  <a:lnTo>
                    <a:pt x="605" y="12"/>
                  </a:lnTo>
                  <a:lnTo>
                    <a:pt x="599" y="12"/>
                  </a:lnTo>
                  <a:lnTo>
                    <a:pt x="593" y="12"/>
                  </a:lnTo>
                  <a:lnTo>
                    <a:pt x="587" y="12"/>
                  </a:lnTo>
                  <a:lnTo>
                    <a:pt x="581" y="12"/>
                  </a:lnTo>
                  <a:lnTo>
                    <a:pt x="575" y="12"/>
                  </a:lnTo>
                  <a:lnTo>
                    <a:pt x="569" y="12"/>
                  </a:lnTo>
                  <a:lnTo>
                    <a:pt x="569" y="6"/>
                  </a:lnTo>
                  <a:lnTo>
                    <a:pt x="563" y="6"/>
                  </a:lnTo>
                  <a:lnTo>
                    <a:pt x="557" y="6"/>
                  </a:lnTo>
                  <a:lnTo>
                    <a:pt x="551" y="6"/>
                  </a:lnTo>
                  <a:lnTo>
                    <a:pt x="545" y="6"/>
                  </a:lnTo>
                  <a:lnTo>
                    <a:pt x="539" y="6"/>
                  </a:lnTo>
                  <a:lnTo>
                    <a:pt x="533" y="6"/>
                  </a:lnTo>
                  <a:lnTo>
                    <a:pt x="527" y="6"/>
                  </a:lnTo>
                  <a:lnTo>
                    <a:pt x="521" y="6"/>
                  </a:lnTo>
                  <a:lnTo>
                    <a:pt x="515" y="6"/>
                  </a:lnTo>
                  <a:lnTo>
                    <a:pt x="509" y="6"/>
                  </a:lnTo>
                  <a:lnTo>
                    <a:pt x="509" y="0"/>
                  </a:lnTo>
                  <a:lnTo>
                    <a:pt x="503" y="0"/>
                  </a:lnTo>
                  <a:lnTo>
                    <a:pt x="497" y="0"/>
                  </a:lnTo>
                  <a:lnTo>
                    <a:pt x="491" y="0"/>
                  </a:lnTo>
                  <a:lnTo>
                    <a:pt x="485" y="0"/>
                  </a:lnTo>
                  <a:lnTo>
                    <a:pt x="479" y="0"/>
                  </a:lnTo>
                  <a:lnTo>
                    <a:pt x="473" y="0"/>
                  </a:lnTo>
                  <a:lnTo>
                    <a:pt x="467" y="0"/>
                  </a:lnTo>
                  <a:lnTo>
                    <a:pt x="461" y="0"/>
                  </a:lnTo>
                  <a:lnTo>
                    <a:pt x="455" y="0"/>
                  </a:lnTo>
                  <a:lnTo>
                    <a:pt x="449" y="0"/>
                  </a:lnTo>
                  <a:lnTo>
                    <a:pt x="443" y="0"/>
                  </a:lnTo>
                  <a:lnTo>
                    <a:pt x="437" y="0"/>
                  </a:lnTo>
                  <a:lnTo>
                    <a:pt x="431" y="0"/>
                  </a:lnTo>
                  <a:lnTo>
                    <a:pt x="425" y="0"/>
                  </a:lnTo>
                  <a:lnTo>
                    <a:pt x="419" y="0"/>
                  </a:lnTo>
                  <a:lnTo>
                    <a:pt x="413" y="0"/>
                  </a:lnTo>
                  <a:lnTo>
                    <a:pt x="407" y="0"/>
                  </a:lnTo>
                  <a:lnTo>
                    <a:pt x="401" y="0"/>
                  </a:lnTo>
                  <a:lnTo>
                    <a:pt x="395" y="0"/>
                  </a:lnTo>
                  <a:lnTo>
                    <a:pt x="389" y="0"/>
                  </a:lnTo>
                  <a:lnTo>
                    <a:pt x="383" y="0"/>
                  </a:lnTo>
                  <a:lnTo>
                    <a:pt x="378" y="0"/>
                  </a:lnTo>
                  <a:lnTo>
                    <a:pt x="372" y="0"/>
                  </a:lnTo>
                  <a:lnTo>
                    <a:pt x="366" y="0"/>
                  </a:lnTo>
                  <a:lnTo>
                    <a:pt x="360" y="0"/>
                  </a:lnTo>
                  <a:lnTo>
                    <a:pt x="354" y="0"/>
                  </a:lnTo>
                  <a:lnTo>
                    <a:pt x="348" y="0"/>
                  </a:lnTo>
                  <a:lnTo>
                    <a:pt x="342" y="0"/>
                  </a:lnTo>
                  <a:lnTo>
                    <a:pt x="342" y="6"/>
                  </a:lnTo>
                  <a:lnTo>
                    <a:pt x="336" y="6"/>
                  </a:lnTo>
                  <a:lnTo>
                    <a:pt x="330" y="6"/>
                  </a:lnTo>
                  <a:lnTo>
                    <a:pt x="324" y="6"/>
                  </a:lnTo>
                  <a:lnTo>
                    <a:pt x="318" y="6"/>
                  </a:lnTo>
                  <a:lnTo>
                    <a:pt x="312" y="6"/>
                  </a:lnTo>
                  <a:lnTo>
                    <a:pt x="306" y="6"/>
                  </a:lnTo>
                  <a:lnTo>
                    <a:pt x="300" y="6"/>
                  </a:lnTo>
                  <a:lnTo>
                    <a:pt x="294" y="6"/>
                  </a:lnTo>
                  <a:lnTo>
                    <a:pt x="288" y="6"/>
                  </a:lnTo>
                  <a:lnTo>
                    <a:pt x="282" y="6"/>
                  </a:lnTo>
                  <a:lnTo>
                    <a:pt x="282" y="12"/>
                  </a:lnTo>
                  <a:lnTo>
                    <a:pt x="276" y="12"/>
                  </a:lnTo>
                  <a:lnTo>
                    <a:pt x="270" y="12"/>
                  </a:lnTo>
                  <a:lnTo>
                    <a:pt x="264" y="12"/>
                  </a:lnTo>
                  <a:lnTo>
                    <a:pt x="258" y="12"/>
                  </a:lnTo>
                  <a:lnTo>
                    <a:pt x="252" y="12"/>
                  </a:lnTo>
                  <a:lnTo>
                    <a:pt x="246" y="12"/>
                  </a:lnTo>
                  <a:lnTo>
                    <a:pt x="240" y="12"/>
                  </a:lnTo>
                  <a:lnTo>
                    <a:pt x="240" y="18"/>
                  </a:lnTo>
                  <a:lnTo>
                    <a:pt x="234" y="18"/>
                  </a:lnTo>
                  <a:lnTo>
                    <a:pt x="228" y="18"/>
                  </a:lnTo>
                  <a:lnTo>
                    <a:pt x="222" y="18"/>
                  </a:lnTo>
                  <a:lnTo>
                    <a:pt x="216" y="18"/>
                  </a:lnTo>
                  <a:lnTo>
                    <a:pt x="210" y="18"/>
                  </a:lnTo>
                  <a:lnTo>
                    <a:pt x="210" y="24"/>
                  </a:lnTo>
                  <a:lnTo>
                    <a:pt x="204" y="24"/>
                  </a:lnTo>
                  <a:lnTo>
                    <a:pt x="198" y="24"/>
                  </a:lnTo>
                  <a:lnTo>
                    <a:pt x="192" y="24"/>
                  </a:lnTo>
                  <a:lnTo>
                    <a:pt x="186" y="24"/>
                  </a:lnTo>
                  <a:lnTo>
                    <a:pt x="180" y="30"/>
                  </a:lnTo>
                  <a:lnTo>
                    <a:pt x="174" y="30"/>
                  </a:lnTo>
                  <a:lnTo>
                    <a:pt x="168" y="30"/>
                  </a:lnTo>
                  <a:lnTo>
                    <a:pt x="162" y="30"/>
                  </a:lnTo>
                  <a:lnTo>
                    <a:pt x="162" y="36"/>
                  </a:lnTo>
                  <a:lnTo>
                    <a:pt x="156" y="36"/>
                  </a:lnTo>
                  <a:lnTo>
                    <a:pt x="150" y="36"/>
                  </a:lnTo>
                  <a:lnTo>
                    <a:pt x="144" y="36"/>
                  </a:lnTo>
                  <a:lnTo>
                    <a:pt x="138" y="36"/>
                  </a:lnTo>
                  <a:lnTo>
                    <a:pt x="138" y="42"/>
                  </a:lnTo>
                  <a:lnTo>
                    <a:pt x="132" y="42"/>
                  </a:lnTo>
                  <a:lnTo>
                    <a:pt x="126" y="42"/>
                  </a:lnTo>
                  <a:lnTo>
                    <a:pt x="120" y="42"/>
                  </a:lnTo>
                  <a:lnTo>
                    <a:pt x="120" y="48"/>
                  </a:lnTo>
                  <a:lnTo>
                    <a:pt x="114" y="48"/>
                  </a:lnTo>
                  <a:lnTo>
                    <a:pt x="108" y="48"/>
                  </a:lnTo>
                  <a:lnTo>
                    <a:pt x="108" y="54"/>
                  </a:lnTo>
                  <a:lnTo>
                    <a:pt x="102" y="54"/>
                  </a:lnTo>
                  <a:lnTo>
                    <a:pt x="96" y="54"/>
                  </a:lnTo>
                  <a:lnTo>
                    <a:pt x="90" y="54"/>
                  </a:lnTo>
                  <a:lnTo>
                    <a:pt x="90" y="60"/>
                  </a:lnTo>
                  <a:lnTo>
                    <a:pt x="84" y="60"/>
                  </a:lnTo>
                  <a:lnTo>
                    <a:pt x="78" y="60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66" y="66"/>
                  </a:lnTo>
                  <a:lnTo>
                    <a:pt x="66" y="72"/>
                  </a:lnTo>
                  <a:lnTo>
                    <a:pt x="60" y="72"/>
                  </a:lnTo>
                  <a:lnTo>
                    <a:pt x="54" y="78"/>
                  </a:lnTo>
                  <a:lnTo>
                    <a:pt x="48" y="78"/>
                  </a:lnTo>
                  <a:lnTo>
                    <a:pt x="48" y="84"/>
                  </a:lnTo>
                  <a:lnTo>
                    <a:pt x="42" y="84"/>
                  </a:lnTo>
                  <a:lnTo>
                    <a:pt x="42" y="90"/>
                  </a:lnTo>
                  <a:lnTo>
                    <a:pt x="36" y="90"/>
                  </a:lnTo>
                  <a:lnTo>
                    <a:pt x="30" y="90"/>
                  </a:lnTo>
                  <a:lnTo>
                    <a:pt x="30" y="96"/>
                  </a:lnTo>
                  <a:lnTo>
                    <a:pt x="24" y="96"/>
                  </a:lnTo>
                  <a:lnTo>
                    <a:pt x="24" y="102"/>
                  </a:lnTo>
                  <a:lnTo>
                    <a:pt x="18" y="102"/>
                  </a:lnTo>
                  <a:lnTo>
                    <a:pt x="18" y="108"/>
                  </a:lnTo>
                  <a:lnTo>
                    <a:pt x="12" y="108"/>
                  </a:lnTo>
                  <a:lnTo>
                    <a:pt x="12" y="114"/>
                  </a:lnTo>
                  <a:lnTo>
                    <a:pt x="12" y="120"/>
                  </a:lnTo>
                  <a:lnTo>
                    <a:pt x="6" y="120"/>
                  </a:lnTo>
                  <a:lnTo>
                    <a:pt x="6" y="126"/>
                  </a:lnTo>
                  <a:lnTo>
                    <a:pt x="6" y="132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0" y="150"/>
                  </a:lnTo>
                </a:path>
              </a:pathLst>
            </a:custGeom>
            <a:noFill/>
            <a:ln w="22225" cap="flat" cmpd="sng">
              <a:solidFill>
                <a:srgbClr val="8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9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46" name="Line 21"/>
            <p:cNvSpPr>
              <a:spLocks noChangeShapeType="1"/>
            </p:cNvSpPr>
            <p:nvPr/>
          </p:nvSpPr>
          <p:spPr bwMode="auto">
            <a:xfrm flipH="1">
              <a:off x="78" y="1104"/>
              <a:ext cx="425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Line 22"/>
            <p:cNvSpPr>
              <a:spLocks noChangeShapeType="1"/>
            </p:cNvSpPr>
            <p:nvPr/>
          </p:nvSpPr>
          <p:spPr bwMode="auto">
            <a:xfrm>
              <a:off x="503" y="2202"/>
              <a:ext cx="426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Rectangle 23"/>
            <p:cNvSpPr>
              <a:spLocks noChangeArrowheads="1"/>
            </p:cNvSpPr>
            <p:nvPr/>
          </p:nvSpPr>
          <p:spPr bwMode="auto">
            <a:xfrm>
              <a:off x="689" y="1992"/>
              <a:ext cx="100" cy="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en-US" altLang="zh-CN" sz="3200" b="1" i="1">
                  <a:solidFill>
                    <a:srgbClr val="FF0000"/>
                  </a:solidFill>
                  <a:ea typeface="黑体" pitchFamily="49" charset="-122"/>
                </a:rPr>
                <a:t>r</a:t>
              </a:r>
              <a:endParaRPr lang="en-US" altLang="zh-CN" sz="320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49" name="Line 24"/>
            <p:cNvSpPr>
              <a:spLocks noChangeShapeType="1"/>
            </p:cNvSpPr>
            <p:nvPr/>
          </p:nvSpPr>
          <p:spPr bwMode="auto">
            <a:xfrm>
              <a:off x="503" y="1104"/>
              <a:ext cx="1" cy="109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Rectangle 25"/>
            <p:cNvSpPr>
              <a:spLocks noChangeArrowheads="1"/>
            </p:cNvSpPr>
            <p:nvPr/>
          </p:nvSpPr>
          <p:spPr bwMode="auto">
            <a:xfrm>
              <a:off x="420" y="1572"/>
              <a:ext cx="142" cy="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en-US" altLang="zh-CN" sz="3200" b="1" i="1">
                  <a:solidFill>
                    <a:srgbClr val="FF0000"/>
                  </a:solidFill>
                  <a:ea typeface="黑体" pitchFamily="49" charset="-122"/>
                </a:rPr>
                <a:t>h</a:t>
              </a:r>
              <a:endParaRPr lang="en-US" altLang="zh-CN" sz="320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51" name="Line 26"/>
            <p:cNvSpPr>
              <a:spLocks noChangeShapeType="1"/>
            </p:cNvSpPr>
            <p:nvPr/>
          </p:nvSpPr>
          <p:spPr bwMode="auto">
            <a:xfrm>
              <a:off x="503" y="2148"/>
              <a:ext cx="54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Line 27"/>
            <p:cNvSpPr>
              <a:spLocks noChangeShapeType="1"/>
            </p:cNvSpPr>
            <p:nvPr/>
          </p:nvSpPr>
          <p:spPr bwMode="auto">
            <a:xfrm>
              <a:off x="557" y="2148"/>
              <a:ext cx="1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Line 28"/>
            <p:cNvSpPr>
              <a:spLocks noChangeShapeType="1"/>
            </p:cNvSpPr>
            <p:nvPr/>
          </p:nvSpPr>
          <p:spPr bwMode="auto">
            <a:xfrm>
              <a:off x="503" y="1104"/>
              <a:ext cx="426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Rectangle 29"/>
            <p:cNvSpPr>
              <a:spLocks noChangeArrowheads="1"/>
            </p:cNvSpPr>
            <p:nvPr/>
          </p:nvSpPr>
          <p:spPr bwMode="auto">
            <a:xfrm>
              <a:off x="719" y="1506"/>
              <a:ext cx="128" cy="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en-US" altLang="zh-CN" sz="3200" b="1" i="1" dirty="0">
                  <a:solidFill>
                    <a:srgbClr val="FF0000"/>
                  </a:solidFill>
                  <a:ea typeface="黑体" pitchFamily="49" charset="-122"/>
                </a:rPr>
                <a:t>a</a:t>
              </a:r>
              <a:endParaRPr lang="en-US" altLang="zh-CN" sz="3200" dirty="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55" name="Line 30"/>
            <p:cNvSpPr>
              <a:spLocks noChangeShapeType="1"/>
            </p:cNvSpPr>
            <p:nvPr/>
          </p:nvSpPr>
          <p:spPr bwMode="auto">
            <a:xfrm flipH="1">
              <a:off x="503" y="72"/>
              <a:ext cx="564" cy="103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Oval 31"/>
            <p:cNvSpPr>
              <a:spLocks noChangeArrowheads="1"/>
            </p:cNvSpPr>
            <p:nvPr/>
          </p:nvSpPr>
          <p:spPr bwMode="auto">
            <a:xfrm>
              <a:off x="917" y="2190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57" name="Oval 32"/>
            <p:cNvSpPr>
              <a:spLocks noChangeArrowheads="1"/>
            </p:cNvSpPr>
            <p:nvPr/>
          </p:nvSpPr>
          <p:spPr bwMode="auto">
            <a:xfrm>
              <a:off x="491" y="2190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58" name="Oval 33"/>
            <p:cNvSpPr>
              <a:spLocks noChangeArrowheads="1"/>
            </p:cNvSpPr>
            <p:nvPr/>
          </p:nvSpPr>
          <p:spPr bwMode="auto">
            <a:xfrm>
              <a:off x="66" y="2190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59" name="Oval 34"/>
            <p:cNvSpPr>
              <a:spLocks noChangeArrowheads="1"/>
            </p:cNvSpPr>
            <p:nvPr/>
          </p:nvSpPr>
          <p:spPr bwMode="auto">
            <a:xfrm>
              <a:off x="491" y="1092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85734"/>
            <a:ext cx="8507413" cy="857250"/>
          </a:xfrm>
        </p:spPr>
        <p:txBody>
          <a:bodyPr/>
          <a:lstStyle/>
          <a:p>
            <a:pPr algn="l" eaLnBrk="1" hangingPunct="1"/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例1.</a:t>
            </a:r>
            <a:r>
              <a:rPr lang="zh-CN" altLang="zh-C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一个圆锥形零件高4cm，底面半径3cm</a:t>
            </a:r>
            <a:r>
              <a:rPr lang="zh-CN" altLang="zh-C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，求这个</a:t>
            </a:r>
            <a:r>
              <a:rPr lang="zh-CN" altLang="zh-CN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圆锥形零件的侧面积和全面积</a:t>
            </a:r>
            <a:r>
              <a:rPr lang="zh-CN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356100" y="2563416"/>
            <a:ext cx="43195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zh-CN" altLang="zh-CN" sz="1800">
              <a:latin typeface="Arial" pitchFamily="34" charset="0"/>
            </a:endParaRPr>
          </a:p>
        </p:txBody>
      </p:sp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5302250" y="1275160"/>
            <a:ext cx="3736382" cy="2637693"/>
            <a:chOff x="0" y="0"/>
            <a:chExt cx="1447" cy="1804"/>
          </a:xfrm>
        </p:grpSpPr>
        <p:sp>
          <p:nvSpPr>
            <p:cNvPr id="18457" name="Oval 5"/>
            <p:cNvSpPr>
              <a:spLocks noChangeArrowheads="1"/>
            </p:cNvSpPr>
            <p:nvPr/>
          </p:nvSpPr>
          <p:spPr bwMode="auto">
            <a:xfrm>
              <a:off x="240" y="1344"/>
              <a:ext cx="1056" cy="43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8458" name="Group 6"/>
            <p:cNvGrpSpPr>
              <a:grpSpLocks/>
            </p:cNvGrpSpPr>
            <p:nvPr/>
          </p:nvGrpSpPr>
          <p:grpSpPr bwMode="auto">
            <a:xfrm>
              <a:off x="0" y="0"/>
              <a:ext cx="1447" cy="1804"/>
              <a:chOff x="0" y="0"/>
              <a:chExt cx="1447" cy="1804"/>
            </a:xfrm>
          </p:grpSpPr>
          <p:sp>
            <p:nvSpPr>
              <p:cNvPr id="18459" name="AutoShape 7"/>
              <p:cNvSpPr>
                <a:spLocks noChangeArrowheads="1"/>
              </p:cNvSpPr>
              <p:nvPr/>
            </p:nvSpPr>
            <p:spPr bwMode="auto">
              <a:xfrm>
                <a:off x="240" y="240"/>
                <a:ext cx="1056" cy="1296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460" name="Oval 8"/>
              <p:cNvSpPr>
                <a:spLocks noChangeArrowheads="1"/>
              </p:cNvSpPr>
              <p:nvPr/>
            </p:nvSpPr>
            <p:spPr bwMode="auto">
              <a:xfrm>
                <a:off x="240" y="1344"/>
                <a:ext cx="1056" cy="432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461" name="Line 9"/>
              <p:cNvSpPr>
                <a:spLocks noChangeShapeType="1"/>
              </p:cNvSpPr>
              <p:nvPr/>
            </p:nvSpPr>
            <p:spPr bwMode="auto">
              <a:xfrm>
                <a:off x="240" y="1584"/>
                <a:ext cx="10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8462" name="Line 10"/>
              <p:cNvSpPr>
                <a:spLocks noChangeShapeType="1"/>
              </p:cNvSpPr>
              <p:nvPr/>
            </p:nvSpPr>
            <p:spPr bwMode="auto">
              <a:xfrm>
                <a:off x="768" y="240"/>
                <a:ext cx="0" cy="134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8463" name="Text Box 11"/>
              <p:cNvSpPr txBox="1">
                <a:spLocks noChangeArrowheads="1"/>
              </p:cNvSpPr>
              <p:nvPr/>
            </p:nvSpPr>
            <p:spPr bwMode="auto">
              <a:xfrm>
                <a:off x="528" y="1344"/>
                <a:ext cx="158" cy="3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sz="2400" b="1" i="1"/>
                  <a:t>O</a:t>
                </a:r>
              </a:p>
            </p:txBody>
          </p:sp>
          <p:sp>
            <p:nvSpPr>
              <p:cNvPr id="18464" name="Text Box 12"/>
              <p:cNvSpPr txBox="1">
                <a:spLocks noChangeArrowheads="1"/>
              </p:cNvSpPr>
              <p:nvPr/>
            </p:nvSpPr>
            <p:spPr bwMode="auto">
              <a:xfrm>
                <a:off x="624" y="0"/>
                <a:ext cx="144" cy="3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sz="2400" b="1" i="1"/>
                  <a:t>P</a:t>
                </a:r>
              </a:p>
            </p:txBody>
          </p:sp>
          <p:sp>
            <p:nvSpPr>
              <p:cNvPr id="18465" name="Text Box 13"/>
              <p:cNvSpPr txBox="1">
                <a:spLocks noChangeArrowheads="1"/>
              </p:cNvSpPr>
              <p:nvPr/>
            </p:nvSpPr>
            <p:spPr bwMode="auto">
              <a:xfrm>
                <a:off x="0" y="1344"/>
                <a:ext cx="151" cy="3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sz="2400" b="1" i="1"/>
                  <a:t>A</a:t>
                </a:r>
              </a:p>
            </p:txBody>
          </p:sp>
          <p:sp>
            <p:nvSpPr>
              <p:cNvPr id="18466" name="Text Box 14"/>
              <p:cNvSpPr txBox="1">
                <a:spLocks noChangeArrowheads="1"/>
              </p:cNvSpPr>
              <p:nvPr/>
            </p:nvSpPr>
            <p:spPr bwMode="auto">
              <a:xfrm>
                <a:off x="1296" y="1392"/>
                <a:ext cx="151" cy="3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sz="2400" b="1" i="1"/>
                  <a:t>B</a:t>
                </a:r>
              </a:p>
            </p:txBody>
          </p:sp>
          <p:sp>
            <p:nvSpPr>
              <p:cNvPr id="18467" name="Text Box 15"/>
              <p:cNvSpPr txBox="1">
                <a:spLocks noChangeArrowheads="1"/>
              </p:cNvSpPr>
              <p:nvPr/>
            </p:nvSpPr>
            <p:spPr bwMode="auto">
              <a:xfrm>
                <a:off x="864" y="1488"/>
                <a:ext cx="118" cy="3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sz="2400" b="1" i="1"/>
                  <a:t>r</a:t>
                </a:r>
              </a:p>
            </p:txBody>
          </p:sp>
          <p:sp>
            <p:nvSpPr>
              <p:cNvPr id="18468" name="Text Box 16"/>
              <p:cNvSpPr txBox="1">
                <a:spLocks noChangeArrowheads="1"/>
              </p:cNvSpPr>
              <p:nvPr/>
            </p:nvSpPr>
            <p:spPr bwMode="auto">
              <a:xfrm>
                <a:off x="768" y="912"/>
                <a:ext cx="138" cy="3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sz="2400" b="1" i="1"/>
                  <a:t>h</a:t>
                </a:r>
              </a:p>
            </p:txBody>
          </p:sp>
          <p:sp>
            <p:nvSpPr>
              <p:cNvPr id="18469" name="Text Box 17"/>
              <p:cNvSpPr txBox="1">
                <a:spLocks noChangeArrowheads="1"/>
              </p:cNvSpPr>
              <p:nvPr/>
            </p:nvSpPr>
            <p:spPr bwMode="auto">
              <a:xfrm>
                <a:off x="1056" y="768"/>
                <a:ext cx="131" cy="3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sz="2400" b="1" i="1"/>
                  <a:t>a</a:t>
                </a:r>
              </a:p>
            </p:txBody>
          </p:sp>
        </p:grpSp>
      </p:grp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25451" y="1221581"/>
            <a:ext cx="30989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zh-CN" altLang="zh-CN" sz="3200" b="1">
                <a:solidFill>
                  <a:srgbClr val="FF0000"/>
                </a:solidFill>
              </a:rPr>
              <a:t>解：∵</a:t>
            </a:r>
            <a:r>
              <a:rPr lang="zh-CN" altLang="zh-CN" sz="3200" b="1" i="1">
                <a:solidFill>
                  <a:srgbClr val="FF0000"/>
                </a:solidFill>
              </a:rPr>
              <a:t>h</a:t>
            </a:r>
            <a:r>
              <a:rPr lang="zh-CN" altLang="zh-CN" sz="3200" b="1">
                <a:solidFill>
                  <a:srgbClr val="FF0000"/>
                </a:solidFill>
              </a:rPr>
              <a:t>=4，</a:t>
            </a:r>
            <a:r>
              <a:rPr lang="zh-CN" altLang="zh-CN" sz="3200" b="1" i="1">
                <a:solidFill>
                  <a:srgbClr val="FF0000"/>
                </a:solidFill>
              </a:rPr>
              <a:t>r</a:t>
            </a:r>
            <a:r>
              <a:rPr lang="zh-CN" altLang="zh-CN" sz="3200" b="1">
                <a:solidFill>
                  <a:srgbClr val="FF0000"/>
                </a:solidFill>
              </a:rPr>
              <a:t>=3</a:t>
            </a:r>
          </a:p>
        </p:txBody>
      </p:sp>
      <p:sp>
        <p:nvSpPr>
          <p:cNvPr id="18438" name="Rectangle 19"/>
          <p:cNvSpPr>
            <a:spLocks noChangeArrowheads="1"/>
          </p:cNvSpPr>
          <p:nvPr/>
        </p:nvSpPr>
        <p:spPr bwMode="auto">
          <a:xfrm>
            <a:off x="0" y="2475310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grpSp>
        <p:nvGrpSpPr>
          <p:cNvPr id="20500" name="Group 20"/>
          <p:cNvGrpSpPr>
            <a:grpSpLocks/>
          </p:cNvGrpSpPr>
          <p:nvPr/>
        </p:nvGrpSpPr>
        <p:grpSpPr bwMode="auto">
          <a:xfrm>
            <a:off x="1274764" y="1770460"/>
            <a:ext cx="3144838" cy="672702"/>
            <a:chOff x="0" y="0"/>
            <a:chExt cx="1981" cy="565"/>
          </a:xfrm>
        </p:grpSpPr>
        <p:sp>
          <p:nvSpPr>
            <p:cNvPr id="18454" name="Text Box 21"/>
            <p:cNvSpPr txBox="1">
              <a:spLocks noChangeArrowheads="1"/>
            </p:cNvSpPr>
            <p:nvPr/>
          </p:nvSpPr>
          <p:spPr bwMode="auto">
            <a:xfrm>
              <a:off x="0" y="70"/>
              <a:ext cx="653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sz="3200" b="1">
                  <a:solidFill>
                    <a:srgbClr val="FF0000"/>
                  </a:solidFill>
                  <a:ea typeface="黑体" pitchFamily="49" charset="-122"/>
                </a:rPr>
                <a:t>∴</a:t>
              </a:r>
              <a:r>
                <a:rPr lang="zh-CN" altLang="zh-CN" sz="3200" b="1" i="1">
                  <a:solidFill>
                    <a:srgbClr val="FF0000"/>
                  </a:solidFill>
                  <a:ea typeface="黑体" pitchFamily="49" charset="-122"/>
                </a:rPr>
                <a:t>a</a:t>
              </a:r>
              <a:r>
                <a:rPr lang="zh-CN" altLang="zh-CN" sz="3200" b="1">
                  <a:solidFill>
                    <a:srgbClr val="FF0000"/>
                  </a:solidFill>
                  <a:ea typeface="黑体" pitchFamily="49" charset="-122"/>
                </a:rPr>
                <a:t>=</a:t>
              </a:r>
            </a:p>
          </p:txBody>
        </p:sp>
        <p:graphicFrame>
          <p:nvGraphicFramePr>
            <p:cNvPr id="18455" name="Object 22"/>
            <p:cNvGraphicFramePr>
              <a:graphicFrameLocks noChangeAspect="1"/>
            </p:cNvGraphicFramePr>
            <p:nvPr/>
          </p:nvGraphicFramePr>
          <p:xfrm>
            <a:off x="590" y="0"/>
            <a:ext cx="1088" cy="490"/>
          </p:xfrm>
          <a:graphic>
            <a:graphicData uri="http://schemas.openxmlformats.org/presentationml/2006/ole">
              <p:oleObj spid="_x0000_s18455" r:id="rId3" imgW="552448" imgH="237954" progId="Equation.DSMT4">
                <p:embed/>
              </p:oleObj>
            </a:graphicData>
          </a:graphic>
        </p:graphicFrame>
        <p:sp>
          <p:nvSpPr>
            <p:cNvPr id="18456" name="Text Box 23"/>
            <p:cNvSpPr txBox="1">
              <a:spLocks noChangeArrowheads="1"/>
            </p:cNvSpPr>
            <p:nvPr/>
          </p:nvSpPr>
          <p:spPr bwMode="auto">
            <a:xfrm>
              <a:off x="1588" y="74"/>
              <a:ext cx="393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sz="3200" b="1">
                  <a:solidFill>
                    <a:srgbClr val="FF0000"/>
                  </a:solidFill>
                  <a:ea typeface="黑体" pitchFamily="49" charset="-122"/>
                </a:rPr>
                <a:t>=5</a:t>
              </a:r>
            </a:p>
          </p:txBody>
        </p:sp>
      </p:grpSp>
      <p:sp>
        <p:nvSpPr>
          <p:cNvPr id="18440" name="Rectangle 24"/>
          <p:cNvSpPr>
            <a:spLocks noChangeArrowheads="1"/>
          </p:cNvSpPr>
          <p:nvPr/>
        </p:nvSpPr>
        <p:spPr bwMode="auto">
          <a:xfrm>
            <a:off x="0" y="2475310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18441" name="Rectangle 25"/>
          <p:cNvSpPr>
            <a:spLocks noChangeArrowheads="1"/>
          </p:cNvSpPr>
          <p:nvPr/>
        </p:nvSpPr>
        <p:spPr bwMode="auto">
          <a:xfrm>
            <a:off x="0" y="2475310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grpSp>
        <p:nvGrpSpPr>
          <p:cNvPr id="20506" name="Group 26"/>
          <p:cNvGrpSpPr>
            <a:grpSpLocks/>
          </p:cNvGrpSpPr>
          <p:nvPr/>
        </p:nvGrpSpPr>
        <p:grpSpPr bwMode="auto">
          <a:xfrm>
            <a:off x="1273171" y="3219450"/>
            <a:ext cx="2727325" cy="584598"/>
            <a:chOff x="0" y="0"/>
            <a:chExt cx="1718" cy="491"/>
          </a:xfrm>
        </p:grpSpPr>
        <p:sp>
          <p:nvSpPr>
            <p:cNvPr id="18452" name="Text Box 27"/>
            <p:cNvSpPr txBox="1">
              <a:spLocks noChangeArrowheads="1"/>
            </p:cNvSpPr>
            <p:nvPr/>
          </p:nvSpPr>
          <p:spPr bwMode="auto">
            <a:xfrm>
              <a:off x="0" y="0"/>
              <a:ext cx="839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sz="3200" b="1">
                  <a:solidFill>
                    <a:srgbClr val="FF0000"/>
                  </a:solidFill>
                  <a:ea typeface="黑体" pitchFamily="49" charset="-122"/>
                </a:rPr>
                <a:t>∴S</a:t>
              </a:r>
              <a:r>
                <a:rPr lang="zh-CN" altLang="zh-CN" sz="3200" b="1" baseline="-25000">
                  <a:solidFill>
                    <a:srgbClr val="FF0000"/>
                  </a:solidFill>
                </a:rPr>
                <a:t>全</a:t>
              </a:r>
              <a:r>
                <a:rPr lang="zh-CN" altLang="zh-CN" sz="3200" b="1">
                  <a:solidFill>
                    <a:srgbClr val="FF0000"/>
                  </a:solidFill>
                  <a:ea typeface="黑体" pitchFamily="49" charset="-122"/>
                </a:rPr>
                <a:t>=</a:t>
              </a:r>
            </a:p>
          </p:txBody>
        </p:sp>
        <p:sp>
          <p:nvSpPr>
            <p:cNvPr id="18453" name="Text Box 28"/>
            <p:cNvSpPr txBox="1">
              <a:spLocks noChangeArrowheads="1"/>
            </p:cNvSpPr>
            <p:nvPr/>
          </p:nvSpPr>
          <p:spPr bwMode="auto">
            <a:xfrm>
              <a:off x="758" y="0"/>
              <a:ext cx="960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sz="3200" b="1" dirty="0">
                  <a:solidFill>
                    <a:srgbClr val="FF0000"/>
                  </a:solidFill>
                  <a:ea typeface="黑体" pitchFamily="49" charset="-122"/>
                </a:rPr>
                <a:t>S</a:t>
              </a:r>
              <a:r>
                <a:rPr lang="zh-CN" altLang="zh-CN" sz="3200" b="1" baseline="-25000" dirty="0">
                  <a:solidFill>
                    <a:srgbClr val="FF0000"/>
                  </a:solidFill>
                </a:rPr>
                <a:t>侧</a:t>
              </a:r>
              <a:r>
                <a:rPr lang="zh-CN" altLang="zh-CN" sz="3200" b="1" dirty="0">
                  <a:solidFill>
                    <a:srgbClr val="FF0000"/>
                  </a:solidFill>
                  <a:ea typeface="黑体" pitchFamily="49" charset="-122"/>
                </a:rPr>
                <a:t>+ S</a:t>
              </a:r>
              <a:r>
                <a:rPr lang="zh-CN" altLang="zh-CN" sz="3200" b="1" baseline="-25000" dirty="0">
                  <a:solidFill>
                    <a:srgbClr val="FF0000"/>
                  </a:solidFill>
                </a:rPr>
                <a:t>底</a:t>
              </a:r>
            </a:p>
          </p:txBody>
        </p:sp>
      </p:grpSp>
      <p:grpSp>
        <p:nvGrpSpPr>
          <p:cNvPr id="20509" name="Group 29"/>
          <p:cNvGrpSpPr>
            <a:grpSpLocks/>
          </p:cNvGrpSpPr>
          <p:nvPr/>
        </p:nvGrpSpPr>
        <p:grpSpPr bwMode="auto">
          <a:xfrm>
            <a:off x="1285852" y="2538652"/>
            <a:ext cx="3365749" cy="584835"/>
            <a:chOff x="0" y="43"/>
            <a:chExt cx="5300" cy="1228"/>
          </a:xfrm>
        </p:grpSpPr>
        <p:sp>
          <p:nvSpPr>
            <p:cNvPr id="18449" name="Text Box 30"/>
            <p:cNvSpPr txBox="1">
              <a:spLocks noChangeArrowheads="1"/>
            </p:cNvSpPr>
            <p:nvPr/>
          </p:nvSpPr>
          <p:spPr bwMode="auto">
            <a:xfrm>
              <a:off x="0" y="43"/>
              <a:ext cx="2098" cy="12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sz="3200" b="1">
                  <a:solidFill>
                    <a:srgbClr val="FF0000"/>
                  </a:solidFill>
                  <a:ea typeface="黑体" pitchFamily="49" charset="-122"/>
                </a:rPr>
                <a:t>∴S</a:t>
              </a:r>
              <a:r>
                <a:rPr lang="zh-CN" altLang="zh-CN" sz="3200" b="1" baseline="-25000">
                  <a:solidFill>
                    <a:srgbClr val="FF0000"/>
                  </a:solidFill>
                </a:rPr>
                <a:t>侧</a:t>
              </a:r>
              <a:r>
                <a:rPr lang="zh-CN" altLang="zh-CN" sz="3200" b="1">
                  <a:solidFill>
                    <a:srgbClr val="FF0000"/>
                  </a:solidFill>
                  <a:ea typeface="黑体" pitchFamily="49" charset="-122"/>
                </a:rPr>
                <a:t>=</a:t>
              </a:r>
            </a:p>
          </p:txBody>
        </p:sp>
        <p:graphicFrame>
          <p:nvGraphicFramePr>
            <p:cNvPr id="18450" name="Object 31"/>
            <p:cNvGraphicFramePr>
              <a:graphicFrameLocks noChangeAspect="1"/>
            </p:cNvGraphicFramePr>
            <p:nvPr/>
          </p:nvGraphicFramePr>
          <p:xfrm>
            <a:off x="2137" y="206"/>
            <a:ext cx="1375" cy="987"/>
          </p:xfrm>
          <a:graphic>
            <a:graphicData uri="http://schemas.openxmlformats.org/presentationml/2006/ole">
              <p:oleObj spid="_x0000_s18450" name="Equation" r:id="rId4" imgW="279360" imgH="139680" progId="Equation.DSMT4">
                <p:embed/>
              </p:oleObj>
            </a:graphicData>
          </a:graphic>
        </p:graphicFrame>
        <p:graphicFrame>
          <p:nvGraphicFramePr>
            <p:cNvPr id="18451" name="Object 32"/>
            <p:cNvGraphicFramePr>
              <a:graphicFrameLocks noChangeAspect="1"/>
            </p:cNvGraphicFramePr>
            <p:nvPr/>
          </p:nvGraphicFramePr>
          <p:xfrm>
            <a:off x="3487" y="112"/>
            <a:ext cx="1813" cy="1050"/>
          </p:xfrm>
          <a:graphic>
            <a:graphicData uri="http://schemas.openxmlformats.org/presentationml/2006/ole">
              <p:oleObj spid="_x0000_s18451" r:id="rId5" imgW="371386" imgH="161859" progId="Equation.DSMT4">
                <p:embed/>
              </p:oleObj>
            </a:graphicData>
          </a:graphic>
        </p:graphicFrame>
      </p:grpSp>
      <p:sp>
        <p:nvSpPr>
          <p:cNvPr id="18444" name="Rectangle 33"/>
          <p:cNvSpPr>
            <a:spLocks noChangeArrowheads="1"/>
          </p:cNvSpPr>
          <p:nvPr/>
        </p:nvSpPr>
        <p:spPr bwMode="auto">
          <a:xfrm>
            <a:off x="0" y="2475310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graphicFrame>
        <p:nvGraphicFramePr>
          <p:cNvPr id="20514" name="Object 34"/>
          <p:cNvGraphicFramePr>
            <a:graphicFrameLocks noChangeAspect="1"/>
          </p:cNvGraphicFramePr>
          <p:nvPr/>
        </p:nvGraphicFramePr>
        <p:xfrm>
          <a:off x="2230436" y="3786196"/>
          <a:ext cx="2127250" cy="544128"/>
        </p:xfrm>
        <a:graphic>
          <a:graphicData uri="http://schemas.openxmlformats.org/presentationml/2006/ole">
            <p:oleObj spid="_x0000_s18445" r:id="rId6" imgW="695191" imgH="161859" progId="Equation.DSMT4">
              <p:embed/>
            </p:oleObj>
          </a:graphicData>
        </a:graphic>
      </p:graphicFrame>
      <p:sp>
        <p:nvSpPr>
          <p:cNvPr id="18446" name="Rectangle 35"/>
          <p:cNvSpPr>
            <a:spLocks noChangeArrowheads="1"/>
          </p:cNvSpPr>
          <p:nvPr/>
        </p:nvSpPr>
        <p:spPr bwMode="auto">
          <a:xfrm>
            <a:off x="0" y="2475310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graphicFrame>
        <p:nvGraphicFramePr>
          <p:cNvPr id="20516" name="Object 36"/>
          <p:cNvGraphicFramePr>
            <a:graphicFrameLocks noChangeAspect="1"/>
          </p:cNvGraphicFramePr>
          <p:nvPr/>
        </p:nvGraphicFramePr>
        <p:xfrm>
          <a:off x="2276468" y="4300537"/>
          <a:ext cx="1295400" cy="557229"/>
        </p:xfrm>
        <a:graphic>
          <a:graphicData uri="http://schemas.openxmlformats.org/presentationml/2006/ole">
            <p:oleObj spid="_x0000_s18447" r:id="rId7" imgW="400019" imgH="161859" progId="Equation.DSMT4">
              <p:embed/>
            </p:oleObj>
          </a:graphicData>
        </a:graphic>
      </p:graphicFrame>
      <p:sp>
        <p:nvSpPr>
          <p:cNvPr id="20517" name="Rectangle 37"/>
          <p:cNvSpPr>
            <a:spLocks noChangeArrowheads="1"/>
          </p:cNvSpPr>
          <p:nvPr/>
        </p:nvSpPr>
        <p:spPr bwMode="auto">
          <a:xfrm>
            <a:off x="4932363" y="4272991"/>
            <a:ext cx="385447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zh-CN" altLang="zh-CN" sz="3200" b="1" dirty="0"/>
              <a:t>答：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8" grpId="0" autoUpdateAnimBg="0"/>
      <p:bldP spid="2051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 b="13158"/>
          <a:stretch>
            <a:fillRect/>
          </a:stretch>
        </p:blipFill>
        <p:spPr bwMode="auto">
          <a:xfrm>
            <a:off x="6370640" y="571486"/>
            <a:ext cx="198757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79388" y="3786196"/>
            <a:ext cx="88201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3.</a:t>
            </a:r>
            <a:r>
              <a:rPr lang="zh-CN" altLang="en-US" b="1" dirty="0">
                <a:solidFill>
                  <a:srgbClr val="000000"/>
                </a:solidFill>
              </a:rPr>
              <a:t>已知一个圆锥的底面半径为</a:t>
            </a:r>
            <a:r>
              <a:rPr lang="en-US" altLang="zh-CN" b="1" dirty="0">
                <a:solidFill>
                  <a:srgbClr val="000000"/>
                </a:solidFill>
              </a:rPr>
              <a:t>12cm, </a:t>
            </a:r>
            <a:r>
              <a:rPr lang="zh-CN" altLang="en-US" b="1" dirty="0">
                <a:solidFill>
                  <a:srgbClr val="000000"/>
                </a:solidFill>
              </a:rPr>
              <a:t>母线长为</a:t>
            </a:r>
            <a:r>
              <a:rPr lang="en-US" altLang="zh-CN" b="1" dirty="0">
                <a:solidFill>
                  <a:srgbClr val="000000"/>
                </a:solidFill>
              </a:rPr>
              <a:t>20cm, </a:t>
            </a:r>
            <a:r>
              <a:rPr lang="zh-CN" altLang="en-US" b="1" dirty="0">
                <a:solidFill>
                  <a:srgbClr val="000000"/>
                </a:solidFill>
              </a:rPr>
              <a:t>则</a:t>
            </a:r>
            <a:endParaRPr lang="en-US" altLang="zh-CN" b="1" dirty="0">
              <a:solidFill>
                <a:srgbClr val="000000"/>
              </a:solidFill>
            </a:endParaRPr>
          </a:p>
          <a:p>
            <a:pPr>
              <a:lnSpc>
                <a:spcPct val="125000"/>
              </a:lnSpc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   这个圆锥的侧面积为</a:t>
            </a:r>
            <a:r>
              <a:rPr lang="zh-CN" altLang="en-US" b="1" u="sng" dirty="0">
                <a:solidFill>
                  <a:srgbClr val="000000"/>
                </a:solidFill>
              </a:rPr>
              <a:t>                  </a:t>
            </a:r>
            <a:r>
              <a:rPr lang="en-US" altLang="zh-CN" b="1" dirty="0">
                <a:solidFill>
                  <a:srgbClr val="000000"/>
                </a:solidFill>
              </a:rPr>
              <a:t>,</a:t>
            </a:r>
            <a:r>
              <a:rPr lang="zh-CN" altLang="en-US" b="1" dirty="0">
                <a:solidFill>
                  <a:srgbClr val="000000"/>
                </a:solidFill>
              </a:rPr>
              <a:t>全面积为</a:t>
            </a:r>
            <a:r>
              <a:rPr lang="zh-CN" altLang="en-US" b="1" u="sng" dirty="0">
                <a:solidFill>
                  <a:srgbClr val="000000"/>
                </a:solidFill>
              </a:rPr>
              <a:t>                   </a:t>
            </a:r>
            <a:r>
              <a:rPr lang="en-US" altLang="zh-CN" b="1" dirty="0">
                <a:solidFill>
                  <a:srgbClr val="000000"/>
                </a:solidFill>
              </a:rPr>
              <a:t>.</a:t>
            </a: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3857620" y="4286262"/>
          <a:ext cx="1582737" cy="571504"/>
        </p:xfrm>
        <a:graphic>
          <a:graphicData uri="http://schemas.openxmlformats.org/presentationml/2006/ole">
            <p:oleObj spid="_x0000_s17412" r:id="rId4" imgW="622570" imgH="203288" progId="Equation.DSMT4">
              <p:embed/>
            </p:oleObj>
          </a:graphicData>
        </a:graphic>
      </p:graphicFrame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79388" y="2777729"/>
            <a:ext cx="88201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2.</a:t>
            </a:r>
            <a:r>
              <a:rPr lang="zh-CN" altLang="en-US" b="1" dirty="0">
                <a:solidFill>
                  <a:srgbClr val="000000"/>
                </a:solidFill>
              </a:rPr>
              <a:t>已知一个圆锥的高为</a:t>
            </a:r>
            <a:r>
              <a:rPr lang="en-US" altLang="zh-CN" b="1" dirty="0">
                <a:solidFill>
                  <a:srgbClr val="000000"/>
                </a:solidFill>
              </a:rPr>
              <a:t>6cm, </a:t>
            </a:r>
            <a:r>
              <a:rPr lang="zh-CN" altLang="en-US" b="1" dirty="0">
                <a:solidFill>
                  <a:srgbClr val="000000"/>
                </a:solidFill>
              </a:rPr>
              <a:t>半径为</a:t>
            </a:r>
            <a:r>
              <a:rPr lang="en-US" altLang="zh-CN" b="1" dirty="0">
                <a:solidFill>
                  <a:srgbClr val="000000"/>
                </a:solidFill>
              </a:rPr>
              <a:t>8cm, </a:t>
            </a:r>
            <a:r>
              <a:rPr lang="zh-CN" altLang="en-US" b="1" dirty="0">
                <a:solidFill>
                  <a:srgbClr val="000000"/>
                </a:solidFill>
              </a:rPr>
              <a:t>则这个圆锥  </a:t>
            </a:r>
          </a:p>
          <a:p>
            <a:pPr>
              <a:lnSpc>
                <a:spcPct val="125000"/>
              </a:lnSpc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   的母长为</a:t>
            </a:r>
            <a:r>
              <a:rPr lang="zh-CN" altLang="en-US" b="1" u="sng" dirty="0">
                <a:solidFill>
                  <a:srgbClr val="000000"/>
                </a:solidFill>
              </a:rPr>
              <a:t>                   </a:t>
            </a:r>
            <a:r>
              <a:rPr lang="en-US" altLang="zh-CN" b="1" dirty="0">
                <a:solidFill>
                  <a:srgbClr val="000000"/>
                </a:solidFill>
              </a:rPr>
              <a:t>.</a:t>
            </a:r>
          </a:p>
        </p:txBody>
      </p:sp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2214546" y="3357568"/>
          <a:ext cx="1101725" cy="386953"/>
        </p:xfrm>
        <a:graphic>
          <a:graphicData uri="http://schemas.openxmlformats.org/presentationml/2006/ole">
            <p:oleObj spid="_x0000_s17414" r:id="rId5" imgW="383162" imgH="178809" progId="Equation.DSMT4">
              <p:embed/>
            </p:oleObj>
          </a:graphicData>
        </a:graphic>
      </p:graphicFrame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6948489" y="4286262"/>
          <a:ext cx="1582737" cy="573895"/>
        </p:xfrm>
        <a:graphic>
          <a:graphicData uri="http://schemas.openxmlformats.org/presentationml/2006/ole">
            <p:oleObj spid="_x0000_s17415" r:id="rId6" imgW="622570" imgH="203288" progId="Equation.DSMT4">
              <p:embed/>
            </p:oleObj>
          </a:graphicData>
        </a:graphic>
      </p:graphicFrame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142844" y="412796"/>
            <a:ext cx="838200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1.</a:t>
            </a:r>
            <a:r>
              <a:rPr lang="zh-CN" altLang="en-US" b="1" dirty="0">
                <a:solidFill>
                  <a:srgbClr val="000000"/>
                </a:solidFill>
              </a:rPr>
              <a:t>根据下列条件求值</a:t>
            </a:r>
            <a:r>
              <a:rPr lang="en-US" altLang="zh-CN" b="1" dirty="0">
                <a:solidFill>
                  <a:srgbClr val="000000"/>
                </a:solidFill>
              </a:rPr>
              <a:t>(</a:t>
            </a:r>
            <a:r>
              <a:rPr lang="zh-CN" altLang="en-US" b="1" dirty="0">
                <a:solidFill>
                  <a:srgbClr val="000000"/>
                </a:solidFill>
              </a:rPr>
              <a:t>其中</a:t>
            </a:r>
            <a:r>
              <a:rPr lang="en-US" altLang="zh-CN" b="1" i="1" dirty="0">
                <a:solidFill>
                  <a:srgbClr val="000000"/>
                </a:solidFill>
              </a:rPr>
              <a:t>r</a:t>
            </a:r>
            <a:r>
              <a:rPr lang="zh-CN" altLang="en-US" b="1" dirty="0">
                <a:solidFill>
                  <a:srgbClr val="000000"/>
                </a:solidFill>
              </a:rPr>
              <a:t>、</a:t>
            </a:r>
            <a:r>
              <a:rPr lang="en-US" altLang="zh-CN" b="1" i="1" dirty="0">
                <a:solidFill>
                  <a:srgbClr val="000000"/>
                </a:solidFill>
              </a:rPr>
              <a:t>h</a:t>
            </a:r>
            <a:r>
              <a:rPr lang="zh-CN" altLang="en-US" b="1" dirty="0">
                <a:solidFill>
                  <a:srgbClr val="000000"/>
                </a:solidFill>
              </a:rPr>
              <a:t>、a分别是</a:t>
            </a:r>
          </a:p>
          <a:p>
            <a:pPr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   圆锥的底面半径、高线、母线长</a:t>
            </a:r>
            <a:r>
              <a:rPr lang="en-US" altLang="zh-CN" b="1" dirty="0">
                <a:solidFill>
                  <a:srgbClr val="000000"/>
                </a:solidFill>
              </a:rPr>
              <a:t>).</a:t>
            </a:r>
          </a:p>
          <a:p>
            <a:pPr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   (1) </a:t>
            </a:r>
            <a:r>
              <a:rPr lang="zh-CN" altLang="en-US" sz="3200" b="1" i="1" dirty="0">
                <a:solidFill>
                  <a:srgbClr val="000000"/>
                </a:solidFill>
              </a:rPr>
              <a:t>a</a:t>
            </a:r>
            <a:r>
              <a:rPr lang="en-US" altLang="zh-CN" b="1" dirty="0">
                <a:solidFill>
                  <a:srgbClr val="000000"/>
                </a:solidFill>
              </a:rPr>
              <a:t>= 2</a:t>
            </a:r>
            <a:r>
              <a:rPr lang="zh-CN" altLang="en-US" b="1" dirty="0">
                <a:solidFill>
                  <a:srgbClr val="000000"/>
                </a:solidFill>
              </a:rPr>
              <a:t>，</a:t>
            </a:r>
            <a:r>
              <a:rPr lang="en-US" altLang="zh-CN" sz="3200" b="1" i="1" dirty="0">
                <a:solidFill>
                  <a:srgbClr val="000000"/>
                </a:solidFill>
              </a:rPr>
              <a:t>r</a:t>
            </a:r>
            <a:r>
              <a:rPr lang="en-US" altLang="zh-CN" b="1" dirty="0">
                <a:solidFill>
                  <a:srgbClr val="000000"/>
                </a:solidFill>
              </a:rPr>
              <a:t>=1,  </a:t>
            </a:r>
            <a:r>
              <a:rPr lang="zh-CN" altLang="en-US" b="1" dirty="0">
                <a:solidFill>
                  <a:srgbClr val="000000"/>
                </a:solidFill>
              </a:rPr>
              <a:t>则 </a:t>
            </a:r>
            <a:r>
              <a:rPr lang="en-US" altLang="zh-CN" sz="3200" b="1" i="1" dirty="0">
                <a:solidFill>
                  <a:srgbClr val="000000"/>
                </a:solidFill>
              </a:rPr>
              <a:t>h</a:t>
            </a:r>
            <a:r>
              <a:rPr lang="en-US" altLang="zh-CN" b="1" dirty="0">
                <a:solidFill>
                  <a:srgbClr val="000000"/>
                </a:solidFill>
              </a:rPr>
              <a:t>=</a:t>
            </a:r>
            <a:r>
              <a:rPr lang="en-US" altLang="zh-CN" b="1" u="sng" dirty="0">
                <a:solidFill>
                  <a:srgbClr val="000000"/>
                </a:solidFill>
              </a:rPr>
              <a:t>           </a:t>
            </a:r>
            <a:r>
              <a:rPr lang="en-US" altLang="zh-CN" b="1" dirty="0">
                <a:solidFill>
                  <a:srgbClr val="000000"/>
                </a:solidFill>
              </a:rPr>
              <a:t>;</a:t>
            </a:r>
          </a:p>
          <a:p>
            <a:pPr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   (2) </a:t>
            </a:r>
            <a:r>
              <a:rPr lang="en-US" altLang="zh-CN" sz="3200" b="1" i="1" dirty="0">
                <a:solidFill>
                  <a:srgbClr val="000000"/>
                </a:solidFill>
              </a:rPr>
              <a:t>h</a:t>
            </a:r>
            <a:r>
              <a:rPr lang="en-US" altLang="zh-CN" b="1" dirty="0">
                <a:solidFill>
                  <a:srgbClr val="000000"/>
                </a:solidFill>
              </a:rPr>
              <a:t> =3,  </a:t>
            </a:r>
            <a:r>
              <a:rPr lang="en-US" altLang="zh-CN" sz="3200" b="1" i="1" dirty="0">
                <a:solidFill>
                  <a:srgbClr val="000000"/>
                </a:solidFill>
              </a:rPr>
              <a:t>r</a:t>
            </a:r>
            <a:r>
              <a:rPr lang="en-US" altLang="zh-CN" b="1" dirty="0">
                <a:solidFill>
                  <a:srgbClr val="000000"/>
                </a:solidFill>
              </a:rPr>
              <a:t>=4,  </a:t>
            </a:r>
            <a:r>
              <a:rPr lang="zh-CN" altLang="en-US" b="1" dirty="0">
                <a:solidFill>
                  <a:srgbClr val="000000"/>
                </a:solidFill>
              </a:rPr>
              <a:t>则</a:t>
            </a:r>
            <a:r>
              <a:rPr lang="zh-CN" altLang="en-US" sz="3200" b="1" i="1" dirty="0">
                <a:solidFill>
                  <a:srgbClr val="000000"/>
                </a:solidFill>
              </a:rPr>
              <a:t>a</a:t>
            </a:r>
            <a:r>
              <a:rPr lang="zh-CN" altLang="en-US" b="1" dirty="0">
                <a:solidFill>
                  <a:srgbClr val="000000"/>
                </a:solidFill>
              </a:rPr>
              <a:t> </a:t>
            </a:r>
            <a:r>
              <a:rPr lang="en-US" altLang="zh-CN" b="1" dirty="0">
                <a:solidFill>
                  <a:srgbClr val="000000"/>
                </a:solidFill>
              </a:rPr>
              <a:t>=</a:t>
            </a:r>
            <a:r>
              <a:rPr lang="en-US" altLang="zh-CN" b="1" u="sng" dirty="0">
                <a:solidFill>
                  <a:srgbClr val="000000"/>
                </a:solidFill>
              </a:rPr>
              <a:t>            </a:t>
            </a:r>
            <a:r>
              <a:rPr lang="en-US" altLang="zh-CN" b="1" dirty="0">
                <a:solidFill>
                  <a:srgbClr val="000000"/>
                </a:solidFill>
              </a:rPr>
              <a:t>;</a:t>
            </a:r>
          </a:p>
          <a:p>
            <a:pPr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   (3) </a:t>
            </a:r>
            <a:r>
              <a:rPr lang="zh-CN" altLang="en-US" sz="3200" b="1" i="1" dirty="0">
                <a:solidFill>
                  <a:srgbClr val="000000"/>
                </a:solidFill>
              </a:rPr>
              <a:t>a</a:t>
            </a:r>
            <a:r>
              <a:rPr lang="en-US" altLang="zh-CN" b="1" dirty="0">
                <a:solidFill>
                  <a:srgbClr val="000000"/>
                </a:solidFill>
              </a:rPr>
              <a:t> = 10, </a:t>
            </a:r>
            <a:r>
              <a:rPr lang="en-US" altLang="zh-CN" sz="3200" b="1" i="1" dirty="0">
                <a:solidFill>
                  <a:srgbClr val="000000"/>
                </a:solidFill>
              </a:rPr>
              <a:t>h</a:t>
            </a:r>
            <a:r>
              <a:rPr lang="en-US" altLang="zh-CN" b="1" dirty="0">
                <a:solidFill>
                  <a:srgbClr val="000000"/>
                </a:solidFill>
              </a:rPr>
              <a:t>= 8, </a:t>
            </a:r>
            <a:r>
              <a:rPr lang="zh-CN" altLang="en-US" b="1" dirty="0">
                <a:solidFill>
                  <a:srgbClr val="000000"/>
                </a:solidFill>
              </a:rPr>
              <a:t>则</a:t>
            </a:r>
            <a:r>
              <a:rPr lang="en-US" altLang="zh-CN" b="1" i="1" dirty="0">
                <a:solidFill>
                  <a:srgbClr val="000000"/>
                </a:solidFill>
              </a:rPr>
              <a:t>r</a:t>
            </a:r>
            <a:r>
              <a:rPr lang="en-US" altLang="zh-CN" b="1" dirty="0">
                <a:solidFill>
                  <a:srgbClr val="000000"/>
                </a:solidFill>
              </a:rPr>
              <a:t>=</a:t>
            </a:r>
            <a:r>
              <a:rPr lang="en-US" altLang="zh-CN" b="1" u="sng" dirty="0">
                <a:solidFill>
                  <a:srgbClr val="000000"/>
                </a:solidFill>
              </a:rPr>
              <a:t>            </a:t>
            </a:r>
            <a:r>
              <a:rPr lang="en-US" altLang="zh-CN" b="1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905250" y="1870473"/>
            <a:ext cx="6477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3903664" y="2301479"/>
            <a:ext cx="4333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6</a:t>
            </a:r>
          </a:p>
        </p:txBody>
      </p:sp>
      <p:graphicFrame>
        <p:nvGraphicFramePr>
          <p:cNvPr id="19467" name="Object 11"/>
          <p:cNvGraphicFramePr>
            <a:graphicFrameLocks noChangeAspect="1"/>
          </p:cNvGraphicFramePr>
          <p:nvPr/>
        </p:nvGraphicFramePr>
        <p:xfrm>
          <a:off x="3689351" y="1354932"/>
          <a:ext cx="644525" cy="460772"/>
        </p:xfrm>
        <a:graphic>
          <a:graphicData uri="http://schemas.openxmlformats.org/presentationml/2006/ole">
            <p:oleObj spid="_x0000_s17419" r:id="rId7" imgW="241825" imgH="229097" progId="Equation.DSMT4">
              <p:embed/>
            </p:oleObj>
          </a:graphicData>
        </a:graphic>
      </p:graphicFrame>
      <p:sp>
        <p:nvSpPr>
          <p:cNvPr id="17420" name="Rectangle 1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195513" y="-71456"/>
            <a:ext cx="27543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课堂练习①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utoUpdateAnimBg="0"/>
      <p:bldP spid="1946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4676772" y="2343147"/>
          <a:ext cx="2684462" cy="2024063"/>
        </p:xfrm>
        <a:graphic>
          <a:graphicData uri="http://schemas.openxmlformats.org/presentationml/2006/ole">
            <p:oleObj spid="_x0000_s21506" name="BMP 图像" r:id="rId5" imgW="1790476" imgH="1800476" progId="Paint.Picture">
              <p:embed/>
            </p:oleObj>
          </a:graphicData>
        </a:graphic>
      </p:graphicFrame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42844" y="214296"/>
            <a:ext cx="8785225" cy="2419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35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b="1" dirty="0" smtClean="0">
                <a:solidFill>
                  <a:srgbClr val="FF0000"/>
                </a:solidFill>
                <a:ea typeface="+mn-ea"/>
                <a:cs typeface="Times New Roman" pitchFamily="18" charset="0"/>
              </a:rPr>
              <a:t>例</a:t>
            </a:r>
            <a:r>
              <a:rPr lang="en-US" altLang="zh-CN" b="1" dirty="0" smtClean="0">
                <a:solidFill>
                  <a:srgbClr val="FF0000"/>
                </a:solidFill>
                <a:ea typeface="+mn-ea"/>
                <a:cs typeface="Times New Roman" pitchFamily="18" charset="0"/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  <a:ea typeface="+mn-ea"/>
                <a:cs typeface="Times New Roman" pitchFamily="18" charset="0"/>
              </a:rPr>
              <a:t>. 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蒙古包</a:t>
            </a:r>
            <a:r>
              <a:rPr lang="zh-CN" altLang="en-US" b="1" dirty="0">
                <a:ea typeface="+mn-ea"/>
                <a:cs typeface="Times New Roman" pitchFamily="18" charset="0"/>
              </a:rPr>
              <a:t>可以近似地看成由圆锥和圆柱组成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的。如果</a:t>
            </a:r>
            <a:r>
              <a:rPr lang="zh-CN" altLang="en-US" b="1" dirty="0">
                <a:ea typeface="+mn-ea"/>
                <a:cs typeface="Times New Roman" pitchFamily="18" charset="0"/>
              </a:rPr>
              <a:t>想在某个牧区搭建20个底面积为12m</a:t>
            </a:r>
            <a:r>
              <a:rPr lang="zh-CN" altLang="en-US" b="1" baseline="30000" dirty="0" smtClean="0">
                <a:ea typeface="+mn-ea"/>
                <a:cs typeface="Times New Roman" pitchFamily="18" charset="0"/>
              </a:rPr>
              <a:t>2，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高为</a:t>
            </a:r>
            <a:r>
              <a:rPr lang="zh-CN" altLang="en-US" b="1" dirty="0">
                <a:ea typeface="+mn-ea"/>
                <a:cs typeface="Times New Roman" pitchFamily="18" charset="0"/>
              </a:rPr>
              <a:t>3.2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m，外围</a:t>
            </a:r>
            <a:r>
              <a:rPr lang="zh-CN" altLang="en-US" b="1" dirty="0">
                <a:ea typeface="+mn-ea"/>
                <a:cs typeface="Times New Roman" pitchFamily="18" charset="0"/>
              </a:rPr>
              <a:t>高1.8m的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蒙古包。那么</a:t>
            </a:r>
            <a:r>
              <a:rPr lang="zh-CN" altLang="en-US" b="1" dirty="0">
                <a:ea typeface="+mn-ea"/>
                <a:cs typeface="Times New Roman" pitchFamily="18" charset="0"/>
              </a:rPr>
              <a:t>至少需要用多少m</a:t>
            </a:r>
            <a:r>
              <a:rPr lang="zh-CN" altLang="en-US" b="1" baseline="30000" dirty="0">
                <a:ea typeface="+mn-ea"/>
                <a:cs typeface="Times New Roman" pitchFamily="18" charset="0"/>
              </a:rPr>
              <a:t>2</a:t>
            </a:r>
            <a:r>
              <a:rPr lang="zh-CN" altLang="en-US" b="1" dirty="0">
                <a:ea typeface="+mn-ea"/>
                <a:cs typeface="Times New Roman" pitchFamily="18" charset="0"/>
              </a:rPr>
              <a:t>的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帆布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(结果取整数)</a:t>
            </a:r>
            <a:r>
              <a:rPr lang="zh-CN" altLang="en-US" b="1" dirty="0" smtClean="0">
                <a:ea typeface="+mn-ea"/>
                <a:cs typeface="Times New Roman" pitchFamily="18" charset="0"/>
              </a:rPr>
              <a:t>？</a:t>
            </a:r>
            <a:endParaRPr lang="zh-CN" altLang="en-US" b="1" dirty="0">
              <a:ea typeface="+mn-ea"/>
              <a:cs typeface="Times New Roman" pitchFamily="18" charset="0"/>
            </a:endParaRPr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6064247" y="2343148"/>
            <a:ext cx="0" cy="175379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071934" y="2285998"/>
            <a:ext cx="26161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sz="1800"/>
              <a:t>·</a:t>
            </a:r>
            <a:endParaRPr lang="zh-CN" altLang="zh-CN" sz="1800">
              <a:latin typeface="Arial" pitchFamily="34" charset="0"/>
            </a:endParaRPr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>
            <a:off x="6064248" y="3070619"/>
            <a:ext cx="1296987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5992809" y="4096938"/>
            <a:ext cx="1296988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6391272" y="3977876"/>
            <a:ext cx="3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b="1">
                <a:latin typeface="Arial" pitchFamily="34" charset="0"/>
              </a:rPr>
              <a:t>r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5551485" y="2561031"/>
            <a:ext cx="5810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sz="3200" b="1">
                <a:latin typeface="Arial" pitchFamily="34" charset="0"/>
              </a:rPr>
              <a:t>h</a:t>
            </a:r>
            <a:r>
              <a:rPr lang="zh-CN" altLang="zh-CN" sz="3200" b="1" baseline="-25000">
                <a:latin typeface="Arial" pitchFamily="34" charset="0"/>
              </a:rPr>
              <a:t>1</a:t>
            </a:r>
            <a:endParaRPr lang="zh-CN" altLang="zh-CN" sz="3200" b="1">
              <a:latin typeface="Arial" pitchFamily="34" charset="0"/>
            </a:endParaRP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6040434" y="3370657"/>
            <a:ext cx="889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b="1">
                <a:latin typeface="Arial" pitchFamily="34" charset="0"/>
              </a:rPr>
              <a:t>h</a:t>
            </a:r>
            <a:r>
              <a:rPr lang="zh-CN" altLang="zh-CN" b="1" baseline="-25000">
                <a:latin typeface="Arial" pitchFamily="34" charset="0"/>
              </a:rPr>
              <a:t>2</a:t>
            </a:r>
            <a:endParaRPr lang="zh-CN" altLang="zh-CN" b="1">
              <a:latin typeface="Arial" pitchFamily="34" charset="0"/>
            </a:endParaRP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1187450" y="3490912"/>
            <a:ext cx="2667000" cy="581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约为738m</a:t>
            </a:r>
            <a:r>
              <a:rPr lang="zh-CN" altLang="en-US" b="1" baseline="300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endParaRPr lang="zh-CN" altLang="en-US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/>
                                        <p:tgtEl>
                                          <p:spTgt spid="2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  <p:bldP spid="23559" grpId="0" animBg="1"/>
      <p:bldP spid="23560" grpId="0" animBg="1"/>
      <p:bldP spid="23561" grpId="0" autoUpdateAnimBg="0"/>
      <p:bldP spid="23562" grpId="0" autoUpdateAnimBg="0"/>
      <p:bldP spid="23563" grpId="0" autoUpdateAnimBg="0"/>
      <p:bldP spid="23564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95288" y="250032"/>
            <a:ext cx="864076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FF0000"/>
                </a:solidFill>
              </a:rPr>
              <a:t>例</a:t>
            </a:r>
            <a:r>
              <a:rPr lang="en-US" altLang="zh-CN" b="1" dirty="0" smtClean="0">
                <a:solidFill>
                  <a:srgbClr val="FF0000"/>
                </a:solidFill>
              </a:rPr>
              <a:t>3</a:t>
            </a:r>
            <a:r>
              <a:rPr lang="zh-CN" altLang="en-US" b="1" dirty="0" smtClean="0">
                <a:solidFill>
                  <a:srgbClr val="FF0000"/>
                </a:solidFill>
              </a:rPr>
              <a:t>. </a:t>
            </a:r>
            <a:r>
              <a:rPr lang="zh-CN" altLang="en-US" b="1" dirty="0">
                <a:solidFill>
                  <a:srgbClr val="000000"/>
                </a:solidFill>
              </a:rPr>
              <a:t>如图所示的扇形中，半径R=10，圆心角θ=144°.用这个扇形围成一个圆锥的侧面.</a:t>
            </a:r>
          </a:p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(1)求这个圆锥的底面半径r;</a:t>
            </a:r>
          </a:p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(2)求这个圆锥的高.</a:t>
            </a: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5724525" y="2085975"/>
            <a:ext cx="2852738" cy="2114550"/>
            <a:chOff x="0" y="0"/>
            <a:chExt cx="1344" cy="1776"/>
          </a:xfrm>
        </p:grpSpPr>
        <p:grpSp>
          <p:nvGrpSpPr>
            <p:cNvPr id="19468" name="Group 5"/>
            <p:cNvGrpSpPr>
              <a:grpSpLocks/>
            </p:cNvGrpSpPr>
            <p:nvPr/>
          </p:nvGrpSpPr>
          <p:grpSpPr bwMode="auto">
            <a:xfrm>
              <a:off x="0" y="0"/>
              <a:ext cx="1344" cy="1776"/>
              <a:chOff x="0" y="0"/>
              <a:chExt cx="1344" cy="1776"/>
            </a:xfrm>
          </p:grpSpPr>
          <p:sp>
            <p:nvSpPr>
              <p:cNvPr id="19471" name="Oval 6"/>
              <p:cNvSpPr>
                <a:spLocks noChangeArrowheads="1"/>
              </p:cNvSpPr>
              <p:nvPr/>
            </p:nvSpPr>
            <p:spPr bwMode="auto">
              <a:xfrm>
                <a:off x="24" y="1104"/>
                <a:ext cx="1296" cy="672"/>
              </a:xfrm>
              <a:prstGeom prst="ellipse">
                <a:avLst/>
              </a:prstGeom>
              <a:solidFill>
                <a:srgbClr val="CCCC00"/>
              </a:solidFill>
              <a:ln w="571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>
                  <a:buFont typeface="Arial" pitchFamily="34" charset="0"/>
                  <a:buNone/>
                </a:pPr>
                <a:endParaRPr lang="zh-CN" altLang="en-US"/>
              </a:p>
            </p:txBody>
          </p:sp>
          <p:sp>
            <p:nvSpPr>
              <p:cNvPr id="19472" name="Line 7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672" cy="1440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3" name="Line 8"/>
              <p:cNvSpPr>
                <a:spLocks noChangeShapeType="1"/>
              </p:cNvSpPr>
              <p:nvPr/>
            </p:nvSpPr>
            <p:spPr bwMode="auto">
              <a:xfrm>
                <a:off x="672" y="0"/>
                <a:ext cx="672" cy="1440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469" name="Line 9"/>
            <p:cNvSpPr>
              <a:spLocks noChangeShapeType="1"/>
            </p:cNvSpPr>
            <p:nvPr/>
          </p:nvSpPr>
          <p:spPr bwMode="auto">
            <a:xfrm>
              <a:off x="672" y="0"/>
              <a:ext cx="0" cy="144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0" name="Line 10"/>
            <p:cNvSpPr>
              <a:spLocks noChangeShapeType="1"/>
            </p:cNvSpPr>
            <p:nvPr/>
          </p:nvSpPr>
          <p:spPr bwMode="auto">
            <a:xfrm>
              <a:off x="0" y="1440"/>
              <a:ext cx="1344" cy="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1" name="Text Box 11"/>
          <p:cNvSpPr txBox="1">
            <a:spLocks noChangeArrowheads="1"/>
          </p:cNvSpPr>
          <p:nvPr/>
        </p:nvSpPr>
        <p:spPr bwMode="auto">
          <a:xfrm>
            <a:off x="7235826" y="1762125"/>
            <a:ext cx="1323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b="1" i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19462" name="Text Box 12"/>
          <p:cNvSpPr txBox="1">
            <a:spLocks noChangeArrowheads="1"/>
          </p:cNvSpPr>
          <p:nvPr/>
        </p:nvSpPr>
        <p:spPr bwMode="auto">
          <a:xfrm>
            <a:off x="5292726" y="3706416"/>
            <a:ext cx="1323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b="1" i="1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19463" name="Text Box 13"/>
          <p:cNvSpPr txBox="1">
            <a:spLocks noChangeArrowheads="1"/>
          </p:cNvSpPr>
          <p:nvPr/>
        </p:nvSpPr>
        <p:spPr bwMode="auto">
          <a:xfrm>
            <a:off x="6919914" y="3759994"/>
            <a:ext cx="1323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b="1" i="1">
                <a:solidFill>
                  <a:srgbClr val="000000"/>
                </a:solidFill>
              </a:rPr>
              <a:t>O</a:t>
            </a:r>
          </a:p>
        </p:txBody>
      </p:sp>
      <p:sp>
        <p:nvSpPr>
          <p:cNvPr id="19464" name="Text Box 14"/>
          <p:cNvSpPr txBox="1">
            <a:spLocks noChangeArrowheads="1"/>
          </p:cNvSpPr>
          <p:nvPr/>
        </p:nvSpPr>
        <p:spPr bwMode="auto">
          <a:xfrm>
            <a:off x="8388351" y="3759994"/>
            <a:ext cx="1323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b="1" i="1"/>
              <a:t>  </a:t>
            </a:r>
            <a:r>
              <a:rPr lang="zh-CN" altLang="zh-CN" b="1" i="1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19465" name="Text Box 15"/>
          <p:cNvSpPr txBox="1">
            <a:spLocks noChangeArrowheads="1"/>
          </p:cNvSpPr>
          <p:nvPr/>
        </p:nvSpPr>
        <p:spPr bwMode="auto">
          <a:xfrm>
            <a:off x="7489826" y="3748088"/>
            <a:ext cx="324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b="1">
                <a:solidFill>
                  <a:srgbClr val="FF0000"/>
                </a:solidFill>
                <a:latin typeface="Arial" pitchFamily="34" charset="0"/>
              </a:rPr>
              <a:t>r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5072066" y="1285866"/>
            <a:ext cx="8130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+mn-lt"/>
              </a:rPr>
              <a:t>r=4</a:t>
            </a:r>
          </a:p>
        </p:txBody>
      </p:sp>
      <p:graphicFrame>
        <p:nvGraphicFramePr>
          <p:cNvPr id="21522" name="Object 18"/>
          <p:cNvGraphicFramePr>
            <a:graphicFrameLocks noChangeAspect="1"/>
          </p:cNvGraphicFramePr>
          <p:nvPr/>
        </p:nvGraphicFramePr>
        <p:xfrm>
          <a:off x="3714744" y="2000246"/>
          <a:ext cx="920750" cy="503634"/>
        </p:xfrm>
        <a:graphic>
          <a:graphicData uri="http://schemas.openxmlformats.org/presentationml/2006/ole">
            <p:oleObj spid="_x0000_s19467" r:id="rId3" imgW="381631" imgH="216065" progId="Equation.3">
              <p:embed/>
            </p:oleObj>
          </a:graphicData>
        </a:graphic>
      </p:graphicFrame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139" y="2424811"/>
            <a:ext cx="3963985" cy="2504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4451350" y="2434829"/>
            <a:ext cx="26161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sz="1800"/>
              <a:t>·</a:t>
            </a:r>
            <a:endParaRPr lang="zh-CN" altLang="zh-CN" sz="1800">
              <a:latin typeface="Arial" pitchFamily="34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451350" y="2434829"/>
            <a:ext cx="26161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zh-CN" sz="1800"/>
              <a:t>·</a:t>
            </a:r>
            <a:endParaRPr lang="zh-CN" altLang="zh-CN" sz="1800">
              <a:latin typeface="Arial" pitchFamily="34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23851" y="303610"/>
            <a:ext cx="856932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例</a:t>
            </a:r>
            <a:r>
              <a:rPr lang="zh-CN" altLang="en-US" b="1" dirty="0" smtClean="0">
                <a:solidFill>
                  <a:srgbClr val="FF0000"/>
                </a:solidFill>
              </a:rPr>
              <a:t>4</a:t>
            </a:r>
            <a:r>
              <a:rPr lang="zh-CN" altLang="en-US" b="1" dirty="0">
                <a:solidFill>
                  <a:srgbClr val="FF0000"/>
                </a:solidFill>
              </a:rPr>
              <a:t>. </a:t>
            </a:r>
            <a:r>
              <a:rPr lang="zh-CN" altLang="en-US" b="1" dirty="0">
                <a:solidFill>
                  <a:srgbClr val="000000"/>
                </a:solidFill>
              </a:rPr>
              <a:t>若圆锥的侧面展开图是半圆，那么这个展开图的圆心角是</a:t>
            </a:r>
            <a:r>
              <a:rPr lang="zh-CN" altLang="en-US" b="1" u="sng" dirty="0">
                <a:solidFill>
                  <a:srgbClr val="000000"/>
                </a:solidFill>
              </a:rPr>
              <a:t>          </a:t>
            </a:r>
            <a:r>
              <a:rPr lang="zh-CN" altLang="en-US" b="1" dirty="0">
                <a:solidFill>
                  <a:srgbClr val="000000"/>
                </a:solidFill>
              </a:rPr>
              <a:t>度；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圆锥底半径 </a:t>
            </a:r>
            <a:r>
              <a:rPr lang="zh-CN" altLang="en-US" b="1" i="1" dirty="0">
                <a:solidFill>
                  <a:srgbClr val="000000"/>
                </a:solidFill>
              </a:rPr>
              <a:t>r</a:t>
            </a:r>
            <a:r>
              <a:rPr lang="zh-CN" altLang="en-US" b="1" dirty="0">
                <a:solidFill>
                  <a:srgbClr val="000000"/>
                </a:solidFill>
              </a:rPr>
              <a:t>与母线</a:t>
            </a:r>
            <a:r>
              <a:rPr lang="zh-CN" altLang="en-US" b="1" i="1" dirty="0">
                <a:solidFill>
                  <a:srgbClr val="000000"/>
                </a:solidFill>
              </a:rPr>
              <a:t>a</a:t>
            </a:r>
            <a:r>
              <a:rPr lang="zh-CN" altLang="en-US" b="1" dirty="0">
                <a:solidFill>
                  <a:srgbClr val="000000"/>
                </a:solidFill>
              </a:rPr>
              <a:t>的</a:t>
            </a:r>
            <a:r>
              <a:rPr lang="zh-CN" altLang="en-US" b="1" dirty="0" smtClean="0">
                <a:solidFill>
                  <a:srgbClr val="000000"/>
                </a:solidFill>
              </a:rPr>
              <a:t>比</a:t>
            </a:r>
            <a:endParaRPr lang="en-US" altLang="zh-CN" b="1" dirty="0" smtClean="0">
              <a:solidFill>
                <a:srgbClr val="000000"/>
              </a:solidFill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b="1" i="1" dirty="0" smtClean="0">
                <a:solidFill>
                  <a:srgbClr val="000000"/>
                </a:solidFill>
              </a:rPr>
              <a:t>r</a:t>
            </a:r>
            <a:r>
              <a:rPr lang="zh-CN" altLang="en-US" b="1" dirty="0" smtClean="0">
                <a:solidFill>
                  <a:srgbClr val="000000"/>
                </a:solidFill>
              </a:rPr>
              <a:t> </a:t>
            </a:r>
            <a:r>
              <a:rPr lang="zh-CN" altLang="en-US" b="1" dirty="0">
                <a:solidFill>
                  <a:srgbClr val="000000"/>
                </a:solidFill>
              </a:rPr>
              <a:t>：</a:t>
            </a:r>
            <a:r>
              <a:rPr lang="zh-CN" altLang="en-US" b="1" i="1" dirty="0">
                <a:solidFill>
                  <a:srgbClr val="000000"/>
                </a:solidFill>
              </a:rPr>
              <a:t>a </a:t>
            </a:r>
            <a:r>
              <a:rPr lang="zh-CN" altLang="en-US" b="1" dirty="0">
                <a:solidFill>
                  <a:srgbClr val="000000"/>
                </a:solidFill>
              </a:rPr>
              <a:t>=</a:t>
            </a:r>
            <a:r>
              <a:rPr lang="zh-CN" altLang="en-US" b="1" u="sng" dirty="0">
                <a:solidFill>
                  <a:srgbClr val="000000"/>
                </a:solidFill>
              </a:rPr>
              <a:t> </a:t>
            </a:r>
            <a:r>
              <a:rPr lang="zh-CN" altLang="en-US" b="1" i="1" u="sng" dirty="0">
                <a:solidFill>
                  <a:srgbClr val="000000"/>
                </a:solidFill>
              </a:rPr>
              <a:t>            </a:t>
            </a:r>
            <a:r>
              <a:rPr lang="zh-CN" altLang="en-US" b="1" u="sng" dirty="0">
                <a:solidFill>
                  <a:srgbClr val="000000"/>
                </a:solidFill>
              </a:rPr>
              <a:t> </a:t>
            </a:r>
            <a:r>
              <a:rPr lang="zh-CN" altLang="en-US" b="1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919899" y="691208"/>
            <a:ext cx="7232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b="1" dirty="0">
                <a:solidFill>
                  <a:srgbClr val="FF0000"/>
                </a:solidFill>
              </a:rPr>
              <a:t>180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785918" y="1571618"/>
            <a:ext cx="6639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b="1" dirty="0">
                <a:solidFill>
                  <a:srgbClr val="FF0000"/>
                </a:solidFill>
              </a:rPr>
              <a:t>1:2</a:t>
            </a:r>
          </a:p>
        </p:txBody>
      </p:sp>
      <p:grpSp>
        <p:nvGrpSpPr>
          <p:cNvPr id="162" name="Group 7"/>
          <p:cNvGrpSpPr>
            <a:grpSpLocks noChangeAspect="1"/>
          </p:cNvGrpSpPr>
          <p:nvPr/>
        </p:nvGrpSpPr>
        <p:grpSpPr bwMode="auto">
          <a:xfrm>
            <a:off x="4786314" y="857238"/>
            <a:ext cx="3025775" cy="3697288"/>
            <a:chOff x="0" y="0"/>
            <a:chExt cx="1906" cy="2329"/>
          </a:xfrm>
        </p:grpSpPr>
        <p:sp>
          <p:nvSpPr>
            <p:cNvPr id="163" name="AutoShape 8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1906" cy="2329"/>
            </a:xfrm>
            <a:prstGeom prst="rect">
              <a:avLst/>
            </a:prstGeom>
            <a:solidFill>
              <a:schemeClr val="bg1"/>
            </a:solidFill>
            <a:ln w="9525" cap="rnd">
              <a:solidFill>
                <a:schemeClr val="bg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" name="未知"/>
            <p:cNvSpPr>
              <a:spLocks/>
            </p:cNvSpPr>
            <p:nvPr/>
          </p:nvSpPr>
          <p:spPr bwMode="auto">
            <a:xfrm>
              <a:off x="189" y="80"/>
              <a:ext cx="1601" cy="1929"/>
            </a:xfrm>
            <a:custGeom>
              <a:avLst/>
              <a:gdLst>
                <a:gd name="T0" fmla="*/ 7947 w 220"/>
                <a:gd name="T1" fmla="*/ 14042 h 265"/>
                <a:gd name="T2" fmla="*/ 11651 w 220"/>
                <a:gd name="T3" fmla="*/ 7578 h 265"/>
                <a:gd name="T4" fmla="*/ 4133 w 220"/>
                <a:gd name="T5" fmla="*/ 51 h 265"/>
                <a:gd name="T6" fmla="*/ 0 w 220"/>
                <a:gd name="T7" fmla="*/ 1216 h 265"/>
                <a:gd name="T8" fmla="*/ 4133 w 220"/>
                <a:gd name="T9" fmla="*/ 7578 h 265"/>
                <a:gd name="T10" fmla="*/ 7947 w 220"/>
                <a:gd name="T11" fmla="*/ 14042 h 2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0" h="265">
                  <a:moveTo>
                    <a:pt x="150" y="265"/>
                  </a:moveTo>
                  <a:cubicBezTo>
                    <a:pt x="193" y="239"/>
                    <a:pt x="220" y="193"/>
                    <a:pt x="220" y="143"/>
                  </a:cubicBezTo>
                  <a:cubicBezTo>
                    <a:pt x="220" y="64"/>
                    <a:pt x="156" y="1"/>
                    <a:pt x="78" y="1"/>
                  </a:cubicBezTo>
                  <a:cubicBezTo>
                    <a:pt x="50" y="0"/>
                    <a:pt x="23" y="8"/>
                    <a:pt x="0" y="23"/>
                  </a:cubicBezTo>
                  <a:lnTo>
                    <a:pt x="78" y="143"/>
                  </a:lnTo>
                  <a:lnTo>
                    <a:pt x="150" y="265"/>
                  </a:lnTo>
                  <a:close/>
                </a:path>
              </a:pathLst>
            </a:custGeom>
            <a:noFill/>
            <a:ln w="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" name="Line 1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6" name="Line 1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" name="Line 1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8" name="Line 1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9" name="Line 1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0" name="Line 1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1" name="Line 1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2" name="Line 1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" name="Line 1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" name="Line 1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" name="Line 2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6" name="Line 2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7" name="Line 2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8" name="Line 2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9" name="Line 2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0" name="Line 2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1" name="Line 2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2" name="Line 2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3" name="Line 2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" name="Line 2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" name="Line 3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6" name="Line 3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7" name="Line 3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8" name="Line 3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9" name="Line 3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0" name="Line 3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1" name="Line 3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2" name="Line 3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3" name="Line 3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" name="Line 3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" name="Line 4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6" name="Line 4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" name="Line 4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" name="Line 4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" name="Line 4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" name="Line 4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" name="Line 4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2" name="Line 4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Line 4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Line 4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" name="Line 5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" name="Line 5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" name="Line 5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" name="Line 5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" name="Line 5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" name="Line 5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" name="Line 5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" name="Line 5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3" name="Line 5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4" name="Line 5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" name="Line 6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6" name="Line 6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7" name="Line 6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8" name="Line 6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9" name="Line 6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0" name="Line 6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1" name="Line 6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2" name="Line 6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" name="Line 6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Line 6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Line 7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Line 7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7" name="Line 7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8" name="Line 7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9" name="Line 7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0" name="Line 7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1" name="Line 7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2" name="Line 7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3" name="Line 7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4" name="Line 7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" name="Line 8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6" name="Line 8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Line 8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Line 8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Line 8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Line 8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Line 8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Line 8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Line 8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Line 8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Line 9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" name="Line 9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" name="Line 9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8" name="Line 9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9" name="Line 9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0" name="Line 9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1" name="Line 9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2" name="Line 9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3" name="Line 9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4" name="Line 9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5" name="Line 10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" name="Line 10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7" name="Line 10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8" name="Line 10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9" name="Line 10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0" name="Line 10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1" name="Line 10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2" name="Line 10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3" name="Line 10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4" name="Line 10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5" name="Line 11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" name="Line 11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" name="Line 11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8" name="Line 11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9" name="Line 11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0" name="Line 11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1" name="Line 11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2" name="Line 11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3" name="Line 11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4" name="Line 11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5" name="Line 12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" name="Line 12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" name="Line 12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8" name="Line 12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9" name="Line 12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" name="Line 12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" name="Line 126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" name="Line 127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3" name="Line 128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4" name="Line 129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5" name="Line 130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" name="Line 131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" name="Line 132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8" name="Line 13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9" name="Line 134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0" name="Arc 135"/>
            <p:cNvSpPr>
              <a:spLocks/>
            </p:cNvSpPr>
            <p:nvPr/>
          </p:nvSpPr>
          <p:spPr bwMode="auto">
            <a:xfrm>
              <a:off x="195" y="87"/>
              <a:ext cx="1595" cy="1924"/>
            </a:xfrm>
            <a:custGeom>
              <a:avLst/>
              <a:gdLst>
                <a:gd name="T0" fmla="*/ 0 w 33348"/>
                <a:gd name="T1" fmla="*/ 8 h 40210"/>
                <a:gd name="T2" fmla="*/ 52 w 33348"/>
                <a:gd name="T3" fmla="*/ 92 h 40210"/>
                <a:gd name="T4" fmla="*/ 27 w 33348"/>
                <a:gd name="T5" fmla="*/ 49 h 402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3348" h="40210" fill="none" extrusionOk="0">
                  <a:moveTo>
                    <a:pt x="0" y="3474"/>
                  </a:moveTo>
                  <a:cubicBezTo>
                    <a:pt x="3498" y="1206"/>
                    <a:pt x="7578" y="0"/>
                    <a:pt x="11748" y="0"/>
                  </a:cubicBezTo>
                  <a:cubicBezTo>
                    <a:pt x="23677" y="0"/>
                    <a:pt x="33348" y="9670"/>
                    <a:pt x="33348" y="21600"/>
                  </a:cubicBezTo>
                  <a:cubicBezTo>
                    <a:pt x="33348" y="29248"/>
                    <a:pt x="29303" y="36326"/>
                    <a:pt x="22713" y="40209"/>
                  </a:cubicBezTo>
                </a:path>
                <a:path w="33348" h="40210" stroke="0" extrusionOk="0">
                  <a:moveTo>
                    <a:pt x="0" y="3474"/>
                  </a:moveTo>
                  <a:cubicBezTo>
                    <a:pt x="3498" y="1206"/>
                    <a:pt x="7578" y="0"/>
                    <a:pt x="11748" y="0"/>
                  </a:cubicBezTo>
                  <a:cubicBezTo>
                    <a:pt x="23677" y="0"/>
                    <a:pt x="33348" y="9670"/>
                    <a:pt x="33348" y="21600"/>
                  </a:cubicBezTo>
                  <a:cubicBezTo>
                    <a:pt x="33348" y="29248"/>
                    <a:pt x="29303" y="36326"/>
                    <a:pt x="22713" y="40209"/>
                  </a:cubicBezTo>
                  <a:lnTo>
                    <a:pt x="11748" y="21600"/>
                  </a:lnTo>
                  <a:lnTo>
                    <a:pt x="0" y="3474"/>
                  </a:lnTo>
                  <a:close/>
                </a:path>
              </a:pathLst>
            </a:custGeom>
            <a:noFill/>
            <a:ln w="34925" cmpd="sng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1" name="未知"/>
            <p:cNvSpPr>
              <a:spLocks/>
            </p:cNvSpPr>
            <p:nvPr/>
          </p:nvSpPr>
          <p:spPr bwMode="auto">
            <a:xfrm>
              <a:off x="233" y="2009"/>
              <a:ext cx="1047" cy="174"/>
            </a:xfrm>
            <a:custGeom>
              <a:avLst/>
              <a:gdLst>
                <a:gd name="T0" fmla="*/ 0 w 1047"/>
                <a:gd name="T1" fmla="*/ 14 h 174"/>
                <a:gd name="T2" fmla="*/ 7 w 1047"/>
                <a:gd name="T3" fmla="*/ 29 h 174"/>
                <a:gd name="T4" fmla="*/ 14 w 1047"/>
                <a:gd name="T5" fmla="*/ 43 h 174"/>
                <a:gd name="T6" fmla="*/ 29 w 1047"/>
                <a:gd name="T7" fmla="*/ 51 h 174"/>
                <a:gd name="T8" fmla="*/ 36 w 1047"/>
                <a:gd name="T9" fmla="*/ 65 h 174"/>
                <a:gd name="T10" fmla="*/ 51 w 1047"/>
                <a:gd name="T11" fmla="*/ 73 h 174"/>
                <a:gd name="T12" fmla="*/ 65 w 1047"/>
                <a:gd name="T13" fmla="*/ 80 h 174"/>
                <a:gd name="T14" fmla="*/ 80 w 1047"/>
                <a:gd name="T15" fmla="*/ 94 h 174"/>
                <a:gd name="T16" fmla="*/ 94 w 1047"/>
                <a:gd name="T17" fmla="*/ 102 h 174"/>
                <a:gd name="T18" fmla="*/ 109 w 1047"/>
                <a:gd name="T19" fmla="*/ 109 h 174"/>
                <a:gd name="T20" fmla="*/ 123 w 1047"/>
                <a:gd name="T21" fmla="*/ 116 h 174"/>
                <a:gd name="T22" fmla="*/ 145 w 1047"/>
                <a:gd name="T23" fmla="*/ 116 h 174"/>
                <a:gd name="T24" fmla="*/ 160 w 1047"/>
                <a:gd name="T25" fmla="*/ 123 h 174"/>
                <a:gd name="T26" fmla="*/ 182 w 1047"/>
                <a:gd name="T27" fmla="*/ 131 h 174"/>
                <a:gd name="T28" fmla="*/ 196 w 1047"/>
                <a:gd name="T29" fmla="*/ 138 h 174"/>
                <a:gd name="T30" fmla="*/ 218 w 1047"/>
                <a:gd name="T31" fmla="*/ 138 h 174"/>
                <a:gd name="T32" fmla="*/ 233 w 1047"/>
                <a:gd name="T33" fmla="*/ 145 h 174"/>
                <a:gd name="T34" fmla="*/ 247 w 1047"/>
                <a:gd name="T35" fmla="*/ 153 h 174"/>
                <a:gd name="T36" fmla="*/ 269 w 1047"/>
                <a:gd name="T37" fmla="*/ 153 h 174"/>
                <a:gd name="T38" fmla="*/ 291 w 1047"/>
                <a:gd name="T39" fmla="*/ 153 h 174"/>
                <a:gd name="T40" fmla="*/ 305 w 1047"/>
                <a:gd name="T41" fmla="*/ 160 h 174"/>
                <a:gd name="T42" fmla="*/ 327 w 1047"/>
                <a:gd name="T43" fmla="*/ 160 h 174"/>
                <a:gd name="T44" fmla="*/ 349 w 1047"/>
                <a:gd name="T45" fmla="*/ 167 h 174"/>
                <a:gd name="T46" fmla="*/ 371 w 1047"/>
                <a:gd name="T47" fmla="*/ 167 h 174"/>
                <a:gd name="T48" fmla="*/ 393 w 1047"/>
                <a:gd name="T49" fmla="*/ 167 h 174"/>
                <a:gd name="T50" fmla="*/ 414 w 1047"/>
                <a:gd name="T51" fmla="*/ 174 h 174"/>
                <a:gd name="T52" fmla="*/ 436 w 1047"/>
                <a:gd name="T53" fmla="*/ 174 h 174"/>
                <a:gd name="T54" fmla="*/ 458 w 1047"/>
                <a:gd name="T55" fmla="*/ 174 h 174"/>
                <a:gd name="T56" fmla="*/ 480 w 1047"/>
                <a:gd name="T57" fmla="*/ 174 h 174"/>
                <a:gd name="T58" fmla="*/ 502 w 1047"/>
                <a:gd name="T59" fmla="*/ 174 h 174"/>
                <a:gd name="T60" fmla="*/ 524 w 1047"/>
                <a:gd name="T61" fmla="*/ 174 h 174"/>
                <a:gd name="T62" fmla="*/ 545 w 1047"/>
                <a:gd name="T63" fmla="*/ 174 h 174"/>
                <a:gd name="T64" fmla="*/ 567 w 1047"/>
                <a:gd name="T65" fmla="*/ 174 h 174"/>
                <a:gd name="T66" fmla="*/ 589 w 1047"/>
                <a:gd name="T67" fmla="*/ 174 h 174"/>
                <a:gd name="T68" fmla="*/ 611 w 1047"/>
                <a:gd name="T69" fmla="*/ 174 h 174"/>
                <a:gd name="T70" fmla="*/ 633 w 1047"/>
                <a:gd name="T71" fmla="*/ 174 h 174"/>
                <a:gd name="T72" fmla="*/ 655 w 1047"/>
                <a:gd name="T73" fmla="*/ 167 h 174"/>
                <a:gd name="T74" fmla="*/ 676 w 1047"/>
                <a:gd name="T75" fmla="*/ 167 h 174"/>
                <a:gd name="T76" fmla="*/ 698 w 1047"/>
                <a:gd name="T77" fmla="*/ 167 h 174"/>
                <a:gd name="T78" fmla="*/ 720 w 1047"/>
                <a:gd name="T79" fmla="*/ 160 h 174"/>
                <a:gd name="T80" fmla="*/ 742 w 1047"/>
                <a:gd name="T81" fmla="*/ 160 h 174"/>
                <a:gd name="T82" fmla="*/ 756 w 1047"/>
                <a:gd name="T83" fmla="*/ 153 h 174"/>
                <a:gd name="T84" fmla="*/ 778 w 1047"/>
                <a:gd name="T85" fmla="*/ 153 h 174"/>
                <a:gd name="T86" fmla="*/ 800 w 1047"/>
                <a:gd name="T87" fmla="*/ 153 h 174"/>
                <a:gd name="T88" fmla="*/ 815 w 1047"/>
                <a:gd name="T89" fmla="*/ 145 h 174"/>
                <a:gd name="T90" fmla="*/ 829 w 1047"/>
                <a:gd name="T91" fmla="*/ 138 h 174"/>
                <a:gd name="T92" fmla="*/ 851 w 1047"/>
                <a:gd name="T93" fmla="*/ 138 h 174"/>
                <a:gd name="T94" fmla="*/ 865 w 1047"/>
                <a:gd name="T95" fmla="*/ 131 h 174"/>
                <a:gd name="T96" fmla="*/ 887 w 1047"/>
                <a:gd name="T97" fmla="*/ 123 h 174"/>
                <a:gd name="T98" fmla="*/ 902 w 1047"/>
                <a:gd name="T99" fmla="*/ 116 h 174"/>
                <a:gd name="T100" fmla="*/ 924 w 1047"/>
                <a:gd name="T101" fmla="*/ 116 h 174"/>
                <a:gd name="T102" fmla="*/ 938 w 1047"/>
                <a:gd name="T103" fmla="*/ 109 h 174"/>
                <a:gd name="T104" fmla="*/ 953 w 1047"/>
                <a:gd name="T105" fmla="*/ 102 h 174"/>
                <a:gd name="T106" fmla="*/ 967 w 1047"/>
                <a:gd name="T107" fmla="*/ 94 h 174"/>
                <a:gd name="T108" fmla="*/ 982 w 1047"/>
                <a:gd name="T109" fmla="*/ 80 h 174"/>
                <a:gd name="T110" fmla="*/ 996 w 1047"/>
                <a:gd name="T111" fmla="*/ 73 h 174"/>
                <a:gd name="T112" fmla="*/ 1011 w 1047"/>
                <a:gd name="T113" fmla="*/ 65 h 174"/>
                <a:gd name="T114" fmla="*/ 1018 w 1047"/>
                <a:gd name="T115" fmla="*/ 51 h 174"/>
                <a:gd name="T116" fmla="*/ 1033 w 1047"/>
                <a:gd name="T117" fmla="*/ 43 h 174"/>
                <a:gd name="T118" fmla="*/ 1040 w 1047"/>
                <a:gd name="T119" fmla="*/ 29 h 174"/>
                <a:gd name="T120" fmla="*/ 1047 w 1047"/>
                <a:gd name="T121" fmla="*/ 14 h 17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047" h="174">
                  <a:moveTo>
                    <a:pt x="0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7" y="22"/>
                  </a:lnTo>
                  <a:lnTo>
                    <a:pt x="7" y="29"/>
                  </a:lnTo>
                  <a:lnTo>
                    <a:pt x="7" y="36"/>
                  </a:lnTo>
                  <a:lnTo>
                    <a:pt x="14" y="36"/>
                  </a:lnTo>
                  <a:lnTo>
                    <a:pt x="14" y="43"/>
                  </a:lnTo>
                  <a:lnTo>
                    <a:pt x="22" y="43"/>
                  </a:lnTo>
                  <a:lnTo>
                    <a:pt x="22" y="51"/>
                  </a:lnTo>
                  <a:lnTo>
                    <a:pt x="29" y="51"/>
                  </a:lnTo>
                  <a:lnTo>
                    <a:pt x="29" y="58"/>
                  </a:lnTo>
                  <a:lnTo>
                    <a:pt x="36" y="58"/>
                  </a:lnTo>
                  <a:lnTo>
                    <a:pt x="36" y="65"/>
                  </a:lnTo>
                  <a:lnTo>
                    <a:pt x="43" y="65"/>
                  </a:lnTo>
                  <a:lnTo>
                    <a:pt x="43" y="73"/>
                  </a:lnTo>
                  <a:lnTo>
                    <a:pt x="51" y="73"/>
                  </a:lnTo>
                  <a:lnTo>
                    <a:pt x="51" y="80"/>
                  </a:lnTo>
                  <a:lnTo>
                    <a:pt x="58" y="80"/>
                  </a:lnTo>
                  <a:lnTo>
                    <a:pt x="65" y="80"/>
                  </a:lnTo>
                  <a:lnTo>
                    <a:pt x="65" y="87"/>
                  </a:lnTo>
                  <a:lnTo>
                    <a:pt x="73" y="87"/>
                  </a:lnTo>
                  <a:lnTo>
                    <a:pt x="80" y="94"/>
                  </a:lnTo>
                  <a:lnTo>
                    <a:pt x="87" y="94"/>
                  </a:lnTo>
                  <a:lnTo>
                    <a:pt x="87" y="102"/>
                  </a:lnTo>
                  <a:lnTo>
                    <a:pt x="94" y="102"/>
                  </a:lnTo>
                  <a:lnTo>
                    <a:pt x="102" y="102"/>
                  </a:lnTo>
                  <a:lnTo>
                    <a:pt x="109" y="102"/>
                  </a:lnTo>
                  <a:lnTo>
                    <a:pt x="109" y="109"/>
                  </a:lnTo>
                  <a:lnTo>
                    <a:pt x="116" y="109"/>
                  </a:lnTo>
                  <a:lnTo>
                    <a:pt x="123" y="109"/>
                  </a:lnTo>
                  <a:lnTo>
                    <a:pt x="123" y="116"/>
                  </a:lnTo>
                  <a:lnTo>
                    <a:pt x="131" y="116"/>
                  </a:lnTo>
                  <a:lnTo>
                    <a:pt x="138" y="116"/>
                  </a:lnTo>
                  <a:lnTo>
                    <a:pt x="145" y="116"/>
                  </a:lnTo>
                  <a:lnTo>
                    <a:pt x="145" y="123"/>
                  </a:lnTo>
                  <a:lnTo>
                    <a:pt x="153" y="123"/>
                  </a:lnTo>
                  <a:lnTo>
                    <a:pt x="160" y="123"/>
                  </a:lnTo>
                  <a:lnTo>
                    <a:pt x="167" y="131"/>
                  </a:lnTo>
                  <a:lnTo>
                    <a:pt x="174" y="131"/>
                  </a:lnTo>
                  <a:lnTo>
                    <a:pt x="182" y="131"/>
                  </a:lnTo>
                  <a:lnTo>
                    <a:pt x="189" y="131"/>
                  </a:lnTo>
                  <a:lnTo>
                    <a:pt x="189" y="138"/>
                  </a:lnTo>
                  <a:lnTo>
                    <a:pt x="196" y="138"/>
                  </a:lnTo>
                  <a:lnTo>
                    <a:pt x="203" y="138"/>
                  </a:lnTo>
                  <a:lnTo>
                    <a:pt x="211" y="138"/>
                  </a:lnTo>
                  <a:lnTo>
                    <a:pt x="218" y="138"/>
                  </a:lnTo>
                  <a:lnTo>
                    <a:pt x="218" y="145"/>
                  </a:lnTo>
                  <a:lnTo>
                    <a:pt x="225" y="145"/>
                  </a:lnTo>
                  <a:lnTo>
                    <a:pt x="233" y="145"/>
                  </a:lnTo>
                  <a:lnTo>
                    <a:pt x="240" y="145"/>
                  </a:lnTo>
                  <a:lnTo>
                    <a:pt x="247" y="145"/>
                  </a:lnTo>
                  <a:lnTo>
                    <a:pt x="247" y="153"/>
                  </a:lnTo>
                  <a:lnTo>
                    <a:pt x="254" y="153"/>
                  </a:lnTo>
                  <a:lnTo>
                    <a:pt x="262" y="153"/>
                  </a:lnTo>
                  <a:lnTo>
                    <a:pt x="269" y="153"/>
                  </a:lnTo>
                  <a:lnTo>
                    <a:pt x="276" y="153"/>
                  </a:lnTo>
                  <a:lnTo>
                    <a:pt x="284" y="153"/>
                  </a:lnTo>
                  <a:lnTo>
                    <a:pt x="291" y="153"/>
                  </a:lnTo>
                  <a:lnTo>
                    <a:pt x="291" y="160"/>
                  </a:lnTo>
                  <a:lnTo>
                    <a:pt x="298" y="160"/>
                  </a:lnTo>
                  <a:lnTo>
                    <a:pt x="305" y="160"/>
                  </a:lnTo>
                  <a:lnTo>
                    <a:pt x="313" y="160"/>
                  </a:lnTo>
                  <a:lnTo>
                    <a:pt x="320" y="160"/>
                  </a:lnTo>
                  <a:lnTo>
                    <a:pt x="327" y="160"/>
                  </a:lnTo>
                  <a:lnTo>
                    <a:pt x="334" y="160"/>
                  </a:lnTo>
                  <a:lnTo>
                    <a:pt x="342" y="167"/>
                  </a:lnTo>
                  <a:lnTo>
                    <a:pt x="349" y="167"/>
                  </a:lnTo>
                  <a:lnTo>
                    <a:pt x="356" y="167"/>
                  </a:lnTo>
                  <a:lnTo>
                    <a:pt x="364" y="167"/>
                  </a:lnTo>
                  <a:lnTo>
                    <a:pt x="371" y="167"/>
                  </a:lnTo>
                  <a:lnTo>
                    <a:pt x="378" y="167"/>
                  </a:lnTo>
                  <a:lnTo>
                    <a:pt x="385" y="167"/>
                  </a:lnTo>
                  <a:lnTo>
                    <a:pt x="393" y="167"/>
                  </a:lnTo>
                  <a:lnTo>
                    <a:pt x="400" y="167"/>
                  </a:lnTo>
                  <a:lnTo>
                    <a:pt x="407" y="167"/>
                  </a:lnTo>
                  <a:lnTo>
                    <a:pt x="414" y="174"/>
                  </a:lnTo>
                  <a:lnTo>
                    <a:pt x="422" y="174"/>
                  </a:lnTo>
                  <a:lnTo>
                    <a:pt x="429" y="174"/>
                  </a:lnTo>
                  <a:lnTo>
                    <a:pt x="436" y="174"/>
                  </a:lnTo>
                  <a:lnTo>
                    <a:pt x="444" y="174"/>
                  </a:lnTo>
                  <a:lnTo>
                    <a:pt x="451" y="174"/>
                  </a:lnTo>
                  <a:lnTo>
                    <a:pt x="458" y="174"/>
                  </a:lnTo>
                  <a:lnTo>
                    <a:pt x="465" y="174"/>
                  </a:lnTo>
                  <a:lnTo>
                    <a:pt x="473" y="174"/>
                  </a:lnTo>
                  <a:lnTo>
                    <a:pt x="480" y="174"/>
                  </a:lnTo>
                  <a:lnTo>
                    <a:pt x="487" y="174"/>
                  </a:lnTo>
                  <a:lnTo>
                    <a:pt x="494" y="174"/>
                  </a:lnTo>
                  <a:lnTo>
                    <a:pt x="502" y="174"/>
                  </a:lnTo>
                  <a:lnTo>
                    <a:pt x="509" y="174"/>
                  </a:lnTo>
                  <a:lnTo>
                    <a:pt x="516" y="174"/>
                  </a:lnTo>
                  <a:lnTo>
                    <a:pt x="524" y="174"/>
                  </a:lnTo>
                  <a:lnTo>
                    <a:pt x="531" y="174"/>
                  </a:lnTo>
                  <a:lnTo>
                    <a:pt x="538" y="174"/>
                  </a:lnTo>
                  <a:lnTo>
                    <a:pt x="545" y="174"/>
                  </a:lnTo>
                  <a:lnTo>
                    <a:pt x="553" y="174"/>
                  </a:lnTo>
                  <a:lnTo>
                    <a:pt x="560" y="174"/>
                  </a:lnTo>
                  <a:lnTo>
                    <a:pt x="567" y="174"/>
                  </a:lnTo>
                  <a:lnTo>
                    <a:pt x="575" y="174"/>
                  </a:lnTo>
                  <a:lnTo>
                    <a:pt x="582" y="174"/>
                  </a:lnTo>
                  <a:lnTo>
                    <a:pt x="589" y="174"/>
                  </a:lnTo>
                  <a:lnTo>
                    <a:pt x="596" y="174"/>
                  </a:lnTo>
                  <a:lnTo>
                    <a:pt x="604" y="174"/>
                  </a:lnTo>
                  <a:lnTo>
                    <a:pt x="611" y="174"/>
                  </a:lnTo>
                  <a:lnTo>
                    <a:pt x="618" y="174"/>
                  </a:lnTo>
                  <a:lnTo>
                    <a:pt x="625" y="174"/>
                  </a:lnTo>
                  <a:lnTo>
                    <a:pt x="633" y="174"/>
                  </a:lnTo>
                  <a:lnTo>
                    <a:pt x="640" y="167"/>
                  </a:lnTo>
                  <a:lnTo>
                    <a:pt x="647" y="167"/>
                  </a:lnTo>
                  <a:lnTo>
                    <a:pt x="655" y="167"/>
                  </a:lnTo>
                  <a:lnTo>
                    <a:pt x="662" y="167"/>
                  </a:lnTo>
                  <a:lnTo>
                    <a:pt x="669" y="167"/>
                  </a:lnTo>
                  <a:lnTo>
                    <a:pt x="676" y="167"/>
                  </a:lnTo>
                  <a:lnTo>
                    <a:pt x="684" y="167"/>
                  </a:lnTo>
                  <a:lnTo>
                    <a:pt x="691" y="167"/>
                  </a:lnTo>
                  <a:lnTo>
                    <a:pt x="698" y="167"/>
                  </a:lnTo>
                  <a:lnTo>
                    <a:pt x="705" y="167"/>
                  </a:lnTo>
                  <a:lnTo>
                    <a:pt x="713" y="160"/>
                  </a:lnTo>
                  <a:lnTo>
                    <a:pt x="720" y="160"/>
                  </a:lnTo>
                  <a:lnTo>
                    <a:pt x="727" y="160"/>
                  </a:lnTo>
                  <a:lnTo>
                    <a:pt x="735" y="160"/>
                  </a:lnTo>
                  <a:lnTo>
                    <a:pt x="742" y="160"/>
                  </a:lnTo>
                  <a:lnTo>
                    <a:pt x="749" y="160"/>
                  </a:lnTo>
                  <a:lnTo>
                    <a:pt x="756" y="160"/>
                  </a:lnTo>
                  <a:lnTo>
                    <a:pt x="756" y="153"/>
                  </a:lnTo>
                  <a:lnTo>
                    <a:pt x="764" y="153"/>
                  </a:lnTo>
                  <a:lnTo>
                    <a:pt x="771" y="153"/>
                  </a:lnTo>
                  <a:lnTo>
                    <a:pt x="778" y="153"/>
                  </a:lnTo>
                  <a:lnTo>
                    <a:pt x="785" y="153"/>
                  </a:lnTo>
                  <a:lnTo>
                    <a:pt x="793" y="153"/>
                  </a:lnTo>
                  <a:lnTo>
                    <a:pt x="800" y="153"/>
                  </a:lnTo>
                  <a:lnTo>
                    <a:pt x="800" y="145"/>
                  </a:lnTo>
                  <a:lnTo>
                    <a:pt x="807" y="145"/>
                  </a:lnTo>
                  <a:lnTo>
                    <a:pt x="815" y="145"/>
                  </a:lnTo>
                  <a:lnTo>
                    <a:pt x="822" y="145"/>
                  </a:lnTo>
                  <a:lnTo>
                    <a:pt x="829" y="145"/>
                  </a:lnTo>
                  <a:lnTo>
                    <a:pt x="829" y="138"/>
                  </a:lnTo>
                  <a:lnTo>
                    <a:pt x="836" y="138"/>
                  </a:lnTo>
                  <a:lnTo>
                    <a:pt x="844" y="138"/>
                  </a:lnTo>
                  <a:lnTo>
                    <a:pt x="851" y="138"/>
                  </a:lnTo>
                  <a:lnTo>
                    <a:pt x="858" y="138"/>
                  </a:lnTo>
                  <a:lnTo>
                    <a:pt x="858" y="131"/>
                  </a:lnTo>
                  <a:lnTo>
                    <a:pt x="865" y="131"/>
                  </a:lnTo>
                  <a:lnTo>
                    <a:pt x="873" y="131"/>
                  </a:lnTo>
                  <a:lnTo>
                    <a:pt x="880" y="131"/>
                  </a:lnTo>
                  <a:lnTo>
                    <a:pt x="887" y="123"/>
                  </a:lnTo>
                  <a:lnTo>
                    <a:pt x="895" y="123"/>
                  </a:lnTo>
                  <a:lnTo>
                    <a:pt x="902" y="123"/>
                  </a:lnTo>
                  <a:lnTo>
                    <a:pt x="902" y="116"/>
                  </a:lnTo>
                  <a:lnTo>
                    <a:pt x="909" y="116"/>
                  </a:lnTo>
                  <a:lnTo>
                    <a:pt x="916" y="116"/>
                  </a:lnTo>
                  <a:lnTo>
                    <a:pt x="924" y="116"/>
                  </a:lnTo>
                  <a:lnTo>
                    <a:pt x="924" y="109"/>
                  </a:lnTo>
                  <a:lnTo>
                    <a:pt x="931" y="109"/>
                  </a:lnTo>
                  <a:lnTo>
                    <a:pt x="938" y="109"/>
                  </a:lnTo>
                  <a:lnTo>
                    <a:pt x="938" y="102"/>
                  </a:lnTo>
                  <a:lnTo>
                    <a:pt x="946" y="102"/>
                  </a:lnTo>
                  <a:lnTo>
                    <a:pt x="953" y="102"/>
                  </a:lnTo>
                  <a:lnTo>
                    <a:pt x="960" y="102"/>
                  </a:lnTo>
                  <a:lnTo>
                    <a:pt x="960" y="94"/>
                  </a:lnTo>
                  <a:lnTo>
                    <a:pt x="967" y="94"/>
                  </a:lnTo>
                  <a:lnTo>
                    <a:pt x="975" y="87"/>
                  </a:lnTo>
                  <a:lnTo>
                    <a:pt x="982" y="87"/>
                  </a:lnTo>
                  <a:lnTo>
                    <a:pt x="982" y="80"/>
                  </a:lnTo>
                  <a:lnTo>
                    <a:pt x="989" y="80"/>
                  </a:lnTo>
                  <a:lnTo>
                    <a:pt x="996" y="80"/>
                  </a:lnTo>
                  <a:lnTo>
                    <a:pt x="996" y="73"/>
                  </a:lnTo>
                  <a:lnTo>
                    <a:pt x="1004" y="73"/>
                  </a:lnTo>
                  <a:lnTo>
                    <a:pt x="1004" y="65"/>
                  </a:lnTo>
                  <a:lnTo>
                    <a:pt x="1011" y="65"/>
                  </a:lnTo>
                  <a:lnTo>
                    <a:pt x="1011" y="58"/>
                  </a:lnTo>
                  <a:lnTo>
                    <a:pt x="1018" y="58"/>
                  </a:lnTo>
                  <a:lnTo>
                    <a:pt x="1018" y="51"/>
                  </a:lnTo>
                  <a:lnTo>
                    <a:pt x="1026" y="51"/>
                  </a:lnTo>
                  <a:lnTo>
                    <a:pt x="1026" y="43"/>
                  </a:lnTo>
                  <a:lnTo>
                    <a:pt x="1033" y="43"/>
                  </a:lnTo>
                  <a:lnTo>
                    <a:pt x="1033" y="36"/>
                  </a:lnTo>
                  <a:lnTo>
                    <a:pt x="1040" y="36"/>
                  </a:lnTo>
                  <a:lnTo>
                    <a:pt x="1040" y="29"/>
                  </a:lnTo>
                  <a:lnTo>
                    <a:pt x="1040" y="22"/>
                  </a:lnTo>
                  <a:lnTo>
                    <a:pt x="1047" y="22"/>
                  </a:lnTo>
                  <a:lnTo>
                    <a:pt x="1047" y="14"/>
                  </a:lnTo>
                  <a:lnTo>
                    <a:pt x="1047" y="7"/>
                  </a:lnTo>
                  <a:lnTo>
                    <a:pt x="1047" y="0"/>
                  </a:lnTo>
                </a:path>
              </a:pathLst>
            </a:custGeom>
            <a:noFill/>
            <a:ln w="34925" cmpd="sng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2" name="Rectangle 137"/>
            <p:cNvSpPr>
              <a:spLocks noChangeArrowheads="1"/>
            </p:cNvSpPr>
            <p:nvPr/>
          </p:nvSpPr>
          <p:spPr bwMode="auto">
            <a:xfrm>
              <a:off x="218" y="1994"/>
              <a:ext cx="37" cy="37"/>
            </a:xfrm>
            <a:prstGeom prst="rect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293" name="Rectangle 138"/>
            <p:cNvSpPr>
              <a:spLocks noChangeArrowheads="1"/>
            </p:cNvSpPr>
            <p:nvPr/>
          </p:nvSpPr>
          <p:spPr bwMode="auto">
            <a:xfrm>
              <a:off x="1266" y="1994"/>
              <a:ext cx="36" cy="37"/>
            </a:xfrm>
            <a:prstGeom prst="rect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294" name="未知"/>
            <p:cNvSpPr>
              <a:spLocks/>
            </p:cNvSpPr>
            <p:nvPr/>
          </p:nvSpPr>
          <p:spPr bwMode="auto">
            <a:xfrm>
              <a:off x="233" y="1834"/>
              <a:ext cx="1047" cy="175"/>
            </a:xfrm>
            <a:custGeom>
              <a:avLst/>
              <a:gdLst>
                <a:gd name="T0" fmla="*/ 1047 w 1047"/>
                <a:gd name="T1" fmla="*/ 160 h 175"/>
                <a:gd name="T2" fmla="*/ 1040 w 1047"/>
                <a:gd name="T3" fmla="*/ 146 h 175"/>
                <a:gd name="T4" fmla="*/ 1033 w 1047"/>
                <a:gd name="T5" fmla="*/ 131 h 175"/>
                <a:gd name="T6" fmla="*/ 1018 w 1047"/>
                <a:gd name="T7" fmla="*/ 124 h 175"/>
                <a:gd name="T8" fmla="*/ 1011 w 1047"/>
                <a:gd name="T9" fmla="*/ 109 h 175"/>
                <a:gd name="T10" fmla="*/ 996 w 1047"/>
                <a:gd name="T11" fmla="*/ 102 h 175"/>
                <a:gd name="T12" fmla="*/ 982 w 1047"/>
                <a:gd name="T13" fmla="*/ 95 h 175"/>
                <a:gd name="T14" fmla="*/ 967 w 1047"/>
                <a:gd name="T15" fmla="*/ 80 h 175"/>
                <a:gd name="T16" fmla="*/ 953 w 1047"/>
                <a:gd name="T17" fmla="*/ 73 h 175"/>
                <a:gd name="T18" fmla="*/ 938 w 1047"/>
                <a:gd name="T19" fmla="*/ 66 h 175"/>
                <a:gd name="T20" fmla="*/ 924 w 1047"/>
                <a:gd name="T21" fmla="*/ 58 h 175"/>
                <a:gd name="T22" fmla="*/ 902 w 1047"/>
                <a:gd name="T23" fmla="*/ 58 h 175"/>
                <a:gd name="T24" fmla="*/ 887 w 1047"/>
                <a:gd name="T25" fmla="*/ 51 h 175"/>
                <a:gd name="T26" fmla="*/ 865 w 1047"/>
                <a:gd name="T27" fmla="*/ 44 h 175"/>
                <a:gd name="T28" fmla="*/ 851 w 1047"/>
                <a:gd name="T29" fmla="*/ 36 h 175"/>
                <a:gd name="T30" fmla="*/ 829 w 1047"/>
                <a:gd name="T31" fmla="*/ 36 h 175"/>
                <a:gd name="T32" fmla="*/ 815 w 1047"/>
                <a:gd name="T33" fmla="*/ 29 h 175"/>
                <a:gd name="T34" fmla="*/ 800 w 1047"/>
                <a:gd name="T35" fmla="*/ 22 h 175"/>
                <a:gd name="T36" fmla="*/ 778 w 1047"/>
                <a:gd name="T37" fmla="*/ 22 h 175"/>
                <a:gd name="T38" fmla="*/ 756 w 1047"/>
                <a:gd name="T39" fmla="*/ 22 h 175"/>
                <a:gd name="T40" fmla="*/ 742 w 1047"/>
                <a:gd name="T41" fmla="*/ 15 h 175"/>
                <a:gd name="T42" fmla="*/ 720 w 1047"/>
                <a:gd name="T43" fmla="*/ 15 h 175"/>
                <a:gd name="T44" fmla="*/ 698 w 1047"/>
                <a:gd name="T45" fmla="*/ 7 h 175"/>
                <a:gd name="T46" fmla="*/ 676 w 1047"/>
                <a:gd name="T47" fmla="*/ 7 h 175"/>
                <a:gd name="T48" fmla="*/ 655 w 1047"/>
                <a:gd name="T49" fmla="*/ 7 h 175"/>
                <a:gd name="T50" fmla="*/ 633 w 1047"/>
                <a:gd name="T51" fmla="*/ 0 h 175"/>
                <a:gd name="T52" fmla="*/ 611 w 1047"/>
                <a:gd name="T53" fmla="*/ 0 h 175"/>
                <a:gd name="T54" fmla="*/ 589 w 1047"/>
                <a:gd name="T55" fmla="*/ 0 h 175"/>
                <a:gd name="T56" fmla="*/ 567 w 1047"/>
                <a:gd name="T57" fmla="*/ 0 h 175"/>
                <a:gd name="T58" fmla="*/ 545 w 1047"/>
                <a:gd name="T59" fmla="*/ 0 h 175"/>
                <a:gd name="T60" fmla="*/ 524 w 1047"/>
                <a:gd name="T61" fmla="*/ 0 h 175"/>
                <a:gd name="T62" fmla="*/ 502 w 1047"/>
                <a:gd name="T63" fmla="*/ 0 h 175"/>
                <a:gd name="T64" fmla="*/ 480 w 1047"/>
                <a:gd name="T65" fmla="*/ 0 h 175"/>
                <a:gd name="T66" fmla="*/ 458 w 1047"/>
                <a:gd name="T67" fmla="*/ 0 h 175"/>
                <a:gd name="T68" fmla="*/ 436 w 1047"/>
                <a:gd name="T69" fmla="*/ 0 h 175"/>
                <a:gd name="T70" fmla="*/ 414 w 1047"/>
                <a:gd name="T71" fmla="*/ 0 h 175"/>
                <a:gd name="T72" fmla="*/ 393 w 1047"/>
                <a:gd name="T73" fmla="*/ 7 h 175"/>
                <a:gd name="T74" fmla="*/ 371 w 1047"/>
                <a:gd name="T75" fmla="*/ 7 h 175"/>
                <a:gd name="T76" fmla="*/ 349 w 1047"/>
                <a:gd name="T77" fmla="*/ 7 h 175"/>
                <a:gd name="T78" fmla="*/ 327 w 1047"/>
                <a:gd name="T79" fmla="*/ 15 h 175"/>
                <a:gd name="T80" fmla="*/ 305 w 1047"/>
                <a:gd name="T81" fmla="*/ 15 h 175"/>
                <a:gd name="T82" fmla="*/ 291 w 1047"/>
                <a:gd name="T83" fmla="*/ 22 h 175"/>
                <a:gd name="T84" fmla="*/ 269 w 1047"/>
                <a:gd name="T85" fmla="*/ 22 h 175"/>
                <a:gd name="T86" fmla="*/ 247 w 1047"/>
                <a:gd name="T87" fmla="*/ 22 h 175"/>
                <a:gd name="T88" fmla="*/ 233 w 1047"/>
                <a:gd name="T89" fmla="*/ 29 h 175"/>
                <a:gd name="T90" fmla="*/ 218 w 1047"/>
                <a:gd name="T91" fmla="*/ 36 h 175"/>
                <a:gd name="T92" fmla="*/ 196 w 1047"/>
                <a:gd name="T93" fmla="*/ 36 h 175"/>
                <a:gd name="T94" fmla="*/ 182 w 1047"/>
                <a:gd name="T95" fmla="*/ 44 h 175"/>
                <a:gd name="T96" fmla="*/ 160 w 1047"/>
                <a:gd name="T97" fmla="*/ 51 h 175"/>
                <a:gd name="T98" fmla="*/ 145 w 1047"/>
                <a:gd name="T99" fmla="*/ 58 h 175"/>
                <a:gd name="T100" fmla="*/ 123 w 1047"/>
                <a:gd name="T101" fmla="*/ 58 h 175"/>
                <a:gd name="T102" fmla="*/ 109 w 1047"/>
                <a:gd name="T103" fmla="*/ 66 h 175"/>
                <a:gd name="T104" fmla="*/ 94 w 1047"/>
                <a:gd name="T105" fmla="*/ 73 h 175"/>
                <a:gd name="T106" fmla="*/ 80 w 1047"/>
                <a:gd name="T107" fmla="*/ 80 h 175"/>
                <a:gd name="T108" fmla="*/ 65 w 1047"/>
                <a:gd name="T109" fmla="*/ 95 h 175"/>
                <a:gd name="T110" fmla="*/ 51 w 1047"/>
                <a:gd name="T111" fmla="*/ 102 h 175"/>
                <a:gd name="T112" fmla="*/ 36 w 1047"/>
                <a:gd name="T113" fmla="*/ 109 h 175"/>
                <a:gd name="T114" fmla="*/ 29 w 1047"/>
                <a:gd name="T115" fmla="*/ 124 h 175"/>
                <a:gd name="T116" fmla="*/ 14 w 1047"/>
                <a:gd name="T117" fmla="*/ 131 h 175"/>
                <a:gd name="T118" fmla="*/ 7 w 1047"/>
                <a:gd name="T119" fmla="*/ 146 h 175"/>
                <a:gd name="T120" fmla="*/ 0 w 1047"/>
                <a:gd name="T121" fmla="*/ 160 h 17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047" h="175">
                  <a:moveTo>
                    <a:pt x="1047" y="175"/>
                  </a:moveTo>
                  <a:lnTo>
                    <a:pt x="1047" y="167"/>
                  </a:lnTo>
                  <a:lnTo>
                    <a:pt x="1047" y="160"/>
                  </a:lnTo>
                  <a:lnTo>
                    <a:pt x="1047" y="153"/>
                  </a:lnTo>
                  <a:lnTo>
                    <a:pt x="1040" y="153"/>
                  </a:lnTo>
                  <a:lnTo>
                    <a:pt x="1040" y="146"/>
                  </a:lnTo>
                  <a:lnTo>
                    <a:pt x="1040" y="138"/>
                  </a:lnTo>
                  <a:lnTo>
                    <a:pt x="1033" y="138"/>
                  </a:lnTo>
                  <a:lnTo>
                    <a:pt x="1033" y="131"/>
                  </a:lnTo>
                  <a:lnTo>
                    <a:pt x="1026" y="131"/>
                  </a:lnTo>
                  <a:lnTo>
                    <a:pt x="1026" y="124"/>
                  </a:lnTo>
                  <a:lnTo>
                    <a:pt x="1018" y="124"/>
                  </a:lnTo>
                  <a:lnTo>
                    <a:pt x="1018" y="117"/>
                  </a:lnTo>
                  <a:lnTo>
                    <a:pt x="1011" y="117"/>
                  </a:lnTo>
                  <a:lnTo>
                    <a:pt x="1011" y="109"/>
                  </a:lnTo>
                  <a:lnTo>
                    <a:pt x="1004" y="109"/>
                  </a:lnTo>
                  <a:lnTo>
                    <a:pt x="1004" y="102"/>
                  </a:lnTo>
                  <a:lnTo>
                    <a:pt x="996" y="102"/>
                  </a:lnTo>
                  <a:lnTo>
                    <a:pt x="996" y="95"/>
                  </a:lnTo>
                  <a:lnTo>
                    <a:pt x="989" y="95"/>
                  </a:lnTo>
                  <a:lnTo>
                    <a:pt x="982" y="95"/>
                  </a:lnTo>
                  <a:lnTo>
                    <a:pt x="982" y="87"/>
                  </a:lnTo>
                  <a:lnTo>
                    <a:pt x="975" y="87"/>
                  </a:lnTo>
                  <a:lnTo>
                    <a:pt x="967" y="80"/>
                  </a:lnTo>
                  <a:lnTo>
                    <a:pt x="960" y="80"/>
                  </a:lnTo>
                  <a:lnTo>
                    <a:pt x="960" y="73"/>
                  </a:lnTo>
                  <a:lnTo>
                    <a:pt x="953" y="73"/>
                  </a:lnTo>
                  <a:lnTo>
                    <a:pt x="946" y="73"/>
                  </a:lnTo>
                  <a:lnTo>
                    <a:pt x="938" y="73"/>
                  </a:lnTo>
                  <a:lnTo>
                    <a:pt x="938" y="66"/>
                  </a:lnTo>
                  <a:lnTo>
                    <a:pt x="931" y="66"/>
                  </a:lnTo>
                  <a:lnTo>
                    <a:pt x="924" y="66"/>
                  </a:lnTo>
                  <a:lnTo>
                    <a:pt x="924" y="58"/>
                  </a:lnTo>
                  <a:lnTo>
                    <a:pt x="916" y="58"/>
                  </a:lnTo>
                  <a:lnTo>
                    <a:pt x="909" y="58"/>
                  </a:lnTo>
                  <a:lnTo>
                    <a:pt x="902" y="58"/>
                  </a:lnTo>
                  <a:lnTo>
                    <a:pt x="902" y="51"/>
                  </a:lnTo>
                  <a:lnTo>
                    <a:pt x="895" y="51"/>
                  </a:lnTo>
                  <a:lnTo>
                    <a:pt x="887" y="51"/>
                  </a:lnTo>
                  <a:lnTo>
                    <a:pt x="880" y="44"/>
                  </a:lnTo>
                  <a:lnTo>
                    <a:pt x="873" y="44"/>
                  </a:lnTo>
                  <a:lnTo>
                    <a:pt x="865" y="44"/>
                  </a:lnTo>
                  <a:lnTo>
                    <a:pt x="858" y="44"/>
                  </a:lnTo>
                  <a:lnTo>
                    <a:pt x="858" y="36"/>
                  </a:lnTo>
                  <a:lnTo>
                    <a:pt x="851" y="36"/>
                  </a:lnTo>
                  <a:lnTo>
                    <a:pt x="844" y="36"/>
                  </a:lnTo>
                  <a:lnTo>
                    <a:pt x="836" y="36"/>
                  </a:lnTo>
                  <a:lnTo>
                    <a:pt x="829" y="36"/>
                  </a:lnTo>
                  <a:lnTo>
                    <a:pt x="829" y="29"/>
                  </a:lnTo>
                  <a:lnTo>
                    <a:pt x="822" y="29"/>
                  </a:lnTo>
                  <a:lnTo>
                    <a:pt x="815" y="29"/>
                  </a:lnTo>
                  <a:lnTo>
                    <a:pt x="807" y="29"/>
                  </a:lnTo>
                  <a:lnTo>
                    <a:pt x="800" y="29"/>
                  </a:lnTo>
                  <a:lnTo>
                    <a:pt x="800" y="22"/>
                  </a:lnTo>
                  <a:lnTo>
                    <a:pt x="793" y="22"/>
                  </a:lnTo>
                  <a:lnTo>
                    <a:pt x="785" y="22"/>
                  </a:lnTo>
                  <a:lnTo>
                    <a:pt x="778" y="22"/>
                  </a:lnTo>
                  <a:lnTo>
                    <a:pt x="771" y="22"/>
                  </a:lnTo>
                  <a:lnTo>
                    <a:pt x="764" y="22"/>
                  </a:lnTo>
                  <a:lnTo>
                    <a:pt x="756" y="22"/>
                  </a:lnTo>
                  <a:lnTo>
                    <a:pt x="756" y="15"/>
                  </a:lnTo>
                  <a:lnTo>
                    <a:pt x="749" y="15"/>
                  </a:lnTo>
                  <a:lnTo>
                    <a:pt x="742" y="15"/>
                  </a:lnTo>
                  <a:lnTo>
                    <a:pt x="735" y="15"/>
                  </a:lnTo>
                  <a:lnTo>
                    <a:pt x="727" y="15"/>
                  </a:lnTo>
                  <a:lnTo>
                    <a:pt x="720" y="15"/>
                  </a:lnTo>
                  <a:lnTo>
                    <a:pt x="713" y="15"/>
                  </a:lnTo>
                  <a:lnTo>
                    <a:pt x="705" y="7"/>
                  </a:lnTo>
                  <a:lnTo>
                    <a:pt x="698" y="7"/>
                  </a:lnTo>
                  <a:lnTo>
                    <a:pt x="691" y="7"/>
                  </a:lnTo>
                  <a:lnTo>
                    <a:pt x="684" y="7"/>
                  </a:lnTo>
                  <a:lnTo>
                    <a:pt x="676" y="7"/>
                  </a:lnTo>
                  <a:lnTo>
                    <a:pt x="669" y="7"/>
                  </a:lnTo>
                  <a:lnTo>
                    <a:pt x="662" y="7"/>
                  </a:lnTo>
                  <a:lnTo>
                    <a:pt x="655" y="7"/>
                  </a:lnTo>
                  <a:lnTo>
                    <a:pt x="647" y="7"/>
                  </a:lnTo>
                  <a:lnTo>
                    <a:pt x="640" y="7"/>
                  </a:lnTo>
                  <a:lnTo>
                    <a:pt x="633" y="0"/>
                  </a:lnTo>
                  <a:lnTo>
                    <a:pt x="625" y="0"/>
                  </a:lnTo>
                  <a:lnTo>
                    <a:pt x="618" y="0"/>
                  </a:lnTo>
                  <a:lnTo>
                    <a:pt x="611" y="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9" y="0"/>
                  </a:lnTo>
                  <a:lnTo>
                    <a:pt x="582" y="0"/>
                  </a:lnTo>
                  <a:lnTo>
                    <a:pt x="575" y="0"/>
                  </a:lnTo>
                  <a:lnTo>
                    <a:pt x="567" y="0"/>
                  </a:lnTo>
                  <a:lnTo>
                    <a:pt x="560" y="0"/>
                  </a:lnTo>
                  <a:lnTo>
                    <a:pt x="553" y="0"/>
                  </a:lnTo>
                  <a:lnTo>
                    <a:pt x="545" y="0"/>
                  </a:lnTo>
                  <a:lnTo>
                    <a:pt x="538" y="0"/>
                  </a:lnTo>
                  <a:lnTo>
                    <a:pt x="531" y="0"/>
                  </a:lnTo>
                  <a:lnTo>
                    <a:pt x="524" y="0"/>
                  </a:lnTo>
                  <a:lnTo>
                    <a:pt x="516" y="0"/>
                  </a:lnTo>
                  <a:lnTo>
                    <a:pt x="509" y="0"/>
                  </a:lnTo>
                  <a:lnTo>
                    <a:pt x="502" y="0"/>
                  </a:lnTo>
                  <a:lnTo>
                    <a:pt x="494" y="0"/>
                  </a:lnTo>
                  <a:lnTo>
                    <a:pt x="487" y="0"/>
                  </a:lnTo>
                  <a:lnTo>
                    <a:pt x="480" y="0"/>
                  </a:lnTo>
                  <a:lnTo>
                    <a:pt x="473" y="0"/>
                  </a:lnTo>
                  <a:lnTo>
                    <a:pt x="465" y="0"/>
                  </a:lnTo>
                  <a:lnTo>
                    <a:pt x="458" y="0"/>
                  </a:lnTo>
                  <a:lnTo>
                    <a:pt x="451" y="0"/>
                  </a:lnTo>
                  <a:lnTo>
                    <a:pt x="444" y="0"/>
                  </a:lnTo>
                  <a:lnTo>
                    <a:pt x="436" y="0"/>
                  </a:lnTo>
                  <a:lnTo>
                    <a:pt x="429" y="0"/>
                  </a:lnTo>
                  <a:lnTo>
                    <a:pt x="422" y="0"/>
                  </a:lnTo>
                  <a:lnTo>
                    <a:pt x="414" y="0"/>
                  </a:lnTo>
                  <a:lnTo>
                    <a:pt x="407" y="7"/>
                  </a:lnTo>
                  <a:lnTo>
                    <a:pt x="400" y="7"/>
                  </a:lnTo>
                  <a:lnTo>
                    <a:pt x="393" y="7"/>
                  </a:lnTo>
                  <a:lnTo>
                    <a:pt x="385" y="7"/>
                  </a:lnTo>
                  <a:lnTo>
                    <a:pt x="378" y="7"/>
                  </a:lnTo>
                  <a:lnTo>
                    <a:pt x="371" y="7"/>
                  </a:lnTo>
                  <a:lnTo>
                    <a:pt x="364" y="7"/>
                  </a:lnTo>
                  <a:lnTo>
                    <a:pt x="356" y="7"/>
                  </a:lnTo>
                  <a:lnTo>
                    <a:pt x="349" y="7"/>
                  </a:lnTo>
                  <a:lnTo>
                    <a:pt x="342" y="7"/>
                  </a:lnTo>
                  <a:lnTo>
                    <a:pt x="334" y="15"/>
                  </a:lnTo>
                  <a:lnTo>
                    <a:pt x="327" y="15"/>
                  </a:lnTo>
                  <a:lnTo>
                    <a:pt x="320" y="15"/>
                  </a:lnTo>
                  <a:lnTo>
                    <a:pt x="313" y="15"/>
                  </a:lnTo>
                  <a:lnTo>
                    <a:pt x="305" y="15"/>
                  </a:lnTo>
                  <a:lnTo>
                    <a:pt x="298" y="15"/>
                  </a:lnTo>
                  <a:lnTo>
                    <a:pt x="291" y="15"/>
                  </a:lnTo>
                  <a:lnTo>
                    <a:pt x="291" y="22"/>
                  </a:lnTo>
                  <a:lnTo>
                    <a:pt x="284" y="22"/>
                  </a:lnTo>
                  <a:lnTo>
                    <a:pt x="276" y="22"/>
                  </a:lnTo>
                  <a:lnTo>
                    <a:pt x="269" y="22"/>
                  </a:lnTo>
                  <a:lnTo>
                    <a:pt x="262" y="22"/>
                  </a:lnTo>
                  <a:lnTo>
                    <a:pt x="254" y="22"/>
                  </a:lnTo>
                  <a:lnTo>
                    <a:pt x="247" y="22"/>
                  </a:lnTo>
                  <a:lnTo>
                    <a:pt x="247" y="29"/>
                  </a:lnTo>
                  <a:lnTo>
                    <a:pt x="240" y="29"/>
                  </a:lnTo>
                  <a:lnTo>
                    <a:pt x="233" y="29"/>
                  </a:lnTo>
                  <a:lnTo>
                    <a:pt x="225" y="29"/>
                  </a:lnTo>
                  <a:lnTo>
                    <a:pt x="218" y="29"/>
                  </a:lnTo>
                  <a:lnTo>
                    <a:pt x="218" y="36"/>
                  </a:lnTo>
                  <a:lnTo>
                    <a:pt x="211" y="36"/>
                  </a:lnTo>
                  <a:lnTo>
                    <a:pt x="203" y="36"/>
                  </a:lnTo>
                  <a:lnTo>
                    <a:pt x="196" y="36"/>
                  </a:lnTo>
                  <a:lnTo>
                    <a:pt x="189" y="36"/>
                  </a:lnTo>
                  <a:lnTo>
                    <a:pt x="189" y="44"/>
                  </a:lnTo>
                  <a:lnTo>
                    <a:pt x="182" y="44"/>
                  </a:lnTo>
                  <a:lnTo>
                    <a:pt x="174" y="44"/>
                  </a:lnTo>
                  <a:lnTo>
                    <a:pt x="167" y="44"/>
                  </a:lnTo>
                  <a:lnTo>
                    <a:pt x="160" y="51"/>
                  </a:lnTo>
                  <a:lnTo>
                    <a:pt x="153" y="51"/>
                  </a:lnTo>
                  <a:lnTo>
                    <a:pt x="145" y="51"/>
                  </a:lnTo>
                  <a:lnTo>
                    <a:pt x="145" y="58"/>
                  </a:lnTo>
                  <a:lnTo>
                    <a:pt x="138" y="58"/>
                  </a:lnTo>
                  <a:lnTo>
                    <a:pt x="131" y="58"/>
                  </a:lnTo>
                  <a:lnTo>
                    <a:pt x="123" y="58"/>
                  </a:lnTo>
                  <a:lnTo>
                    <a:pt x="123" y="66"/>
                  </a:lnTo>
                  <a:lnTo>
                    <a:pt x="116" y="66"/>
                  </a:lnTo>
                  <a:lnTo>
                    <a:pt x="109" y="66"/>
                  </a:lnTo>
                  <a:lnTo>
                    <a:pt x="109" y="73"/>
                  </a:lnTo>
                  <a:lnTo>
                    <a:pt x="102" y="73"/>
                  </a:lnTo>
                  <a:lnTo>
                    <a:pt x="94" y="73"/>
                  </a:lnTo>
                  <a:lnTo>
                    <a:pt x="87" y="73"/>
                  </a:lnTo>
                  <a:lnTo>
                    <a:pt x="87" y="80"/>
                  </a:lnTo>
                  <a:lnTo>
                    <a:pt x="80" y="80"/>
                  </a:lnTo>
                  <a:lnTo>
                    <a:pt x="73" y="87"/>
                  </a:lnTo>
                  <a:lnTo>
                    <a:pt x="65" y="87"/>
                  </a:lnTo>
                  <a:lnTo>
                    <a:pt x="65" y="95"/>
                  </a:lnTo>
                  <a:lnTo>
                    <a:pt x="58" y="95"/>
                  </a:lnTo>
                  <a:lnTo>
                    <a:pt x="51" y="95"/>
                  </a:lnTo>
                  <a:lnTo>
                    <a:pt x="51" y="102"/>
                  </a:lnTo>
                  <a:lnTo>
                    <a:pt x="43" y="102"/>
                  </a:lnTo>
                  <a:lnTo>
                    <a:pt x="43" y="109"/>
                  </a:lnTo>
                  <a:lnTo>
                    <a:pt x="36" y="109"/>
                  </a:lnTo>
                  <a:lnTo>
                    <a:pt x="36" y="117"/>
                  </a:lnTo>
                  <a:lnTo>
                    <a:pt x="29" y="117"/>
                  </a:lnTo>
                  <a:lnTo>
                    <a:pt x="29" y="124"/>
                  </a:lnTo>
                  <a:lnTo>
                    <a:pt x="22" y="124"/>
                  </a:lnTo>
                  <a:lnTo>
                    <a:pt x="22" y="131"/>
                  </a:lnTo>
                  <a:lnTo>
                    <a:pt x="14" y="131"/>
                  </a:lnTo>
                  <a:lnTo>
                    <a:pt x="14" y="138"/>
                  </a:lnTo>
                  <a:lnTo>
                    <a:pt x="7" y="138"/>
                  </a:lnTo>
                  <a:lnTo>
                    <a:pt x="7" y="146"/>
                  </a:lnTo>
                  <a:lnTo>
                    <a:pt x="7" y="153"/>
                  </a:lnTo>
                  <a:lnTo>
                    <a:pt x="0" y="153"/>
                  </a:lnTo>
                  <a:lnTo>
                    <a:pt x="0" y="160"/>
                  </a:lnTo>
                  <a:lnTo>
                    <a:pt x="0" y="167"/>
                  </a:lnTo>
                  <a:lnTo>
                    <a:pt x="0" y="175"/>
                  </a:lnTo>
                </a:path>
              </a:pathLst>
            </a:custGeom>
            <a:noFill/>
            <a:ln w="0" cmpd="sng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5" name="Rectangle 140"/>
            <p:cNvSpPr>
              <a:spLocks noChangeArrowheads="1"/>
            </p:cNvSpPr>
            <p:nvPr/>
          </p:nvSpPr>
          <p:spPr bwMode="auto">
            <a:xfrm>
              <a:off x="1273" y="2001"/>
              <a:ext cx="22" cy="22"/>
            </a:xfrm>
            <a:prstGeom prst="rect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296" name="Rectangle 141"/>
            <p:cNvSpPr>
              <a:spLocks noChangeArrowheads="1"/>
            </p:cNvSpPr>
            <p:nvPr/>
          </p:nvSpPr>
          <p:spPr bwMode="auto">
            <a:xfrm>
              <a:off x="226" y="2001"/>
              <a:ext cx="21" cy="22"/>
            </a:xfrm>
            <a:prstGeom prst="rect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297" name="Line 142"/>
            <p:cNvSpPr>
              <a:spLocks noChangeShapeType="1"/>
            </p:cNvSpPr>
            <p:nvPr/>
          </p:nvSpPr>
          <p:spPr bwMode="auto">
            <a:xfrm flipH="1">
              <a:off x="233" y="1121"/>
              <a:ext cx="524" cy="888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8" name="Line 143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9" name="Rectangle 144"/>
            <p:cNvSpPr>
              <a:spLocks noChangeArrowheads="1"/>
            </p:cNvSpPr>
            <p:nvPr/>
          </p:nvSpPr>
          <p:spPr bwMode="auto">
            <a:xfrm>
              <a:off x="1062" y="1514"/>
              <a:ext cx="144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400" b="1" i="1">
                  <a:solidFill>
                    <a:srgbClr val="000000"/>
                  </a:solidFill>
                </a:rPr>
                <a:t> a</a:t>
              </a:r>
              <a:endParaRPr lang="zh-CN" altLang="zh-CN" sz="2400" b="1"/>
            </a:p>
          </p:txBody>
        </p:sp>
        <p:sp>
          <p:nvSpPr>
            <p:cNvPr id="300" name="Line 145"/>
            <p:cNvSpPr>
              <a:spLocks noChangeShapeType="1"/>
            </p:cNvSpPr>
            <p:nvPr/>
          </p:nvSpPr>
          <p:spPr bwMode="auto">
            <a:xfrm>
              <a:off x="757" y="1121"/>
              <a:ext cx="523" cy="888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1" name="Line 146"/>
            <p:cNvSpPr>
              <a:spLocks noChangeShapeType="1"/>
            </p:cNvSpPr>
            <p:nvPr/>
          </p:nvSpPr>
          <p:spPr bwMode="auto">
            <a:xfrm>
              <a:off x="196" y="255"/>
              <a:ext cx="561" cy="866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2" name="Line 147"/>
            <p:cNvSpPr>
              <a:spLocks noChangeShapeType="1"/>
            </p:cNvSpPr>
            <p:nvPr/>
          </p:nvSpPr>
          <p:spPr bwMode="auto">
            <a:xfrm>
              <a:off x="757" y="2009"/>
              <a:ext cx="523" cy="1"/>
            </a:xfrm>
            <a:prstGeom prst="line">
              <a:avLst/>
            </a:prstGeom>
            <a:noFill/>
            <a:ln w="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3" name="Rectangle 148"/>
            <p:cNvSpPr>
              <a:spLocks noChangeArrowheads="1"/>
            </p:cNvSpPr>
            <p:nvPr/>
          </p:nvSpPr>
          <p:spPr bwMode="auto">
            <a:xfrm>
              <a:off x="931" y="1820"/>
              <a:ext cx="75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400" b="1" i="1">
                  <a:solidFill>
                    <a:srgbClr val="000000"/>
                  </a:solidFill>
                </a:rPr>
                <a:t>r</a:t>
              </a:r>
              <a:endParaRPr lang="zh-CN" altLang="zh-CN" sz="2400" b="1"/>
            </a:p>
          </p:txBody>
        </p:sp>
        <p:sp>
          <p:nvSpPr>
            <p:cNvPr id="304" name="Line 149"/>
            <p:cNvSpPr>
              <a:spLocks noChangeShapeType="1"/>
            </p:cNvSpPr>
            <p:nvPr/>
          </p:nvSpPr>
          <p:spPr bwMode="auto">
            <a:xfrm>
              <a:off x="757" y="1121"/>
              <a:ext cx="1" cy="888"/>
            </a:xfrm>
            <a:prstGeom prst="line">
              <a:avLst/>
            </a:prstGeom>
            <a:noFill/>
            <a:ln w="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5" name="Rectangle 150"/>
            <p:cNvSpPr>
              <a:spLocks noChangeArrowheads="1"/>
            </p:cNvSpPr>
            <p:nvPr/>
          </p:nvSpPr>
          <p:spPr bwMode="auto">
            <a:xfrm>
              <a:off x="655" y="1441"/>
              <a:ext cx="10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400" b="1" i="1">
                  <a:solidFill>
                    <a:srgbClr val="000000"/>
                  </a:solidFill>
                </a:rPr>
                <a:t>h</a:t>
              </a:r>
              <a:endParaRPr lang="zh-CN" altLang="zh-CN" sz="2400" b="1"/>
            </a:p>
          </p:txBody>
        </p:sp>
        <p:sp>
          <p:nvSpPr>
            <p:cNvPr id="306" name="Oval 151"/>
            <p:cNvSpPr>
              <a:spLocks noChangeArrowheads="1"/>
            </p:cNvSpPr>
            <p:nvPr/>
          </p:nvSpPr>
          <p:spPr bwMode="auto">
            <a:xfrm>
              <a:off x="182" y="240"/>
              <a:ext cx="36" cy="3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07" name="Oval 152"/>
            <p:cNvSpPr>
              <a:spLocks noChangeArrowheads="1"/>
            </p:cNvSpPr>
            <p:nvPr/>
          </p:nvSpPr>
          <p:spPr bwMode="auto">
            <a:xfrm>
              <a:off x="742" y="1106"/>
              <a:ext cx="36" cy="3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08" name="Rectangle 153"/>
            <p:cNvSpPr>
              <a:spLocks noChangeArrowheads="1"/>
            </p:cNvSpPr>
            <p:nvPr/>
          </p:nvSpPr>
          <p:spPr bwMode="auto">
            <a:xfrm>
              <a:off x="611" y="961"/>
              <a:ext cx="117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200" b="1">
                  <a:solidFill>
                    <a:srgbClr val="000000"/>
                  </a:solidFill>
                  <a:latin typeface="Arial" pitchFamily="34" charset="0"/>
                </a:rPr>
                <a:t>S</a:t>
              </a:r>
              <a:endParaRPr lang="zh-CN" altLang="zh-CN"/>
            </a:p>
          </p:txBody>
        </p:sp>
        <p:sp>
          <p:nvSpPr>
            <p:cNvPr id="309" name="Oval 154"/>
            <p:cNvSpPr>
              <a:spLocks noChangeArrowheads="1"/>
            </p:cNvSpPr>
            <p:nvPr/>
          </p:nvSpPr>
          <p:spPr bwMode="auto">
            <a:xfrm>
              <a:off x="1266" y="1994"/>
              <a:ext cx="36" cy="3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10" name="Rectangle 155"/>
            <p:cNvSpPr>
              <a:spLocks noChangeArrowheads="1"/>
            </p:cNvSpPr>
            <p:nvPr/>
          </p:nvSpPr>
          <p:spPr bwMode="auto">
            <a:xfrm>
              <a:off x="1339" y="2045"/>
              <a:ext cx="127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200" b="1">
                  <a:solidFill>
                    <a:srgbClr val="000000"/>
                  </a:solidFill>
                  <a:latin typeface="Arial" pitchFamily="34" charset="0"/>
                </a:rPr>
                <a:t>B</a:t>
              </a:r>
              <a:endParaRPr lang="zh-CN" altLang="zh-CN"/>
            </a:p>
          </p:txBody>
        </p:sp>
        <p:sp>
          <p:nvSpPr>
            <p:cNvPr id="311" name="Oval 156"/>
            <p:cNvSpPr>
              <a:spLocks noChangeArrowheads="1"/>
            </p:cNvSpPr>
            <p:nvPr/>
          </p:nvSpPr>
          <p:spPr bwMode="auto">
            <a:xfrm>
              <a:off x="218" y="1994"/>
              <a:ext cx="37" cy="3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12" name="Rectangle 157"/>
            <p:cNvSpPr>
              <a:spLocks noChangeArrowheads="1"/>
            </p:cNvSpPr>
            <p:nvPr/>
          </p:nvSpPr>
          <p:spPr bwMode="auto">
            <a:xfrm>
              <a:off x="73" y="1900"/>
              <a:ext cx="127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200" b="1">
                  <a:solidFill>
                    <a:srgbClr val="000000"/>
                  </a:solidFill>
                  <a:latin typeface="Arial" pitchFamily="34" charset="0"/>
                </a:rPr>
                <a:t>A</a:t>
              </a:r>
              <a:endParaRPr lang="zh-CN" altLang="zh-CN"/>
            </a:p>
          </p:txBody>
        </p:sp>
        <p:sp>
          <p:nvSpPr>
            <p:cNvPr id="313" name="Oval 158"/>
            <p:cNvSpPr>
              <a:spLocks noChangeArrowheads="1"/>
            </p:cNvSpPr>
            <p:nvPr/>
          </p:nvSpPr>
          <p:spPr bwMode="auto">
            <a:xfrm>
              <a:off x="742" y="1994"/>
              <a:ext cx="36" cy="3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14" name="Rectangle 159"/>
            <p:cNvSpPr>
              <a:spLocks noChangeArrowheads="1"/>
            </p:cNvSpPr>
            <p:nvPr/>
          </p:nvSpPr>
          <p:spPr bwMode="auto">
            <a:xfrm>
              <a:off x="567" y="1892"/>
              <a:ext cx="137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200" b="1">
                  <a:solidFill>
                    <a:srgbClr val="000000"/>
                  </a:solidFill>
                  <a:latin typeface="Arial" pitchFamily="34" charset="0"/>
                </a:rPr>
                <a:t>O</a:t>
              </a:r>
              <a:endParaRPr lang="zh-CN" altLang="zh-CN"/>
            </a:p>
          </p:txBody>
        </p:sp>
        <p:sp>
          <p:nvSpPr>
            <p:cNvPr id="315" name="Oval 160"/>
            <p:cNvSpPr>
              <a:spLocks noChangeArrowheads="1"/>
            </p:cNvSpPr>
            <p:nvPr/>
          </p:nvSpPr>
          <p:spPr bwMode="auto">
            <a:xfrm>
              <a:off x="1157" y="1674"/>
              <a:ext cx="36" cy="36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16" name="Oval 161"/>
            <p:cNvSpPr>
              <a:spLocks noChangeArrowheads="1"/>
            </p:cNvSpPr>
            <p:nvPr/>
          </p:nvSpPr>
          <p:spPr bwMode="auto">
            <a:xfrm>
              <a:off x="1266" y="1994"/>
              <a:ext cx="36" cy="3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utoUpdateAnimBg="0"/>
      <p:bldP spid="2560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6535767" y="2214560"/>
          <a:ext cx="2179637" cy="2286016"/>
        </p:xfrm>
        <a:graphic>
          <a:graphicData uri="http://schemas.openxmlformats.org/presentationml/2006/ole">
            <p:oleObj spid="_x0000_s22530" r:id="rId3" imgW="1040682" imgH="1302373" progId="Word.Picture.8">
              <p:embed/>
            </p:oleObj>
          </a:graphicData>
        </a:graphic>
      </p:graphicFrame>
      <p:sp>
        <p:nvSpPr>
          <p:cNvPr id="22531" name="Rectangle 3"/>
          <p:cNvSpPr>
            <a:spLocks noChangeArrowheads="1"/>
          </p:cNvSpPr>
          <p:nvPr>
            <p:ph type="body" sz="half" idx="1"/>
          </p:nvPr>
        </p:nvSpPr>
        <p:spPr>
          <a:xfrm>
            <a:off x="68297" y="609595"/>
            <a:ext cx="9361487" cy="13192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 sz="2800" b="1" dirty="0" smtClean="0"/>
              <a:t>1.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圆锥底面直径为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8，母线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长为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9，它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的全面积为</a:t>
            </a:r>
            <a:r>
              <a:rPr lang="zh-CN" altLang="en-US" sz="2800" b="1" u="sng" dirty="0" smtClean="0">
                <a:solidFill>
                  <a:srgbClr val="000000"/>
                </a:solidFill>
              </a:rPr>
              <a:t>  </a:t>
            </a:r>
            <a:r>
              <a:rPr lang="zh-CN" altLang="en-US" sz="2800" b="1" u="sng" dirty="0" smtClean="0">
                <a:solidFill>
                  <a:srgbClr val="000000"/>
                </a:solidFill>
              </a:rPr>
              <a:t>         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zh-CN" altLang="en-US" sz="2800" b="1" dirty="0" smtClean="0">
              <a:solidFill>
                <a:srgbClr val="000000"/>
              </a:solidFill>
            </a:endParaRP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71469" y="1214428"/>
            <a:ext cx="90011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zh-CN" altLang="zh-CN" b="1" dirty="0"/>
              <a:t>2.</a:t>
            </a:r>
            <a:r>
              <a:rPr lang="zh-CN" altLang="zh-CN" b="1" dirty="0">
                <a:solidFill>
                  <a:srgbClr val="000000"/>
                </a:solidFill>
              </a:rPr>
              <a:t>扇形的半径为</a:t>
            </a:r>
            <a:r>
              <a:rPr lang="zh-CN" altLang="zh-CN" b="1" dirty="0" smtClean="0">
                <a:solidFill>
                  <a:srgbClr val="000000"/>
                </a:solidFill>
              </a:rPr>
              <a:t>30</a:t>
            </a:r>
            <a:r>
              <a:rPr lang="zh-CN" altLang="en-US" b="1" dirty="0">
                <a:solidFill>
                  <a:srgbClr val="000000"/>
                </a:solidFill>
              </a:rPr>
              <a:t>，</a:t>
            </a:r>
            <a:r>
              <a:rPr lang="zh-CN" altLang="zh-CN" b="1" dirty="0" smtClean="0">
                <a:solidFill>
                  <a:srgbClr val="000000"/>
                </a:solidFill>
              </a:rPr>
              <a:t>圆心角</a:t>
            </a:r>
            <a:r>
              <a:rPr lang="zh-CN" altLang="zh-CN" b="1" dirty="0">
                <a:solidFill>
                  <a:srgbClr val="000000"/>
                </a:solidFill>
              </a:rPr>
              <a:t>为120</a:t>
            </a:r>
            <a:r>
              <a:rPr lang="zh-CN" altLang="zh-CN" b="1" dirty="0" smtClean="0">
                <a:solidFill>
                  <a:srgbClr val="000000"/>
                </a:solidFill>
              </a:rPr>
              <a:t>°</a:t>
            </a:r>
            <a:r>
              <a:rPr lang="zh-CN" altLang="en-US" b="1" dirty="0" smtClean="0">
                <a:solidFill>
                  <a:srgbClr val="000000"/>
                </a:solidFill>
              </a:rPr>
              <a:t>，</a:t>
            </a:r>
            <a:r>
              <a:rPr lang="zh-CN" altLang="zh-CN" b="1" dirty="0" smtClean="0">
                <a:solidFill>
                  <a:srgbClr val="000000"/>
                </a:solidFill>
              </a:rPr>
              <a:t>用</a:t>
            </a:r>
            <a:r>
              <a:rPr lang="zh-CN" altLang="zh-CN" b="1" dirty="0">
                <a:solidFill>
                  <a:srgbClr val="000000"/>
                </a:solidFill>
              </a:rPr>
              <a:t>它做一个圆锥模型的</a:t>
            </a:r>
            <a:r>
              <a:rPr lang="zh-CN" altLang="zh-CN" b="1" dirty="0" smtClean="0">
                <a:solidFill>
                  <a:srgbClr val="000000"/>
                </a:solidFill>
              </a:rPr>
              <a:t>侧面</a:t>
            </a:r>
            <a:r>
              <a:rPr lang="zh-CN" altLang="en-US" b="1" dirty="0" smtClean="0">
                <a:solidFill>
                  <a:srgbClr val="000000"/>
                </a:solidFill>
              </a:rPr>
              <a:t>，</a:t>
            </a:r>
            <a:r>
              <a:rPr lang="zh-CN" altLang="zh-CN" b="1" dirty="0" smtClean="0">
                <a:solidFill>
                  <a:srgbClr val="000000"/>
                </a:solidFill>
              </a:rPr>
              <a:t>则</a:t>
            </a:r>
            <a:r>
              <a:rPr lang="zh-CN" altLang="zh-CN" b="1" dirty="0">
                <a:solidFill>
                  <a:srgbClr val="000000"/>
                </a:solidFill>
              </a:rPr>
              <a:t>这个圆锥的底面</a:t>
            </a:r>
            <a:r>
              <a:rPr lang="zh-CN" altLang="zh-CN" b="1" dirty="0" smtClean="0">
                <a:solidFill>
                  <a:srgbClr val="000000"/>
                </a:solidFill>
              </a:rPr>
              <a:t>半径</a:t>
            </a:r>
            <a:r>
              <a:rPr lang="zh-CN" altLang="zh-CN" b="1" dirty="0" smtClean="0">
                <a:solidFill>
                  <a:srgbClr val="000000"/>
                </a:solidFill>
              </a:rPr>
              <a:t>为</a:t>
            </a:r>
            <a:r>
              <a:rPr lang="en-US" altLang="zh-CN" b="1" u="sng" dirty="0" smtClean="0">
                <a:solidFill>
                  <a:srgbClr val="000000"/>
                </a:solidFill>
              </a:rPr>
              <a:t>          </a:t>
            </a:r>
            <a:r>
              <a:rPr lang="zh-CN" altLang="en-US" b="1" dirty="0" smtClean="0">
                <a:solidFill>
                  <a:srgbClr val="000000"/>
                </a:solidFill>
              </a:rPr>
              <a:t>，</a:t>
            </a:r>
            <a:r>
              <a:rPr lang="zh-CN" altLang="zh-CN" b="1" dirty="0" smtClean="0">
                <a:solidFill>
                  <a:srgbClr val="000000"/>
                </a:solidFill>
              </a:rPr>
              <a:t>高为</a:t>
            </a:r>
            <a:r>
              <a:rPr lang="zh-CN" altLang="zh-CN" b="1" u="sng" dirty="0" smtClean="0">
                <a:solidFill>
                  <a:srgbClr val="000000"/>
                </a:solidFill>
              </a:rPr>
              <a:t>   </a:t>
            </a:r>
            <a:r>
              <a:rPr lang="en-US" altLang="zh-CN" b="1" u="sng" dirty="0" smtClean="0">
                <a:solidFill>
                  <a:srgbClr val="000000"/>
                </a:solidFill>
              </a:rPr>
              <a:t>     </a:t>
            </a:r>
            <a:r>
              <a:rPr lang="zh-CN" altLang="zh-CN" b="1" u="sng" dirty="0" smtClean="0">
                <a:solidFill>
                  <a:srgbClr val="000000"/>
                </a:solidFill>
              </a:rPr>
              <a:t> </a:t>
            </a:r>
            <a:r>
              <a:rPr lang="zh-CN" altLang="zh-CN" b="1" u="sng" dirty="0" smtClean="0"/>
              <a:t> </a:t>
            </a:r>
            <a:r>
              <a:rPr lang="zh-CN" altLang="zh-CN" b="1" dirty="0"/>
              <a:t>.</a:t>
            </a: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71406" y="2214560"/>
            <a:ext cx="680402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3. 如果圆锥的底面周长</a:t>
            </a:r>
            <a:r>
              <a:rPr lang="zh-CN" altLang="en-US" b="1" dirty="0" smtClean="0">
                <a:solidFill>
                  <a:srgbClr val="000000"/>
                </a:solidFill>
              </a:rPr>
              <a:t>是20</a:t>
            </a:r>
            <a:r>
              <a:rPr lang="el-GR" altLang="en-US" b="1" dirty="0" smtClean="0">
                <a:solidFill>
                  <a:srgbClr val="000000"/>
                </a:solidFill>
              </a:rPr>
              <a:t>π</a:t>
            </a:r>
            <a:r>
              <a:rPr lang="zh-CN" altLang="en-US" b="1" dirty="0">
                <a:solidFill>
                  <a:srgbClr val="000000"/>
                </a:solidFill>
              </a:rPr>
              <a:t>，侧面展开后所得的扇形的圆心角为120°，则母线长</a:t>
            </a:r>
            <a:r>
              <a:rPr lang="zh-CN" altLang="en-US" b="1" dirty="0" smtClean="0">
                <a:solidFill>
                  <a:srgbClr val="000000"/>
                </a:solidFill>
              </a:rPr>
              <a:t>为</a:t>
            </a:r>
            <a:r>
              <a:rPr lang="zh-CN" altLang="en-US" b="1" u="sng" dirty="0">
                <a:solidFill>
                  <a:srgbClr val="000000"/>
                </a:solidFill>
              </a:rPr>
              <a:t>　　　</a:t>
            </a:r>
            <a:r>
              <a:rPr lang="zh-CN" altLang="en-US" b="1" dirty="0">
                <a:solidFill>
                  <a:srgbClr val="000000"/>
                </a:solidFill>
              </a:rPr>
              <a:t>，该圆锥的侧面积为</a:t>
            </a:r>
            <a:r>
              <a:rPr lang="zh-CN" altLang="en-US" b="1" dirty="0" smtClean="0">
                <a:solidFill>
                  <a:srgbClr val="000000"/>
                </a:solidFill>
              </a:rPr>
              <a:t>_</a:t>
            </a:r>
            <a:r>
              <a:rPr lang="en-US" altLang="zh-CN" b="1" dirty="0" smtClean="0">
                <a:solidFill>
                  <a:srgbClr val="000000"/>
                </a:solidFill>
              </a:rPr>
              <a:t>__</a:t>
            </a:r>
            <a:r>
              <a:rPr lang="zh-CN" altLang="en-US" b="1" dirty="0" smtClean="0">
                <a:solidFill>
                  <a:srgbClr val="000000"/>
                </a:solidFill>
              </a:rPr>
              <a:t>___</a:t>
            </a:r>
            <a:r>
              <a:rPr lang="zh-CN" altLang="en-US" b="1" dirty="0">
                <a:solidFill>
                  <a:srgbClr val="000000"/>
                </a:solidFill>
              </a:rPr>
              <a:t>，全面积为_______.</a:t>
            </a:r>
          </a:p>
        </p:txBody>
      </p:sp>
      <p:sp>
        <p:nvSpPr>
          <p:cNvPr id="7" name="Rectangl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195513" y="-18"/>
            <a:ext cx="27543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课堂</a:t>
            </a:r>
            <a:r>
              <a:rPr lang="zh-CN" altLang="en-US" sz="32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练习②</a:t>
            </a:r>
            <a:endParaRPr lang="zh-CN" altLang="en-US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7715272" y="571486"/>
          <a:ext cx="774700" cy="500062"/>
        </p:xfrm>
        <a:graphic>
          <a:graphicData uri="http://schemas.openxmlformats.org/presentationml/2006/ole">
            <p:oleObj spid="_x0000_s22535" name="Equation" r:id="rId5" imgW="304560" imgH="177480" progId="Equation.DSMT4">
              <p:embed/>
            </p:oleObj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000760" y="1643056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10</a:t>
            </a:r>
            <a:endParaRPr lang="zh-CN" altLang="zh-CN" b="1" dirty="0">
              <a:solidFill>
                <a:srgbClr val="FF0000"/>
              </a:solidFill>
            </a:endParaRPr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7816850" y="1536697"/>
          <a:ext cx="1000125" cy="606425"/>
        </p:xfrm>
        <a:graphic>
          <a:graphicData uri="http://schemas.openxmlformats.org/presentationml/2006/ole">
            <p:oleObj spid="_x0000_s22536" name="Equation" r:id="rId6" imgW="393480" imgH="215640" progId="Equation.DSMT4">
              <p:embed/>
            </p:oleObj>
          </a:graphicData>
        </a:graphic>
      </p:graphicFrame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785786" y="3071816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30</a:t>
            </a:r>
            <a:endParaRPr lang="zh-CN" altLang="zh-CN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Object 4"/>
          <p:cNvGraphicFramePr>
            <a:graphicFrameLocks noChangeAspect="1"/>
          </p:cNvGraphicFramePr>
          <p:nvPr/>
        </p:nvGraphicFramePr>
        <p:xfrm>
          <a:off x="4889509" y="3071813"/>
          <a:ext cx="968375" cy="500062"/>
        </p:xfrm>
        <a:graphic>
          <a:graphicData uri="http://schemas.openxmlformats.org/presentationml/2006/ole">
            <p:oleObj spid="_x0000_s22537" name="Equation" r:id="rId7" imgW="380880" imgH="177480" progId="Equation.DSMT4">
              <p:embed/>
            </p:oleObj>
          </a:graphicData>
        </a:graphic>
      </p:graphicFrame>
      <p:graphicFrame>
        <p:nvGraphicFramePr>
          <p:cNvPr id="4" name="Object 10"/>
          <p:cNvGraphicFramePr>
            <a:graphicFrameLocks noChangeAspect="1"/>
          </p:cNvGraphicFramePr>
          <p:nvPr/>
        </p:nvGraphicFramePr>
        <p:xfrm>
          <a:off x="1428728" y="3500444"/>
          <a:ext cx="968375" cy="500062"/>
        </p:xfrm>
        <a:graphic>
          <a:graphicData uri="http://schemas.openxmlformats.org/presentationml/2006/ole">
            <p:oleObj spid="_x0000_s22538" name="Equation" r:id="rId8" imgW="380880" imgH="177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50825" y="141685"/>
            <a:ext cx="852328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b="1" dirty="0" smtClean="0"/>
              <a:t>4.</a:t>
            </a:r>
            <a:r>
              <a:rPr lang="zh-CN" altLang="zh-CN" b="1" dirty="0" smtClean="0">
                <a:solidFill>
                  <a:srgbClr val="000000"/>
                </a:solidFill>
              </a:rPr>
              <a:t>根据</a:t>
            </a:r>
            <a:r>
              <a:rPr lang="zh-CN" altLang="zh-CN" b="1" dirty="0">
                <a:solidFill>
                  <a:srgbClr val="000000"/>
                </a:solidFill>
              </a:rPr>
              <a:t>下列条件求圆锥侧面积展开图的圆心角    （</a:t>
            </a:r>
            <a:r>
              <a:rPr lang="zh-CN" altLang="zh-CN" b="1" i="1" dirty="0">
                <a:solidFill>
                  <a:srgbClr val="000000"/>
                </a:solidFill>
              </a:rPr>
              <a:t>r</a:t>
            </a:r>
            <a:r>
              <a:rPr lang="zh-CN" altLang="zh-CN" b="1" dirty="0">
                <a:solidFill>
                  <a:srgbClr val="000000"/>
                </a:solidFill>
              </a:rPr>
              <a:t>、</a:t>
            </a:r>
            <a:r>
              <a:rPr lang="zh-CN" altLang="zh-CN" b="1" i="1" dirty="0">
                <a:solidFill>
                  <a:srgbClr val="000000"/>
                </a:solidFill>
              </a:rPr>
              <a:t>h</a:t>
            </a:r>
            <a:r>
              <a:rPr lang="zh-CN" altLang="zh-CN" b="1" dirty="0">
                <a:solidFill>
                  <a:srgbClr val="000000"/>
                </a:solidFill>
              </a:rPr>
              <a:t>、</a:t>
            </a:r>
            <a:r>
              <a:rPr lang="zh-CN" altLang="zh-CN" b="1" i="1" dirty="0">
                <a:solidFill>
                  <a:srgbClr val="000000"/>
                </a:solidFill>
              </a:rPr>
              <a:t>a</a:t>
            </a:r>
            <a:r>
              <a:rPr lang="zh-CN" altLang="zh-CN" b="1" dirty="0">
                <a:solidFill>
                  <a:srgbClr val="000000"/>
                </a:solidFill>
              </a:rPr>
              <a:t>分别是圆锥的底面半径、高线、母线长）</a:t>
            </a:r>
          </a:p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b="1" dirty="0">
                <a:solidFill>
                  <a:srgbClr val="000000"/>
                </a:solidFill>
              </a:rPr>
              <a:t>（1）</a:t>
            </a:r>
            <a:r>
              <a:rPr lang="zh-CN" altLang="zh-CN" b="1" i="1" dirty="0">
                <a:solidFill>
                  <a:srgbClr val="000000"/>
                </a:solidFill>
              </a:rPr>
              <a:t>a </a:t>
            </a:r>
            <a:r>
              <a:rPr lang="zh-CN" altLang="zh-CN" b="1" dirty="0">
                <a:solidFill>
                  <a:srgbClr val="000000"/>
                </a:solidFill>
              </a:rPr>
              <a:t>= 2，</a:t>
            </a:r>
            <a:r>
              <a:rPr lang="zh-CN" altLang="zh-CN" b="1" i="1" dirty="0">
                <a:solidFill>
                  <a:srgbClr val="000000"/>
                </a:solidFill>
              </a:rPr>
              <a:t>r</a:t>
            </a:r>
            <a:r>
              <a:rPr lang="zh-CN" altLang="zh-CN" b="1" dirty="0">
                <a:solidFill>
                  <a:srgbClr val="000000"/>
                </a:solidFill>
              </a:rPr>
              <a:t> = 1,  则     =________ </a:t>
            </a:r>
          </a:p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zh-CN" b="1" dirty="0">
                <a:solidFill>
                  <a:srgbClr val="000000"/>
                </a:solidFill>
              </a:rPr>
              <a:t>（2）</a:t>
            </a:r>
            <a:r>
              <a:rPr lang="zh-CN" altLang="zh-CN" b="1" i="1" dirty="0">
                <a:solidFill>
                  <a:srgbClr val="000000"/>
                </a:solidFill>
              </a:rPr>
              <a:t>h </a:t>
            </a:r>
            <a:r>
              <a:rPr lang="zh-CN" altLang="zh-CN" b="1" dirty="0">
                <a:solidFill>
                  <a:srgbClr val="000000"/>
                </a:solidFill>
              </a:rPr>
              <a:t>=3，</a:t>
            </a:r>
            <a:r>
              <a:rPr lang="zh-CN" altLang="zh-CN" b="1" i="1" dirty="0">
                <a:solidFill>
                  <a:srgbClr val="000000"/>
                </a:solidFill>
              </a:rPr>
              <a:t>r </a:t>
            </a:r>
            <a:r>
              <a:rPr lang="zh-CN" altLang="zh-CN" b="1" dirty="0">
                <a:solidFill>
                  <a:srgbClr val="000000"/>
                </a:solidFill>
              </a:rPr>
              <a:t>= 4,   则     =__________</a:t>
            </a:r>
          </a:p>
        </p:txBody>
      </p:sp>
      <p:graphicFrame>
        <p:nvGraphicFramePr>
          <p:cNvPr id="20483" name="Object 3"/>
          <p:cNvGraphicFramePr>
            <a:graphicFrameLocks noChangeAspect="1"/>
          </p:cNvGraphicFramePr>
          <p:nvPr/>
        </p:nvGraphicFramePr>
        <p:xfrm>
          <a:off x="7907363" y="242874"/>
          <a:ext cx="379413" cy="400050"/>
        </p:xfrm>
        <a:graphic>
          <a:graphicData uri="http://schemas.openxmlformats.org/presentationml/2006/ole">
            <p:oleObj spid="_x0000_s20483" r:id="rId3" imgW="127665" imgH="178731" progId="Equation.3">
              <p:embed/>
            </p:oleObj>
          </a:graphicData>
        </a:graphic>
      </p:graphicFrame>
      <p:graphicFrame>
        <p:nvGraphicFramePr>
          <p:cNvPr id="20484" name="Object 4"/>
          <p:cNvGraphicFramePr>
            <a:graphicFrameLocks noChangeAspect="1"/>
          </p:cNvGraphicFramePr>
          <p:nvPr/>
        </p:nvGraphicFramePr>
        <p:xfrm>
          <a:off x="3702051" y="1281113"/>
          <a:ext cx="379413" cy="400050"/>
        </p:xfrm>
        <a:graphic>
          <a:graphicData uri="http://schemas.openxmlformats.org/presentationml/2006/ole">
            <p:oleObj spid="_x0000_s20484" r:id="rId4" imgW="127665" imgH="178731" progId="Equation.3">
              <p:embed/>
            </p:oleObj>
          </a:graphicData>
        </a:graphic>
      </p:graphicFrame>
      <p:graphicFrame>
        <p:nvGraphicFramePr>
          <p:cNvPr id="20485" name="Object 5"/>
          <p:cNvGraphicFramePr>
            <a:graphicFrameLocks noChangeAspect="1"/>
          </p:cNvGraphicFramePr>
          <p:nvPr/>
        </p:nvGraphicFramePr>
        <p:xfrm>
          <a:off x="3708401" y="1794272"/>
          <a:ext cx="379413" cy="400050"/>
        </p:xfrm>
        <a:graphic>
          <a:graphicData uri="http://schemas.openxmlformats.org/presentationml/2006/ole">
            <p:oleObj spid="_x0000_s20485" r:id="rId5" imgW="127665" imgH="178731" progId="Equation.3">
              <p:embed/>
            </p:oleObj>
          </a:graphicData>
        </a:graphic>
      </p:graphicFrame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4570414" y="1071552"/>
            <a:ext cx="13404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3600" b="1" dirty="0">
                <a:solidFill>
                  <a:srgbClr val="FF0000"/>
                </a:solidFill>
              </a:rPr>
              <a:t>180°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4570414" y="1782543"/>
            <a:ext cx="13404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zh-CN" sz="3600" b="1" dirty="0">
                <a:solidFill>
                  <a:srgbClr val="FF0000"/>
                </a:solidFill>
              </a:rPr>
              <a:t>288°</a:t>
            </a:r>
          </a:p>
        </p:txBody>
      </p:sp>
      <p:grpSp>
        <p:nvGrpSpPr>
          <p:cNvPr id="50" name="Group 9"/>
          <p:cNvGrpSpPr>
            <a:grpSpLocks/>
          </p:cNvGrpSpPr>
          <p:nvPr/>
        </p:nvGrpSpPr>
        <p:grpSpPr bwMode="auto">
          <a:xfrm>
            <a:off x="1500166" y="2571750"/>
            <a:ext cx="1803674" cy="2074879"/>
            <a:chOff x="0" y="0"/>
            <a:chExt cx="1520" cy="1776"/>
          </a:xfrm>
        </p:grpSpPr>
        <p:sp>
          <p:nvSpPr>
            <p:cNvPr id="51" name="Oval 10"/>
            <p:cNvSpPr>
              <a:spLocks noChangeArrowheads="1"/>
            </p:cNvSpPr>
            <p:nvPr/>
          </p:nvSpPr>
          <p:spPr bwMode="auto">
            <a:xfrm>
              <a:off x="240" y="1344"/>
              <a:ext cx="1056" cy="43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grpSp>
          <p:nvGrpSpPr>
            <p:cNvPr id="52" name="Group 11"/>
            <p:cNvGrpSpPr>
              <a:grpSpLocks/>
            </p:cNvGrpSpPr>
            <p:nvPr/>
          </p:nvGrpSpPr>
          <p:grpSpPr bwMode="auto">
            <a:xfrm>
              <a:off x="0" y="0"/>
              <a:ext cx="1520" cy="1776"/>
              <a:chOff x="0" y="0"/>
              <a:chExt cx="1520" cy="1776"/>
            </a:xfrm>
          </p:grpSpPr>
          <p:sp>
            <p:nvSpPr>
              <p:cNvPr id="53" name="AutoShape 12"/>
              <p:cNvSpPr>
                <a:spLocks noChangeArrowheads="1"/>
              </p:cNvSpPr>
              <p:nvPr/>
            </p:nvSpPr>
            <p:spPr bwMode="auto">
              <a:xfrm>
                <a:off x="240" y="240"/>
                <a:ext cx="1056" cy="1296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>
                  <a:buFont typeface="Arial" pitchFamily="34" charset="0"/>
                  <a:buNone/>
                </a:pPr>
                <a:endParaRPr lang="zh-CN" altLang="en-US"/>
              </a:p>
            </p:txBody>
          </p:sp>
          <p:sp>
            <p:nvSpPr>
              <p:cNvPr id="54" name="Oval 13"/>
              <p:cNvSpPr>
                <a:spLocks noChangeArrowheads="1"/>
              </p:cNvSpPr>
              <p:nvPr/>
            </p:nvSpPr>
            <p:spPr bwMode="auto">
              <a:xfrm>
                <a:off x="240" y="1344"/>
                <a:ext cx="1056" cy="432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rgbClr val="000000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>
                  <a:buFont typeface="Arial" pitchFamily="34" charset="0"/>
                  <a:buNone/>
                </a:pPr>
                <a:endParaRPr lang="zh-CN" altLang="en-US"/>
              </a:p>
            </p:txBody>
          </p:sp>
          <p:sp>
            <p:nvSpPr>
              <p:cNvPr id="55" name="Line 14"/>
              <p:cNvSpPr>
                <a:spLocks noChangeShapeType="1"/>
              </p:cNvSpPr>
              <p:nvPr/>
            </p:nvSpPr>
            <p:spPr bwMode="auto">
              <a:xfrm>
                <a:off x="240" y="1584"/>
                <a:ext cx="1056" cy="0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6" name="Line 15"/>
              <p:cNvSpPr>
                <a:spLocks noChangeShapeType="1"/>
              </p:cNvSpPr>
              <p:nvPr/>
            </p:nvSpPr>
            <p:spPr bwMode="auto">
              <a:xfrm>
                <a:off x="768" y="240"/>
                <a:ext cx="0" cy="1344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7" name="Text Box 16"/>
              <p:cNvSpPr txBox="1">
                <a:spLocks noChangeArrowheads="1"/>
              </p:cNvSpPr>
              <p:nvPr/>
            </p:nvSpPr>
            <p:spPr bwMode="auto">
              <a:xfrm>
                <a:off x="528" y="1344"/>
                <a:ext cx="234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zh-CN" altLang="zh-CN" sz="2400" b="1" i="1">
                    <a:solidFill>
                      <a:srgbClr val="FF0000"/>
                    </a:solidFill>
                  </a:rPr>
                  <a:t>O</a:t>
                </a:r>
              </a:p>
            </p:txBody>
          </p:sp>
          <p:sp>
            <p:nvSpPr>
              <p:cNvPr id="58" name="Text Box 17"/>
              <p:cNvSpPr txBox="1">
                <a:spLocks noChangeArrowheads="1"/>
              </p:cNvSpPr>
              <p:nvPr/>
            </p:nvSpPr>
            <p:spPr bwMode="auto">
              <a:xfrm>
                <a:off x="624" y="0"/>
                <a:ext cx="214" cy="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zh-CN" altLang="zh-CN" sz="2400" b="1" i="1">
                    <a:solidFill>
                      <a:srgbClr val="FF0000"/>
                    </a:solidFill>
                  </a:rPr>
                  <a:t>P</a:t>
                </a:r>
              </a:p>
            </p:txBody>
          </p:sp>
          <p:sp>
            <p:nvSpPr>
              <p:cNvPr id="59" name="Text Box 18"/>
              <p:cNvSpPr txBox="1">
                <a:spLocks noChangeArrowheads="1"/>
              </p:cNvSpPr>
              <p:nvPr/>
            </p:nvSpPr>
            <p:spPr bwMode="auto">
              <a:xfrm>
                <a:off x="0" y="1344"/>
                <a:ext cx="224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zh-CN" altLang="zh-CN" sz="2400" b="1" i="1">
                    <a:solidFill>
                      <a:srgbClr val="FF0000"/>
                    </a:solidFill>
                  </a:rPr>
                  <a:t>A</a:t>
                </a:r>
              </a:p>
            </p:txBody>
          </p:sp>
          <p:sp>
            <p:nvSpPr>
              <p:cNvPr id="60" name="Text Box 19"/>
              <p:cNvSpPr txBox="1">
                <a:spLocks noChangeArrowheads="1"/>
              </p:cNvSpPr>
              <p:nvPr/>
            </p:nvSpPr>
            <p:spPr bwMode="auto">
              <a:xfrm>
                <a:off x="1296" y="1392"/>
                <a:ext cx="224" cy="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zh-CN" altLang="zh-CN" sz="2400" b="1" i="1">
                    <a:solidFill>
                      <a:srgbClr val="FF0000"/>
                    </a:solidFill>
                  </a:rPr>
                  <a:t>B</a:t>
                </a:r>
              </a:p>
            </p:txBody>
          </p:sp>
          <p:sp>
            <p:nvSpPr>
              <p:cNvPr id="61" name="Text Box 20"/>
              <p:cNvSpPr txBox="1">
                <a:spLocks noChangeArrowheads="1"/>
              </p:cNvSpPr>
              <p:nvPr/>
            </p:nvSpPr>
            <p:spPr bwMode="auto">
              <a:xfrm>
                <a:off x="864" y="1488"/>
                <a:ext cx="175" cy="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zh-CN" altLang="zh-CN" sz="2400" b="1" i="1">
                    <a:solidFill>
                      <a:srgbClr val="FF0000"/>
                    </a:solidFill>
                  </a:rPr>
                  <a:t>r</a:t>
                </a:r>
              </a:p>
            </p:txBody>
          </p:sp>
          <p:sp>
            <p:nvSpPr>
              <p:cNvPr id="62" name="Text Box 21"/>
              <p:cNvSpPr txBox="1">
                <a:spLocks noChangeArrowheads="1"/>
              </p:cNvSpPr>
              <p:nvPr/>
            </p:nvSpPr>
            <p:spPr bwMode="auto">
              <a:xfrm>
                <a:off x="768" y="912"/>
                <a:ext cx="205" cy="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zh-CN" altLang="zh-CN" sz="2400" b="1" i="1">
                    <a:solidFill>
                      <a:srgbClr val="FF0000"/>
                    </a:solidFill>
                  </a:rPr>
                  <a:t>h</a:t>
                </a:r>
              </a:p>
            </p:txBody>
          </p:sp>
          <p:sp>
            <p:nvSpPr>
              <p:cNvPr id="63" name="Text Box 22"/>
              <p:cNvSpPr txBox="1">
                <a:spLocks noChangeArrowheads="1"/>
              </p:cNvSpPr>
              <p:nvPr/>
            </p:nvSpPr>
            <p:spPr bwMode="auto">
              <a:xfrm>
                <a:off x="1056" y="768"/>
                <a:ext cx="19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buFont typeface="Arial" pitchFamily="34" charset="0"/>
                  <a:buNone/>
                </a:pPr>
                <a:r>
                  <a:rPr lang="zh-CN" altLang="zh-CN" sz="2400" b="1" i="1">
                    <a:solidFill>
                      <a:srgbClr val="FF0000"/>
                    </a:solidFill>
                  </a:rPr>
                  <a:t>a</a:t>
                </a:r>
              </a:p>
            </p:txBody>
          </p:sp>
        </p:grpSp>
      </p:grpSp>
      <p:grpSp>
        <p:nvGrpSpPr>
          <p:cNvPr id="64" name="Group 23"/>
          <p:cNvGrpSpPr>
            <a:grpSpLocks noChangeAspect="1"/>
          </p:cNvGrpSpPr>
          <p:nvPr/>
        </p:nvGrpSpPr>
        <p:grpSpPr bwMode="auto">
          <a:xfrm>
            <a:off x="5572132" y="1714494"/>
            <a:ext cx="2320946" cy="2981911"/>
            <a:chOff x="0" y="0"/>
            <a:chExt cx="1840" cy="2364"/>
          </a:xfrm>
        </p:grpSpPr>
        <p:sp>
          <p:nvSpPr>
            <p:cNvPr id="65" name="AutoShape 24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1840" cy="2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未知"/>
            <p:cNvSpPr>
              <a:spLocks/>
            </p:cNvSpPr>
            <p:nvPr/>
          </p:nvSpPr>
          <p:spPr bwMode="auto">
            <a:xfrm>
              <a:off x="503" y="72"/>
              <a:ext cx="1175" cy="2124"/>
            </a:xfrm>
            <a:custGeom>
              <a:avLst/>
              <a:gdLst>
                <a:gd name="T0" fmla="*/ 2518 w 196"/>
                <a:gd name="T1" fmla="*/ 12744 h 354"/>
                <a:gd name="T2" fmla="*/ 7044 w 196"/>
                <a:gd name="T3" fmla="*/ 6192 h 354"/>
                <a:gd name="T4" fmla="*/ 3345 w 196"/>
                <a:gd name="T5" fmla="*/ 0 h 354"/>
                <a:gd name="T6" fmla="*/ 0 w 196"/>
                <a:gd name="T7" fmla="*/ 6192 h 354"/>
                <a:gd name="T8" fmla="*/ 2518 w 196"/>
                <a:gd name="T9" fmla="*/ 12744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" h="354">
                  <a:moveTo>
                    <a:pt x="70" y="354"/>
                  </a:moveTo>
                  <a:cubicBezTo>
                    <a:pt x="146" y="325"/>
                    <a:pt x="196" y="252"/>
                    <a:pt x="196" y="172"/>
                  </a:cubicBezTo>
                  <a:cubicBezTo>
                    <a:pt x="196" y="100"/>
                    <a:pt x="156" y="34"/>
                    <a:pt x="93" y="0"/>
                  </a:cubicBezTo>
                  <a:lnTo>
                    <a:pt x="0" y="172"/>
                  </a:lnTo>
                  <a:lnTo>
                    <a:pt x="70" y="354"/>
                  </a:lnTo>
                  <a:close/>
                </a:path>
              </a:pathLst>
            </a:custGeom>
            <a:noFill/>
            <a:ln w="38100" cmpd="sng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Arc 26"/>
            <p:cNvSpPr>
              <a:spLocks/>
            </p:cNvSpPr>
            <p:nvPr/>
          </p:nvSpPr>
          <p:spPr bwMode="auto">
            <a:xfrm>
              <a:off x="504" y="72"/>
              <a:ext cx="1175" cy="2129"/>
            </a:xfrm>
            <a:custGeom>
              <a:avLst/>
              <a:gdLst>
                <a:gd name="T0" fmla="*/ 31 w 21600"/>
                <a:gd name="T1" fmla="*/ 0 h 39096"/>
                <a:gd name="T2" fmla="*/ 23 w 21600"/>
                <a:gd name="T3" fmla="*/ 116 h 39096"/>
                <a:gd name="T4" fmla="*/ 0 w 21600"/>
                <a:gd name="T5" fmla="*/ 56 h 3909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9096" fill="none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</a:path>
                <a:path w="21600" h="39096" stroke="0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  <a:lnTo>
                    <a:pt x="0" y="18956"/>
                  </a:lnTo>
                  <a:lnTo>
                    <a:pt x="10355" y="-1"/>
                  </a:lnTo>
                  <a:close/>
                </a:path>
              </a:pathLst>
            </a:custGeom>
            <a:solidFill>
              <a:schemeClr val="accent2"/>
            </a:solidFill>
            <a:ln w="38100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Rectangle 27"/>
            <p:cNvSpPr>
              <a:spLocks noChangeArrowheads="1"/>
            </p:cNvSpPr>
            <p:nvPr/>
          </p:nvSpPr>
          <p:spPr bwMode="auto">
            <a:xfrm>
              <a:off x="1714" y="1104"/>
              <a:ext cx="60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l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69" name="未知"/>
            <p:cNvSpPr>
              <a:spLocks/>
            </p:cNvSpPr>
            <p:nvPr/>
          </p:nvSpPr>
          <p:spPr bwMode="auto">
            <a:xfrm>
              <a:off x="78" y="2202"/>
              <a:ext cx="851" cy="150"/>
            </a:xfrm>
            <a:custGeom>
              <a:avLst/>
              <a:gdLst>
                <a:gd name="T0" fmla="*/ 851 w 851"/>
                <a:gd name="T1" fmla="*/ 12 h 150"/>
                <a:gd name="T2" fmla="*/ 845 w 851"/>
                <a:gd name="T3" fmla="*/ 24 h 150"/>
                <a:gd name="T4" fmla="*/ 839 w 851"/>
                <a:gd name="T5" fmla="*/ 36 h 150"/>
                <a:gd name="T6" fmla="*/ 827 w 851"/>
                <a:gd name="T7" fmla="*/ 48 h 150"/>
                <a:gd name="T8" fmla="*/ 821 w 851"/>
                <a:gd name="T9" fmla="*/ 60 h 150"/>
                <a:gd name="T10" fmla="*/ 809 w 851"/>
                <a:gd name="T11" fmla="*/ 66 h 150"/>
                <a:gd name="T12" fmla="*/ 797 w 851"/>
                <a:gd name="T13" fmla="*/ 72 h 150"/>
                <a:gd name="T14" fmla="*/ 785 w 851"/>
                <a:gd name="T15" fmla="*/ 78 h 150"/>
                <a:gd name="T16" fmla="*/ 767 w 851"/>
                <a:gd name="T17" fmla="*/ 90 h 150"/>
                <a:gd name="T18" fmla="*/ 755 w 851"/>
                <a:gd name="T19" fmla="*/ 96 h 150"/>
                <a:gd name="T20" fmla="*/ 743 w 851"/>
                <a:gd name="T21" fmla="*/ 102 h 150"/>
                <a:gd name="T22" fmla="*/ 725 w 851"/>
                <a:gd name="T23" fmla="*/ 102 h 150"/>
                <a:gd name="T24" fmla="*/ 713 w 851"/>
                <a:gd name="T25" fmla="*/ 108 h 150"/>
                <a:gd name="T26" fmla="*/ 701 w 851"/>
                <a:gd name="T27" fmla="*/ 114 h 150"/>
                <a:gd name="T28" fmla="*/ 689 w 851"/>
                <a:gd name="T29" fmla="*/ 120 h 150"/>
                <a:gd name="T30" fmla="*/ 671 w 851"/>
                <a:gd name="T31" fmla="*/ 120 h 150"/>
                <a:gd name="T32" fmla="*/ 659 w 851"/>
                <a:gd name="T33" fmla="*/ 126 h 150"/>
                <a:gd name="T34" fmla="*/ 641 w 851"/>
                <a:gd name="T35" fmla="*/ 126 h 150"/>
                <a:gd name="T36" fmla="*/ 629 w 851"/>
                <a:gd name="T37" fmla="*/ 132 h 150"/>
                <a:gd name="T38" fmla="*/ 611 w 851"/>
                <a:gd name="T39" fmla="*/ 132 h 150"/>
                <a:gd name="T40" fmla="*/ 599 w 851"/>
                <a:gd name="T41" fmla="*/ 138 h 150"/>
                <a:gd name="T42" fmla="*/ 581 w 851"/>
                <a:gd name="T43" fmla="*/ 138 h 150"/>
                <a:gd name="T44" fmla="*/ 563 w 851"/>
                <a:gd name="T45" fmla="*/ 138 h 150"/>
                <a:gd name="T46" fmla="*/ 551 w 851"/>
                <a:gd name="T47" fmla="*/ 144 h 150"/>
                <a:gd name="T48" fmla="*/ 533 w 851"/>
                <a:gd name="T49" fmla="*/ 144 h 150"/>
                <a:gd name="T50" fmla="*/ 515 w 851"/>
                <a:gd name="T51" fmla="*/ 144 h 150"/>
                <a:gd name="T52" fmla="*/ 497 w 851"/>
                <a:gd name="T53" fmla="*/ 144 h 150"/>
                <a:gd name="T54" fmla="*/ 479 w 851"/>
                <a:gd name="T55" fmla="*/ 144 h 150"/>
                <a:gd name="T56" fmla="*/ 467 w 851"/>
                <a:gd name="T57" fmla="*/ 150 h 150"/>
                <a:gd name="T58" fmla="*/ 449 w 851"/>
                <a:gd name="T59" fmla="*/ 150 h 150"/>
                <a:gd name="T60" fmla="*/ 431 w 851"/>
                <a:gd name="T61" fmla="*/ 150 h 150"/>
                <a:gd name="T62" fmla="*/ 413 w 851"/>
                <a:gd name="T63" fmla="*/ 150 h 150"/>
                <a:gd name="T64" fmla="*/ 395 w 851"/>
                <a:gd name="T65" fmla="*/ 150 h 150"/>
                <a:gd name="T66" fmla="*/ 378 w 851"/>
                <a:gd name="T67" fmla="*/ 150 h 150"/>
                <a:gd name="T68" fmla="*/ 366 w 851"/>
                <a:gd name="T69" fmla="*/ 144 h 150"/>
                <a:gd name="T70" fmla="*/ 348 w 851"/>
                <a:gd name="T71" fmla="*/ 144 h 150"/>
                <a:gd name="T72" fmla="*/ 330 w 851"/>
                <a:gd name="T73" fmla="*/ 144 h 150"/>
                <a:gd name="T74" fmla="*/ 312 w 851"/>
                <a:gd name="T75" fmla="*/ 144 h 150"/>
                <a:gd name="T76" fmla="*/ 294 w 851"/>
                <a:gd name="T77" fmla="*/ 144 h 150"/>
                <a:gd name="T78" fmla="*/ 282 w 851"/>
                <a:gd name="T79" fmla="*/ 138 h 150"/>
                <a:gd name="T80" fmla="*/ 264 w 851"/>
                <a:gd name="T81" fmla="*/ 138 h 150"/>
                <a:gd name="T82" fmla="*/ 252 w 851"/>
                <a:gd name="T83" fmla="*/ 132 h 150"/>
                <a:gd name="T84" fmla="*/ 234 w 851"/>
                <a:gd name="T85" fmla="*/ 132 h 150"/>
                <a:gd name="T86" fmla="*/ 216 w 851"/>
                <a:gd name="T87" fmla="*/ 132 h 150"/>
                <a:gd name="T88" fmla="*/ 204 w 851"/>
                <a:gd name="T89" fmla="*/ 126 h 150"/>
                <a:gd name="T90" fmla="*/ 186 w 851"/>
                <a:gd name="T91" fmla="*/ 126 h 150"/>
                <a:gd name="T92" fmla="*/ 174 w 851"/>
                <a:gd name="T93" fmla="*/ 120 h 150"/>
                <a:gd name="T94" fmla="*/ 162 w 851"/>
                <a:gd name="T95" fmla="*/ 114 h 150"/>
                <a:gd name="T96" fmla="*/ 144 w 851"/>
                <a:gd name="T97" fmla="*/ 114 h 150"/>
                <a:gd name="T98" fmla="*/ 132 w 851"/>
                <a:gd name="T99" fmla="*/ 108 h 150"/>
                <a:gd name="T100" fmla="*/ 120 w 851"/>
                <a:gd name="T101" fmla="*/ 102 h 150"/>
                <a:gd name="T102" fmla="*/ 108 w 851"/>
                <a:gd name="T103" fmla="*/ 96 h 150"/>
                <a:gd name="T104" fmla="*/ 96 w 851"/>
                <a:gd name="T105" fmla="*/ 90 h 150"/>
                <a:gd name="T106" fmla="*/ 78 w 851"/>
                <a:gd name="T107" fmla="*/ 84 h 150"/>
                <a:gd name="T108" fmla="*/ 60 w 851"/>
                <a:gd name="T109" fmla="*/ 78 h 150"/>
                <a:gd name="T110" fmla="*/ 48 w 851"/>
                <a:gd name="T111" fmla="*/ 72 h 150"/>
                <a:gd name="T112" fmla="*/ 42 w 851"/>
                <a:gd name="T113" fmla="*/ 60 h 150"/>
                <a:gd name="T114" fmla="*/ 30 w 851"/>
                <a:gd name="T115" fmla="*/ 54 h 150"/>
                <a:gd name="T116" fmla="*/ 18 w 851"/>
                <a:gd name="T117" fmla="*/ 48 h 150"/>
                <a:gd name="T118" fmla="*/ 12 w 851"/>
                <a:gd name="T119" fmla="*/ 30 h 150"/>
                <a:gd name="T120" fmla="*/ 6 w 851"/>
                <a:gd name="T121" fmla="*/ 18 h 150"/>
                <a:gd name="T122" fmla="*/ 0 w 851"/>
                <a:gd name="T123" fmla="*/ 6 h 15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1" h="150">
                  <a:moveTo>
                    <a:pt x="851" y="0"/>
                  </a:moveTo>
                  <a:lnTo>
                    <a:pt x="851" y="6"/>
                  </a:lnTo>
                  <a:lnTo>
                    <a:pt x="851" y="12"/>
                  </a:lnTo>
                  <a:lnTo>
                    <a:pt x="851" y="18"/>
                  </a:lnTo>
                  <a:lnTo>
                    <a:pt x="845" y="18"/>
                  </a:lnTo>
                  <a:lnTo>
                    <a:pt x="845" y="24"/>
                  </a:lnTo>
                  <a:lnTo>
                    <a:pt x="845" y="30"/>
                  </a:lnTo>
                  <a:lnTo>
                    <a:pt x="839" y="30"/>
                  </a:lnTo>
                  <a:lnTo>
                    <a:pt x="839" y="36"/>
                  </a:lnTo>
                  <a:lnTo>
                    <a:pt x="833" y="42"/>
                  </a:lnTo>
                  <a:lnTo>
                    <a:pt x="833" y="48"/>
                  </a:lnTo>
                  <a:lnTo>
                    <a:pt x="827" y="48"/>
                  </a:lnTo>
                  <a:lnTo>
                    <a:pt x="827" y="54"/>
                  </a:lnTo>
                  <a:lnTo>
                    <a:pt x="821" y="54"/>
                  </a:lnTo>
                  <a:lnTo>
                    <a:pt x="821" y="60"/>
                  </a:lnTo>
                  <a:lnTo>
                    <a:pt x="815" y="60"/>
                  </a:lnTo>
                  <a:lnTo>
                    <a:pt x="809" y="60"/>
                  </a:lnTo>
                  <a:lnTo>
                    <a:pt x="809" y="66"/>
                  </a:lnTo>
                  <a:lnTo>
                    <a:pt x="803" y="66"/>
                  </a:lnTo>
                  <a:lnTo>
                    <a:pt x="803" y="72"/>
                  </a:lnTo>
                  <a:lnTo>
                    <a:pt x="797" y="72"/>
                  </a:lnTo>
                  <a:lnTo>
                    <a:pt x="791" y="72"/>
                  </a:lnTo>
                  <a:lnTo>
                    <a:pt x="791" y="78"/>
                  </a:lnTo>
                  <a:lnTo>
                    <a:pt x="785" y="78"/>
                  </a:lnTo>
                  <a:lnTo>
                    <a:pt x="779" y="84"/>
                  </a:lnTo>
                  <a:lnTo>
                    <a:pt x="773" y="84"/>
                  </a:lnTo>
                  <a:lnTo>
                    <a:pt x="767" y="90"/>
                  </a:lnTo>
                  <a:lnTo>
                    <a:pt x="761" y="90"/>
                  </a:lnTo>
                  <a:lnTo>
                    <a:pt x="755" y="90"/>
                  </a:lnTo>
                  <a:lnTo>
                    <a:pt x="755" y="96"/>
                  </a:lnTo>
                  <a:lnTo>
                    <a:pt x="749" y="96"/>
                  </a:lnTo>
                  <a:lnTo>
                    <a:pt x="743" y="96"/>
                  </a:lnTo>
                  <a:lnTo>
                    <a:pt x="743" y="102"/>
                  </a:lnTo>
                  <a:lnTo>
                    <a:pt x="737" y="102"/>
                  </a:lnTo>
                  <a:lnTo>
                    <a:pt x="731" y="102"/>
                  </a:lnTo>
                  <a:lnTo>
                    <a:pt x="725" y="102"/>
                  </a:lnTo>
                  <a:lnTo>
                    <a:pt x="725" y="108"/>
                  </a:lnTo>
                  <a:lnTo>
                    <a:pt x="719" y="108"/>
                  </a:lnTo>
                  <a:lnTo>
                    <a:pt x="713" y="108"/>
                  </a:lnTo>
                  <a:lnTo>
                    <a:pt x="707" y="108"/>
                  </a:lnTo>
                  <a:lnTo>
                    <a:pt x="707" y="114"/>
                  </a:lnTo>
                  <a:lnTo>
                    <a:pt x="701" y="114"/>
                  </a:lnTo>
                  <a:lnTo>
                    <a:pt x="695" y="114"/>
                  </a:lnTo>
                  <a:lnTo>
                    <a:pt x="689" y="114"/>
                  </a:lnTo>
                  <a:lnTo>
                    <a:pt x="689" y="120"/>
                  </a:lnTo>
                  <a:lnTo>
                    <a:pt x="683" y="120"/>
                  </a:lnTo>
                  <a:lnTo>
                    <a:pt x="677" y="120"/>
                  </a:lnTo>
                  <a:lnTo>
                    <a:pt x="671" y="120"/>
                  </a:lnTo>
                  <a:lnTo>
                    <a:pt x="665" y="120"/>
                  </a:lnTo>
                  <a:lnTo>
                    <a:pt x="665" y="126"/>
                  </a:lnTo>
                  <a:lnTo>
                    <a:pt x="659" y="126"/>
                  </a:lnTo>
                  <a:lnTo>
                    <a:pt x="653" y="126"/>
                  </a:lnTo>
                  <a:lnTo>
                    <a:pt x="647" y="126"/>
                  </a:lnTo>
                  <a:lnTo>
                    <a:pt x="641" y="126"/>
                  </a:lnTo>
                  <a:lnTo>
                    <a:pt x="635" y="126"/>
                  </a:lnTo>
                  <a:lnTo>
                    <a:pt x="635" y="132"/>
                  </a:lnTo>
                  <a:lnTo>
                    <a:pt x="629" y="132"/>
                  </a:lnTo>
                  <a:lnTo>
                    <a:pt x="623" y="132"/>
                  </a:lnTo>
                  <a:lnTo>
                    <a:pt x="617" y="132"/>
                  </a:lnTo>
                  <a:lnTo>
                    <a:pt x="611" y="132"/>
                  </a:lnTo>
                  <a:lnTo>
                    <a:pt x="605" y="132"/>
                  </a:lnTo>
                  <a:lnTo>
                    <a:pt x="599" y="132"/>
                  </a:lnTo>
                  <a:lnTo>
                    <a:pt x="599" y="138"/>
                  </a:lnTo>
                  <a:lnTo>
                    <a:pt x="593" y="138"/>
                  </a:lnTo>
                  <a:lnTo>
                    <a:pt x="587" y="138"/>
                  </a:lnTo>
                  <a:lnTo>
                    <a:pt x="581" y="138"/>
                  </a:lnTo>
                  <a:lnTo>
                    <a:pt x="575" y="138"/>
                  </a:lnTo>
                  <a:lnTo>
                    <a:pt x="569" y="138"/>
                  </a:lnTo>
                  <a:lnTo>
                    <a:pt x="563" y="138"/>
                  </a:lnTo>
                  <a:lnTo>
                    <a:pt x="557" y="138"/>
                  </a:lnTo>
                  <a:lnTo>
                    <a:pt x="557" y="144"/>
                  </a:lnTo>
                  <a:lnTo>
                    <a:pt x="551" y="144"/>
                  </a:lnTo>
                  <a:lnTo>
                    <a:pt x="545" y="144"/>
                  </a:lnTo>
                  <a:lnTo>
                    <a:pt x="539" y="144"/>
                  </a:lnTo>
                  <a:lnTo>
                    <a:pt x="533" y="144"/>
                  </a:lnTo>
                  <a:lnTo>
                    <a:pt x="527" y="144"/>
                  </a:lnTo>
                  <a:lnTo>
                    <a:pt x="521" y="144"/>
                  </a:lnTo>
                  <a:lnTo>
                    <a:pt x="515" y="144"/>
                  </a:lnTo>
                  <a:lnTo>
                    <a:pt x="509" y="144"/>
                  </a:lnTo>
                  <a:lnTo>
                    <a:pt x="503" y="144"/>
                  </a:lnTo>
                  <a:lnTo>
                    <a:pt x="497" y="144"/>
                  </a:lnTo>
                  <a:lnTo>
                    <a:pt x="491" y="144"/>
                  </a:lnTo>
                  <a:lnTo>
                    <a:pt x="485" y="144"/>
                  </a:lnTo>
                  <a:lnTo>
                    <a:pt x="479" y="144"/>
                  </a:lnTo>
                  <a:lnTo>
                    <a:pt x="479" y="150"/>
                  </a:lnTo>
                  <a:lnTo>
                    <a:pt x="473" y="150"/>
                  </a:lnTo>
                  <a:lnTo>
                    <a:pt x="467" y="150"/>
                  </a:lnTo>
                  <a:lnTo>
                    <a:pt x="461" y="150"/>
                  </a:lnTo>
                  <a:lnTo>
                    <a:pt x="455" y="150"/>
                  </a:lnTo>
                  <a:lnTo>
                    <a:pt x="449" y="150"/>
                  </a:lnTo>
                  <a:lnTo>
                    <a:pt x="443" y="150"/>
                  </a:lnTo>
                  <a:lnTo>
                    <a:pt x="437" y="150"/>
                  </a:lnTo>
                  <a:lnTo>
                    <a:pt x="431" y="150"/>
                  </a:lnTo>
                  <a:lnTo>
                    <a:pt x="425" y="150"/>
                  </a:lnTo>
                  <a:lnTo>
                    <a:pt x="419" y="150"/>
                  </a:lnTo>
                  <a:lnTo>
                    <a:pt x="413" y="150"/>
                  </a:lnTo>
                  <a:lnTo>
                    <a:pt x="407" y="150"/>
                  </a:lnTo>
                  <a:lnTo>
                    <a:pt x="401" y="150"/>
                  </a:lnTo>
                  <a:lnTo>
                    <a:pt x="395" y="150"/>
                  </a:lnTo>
                  <a:lnTo>
                    <a:pt x="389" y="150"/>
                  </a:lnTo>
                  <a:lnTo>
                    <a:pt x="383" y="150"/>
                  </a:lnTo>
                  <a:lnTo>
                    <a:pt x="378" y="150"/>
                  </a:lnTo>
                  <a:lnTo>
                    <a:pt x="372" y="150"/>
                  </a:lnTo>
                  <a:lnTo>
                    <a:pt x="372" y="144"/>
                  </a:lnTo>
                  <a:lnTo>
                    <a:pt x="366" y="144"/>
                  </a:lnTo>
                  <a:lnTo>
                    <a:pt x="360" y="144"/>
                  </a:lnTo>
                  <a:lnTo>
                    <a:pt x="354" y="144"/>
                  </a:lnTo>
                  <a:lnTo>
                    <a:pt x="348" y="144"/>
                  </a:lnTo>
                  <a:lnTo>
                    <a:pt x="342" y="144"/>
                  </a:lnTo>
                  <a:lnTo>
                    <a:pt x="336" y="144"/>
                  </a:lnTo>
                  <a:lnTo>
                    <a:pt x="330" y="144"/>
                  </a:lnTo>
                  <a:lnTo>
                    <a:pt x="324" y="144"/>
                  </a:lnTo>
                  <a:lnTo>
                    <a:pt x="318" y="144"/>
                  </a:lnTo>
                  <a:lnTo>
                    <a:pt x="312" y="144"/>
                  </a:lnTo>
                  <a:lnTo>
                    <a:pt x="306" y="144"/>
                  </a:lnTo>
                  <a:lnTo>
                    <a:pt x="300" y="144"/>
                  </a:lnTo>
                  <a:lnTo>
                    <a:pt x="294" y="144"/>
                  </a:lnTo>
                  <a:lnTo>
                    <a:pt x="294" y="138"/>
                  </a:lnTo>
                  <a:lnTo>
                    <a:pt x="288" y="138"/>
                  </a:lnTo>
                  <a:lnTo>
                    <a:pt x="282" y="138"/>
                  </a:lnTo>
                  <a:lnTo>
                    <a:pt x="276" y="138"/>
                  </a:lnTo>
                  <a:lnTo>
                    <a:pt x="270" y="138"/>
                  </a:lnTo>
                  <a:lnTo>
                    <a:pt x="264" y="138"/>
                  </a:lnTo>
                  <a:lnTo>
                    <a:pt x="258" y="138"/>
                  </a:lnTo>
                  <a:lnTo>
                    <a:pt x="252" y="138"/>
                  </a:lnTo>
                  <a:lnTo>
                    <a:pt x="252" y="132"/>
                  </a:lnTo>
                  <a:lnTo>
                    <a:pt x="246" y="132"/>
                  </a:lnTo>
                  <a:lnTo>
                    <a:pt x="240" y="132"/>
                  </a:lnTo>
                  <a:lnTo>
                    <a:pt x="234" y="132"/>
                  </a:lnTo>
                  <a:lnTo>
                    <a:pt x="228" y="132"/>
                  </a:lnTo>
                  <a:lnTo>
                    <a:pt x="222" y="132"/>
                  </a:lnTo>
                  <a:lnTo>
                    <a:pt x="216" y="132"/>
                  </a:lnTo>
                  <a:lnTo>
                    <a:pt x="216" y="126"/>
                  </a:lnTo>
                  <a:lnTo>
                    <a:pt x="210" y="126"/>
                  </a:lnTo>
                  <a:lnTo>
                    <a:pt x="204" y="126"/>
                  </a:lnTo>
                  <a:lnTo>
                    <a:pt x="198" y="126"/>
                  </a:lnTo>
                  <a:lnTo>
                    <a:pt x="192" y="126"/>
                  </a:lnTo>
                  <a:lnTo>
                    <a:pt x="186" y="126"/>
                  </a:lnTo>
                  <a:lnTo>
                    <a:pt x="186" y="120"/>
                  </a:lnTo>
                  <a:lnTo>
                    <a:pt x="180" y="120"/>
                  </a:lnTo>
                  <a:lnTo>
                    <a:pt x="174" y="120"/>
                  </a:lnTo>
                  <a:lnTo>
                    <a:pt x="168" y="120"/>
                  </a:lnTo>
                  <a:lnTo>
                    <a:pt x="162" y="120"/>
                  </a:lnTo>
                  <a:lnTo>
                    <a:pt x="162" y="114"/>
                  </a:lnTo>
                  <a:lnTo>
                    <a:pt x="156" y="114"/>
                  </a:lnTo>
                  <a:lnTo>
                    <a:pt x="150" y="114"/>
                  </a:lnTo>
                  <a:lnTo>
                    <a:pt x="144" y="114"/>
                  </a:lnTo>
                  <a:lnTo>
                    <a:pt x="144" y="108"/>
                  </a:lnTo>
                  <a:lnTo>
                    <a:pt x="138" y="108"/>
                  </a:lnTo>
                  <a:lnTo>
                    <a:pt x="132" y="108"/>
                  </a:lnTo>
                  <a:lnTo>
                    <a:pt x="126" y="108"/>
                  </a:lnTo>
                  <a:lnTo>
                    <a:pt x="126" y="102"/>
                  </a:lnTo>
                  <a:lnTo>
                    <a:pt x="120" y="102"/>
                  </a:lnTo>
                  <a:lnTo>
                    <a:pt x="114" y="102"/>
                  </a:lnTo>
                  <a:lnTo>
                    <a:pt x="108" y="102"/>
                  </a:lnTo>
                  <a:lnTo>
                    <a:pt x="108" y="96"/>
                  </a:lnTo>
                  <a:lnTo>
                    <a:pt x="102" y="96"/>
                  </a:lnTo>
                  <a:lnTo>
                    <a:pt x="96" y="96"/>
                  </a:lnTo>
                  <a:lnTo>
                    <a:pt x="96" y="90"/>
                  </a:lnTo>
                  <a:lnTo>
                    <a:pt x="90" y="90"/>
                  </a:lnTo>
                  <a:lnTo>
                    <a:pt x="84" y="90"/>
                  </a:lnTo>
                  <a:lnTo>
                    <a:pt x="78" y="84"/>
                  </a:lnTo>
                  <a:lnTo>
                    <a:pt x="72" y="84"/>
                  </a:lnTo>
                  <a:lnTo>
                    <a:pt x="66" y="78"/>
                  </a:lnTo>
                  <a:lnTo>
                    <a:pt x="60" y="78"/>
                  </a:lnTo>
                  <a:lnTo>
                    <a:pt x="60" y="72"/>
                  </a:lnTo>
                  <a:lnTo>
                    <a:pt x="54" y="72"/>
                  </a:lnTo>
                  <a:lnTo>
                    <a:pt x="48" y="72"/>
                  </a:lnTo>
                  <a:lnTo>
                    <a:pt x="48" y="66"/>
                  </a:lnTo>
                  <a:lnTo>
                    <a:pt x="42" y="66"/>
                  </a:lnTo>
                  <a:lnTo>
                    <a:pt x="42" y="60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4" y="48"/>
                  </a:lnTo>
                  <a:lnTo>
                    <a:pt x="18" y="48"/>
                  </a:lnTo>
                  <a:lnTo>
                    <a:pt x="18" y="42"/>
                  </a:lnTo>
                  <a:lnTo>
                    <a:pt x="12" y="36"/>
                  </a:lnTo>
                  <a:lnTo>
                    <a:pt x="12" y="30"/>
                  </a:lnTo>
                  <a:lnTo>
                    <a:pt x="6" y="30"/>
                  </a:lnTo>
                  <a:lnTo>
                    <a:pt x="6" y="24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8100" cmpd="sng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Rectangle 29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1" name="Rectangle 30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" name="未知"/>
            <p:cNvSpPr>
              <a:spLocks/>
            </p:cNvSpPr>
            <p:nvPr/>
          </p:nvSpPr>
          <p:spPr bwMode="auto">
            <a:xfrm>
              <a:off x="78" y="2052"/>
              <a:ext cx="851" cy="150"/>
            </a:xfrm>
            <a:custGeom>
              <a:avLst/>
              <a:gdLst>
                <a:gd name="T0" fmla="*/ 851 w 851"/>
                <a:gd name="T1" fmla="*/ 138 h 150"/>
                <a:gd name="T2" fmla="*/ 845 w 851"/>
                <a:gd name="T3" fmla="*/ 126 h 150"/>
                <a:gd name="T4" fmla="*/ 839 w 851"/>
                <a:gd name="T5" fmla="*/ 114 h 150"/>
                <a:gd name="T6" fmla="*/ 833 w 851"/>
                <a:gd name="T7" fmla="*/ 102 h 150"/>
                <a:gd name="T8" fmla="*/ 821 w 851"/>
                <a:gd name="T9" fmla="*/ 96 h 150"/>
                <a:gd name="T10" fmla="*/ 809 w 851"/>
                <a:gd name="T11" fmla="*/ 90 h 150"/>
                <a:gd name="T12" fmla="*/ 803 w 851"/>
                <a:gd name="T13" fmla="*/ 78 h 150"/>
                <a:gd name="T14" fmla="*/ 785 w 851"/>
                <a:gd name="T15" fmla="*/ 72 h 150"/>
                <a:gd name="T16" fmla="*/ 773 w 851"/>
                <a:gd name="T17" fmla="*/ 66 h 150"/>
                <a:gd name="T18" fmla="*/ 761 w 851"/>
                <a:gd name="T19" fmla="*/ 60 h 150"/>
                <a:gd name="T20" fmla="*/ 749 w 851"/>
                <a:gd name="T21" fmla="*/ 54 h 150"/>
                <a:gd name="T22" fmla="*/ 737 w 851"/>
                <a:gd name="T23" fmla="*/ 48 h 150"/>
                <a:gd name="T24" fmla="*/ 725 w 851"/>
                <a:gd name="T25" fmla="*/ 42 h 150"/>
                <a:gd name="T26" fmla="*/ 713 w 851"/>
                <a:gd name="T27" fmla="*/ 36 h 150"/>
                <a:gd name="T28" fmla="*/ 695 w 851"/>
                <a:gd name="T29" fmla="*/ 36 h 150"/>
                <a:gd name="T30" fmla="*/ 683 w 851"/>
                <a:gd name="T31" fmla="*/ 30 h 150"/>
                <a:gd name="T32" fmla="*/ 665 w 851"/>
                <a:gd name="T33" fmla="*/ 24 h 150"/>
                <a:gd name="T34" fmla="*/ 647 w 851"/>
                <a:gd name="T35" fmla="*/ 24 h 150"/>
                <a:gd name="T36" fmla="*/ 635 w 851"/>
                <a:gd name="T37" fmla="*/ 18 h 150"/>
                <a:gd name="T38" fmla="*/ 617 w 851"/>
                <a:gd name="T39" fmla="*/ 18 h 150"/>
                <a:gd name="T40" fmla="*/ 605 w 851"/>
                <a:gd name="T41" fmla="*/ 12 h 150"/>
                <a:gd name="T42" fmla="*/ 587 w 851"/>
                <a:gd name="T43" fmla="*/ 12 h 150"/>
                <a:gd name="T44" fmla="*/ 569 w 851"/>
                <a:gd name="T45" fmla="*/ 12 h 150"/>
                <a:gd name="T46" fmla="*/ 557 w 851"/>
                <a:gd name="T47" fmla="*/ 6 h 150"/>
                <a:gd name="T48" fmla="*/ 539 w 851"/>
                <a:gd name="T49" fmla="*/ 6 h 150"/>
                <a:gd name="T50" fmla="*/ 521 w 851"/>
                <a:gd name="T51" fmla="*/ 6 h 150"/>
                <a:gd name="T52" fmla="*/ 509 w 851"/>
                <a:gd name="T53" fmla="*/ 0 h 150"/>
                <a:gd name="T54" fmla="*/ 491 w 851"/>
                <a:gd name="T55" fmla="*/ 0 h 150"/>
                <a:gd name="T56" fmla="*/ 473 w 851"/>
                <a:gd name="T57" fmla="*/ 0 h 150"/>
                <a:gd name="T58" fmla="*/ 455 w 851"/>
                <a:gd name="T59" fmla="*/ 0 h 150"/>
                <a:gd name="T60" fmla="*/ 437 w 851"/>
                <a:gd name="T61" fmla="*/ 0 h 150"/>
                <a:gd name="T62" fmla="*/ 419 w 851"/>
                <a:gd name="T63" fmla="*/ 0 h 150"/>
                <a:gd name="T64" fmla="*/ 401 w 851"/>
                <a:gd name="T65" fmla="*/ 0 h 150"/>
                <a:gd name="T66" fmla="*/ 383 w 851"/>
                <a:gd name="T67" fmla="*/ 0 h 150"/>
                <a:gd name="T68" fmla="*/ 366 w 851"/>
                <a:gd name="T69" fmla="*/ 0 h 150"/>
                <a:gd name="T70" fmla="*/ 348 w 851"/>
                <a:gd name="T71" fmla="*/ 0 h 150"/>
                <a:gd name="T72" fmla="*/ 336 w 851"/>
                <a:gd name="T73" fmla="*/ 6 h 150"/>
                <a:gd name="T74" fmla="*/ 318 w 851"/>
                <a:gd name="T75" fmla="*/ 6 h 150"/>
                <a:gd name="T76" fmla="*/ 300 w 851"/>
                <a:gd name="T77" fmla="*/ 6 h 150"/>
                <a:gd name="T78" fmla="*/ 282 w 851"/>
                <a:gd name="T79" fmla="*/ 6 h 150"/>
                <a:gd name="T80" fmla="*/ 270 w 851"/>
                <a:gd name="T81" fmla="*/ 12 h 150"/>
                <a:gd name="T82" fmla="*/ 252 w 851"/>
                <a:gd name="T83" fmla="*/ 12 h 150"/>
                <a:gd name="T84" fmla="*/ 240 w 851"/>
                <a:gd name="T85" fmla="*/ 18 h 150"/>
                <a:gd name="T86" fmla="*/ 222 w 851"/>
                <a:gd name="T87" fmla="*/ 18 h 150"/>
                <a:gd name="T88" fmla="*/ 210 w 851"/>
                <a:gd name="T89" fmla="*/ 24 h 150"/>
                <a:gd name="T90" fmla="*/ 192 w 851"/>
                <a:gd name="T91" fmla="*/ 24 h 150"/>
                <a:gd name="T92" fmla="*/ 174 w 851"/>
                <a:gd name="T93" fmla="*/ 30 h 150"/>
                <a:gd name="T94" fmla="*/ 162 w 851"/>
                <a:gd name="T95" fmla="*/ 36 h 150"/>
                <a:gd name="T96" fmla="*/ 144 w 851"/>
                <a:gd name="T97" fmla="*/ 36 h 150"/>
                <a:gd name="T98" fmla="*/ 132 w 851"/>
                <a:gd name="T99" fmla="*/ 42 h 150"/>
                <a:gd name="T100" fmla="*/ 120 w 851"/>
                <a:gd name="T101" fmla="*/ 48 h 150"/>
                <a:gd name="T102" fmla="*/ 108 w 851"/>
                <a:gd name="T103" fmla="*/ 54 h 150"/>
                <a:gd name="T104" fmla="*/ 90 w 851"/>
                <a:gd name="T105" fmla="*/ 54 h 150"/>
                <a:gd name="T106" fmla="*/ 78 w 851"/>
                <a:gd name="T107" fmla="*/ 60 h 150"/>
                <a:gd name="T108" fmla="*/ 66 w 851"/>
                <a:gd name="T109" fmla="*/ 66 h 150"/>
                <a:gd name="T110" fmla="*/ 54 w 851"/>
                <a:gd name="T111" fmla="*/ 78 h 150"/>
                <a:gd name="T112" fmla="*/ 42 w 851"/>
                <a:gd name="T113" fmla="*/ 84 h 150"/>
                <a:gd name="T114" fmla="*/ 30 w 851"/>
                <a:gd name="T115" fmla="*/ 90 h 150"/>
                <a:gd name="T116" fmla="*/ 24 w 851"/>
                <a:gd name="T117" fmla="*/ 102 h 150"/>
                <a:gd name="T118" fmla="*/ 12 w 851"/>
                <a:gd name="T119" fmla="*/ 108 h 150"/>
                <a:gd name="T120" fmla="*/ 6 w 851"/>
                <a:gd name="T121" fmla="*/ 120 h 150"/>
                <a:gd name="T122" fmla="*/ 0 w 851"/>
                <a:gd name="T123" fmla="*/ 132 h 150"/>
                <a:gd name="T124" fmla="*/ 0 w 851"/>
                <a:gd name="T125" fmla="*/ 150 h 1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851" h="150">
                  <a:moveTo>
                    <a:pt x="851" y="150"/>
                  </a:moveTo>
                  <a:lnTo>
                    <a:pt x="851" y="144"/>
                  </a:lnTo>
                  <a:lnTo>
                    <a:pt x="851" y="138"/>
                  </a:lnTo>
                  <a:lnTo>
                    <a:pt x="851" y="132"/>
                  </a:lnTo>
                  <a:lnTo>
                    <a:pt x="845" y="132"/>
                  </a:lnTo>
                  <a:lnTo>
                    <a:pt x="845" y="126"/>
                  </a:lnTo>
                  <a:lnTo>
                    <a:pt x="845" y="120"/>
                  </a:lnTo>
                  <a:lnTo>
                    <a:pt x="839" y="120"/>
                  </a:lnTo>
                  <a:lnTo>
                    <a:pt x="839" y="114"/>
                  </a:lnTo>
                  <a:lnTo>
                    <a:pt x="839" y="108"/>
                  </a:lnTo>
                  <a:lnTo>
                    <a:pt x="833" y="108"/>
                  </a:lnTo>
                  <a:lnTo>
                    <a:pt x="833" y="102"/>
                  </a:lnTo>
                  <a:lnTo>
                    <a:pt x="827" y="102"/>
                  </a:lnTo>
                  <a:lnTo>
                    <a:pt x="827" y="96"/>
                  </a:lnTo>
                  <a:lnTo>
                    <a:pt x="821" y="96"/>
                  </a:lnTo>
                  <a:lnTo>
                    <a:pt x="821" y="90"/>
                  </a:lnTo>
                  <a:lnTo>
                    <a:pt x="815" y="90"/>
                  </a:lnTo>
                  <a:lnTo>
                    <a:pt x="809" y="90"/>
                  </a:lnTo>
                  <a:lnTo>
                    <a:pt x="809" y="84"/>
                  </a:lnTo>
                  <a:lnTo>
                    <a:pt x="803" y="84"/>
                  </a:lnTo>
                  <a:lnTo>
                    <a:pt x="803" y="78"/>
                  </a:lnTo>
                  <a:lnTo>
                    <a:pt x="797" y="78"/>
                  </a:lnTo>
                  <a:lnTo>
                    <a:pt x="791" y="72"/>
                  </a:lnTo>
                  <a:lnTo>
                    <a:pt x="785" y="72"/>
                  </a:lnTo>
                  <a:lnTo>
                    <a:pt x="785" y="66"/>
                  </a:lnTo>
                  <a:lnTo>
                    <a:pt x="779" y="66"/>
                  </a:lnTo>
                  <a:lnTo>
                    <a:pt x="773" y="66"/>
                  </a:lnTo>
                  <a:lnTo>
                    <a:pt x="773" y="60"/>
                  </a:lnTo>
                  <a:lnTo>
                    <a:pt x="767" y="60"/>
                  </a:lnTo>
                  <a:lnTo>
                    <a:pt x="761" y="60"/>
                  </a:lnTo>
                  <a:lnTo>
                    <a:pt x="761" y="54"/>
                  </a:lnTo>
                  <a:lnTo>
                    <a:pt x="755" y="54"/>
                  </a:lnTo>
                  <a:lnTo>
                    <a:pt x="749" y="54"/>
                  </a:lnTo>
                  <a:lnTo>
                    <a:pt x="743" y="54"/>
                  </a:lnTo>
                  <a:lnTo>
                    <a:pt x="743" y="48"/>
                  </a:lnTo>
                  <a:lnTo>
                    <a:pt x="737" y="48"/>
                  </a:lnTo>
                  <a:lnTo>
                    <a:pt x="731" y="48"/>
                  </a:lnTo>
                  <a:lnTo>
                    <a:pt x="731" y="42"/>
                  </a:lnTo>
                  <a:lnTo>
                    <a:pt x="725" y="42"/>
                  </a:lnTo>
                  <a:lnTo>
                    <a:pt x="719" y="42"/>
                  </a:lnTo>
                  <a:lnTo>
                    <a:pt x="713" y="42"/>
                  </a:lnTo>
                  <a:lnTo>
                    <a:pt x="713" y="36"/>
                  </a:lnTo>
                  <a:lnTo>
                    <a:pt x="707" y="36"/>
                  </a:lnTo>
                  <a:lnTo>
                    <a:pt x="701" y="36"/>
                  </a:lnTo>
                  <a:lnTo>
                    <a:pt x="695" y="36"/>
                  </a:lnTo>
                  <a:lnTo>
                    <a:pt x="689" y="36"/>
                  </a:lnTo>
                  <a:lnTo>
                    <a:pt x="689" y="30"/>
                  </a:lnTo>
                  <a:lnTo>
                    <a:pt x="683" y="30"/>
                  </a:lnTo>
                  <a:lnTo>
                    <a:pt x="677" y="30"/>
                  </a:lnTo>
                  <a:lnTo>
                    <a:pt x="671" y="30"/>
                  </a:lnTo>
                  <a:lnTo>
                    <a:pt x="665" y="24"/>
                  </a:lnTo>
                  <a:lnTo>
                    <a:pt x="659" y="24"/>
                  </a:lnTo>
                  <a:lnTo>
                    <a:pt x="653" y="24"/>
                  </a:lnTo>
                  <a:lnTo>
                    <a:pt x="647" y="24"/>
                  </a:lnTo>
                  <a:lnTo>
                    <a:pt x="641" y="24"/>
                  </a:lnTo>
                  <a:lnTo>
                    <a:pt x="641" y="18"/>
                  </a:lnTo>
                  <a:lnTo>
                    <a:pt x="635" y="18"/>
                  </a:lnTo>
                  <a:lnTo>
                    <a:pt x="629" y="18"/>
                  </a:lnTo>
                  <a:lnTo>
                    <a:pt x="623" y="18"/>
                  </a:lnTo>
                  <a:lnTo>
                    <a:pt x="617" y="18"/>
                  </a:lnTo>
                  <a:lnTo>
                    <a:pt x="611" y="18"/>
                  </a:lnTo>
                  <a:lnTo>
                    <a:pt x="611" y="12"/>
                  </a:lnTo>
                  <a:lnTo>
                    <a:pt x="605" y="12"/>
                  </a:lnTo>
                  <a:lnTo>
                    <a:pt x="599" y="12"/>
                  </a:lnTo>
                  <a:lnTo>
                    <a:pt x="593" y="12"/>
                  </a:lnTo>
                  <a:lnTo>
                    <a:pt x="587" y="12"/>
                  </a:lnTo>
                  <a:lnTo>
                    <a:pt x="581" y="12"/>
                  </a:lnTo>
                  <a:lnTo>
                    <a:pt x="575" y="12"/>
                  </a:lnTo>
                  <a:lnTo>
                    <a:pt x="569" y="12"/>
                  </a:lnTo>
                  <a:lnTo>
                    <a:pt x="569" y="6"/>
                  </a:lnTo>
                  <a:lnTo>
                    <a:pt x="563" y="6"/>
                  </a:lnTo>
                  <a:lnTo>
                    <a:pt x="557" y="6"/>
                  </a:lnTo>
                  <a:lnTo>
                    <a:pt x="551" y="6"/>
                  </a:lnTo>
                  <a:lnTo>
                    <a:pt x="545" y="6"/>
                  </a:lnTo>
                  <a:lnTo>
                    <a:pt x="539" y="6"/>
                  </a:lnTo>
                  <a:lnTo>
                    <a:pt x="533" y="6"/>
                  </a:lnTo>
                  <a:lnTo>
                    <a:pt x="527" y="6"/>
                  </a:lnTo>
                  <a:lnTo>
                    <a:pt x="521" y="6"/>
                  </a:lnTo>
                  <a:lnTo>
                    <a:pt x="515" y="6"/>
                  </a:lnTo>
                  <a:lnTo>
                    <a:pt x="509" y="6"/>
                  </a:lnTo>
                  <a:lnTo>
                    <a:pt x="509" y="0"/>
                  </a:lnTo>
                  <a:lnTo>
                    <a:pt x="503" y="0"/>
                  </a:lnTo>
                  <a:lnTo>
                    <a:pt x="497" y="0"/>
                  </a:lnTo>
                  <a:lnTo>
                    <a:pt x="491" y="0"/>
                  </a:lnTo>
                  <a:lnTo>
                    <a:pt x="485" y="0"/>
                  </a:lnTo>
                  <a:lnTo>
                    <a:pt x="479" y="0"/>
                  </a:lnTo>
                  <a:lnTo>
                    <a:pt x="473" y="0"/>
                  </a:lnTo>
                  <a:lnTo>
                    <a:pt x="467" y="0"/>
                  </a:lnTo>
                  <a:lnTo>
                    <a:pt x="461" y="0"/>
                  </a:lnTo>
                  <a:lnTo>
                    <a:pt x="455" y="0"/>
                  </a:lnTo>
                  <a:lnTo>
                    <a:pt x="449" y="0"/>
                  </a:lnTo>
                  <a:lnTo>
                    <a:pt x="443" y="0"/>
                  </a:lnTo>
                  <a:lnTo>
                    <a:pt x="437" y="0"/>
                  </a:lnTo>
                  <a:lnTo>
                    <a:pt x="431" y="0"/>
                  </a:lnTo>
                  <a:lnTo>
                    <a:pt x="425" y="0"/>
                  </a:lnTo>
                  <a:lnTo>
                    <a:pt x="419" y="0"/>
                  </a:lnTo>
                  <a:lnTo>
                    <a:pt x="413" y="0"/>
                  </a:lnTo>
                  <a:lnTo>
                    <a:pt x="407" y="0"/>
                  </a:lnTo>
                  <a:lnTo>
                    <a:pt x="401" y="0"/>
                  </a:lnTo>
                  <a:lnTo>
                    <a:pt x="395" y="0"/>
                  </a:lnTo>
                  <a:lnTo>
                    <a:pt x="389" y="0"/>
                  </a:lnTo>
                  <a:lnTo>
                    <a:pt x="383" y="0"/>
                  </a:lnTo>
                  <a:lnTo>
                    <a:pt x="378" y="0"/>
                  </a:lnTo>
                  <a:lnTo>
                    <a:pt x="372" y="0"/>
                  </a:lnTo>
                  <a:lnTo>
                    <a:pt x="366" y="0"/>
                  </a:lnTo>
                  <a:lnTo>
                    <a:pt x="360" y="0"/>
                  </a:lnTo>
                  <a:lnTo>
                    <a:pt x="354" y="0"/>
                  </a:lnTo>
                  <a:lnTo>
                    <a:pt x="348" y="0"/>
                  </a:lnTo>
                  <a:lnTo>
                    <a:pt x="342" y="0"/>
                  </a:lnTo>
                  <a:lnTo>
                    <a:pt x="342" y="6"/>
                  </a:lnTo>
                  <a:lnTo>
                    <a:pt x="336" y="6"/>
                  </a:lnTo>
                  <a:lnTo>
                    <a:pt x="330" y="6"/>
                  </a:lnTo>
                  <a:lnTo>
                    <a:pt x="324" y="6"/>
                  </a:lnTo>
                  <a:lnTo>
                    <a:pt x="318" y="6"/>
                  </a:lnTo>
                  <a:lnTo>
                    <a:pt x="312" y="6"/>
                  </a:lnTo>
                  <a:lnTo>
                    <a:pt x="306" y="6"/>
                  </a:lnTo>
                  <a:lnTo>
                    <a:pt x="300" y="6"/>
                  </a:lnTo>
                  <a:lnTo>
                    <a:pt x="294" y="6"/>
                  </a:lnTo>
                  <a:lnTo>
                    <a:pt x="288" y="6"/>
                  </a:lnTo>
                  <a:lnTo>
                    <a:pt x="282" y="6"/>
                  </a:lnTo>
                  <a:lnTo>
                    <a:pt x="282" y="12"/>
                  </a:lnTo>
                  <a:lnTo>
                    <a:pt x="276" y="12"/>
                  </a:lnTo>
                  <a:lnTo>
                    <a:pt x="270" y="12"/>
                  </a:lnTo>
                  <a:lnTo>
                    <a:pt x="264" y="12"/>
                  </a:lnTo>
                  <a:lnTo>
                    <a:pt x="258" y="12"/>
                  </a:lnTo>
                  <a:lnTo>
                    <a:pt x="252" y="12"/>
                  </a:lnTo>
                  <a:lnTo>
                    <a:pt x="246" y="12"/>
                  </a:lnTo>
                  <a:lnTo>
                    <a:pt x="240" y="12"/>
                  </a:lnTo>
                  <a:lnTo>
                    <a:pt x="240" y="18"/>
                  </a:lnTo>
                  <a:lnTo>
                    <a:pt x="234" y="18"/>
                  </a:lnTo>
                  <a:lnTo>
                    <a:pt x="228" y="18"/>
                  </a:lnTo>
                  <a:lnTo>
                    <a:pt x="222" y="18"/>
                  </a:lnTo>
                  <a:lnTo>
                    <a:pt x="216" y="18"/>
                  </a:lnTo>
                  <a:lnTo>
                    <a:pt x="210" y="18"/>
                  </a:lnTo>
                  <a:lnTo>
                    <a:pt x="210" y="24"/>
                  </a:lnTo>
                  <a:lnTo>
                    <a:pt x="204" y="24"/>
                  </a:lnTo>
                  <a:lnTo>
                    <a:pt x="198" y="24"/>
                  </a:lnTo>
                  <a:lnTo>
                    <a:pt x="192" y="24"/>
                  </a:lnTo>
                  <a:lnTo>
                    <a:pt x="186" y="24"/>
                  </a:lnTo>
                  <a:lnTo>
                    <a:pt x="180" y="30"/>
                  </a:lnTo>
                  <a:lnTo>
                    <a:pt x="174" y="30"/>
                  </a:lnTo>
                  <a:lnTo>
                    <a:pt x="168" y="30"/>
                  </a:lnTo>
                  <a:lnTo>
                    <a:pt x="162" y="30"/>
                  </a:lnTo>
                  <a:lnTo>
                    <a:pt x="162" y="36"/>
                  </a:lnTo>
                  <a:lnTo>
                    <a:pt x="156" y="36"/>
                  </a:lnTo>
                  <a:lnTo>
                    <a:pt x="150" y="36"/>
                  </a:lnTo>
                  <a:lnTo>
                    <a:pt x="144" y="36"/>
                  </a:lnTo>
                  <a:lnTo>
                    <a:pt x="138" y="36"/>
                  </a:lnTo>
                  <a:lnTo>
                    <a:pt x="138" y="42"/>
                  </a:lnTo>
                  <a:lnTo>
                    <a:pt x="132" y="42"/>
                  </a:lnTo>
                  <a:lnTo>
                    <a:pt x="126" y="42"/>
                  </a:lnTo>
                  <a:lnTo>
                    <a:pt x="120" y="42"/>
                  </a:lnTo>
                  <a:lnTo>
                    <a:pt x="120" y="48"/>
                  </a:lnTo>
                  <a:lnTo>
                    <a:pt x="114" y="48"/>
                  </a:lnTo>
                  <a:lnTo>
                    <a:pt x="108" y="48"/>
                  </a:lnTo>
                  <a:lnTo>
                    <a:pt x="108" y="54"/>
                  </a:lnTo>
                  <a:lnTo>
                    <a:pt x="102" y="54"/>
                  </a:lnTo>
                  <a:lnTo>
                    <a:pt x="96" y="54"/>
                  </a:lnTo>
                  <a:lnTo>
                    <a:pt x="90" y="54"/>
                  </a:lnTo>
                  <a:lnTo>
                    <a:pt x="90" y="60"/>
                  </a:lnTo>
                  <a:lnTo>
                    <a:pt x="84" y="60"/>
                  </a:lnTo>
                  <a:lnTo>
                    <a:pt x="78" y="60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66" y="66"/>
                  </a:lnTo>
                  <a:lnTo>
                    <a:pt x="66" y="72"/>
                  </a:lnTo>
                  <a:lnTo>
                    <a:pt x="60" y="72"/>
                  </a:lnTo>
                  <a:lnTo>
                    <a:pt x="54" y="78"/>
                  </a:lnTo>
                  <a:lnTo>
                    <a:pt x="48" y="78"/>
                  </a:lnTo>
                  <a:lnTo>
                    <a:pt x="48" y="84"/>
                  </a:lnTo>
                  <a:lnTo>
                    <a:pt x="42" y="84"/>
                  </a:lnTo>
                  <a:lnTo>
                    <a:pt x="42" y="90"/>
                  </a:lnTo>
                  <a:lnTo>
                    <a:pt x="36" y="90"/>
                  </a:lnTo>
                  <a:lnTo>
                    <a:pt x="30" y="90"/>
                  </a:lnTo>
                  <a:lnTo>
                    <a:pt x="30" y="96"/>
                  </a:lnTo>
                  <a:lnTo>
                    <a:pt x="24" y="96"/>
                  </a:lnTo>
                  <a:lnTo>
                    <a:pt x="24" y="102"/>
                  </a:lnTo>
                  <a:lnTo>
                    <a:pt x="18" y="102"/>
                  </a:lnTo>
                  <a:lnTo>
                    <a:pt x="18" y="108"/>
                  </a:lnTo>
                  <a:lnTo>
                    <a:pt x="12" y="108"/>
                  </a:lnTo>
                  <a:lnTo>
                    <a:pt x="12" y="114"/>
                  </a:lnTo>
                  <a:lnTo>
                    <a:pt x="12" y="120"/>
                  </a:lnTo>
                  <a:lnTo>
                    <a:pt x="6" y="120"/>
                  </a:lnTo>
                  <a:lnTo>
                    <a:pt x="6" y="126"/>
                  </a:lnTo>
                  <a:lnTo>
                    <a:pt x="6" y="132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0" y="150"/>
                  </a:lnTo>
                </a:path>
              </a:pathLst>
            </a:custGeom>
            <a:noFill/>
            <a:ln w="38100" cmpd="sng">
              <a:solidFill>
                <a:srgbClr val="8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Rectangle 32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4" name="Rectangle 33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3810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5" name="Line 34"/>
            <p:cNvSpPr>
              <a:spLocks noChangeShapeType="1"/>
            </p:cNvSpPr>
            <p:nvPr/>
          </p:nvSpPr>
          <p:spPr bwMode="auto">
            <a:xfrm flipH="1">
              <a:off x="78" y="1104"/>
              <a:ext cx="425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Line 35"/>
            <p:cNvSpPr>
              <a:spLocks noChangeShapeType="1"/>
            </p:cNvSpPr>
            <p:nvPr/>
          </p:nvSpPr>
          <p:spPr bwMode="auto">
            <a:xfrm>
              <a:off x="503" y="2202"/>
              <a:ext cx="426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Rectangle 36"/>
            <p:cNvSpPr>
              <a:spLocks noChangeArrowheads="1"/>
            </p:cNvSpPr>
            <p:nvPr/>
          </p:nvSpPr>
          <p:spPr bwMode="auto">
            <a:xfrm>
              <a:off x="689" y="1992"/>
              <a:ext cx="84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r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78" name="Line 37"/>
            <p:cNvSpPr>
              <a:spLocks noChangeShapeType="1"/>
            </p:cNvSpPr>
            <p:nvPr/>
          </p:nvSpPr>
          <p:spPr bwMode="auto">
            <a:xfrm>
              <a:off x="503" y="1104"/>
              <a:ext cx="1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Rectangle 38"/>
            <p:cNvSpPr>
              <a:spLocks noChangeArrowheads="1"/>
            </p:cNvSpPr>
            <p:nvPr/>
          </p:nvSpPr>
          <p:spPr bwMode="auto">
            <a:xfrm>
              <a:off x="420" y="1572"/>
              <a:ext cx="120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h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80" name="Line 39"/>
            <p:cNvSpPr>
              <a:spLocks noChangeShapeType="1"/>
            </p:cNvSpPr>
            <p:nvPr/>
          </p:nvSpPr>
          <p:spPr bwMode="auto">
            <a:xfrm>
              <a:off x="503" y="2148"/>
              <a:ext cx="54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Line 40"/>
            <p:cNvSpPr>
              <a:spLocks noChangeShapeType="1"/>
            </p:cNvSpPr>
            <p:nvPr/>
          </p:nvSpPr>
          <p:spPr bwMode="auto">
            <a:xfrm>
              <a:off x="557" y="2148"/>
              <a:ext cx="1" cy="5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Line 41"/>
            <p:cNvSpPr>
              <a:spLocks noChangeShapeType="1"/>
            </p:cNvSpPr>
            <p:nvPr/>
          </p:nvSpPr>
          <p:spPr bwMode="auto">
            <a:xfrm>
              <a:off x="503" y="1104"/>
              <a:ext cx="426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Rectangle 42"/>
            <p:cNvSpPr>
              <a:spLocks noChangeArrowheads="1"/>
            </p:cNvSpPr>
            <p:nvPr/>
          </p:nvSpPr>
          <p:spPr bwMode="auto">
            <a:xfrm>
              <a:off x="719" y="1506"/>
              <a:ext cx="162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buFont typeface="Arial" pitchFamily="34" charset="0"/>
                <a:buNone/>
              </a:pPr>
              <a:r>
                <a:rPr lang="zh-CN" altLang="zh-CN" sz="2700" b="1" i="1">
                  <a:solidFill>
                    <a:srgbClr val="0000FF"/>
                  </a:solidFill>
                  <a:ea typeface="黑体" pitchFamily="49" charset="-122"/>
                </a:rPr>
                <a:t> a</a:t>
              </a:r>
              <a:endParaRPr lang="zh-CN" altLang="zh-CN">
                <a:ea typeface="黑体" pitchFamily="49" charset="-122"/>
              </a:endParaRPr>
            </a:p>
          </p:txBody>
        </p:sp>
        <p:sp>
          <p:nvSpPr>
            <p:cNvPr id="84" name="Line 43"/>
            <p:cNvSpPr>
              <a:spLocks noChangeShapeType="1"/>
            </p:cNvSpPr>
            <p:nvPr/>
          </p:nvSpPr>
          <p:spPr bwMode="auto">
            <a:xfrm flipH="1">
              <a:off x="503" y="72"/>
              <a:ext cx="564" cy="103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Oval 44"/>
            <p:cNvSpPr>
              <a:spLocks noChangeArrowheads="1"/>
            </p:cNvSpPr>
            <p:nvPr/>
          </p:nvSpPr>
          <p:spPr bwMode="auto">
            <a:xfrm>
              <a:off x="917" y="2190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86" name="Oval 45"/>
            <p:cNvSpPr>
              <a:spLocks noChangeArrowheads="1"/>
            </p:cNvSpPr>
            <p:nvPr/>
          </p:nvSpPr>
          <p:spPr bwMode="auto">
            <a:xfrm>
              <a:off x="491" y="2190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87" name="Oval 46"/>
            <p:cNvSpPr>
              <a:spLocks noChangeArrowheads="1"/>
            </p:cNvSpPr>
            <p:nvPr/>
          </p:nvSpPr>
          <p:spPr bwMode="auto">
            <a:xfrm>
              <a:off x="66" y="2190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88" name="Oval 47"/>
            <p:cNvSpPr>
              <a:spLocks noChangeArrowheads="1"/>
            </p:cNvSpPr>
            <p:nvPr/>
          </p:nvSpPr>
          <p:spPr bwMode="auto">
            <a:xfrm>
              <a:off x="491" y="1092"/>
              <a:ext cx="30" cy="30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buFont typeface="Arial" pitchFamily="34" charset="0"/>
                <a:buNone/>
              </a:pPr>
              <a:endParaRPr lang="zh-CN" altLang="en-US"/>
            </a:p>
          </p:txBody>
        </p:sp>
      </p:grpSp>
      <p:graphicFrame>
        <p:nvGraphicFramePr>
          <p:cNvPr id="20529" name="Object 48"/>
          <p:cNvGraphicFramePr>
            <a:graphicFrameLocks noChangeAspect="1"/>
          </p:cNvGraphicFramePr>
          <p:nvPr/>
        </p:nvGraphicFramePr>
        <p:xfrm>
          <a:off x="6286512" y="2857502"/>
          <a:ext cx="379412" cy="533400"/>
        </p:xfrm>
        <a:graphic>
          <a:graphicData uri="http://schemas.openxmlformats.org/presentationml/2006/ole">
            <p:oleObj spid="_x0000_s20529" r:id="rId6" imgW="127665" imgH="178731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utoUpdateAnimBg="0"/>
      <p:bldP spid="2253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539751" y="2031207"/>
          <a:ext cx="4176713" cy="679847"/>
        </p:xfrm>
        <a:graphic>
          <a:graphicData uri="http://schemas.openxmlformats.org/presentationml/2006/ole">
            <p:oleObj spid="_x0000_s24578" r:id="rId3" imgW="1803400" imgH="393700" progId="Equation.DSMT4">
              <p:embed/>
            </p:oleObj>
          </a:graphicData>
        </a:graphic>
      </p:graphicFrame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179389" y="2787254"/>
            <a:ext cx="4752975" cy="767953"/>
            <a:chOff x="0" y="0"/>
            <a:chExt cx="2994" cy="645"/>
          </a:xfrm>
        </p:grpSpPr>
        <p:graphicFrame>
          <p:nvGraphicFramePr>
            <p:cNvPr id="24632" name="Object 4"/>
            <p:cNvGraphicFramePr>
              <a:graphicFrameLocks noChangeAspect="1"/>
            </p:cNvGraphicFramePr>
            <p:nvPr/>
          </p:nvGraphicFramePr>
          <p:xfrm>
            <a:off x="1406" y="0"/>
            <a:ext cx="1588" cy="645"/>
          </p:xfrm>
          <a:graphic>
            <a:graphicData uri="http://schemas.openxmlformats.org/presentationml/2006/ole">
              <p:oleObj spid="_x0000_s24632" r:id="rId4" imgW="966458" imgH="394213" progId="Equation.DSMT4">
                <p:embed/>
              </p:oleObj>
            </a:graphicData>
          </a:graphic>
        </p:graphicFrame>
        <p:sp>
          <p:nvSpPr>
            <p:cNvPr id="24633" name="Rectangle 5"/>
            <p:cNvSpPr>
              <a:spLocks noChangeArrowheads="1"/>
            </p:cNvSpPr>
            <p:nvPr/>
          </p:nvSpPr>
          <p:spPr bwMode="auto">
            <a:xfrm>
              <a:off x="0" y="137"/>
              <a:ext cx="1366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zh-CN" altLang="zh-CN" b="1">
                  <a:latin typeface="新宋体" pitchFamily="49" charset="-122"/>
                  <a:ea typeface="新宋体" pitchFamily="49" charset="-122"/>
                </a:rPr>
                <a:t>底面周长为:</a:t>
              </a:r>
              <a:endParaRPr lang="zh-CN" altLang="zh-CN" b="1"/>
            </a:p>
          </p:txBody>
        </p:sp>
      </p:grpSp>
      <p:grpSp>
        <p:nvGrpSpPr>
          <p:cNvPr id="26630" name="Group 6"/>
          <p:cNvGrpSpPr>
            <a:grpSpLocks/>
          </p:cNvGrpSpPr>
          <p:nvPr/>
        </p:nvGrpSpPr>
        <p:grpSpPr bwMode="auto">
          <a:xfrm>
            <a:off x="0" y="3543300"/>
            <a:ext cx="6026150" cy="684610"/>
            <a:chOff x="0" y="0"/>
            <a:chExt cx="3796" cy="575"/>
          </a:xfrm>
        </p:grpSpPr>
        <p:graphicFrame>
          <p:nvGraphicFramePr>
            <p:cNvPr id="24630" name="Object 7"/>
            <p:cNvGraphicFramePr>
              <a:graphicFrameLocks noChangeAspect="1"/>
            </p:cNvGraphicFramePr>
            <p:nvPr/>
          </p:nvGraphicFramePr>
          <p:xfrm>
            <a:off x="507" y="0"/>
            <a:ext cx="3289" cy="575"/>
          </p:xfrm>
          <a:graphic>
            <a:graphicData uri="http://schemas.openxmlformats.org/presentationml/2006/ole">
              <p:oleObj spid="_x0000_s24630" r:id="rId5" imgW="2235200" imgH="393700" progId="Equation.DSMT4">
                <p:embed/>
              </p:oleObj>
            </a:graphicData>
          </a:graphic>
        </p:graphicFrame>
        <p:sp>
          <p:nvSpPr>
            <p:cNvPr id="24631" name="Rectangle 8"/>
            <p:cNvSpPr>
              <a:spLocks noChangeArrowheads="1"/>
            </p:cNvSpPr>
            <p:nvPr/>
          </p:nvSpPr>
          <p:spPr bwMode="auto">
            <a:xfrm>
              <a:off x="0" y="91"/>
              <a:ext cx="60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/>
              <a:r>
                <a:rPr lang="zh-CN" altLang="zh-CN" b="1">
                  <a:latin typeface="新宋体" pitchFamily="49" charset="-122"/>
                  <a:ea typeface="新宋体" pitchFamily="49" charset="-122"/>
                </a:rPr>
                <a:t>∴S</a:t>
              </a:r>
              <a:r>
                <a:rPr lang="zh-CN" altLang="zh-CN" b="1" baseline="-30000">
                  <a:latin typeface="新宋体" pitchFamily="49" charset="-122"/>
                  <a:ea typeface="新宋体" pitchFamily="49" charset="-122"/>
                </a:rPr>
                <a:t>全</a:t>
              </a:r>
              <a:endParaRPr lang="zh-CN" altLang="zh-CN" b="1"/>
            </a:p>
          </p:txBody>
        </p:sp>
      </p:grpSp>
      <p:grpSp>
        <p:nvGrpSpPr>
          <p:cNvPr id="26633" name="Group 9"/>
          <p:cNvGrpSpPr>
            <a:grpSpLocks/>
          </p:cNvGrpSpPr>
          <p:nvPr/>
        </p:nvGrpSpPr>
        <p:grpSpPr bwMode="auto">
          <a:xfrm>
            <a:off x="179389" y="4245769"/>
            <a:ext cx="6264275" cy="651272"/>
            <a:chOff x="0" y="0"/>
            <a:chExt cx="3946" cy="547"/>
          </a:xfrm>
        </p:grpSpPr>
        <p:graphicFrame>
          <p:nvGraphicFramePr>
            <p:cNvPr id="24628" name="Object 10"/>
            <p:cNvGraphicFramePr>
              <a:graphicFrameLocks noChangeAspect="1"/>
            </p:cNvGraphicFramePr>
            <p:nvPr/>
          </p:nvGraphicFramePr>
          <p:xfrm>
            <a:off x="2812" y="0"/>
            <a:ext cx="1134" cy="547"/>
          </p:xfrm>
          <a:graphic>
            <a:graphicData uri="http://schemas.openxmlformats.org/presentationml/2006/ole">
              <p:oleObj spid="_x0000_s24628" r:id="rId6" imgW="813860" imgH="394213" progId="Equation.DSMT4">
                <p:embed/>
              </p:oleObj>
            </a:graphicData>
          </a:graphic>
        </p:graphicFrame>
        <p:sp>
          <p:nvSpPr>
            <p:cNvPr id="24629" name="Rectangle 11"/>
            <p:cNvSpPr>
              <a:spLocks noChangeArrowheads="1"/>
            </p:cNvSpPr>
            <p:nvPr/>
          </p:nvSpPr>
          <p:spPr bwMode="auto">
            <a:xfrm>
              <a:off x="0" y="91"/>
              <a:ext cx="2843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zh-CN" altLang="zh-CN" b="1">
                  <a:latin typeface="新宋体" pitchFamily="49" charset="-122"/>
                  <a:ea typeface="新宋体" pitchFamily="49" charset="-122"/>
                </a:rPr>
                <a:t>答：这个几何体的全面积为</a:t>
              </a:r>
              <a:endParaRPr lang="zh-CN" altLang="zh-CN" b="1">
                <a:ea typeface="新宋体" pitchFamily="49" charset="-122"/>
              </a:endParaRPr>
            </a:p>
          </p:txBody>
        </p:sp>
      </p:grpSp>
      <p:sp>
        <p:nvSpPr>
          <p:cNvPr id="24582" name="Rectangle 12"/>
          <p:cNvSpPr>
            <a:spLocks noChangeArrowheads="1"/>
          </p:cNvSpPr>
          <p:nvPr/>
        </p:nvSpPr>
        <p:spPr bwMode="auto">
          <a:xfrm>
            <a:off x="-466725" y="5186363"/>
            <a:ext cx="11977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zh-CN" b="1">
                <a:latin typeface="新宋体" pitchFamily="49" charset="-122"/>
                <a:ea typeface="新宋体" pitchFamily="49" charset="-122"/>
              </a:rPr>
              <a:t>	</a:t>
            </a:r>
            <a:r>
              <a:rPr lang="zh-CN" altLang="zh-CN" b="1">
                <a:ea typeface="黑体" pitchFamily="49" charset="-122"/>
              </a:rPr>
              <a:t> </a:t>
            </a:r>
            <a:endParaRPr lang="zh-CN" altLang="zh-CN" b="1">
              <a:cs typeface="Times New Roman" pitchFamily="18" charset="0"/>
            </a:endParaRPr>
          </a:p>
        </p:txBody>
      </p:sp>
      <p:sp>
        <p:nvSpPr>
          <p:cNvPr id="24583" name="Text Box 13"/>
          <p:cNvSpPr txBox="1">
            <a:spLocks noChangeArrowheads="1"/>
          </p:cNvSpPr>
          <p:nvPr/>
        </p:nvSpPr>
        <p:spPr bwMode="auto">
          <a:xfrm>
            <a:off x="71438" y="134541"/>
            <a:ext cx="89646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zh-CN" altLang="zh-CN" b="1">
                <a:solidFill>
                  <a:srgbClr val="CC0000"/>
                </a:solidFill>
                <a:ea typeface="黑体" pitchFamily="49" charset="-122"/>
              </a:rPr>
              <a:t>提高：</a:t>
            </a:r>
            <a:r>
              <a:rPr lang="zh-CN" altLang="zh-CN" b="1">
                <a:ea typeface="黑体" pitchFamily="49" charset="-122"/>
              </a:rPr>
              <a:t>已知：在Rt△ABC中，∠C＝90°,AB＝13cm，</a:t>
            </a:r>
          </a:p>
          <a:p>
            <a:pPr eaLnBrk="1" hangingPunct="1"/>
            <a:r>
              <a:rPr lang="zh-CN" altLang="zh-CN" b="1">
                <a:ea typeface="黑体" pitchFamily="49" charset="-122"/>
              </a:rPr>
              <a:t>BC＝5cm. 求以AB为轴旋转一周所得几何体的全面积.</a:t>
            </a:r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179389" y="875110"/>
            <a:ext cx="77057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zh-CN" altLang="zh-CN" b="1">
                <a:ea typeface="黑体" pitchFamily="49" charset="-122"/>
              </a:rPr>
              <a:t>解：过C点作CD⊥AB，垂足为D.</a:t>
            </a:r>
          </a:p>
          <a:p>
            <a:pPr eaLnBrk="1" hangingPunct="1"/>
            <a:r>
              <a:rPr lang="zh-CN" altLang="zh-CN" b="1">
                <a:ea typeface="黑体" pitchFamily="49" charset="-122"/>
              </a:rPr>
              <a:t>∵ ∠C＝90°, AB=13,</a:t>
            </a:r>
            <a:r>
              <a:rPr lang="zh-CN" altLang="zh-CN">
                <a:ea typeface="黑体" pitchFamily="49" charset="-122"/>
              </a:rPr>
              <a:t> </a:t>
            </a:r>
            <a:r>
              <a:rPr lang="zh-CN" altLang="zh-CN" b="1">
                <a:ea typeface="黑体" pitchFamily="49" charset="-122"/>
              </a:rPr>
              <a:t> BC＝5</a:t>
            </a: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179389" y="1631157"/>
            <a:ext cx="28797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zh-CN" b="1">
                <a:ea typeface="黑体" pitchFamily="49" charset="-122"/>
              </a:rPr>
              <a:t>∴AC＝12,</a:t>
            </a:r>
          </a:p>
        </p:txBody>
      </p:sp>
      <p:sp>
        <p:nvSpPr>
          <p:cNvPr id="24586" name="AutoShape 16"/>
          <p:cNvSpPr>
            <a:spLocks noChangeAspect="1" noChangeArrowheads="1" noTextEdit="1"/>
          </p:cNvSpPr>
          <p:nvPr/>
        </p:nvSpPr>
        <p:spPr bwMode="auto">
          <a:xfrm>
            <a:off x="5580063" y="897731"/>
            <a:ext cx="215265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Line 17"/>
          <p:cNvSpPr>
            <a:spLocks noChangeShapeType="1"/>
          </p:cNvSpPr>
          <p:nvPr/>
        </p:nvSpPr>
        <p:spPr bwMode="auto">
          <a:xfrm>
            <a:off x="6065839" y="1029891"/>
            <a:ext cx="1587" cy="15906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Line 18"/>
          <p:cNvSpPr>
            <a:spLocks noChangeShapeType="1"/>
          </p:cNvSpPr>
          <p:nvPr/>
        </p:nvSpPr>
        <p:spPr bwMode="auto">
          <a:xfrm flipH="1">
            <a:off x="6065839" y="2171700"/>
            <a:ext cx="1062037" cy="448866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Line 19"/>
          <p:cNvSpPr>
            <a:spLocks noChangeShapeType="1"/>
          </p:cNvSpPr>
          <p:nvPr/>
        </p:nvSpPr>
        <p:spPr bwMode="auto">
          <a:xfrm>
            <a:off x="6065839" y="1029891"/>
            <a:ext cx="1062037" cy="1141809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6644" name="Group 20"/>
          <p:cNvGrpSpPr>
            <a:grpSpLocks/>
          </p:cNvGrpSpPr>
          <p:nvPr/>
        </p:nvGrpSpPr>
        <p:grpSpPr bwMode="auto">
          <a:xfrm>
            <a:off x="6040439" y="2031207"/>
            <a:ext cx="1062037" cy="150019"/>
            <a:chOff x="0" y="0"/>
            <a:chExt cx="669" cy="126"/>
          </a:xfrm>
        </p:grpSpPr>
        <p:sp>
          <p:nvSpPr>
            <p:cNvPr id="24624" name="Line 21"/>
            <p:cNvSpPr>
              <a:spLocks noChangeShapeType="1"/>
            </p:cNvSpPr>
            <p:nvPr/>
          </p:nvSpPr>
          <p:spPr bwMode="auto">
            <a:xfrm>
              <a:off x="0" y="100"/>
              <a:ext cx="669" cy="1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625" name="Group 22"/>
            <p:cNvGrpSpPr>
              <a:grpSpLocks/>
            </p:cNvGrpSpPr>
            <p:nvPr/>
          </p:nvGrpSpPr>
          <p:grpSpPr bwMode="auto">
            <a:xfrm>
              <a:off x="27" y="0"/>
              <a:ext cx="107" cy="126"/>
              <a:chOff x="0" y="0"/>
              <a:chExt cx="107" cy="126"/>
            </a:xfrm>
          </p:grpSpPr>
          <p:sp>
            <p:nvSpPr>
              <p:cNvPr id="24626" name="Line 23"/>
              <p:cNvSpPr>
                <a:spLocks noChangeShapeType="1"/>
              </p:cNvSpPr>
              <p:nvPr/>
            </p:nvSpPr>
            <p:spPr bwMode="auto">
              <a:xfrm>
                <a:off x="91" y="0"/>
                <a:ext cx="1" cy="126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27" name="Line 24"/>
              <p:cNvSpPr>
                <a:spLocks noChangeShapeType="1"/>
              </p:cNvSpPr>
              <p:nvPr/>
            </p:nvSpPr>
            <p:spPr bwMode="auto">
              <a:xfrm>
                <a:off x="0" y="0"/>
                <a:ext cx="107" cy="1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6649" name="Group 25"/>
          <p:cNvGrpSpPr>
            <a:grpSpLocks/>
          </p:cNvGrpSpPr>
          <p:nvPr/>
        </p:nvGrpSpPr>
        <p:grpSpPr bwMode="auto">
          <a:xfrm>
            <a:off x="5651501" y="1977629"/>
            <a:ext cx="260350" cy="431006"/>
            <a:chOff x="0" y="0"/>
            <a:chExt cx="164" cy="362"/>
          </a:xfrm>
        </p:grpSpPr>
        <p:sp>
          <p:nvSpPr>
            <p:cNvPr id="24622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0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endParaRPr lang="zh-CN" altLang="zh-CN"/>
            </a:p>
          </p:txBody>
        </p:sp>
        <p:sp>
          <p:nvSpPr>
            <p:cNvPr id="24623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64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zh-CN" altLang="zh-CN" b="1">
                  <a:solidFill>
                    <a:srgbClr val="000000"/>
                  </a:solidFill>
                </a:rPr>
                <a:t>D</a:t>
              </a:r>
              <a:endParaRPr lang="zh-CN" altLang="zh-CN" b="1"/>
            </a:p>
          </p:txBody>
        </p:sp>
      </p:grpSp>
      <p:grpSp>
        <p:nvGrpSpPr>
          <p:cNvPr id="24592" name="Group 28"/>
          <p:cNvGrpSpPr>
            <a:grpSpLocks/>
          </p:cNvGrpSpPr>
          <p:nvPr/>
        </p:nvGrpSpPr>
        <p:grpSpPr bwMode="auto">
          <a:xfrm>
            <a:off x="7172326" y="2032398"/>
            <a:ext cx="260350" cy="431006"/>
            <a:chOff x="0" y="0"/>
            <a:chExt cx="164" cy="362"/>
          </a:xfrm>
        </p:grpSpPr>
        <p:sp>
          <p:nvSpPr>
            <p:cNvPr id="24620" name="Rectangle 29"/>
            <p:cNvSpPr>
              <a:spLocks noChangeArrowheads="1"/>
            </p:cNvSpPr>
            <p:nvPr/>
          </p:nvSpPr>
          <p:spPr bwMode="auto">
            <a:xfrm>
              <a:off x="0" y="0"/>
              <a:ext cx="0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endParaRPr lang="zh-CN" altLang="zh-CN"/>
            </a:p>
          </p:txBody>
        </p:sp>
        <p:sp>
          <p:nvSpPr>
            <p:cNvPr id="24621" name="Rectangle 30"/>
            <p:cNvSpPr>
              <a:spLocks noChangeArrowheads="1"/>
            </p:cNvSpPr>
            <p:nvPr/>
          </p:nvSpPr>
          <p:spPr bwMode="auto">
            <a:xfrm>
              <a:off x="0" y="0"/>
              <a:ext cx="164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zh-CN" altLang="zh-CN" b="1">
                  <a:solidFill>
                    <a:srgbClr val="000000"/>
                  </a:solidFill>
                </a:rPr>
                <a:t>C</a:t>
              </a:r>
              <a:endParaRPr lang="zh-CN" altLang="zh-CN" b="1"/>
            </a:p>
          </p:txBody>
        </p:sp>
      </p:grpSp>
      <p:grpSp>
        <p:nvGrpSpPr>
          <p:cNvPr id="24593" name="Group 31"/>
          <p:cNvGrpSpPr>
            <a:grpSpLocks/>
          </p:cNvGrpSpPr>
          <p:nvPr/>
        </p:nvGrpSpPr>
        <p:grpSpPr bwMode="auto">
          <a:xfrm>
            <a:off x="5661025" y="2518173"/>
            <a:ext cx="238126" cy="431006"/>
            <a:chOff x="0" y="0"/>
            <a:chExt cx="150" cy="362"/>
          </a:xfrm>
        </p:grpSpPr>
        <p:sp>
          <p:nvSpPr>
            <p:cNvPr id="24618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0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endParaRPr lang="zh-CN" altLang="zh-CN"/>
            </a:p>
          </p:txBody>
        </p:sp>
        <p:sp>
          <p:nvSpPr>
            <p:cNvPr id="24619" name="Rectangle 33"/>
            <p:cNvSpPr>
              <a:spLocks noChangeArrowheads="1"/>
            </p:cNvSpPr>
            <p:nvPr/>
          </p:nvSpPr>
          <p:spPr bwMode="auto">
            <a:xfrm>
              <a:off x="0" y="0"/>
              <a:ext cx="150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zh-CN" altLang="zh-CN" b="1">
                  <a:solidFill>
                    <a:srgbClr val="000000"/>
                  </a:solidFill>
                </a:rPr>
                <a:t>B</a:t>
              </a:r>
              <a:endParaRPr lang="zh-CN" altLang="zh-CN" b="1"/>
            </a:p>
          </p:txBody>
        </p:sp>
      </p:grpSp>
      <p:grpSp>
        <p:nvGrpSpPr>
          <p:cNvPr id="24594" name="Group 34"/>
          <p:cNvGrpSpPr>
            <a:grpSpLocks/>
          </p:cNvGrpSpPr>
          <p:nvPr/>
        </p:nvGrpSpPr>
        <p:grpSpPr bwMode="auto">
          <a:xfrm>
            <a:off x="5661026" y="952500"/>
            <a:ext cx="260350" cy="431007"/>
            <a:chOff x="0" y="0"/>
            <a:chExt cx="164" cy="362"/>
          </a:xfrm>
        </p:grpSpPr>
        <p:sp>
          <p:nvSpPr>
            <p:cNvPr id="24616" name="Rectangle 35"/>
            <p:cNvSpPr>
              <a:spLocks noChangeArrowheads="1"/>
            </p:cNvSpPr>
            <p:nvPr/>
          </p:nvSpPr>
          <p:spPr bwMode="auto">
            <a:xfrm>
              <a:off x="0" y="0"/>
              <a:ext cx="0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endParaRPr lang="zh-CN" altLang="zh-CN"/>
            </a:p>
          </p:txBody>
        </p:sp>
        <p:sp>
          <p:nvSpPr>
            <p:cNvPr id="24617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164" cy="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zh-CN" altLang="zh-CN" b="1">
                  <a:solidFill>
                    <a:srgbClr val="000000"/>
                  </a:solidFill>
                </a:rPr>
                <a:t>A</a:t>
              </a:r>
              <a:endParaRPr lang="zh-CN" altLang="zh-CN" b="1"/>
            </a:p>
          </p:txBody>
        </p:sp>
      </p:grpSp>
      <p:grpSp>
        <p:nvGrpSpPr>
          <p:cNvPr id="26661" name="Group 37"/>
          <p:cNvGrpSpPr>
            <a:grpSpLocks/>
          </p:cNvGrpSpPr>
          <p:nvPr/>
        </p:nvGrpSpPr>
        <p:grpSpPr bwMode="auto">
          <a:xfrm>
            <a:off x="6084888" y="2085975"/>
            <a:ext cx="3062287" cy="2672954"/>
            <a:chOff x="0" y="0"/>
            <a:chExt cx="1929" cy="2245"/>
          </a:xfrm>
        </p:grpSpPr>
        <p:grpSp>
          <p:nvGrpSpPr>
            <p:cNvPr id="24596" name="Group 38"/>
            <p:cNvGrpSpPr>
              <a:grpSpLocks/>
            </p:cNvGrpSpPr>
            <p:nvPr/>
          </p:nvGrpSpPr>
          <p:grpSpPr bwMode="auto">
            <a:xfrm>
              <a:off x="862" y="272"/>
              <a:ext cx="816" cy="1587"/>
              <a:chOff x="0" y="0"/>
              <a:chExt cx="816" cy="1587"/>
            </a:xfrm>
          </p:grpSpPr>
          <p:sp>
            <p:nvSpPr>
              <p:cNvPr id="24613" name="Line 39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1587"/>
              </a:xfrm>
              <a:prstGeom prst="line">
                <a:avLst/>
              </a:prstGeom>
              <a:noFill/>
              <a:ln w="412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14" name="Line 40"/>
              <p:cNvSpPr>
                <a:spLocks noChangeShapeType="1"/>
              </p:cNvSpPr>
              <p:nvPr/>
            </p:nvSpPr>
            <p:spPr bwMode="auto">
              <a:xfrm>
                <a:off x="0" y="0"/>
                <a:ext cx="816" cy="1179"/>
              </a:xfrm>
              <a:prstGeom prst="line">
                <a:avLst/>
              </a:prstGeom>
              <a:noFill/>
              <a:ln w="412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15" name="Line 41"/>
              <p:cNvSpPr>
                <a:spLocks noChangeShapeType="1"/>
              </p:cNvSpPr>
              <p:nvPr/>
            </p:nvSpPr>
            <p:spPr bwMode="auto">
              <a:xfrm flipV="1">
                <a:off x="0" y="1179"/>
                <a:ext cx="816" cy="408"/>
              </a:xfrm>
              <a:prstGeom prst="line">
                <a:avLst/>
              </a:prstGeom>
              <a:noFill/>
              <a:ln w="412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4597" name="Text Box 42"/>
            <p:cNvSpPr txBox="1">
              <a:spLocks noChangeArrowheads="1"/>
            </p:cNvSpPr>
            <p:nvPr/>
          </p:nvSpPr>
          <p:spPr bwMode="auto">
            <a:xfrm>
              <a:off x="674" y="1806"/>
              <a:ext cx="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b="1"/>
                <a:t>B</a:t>
              </a:r>
            </a:p>
          </p:txBody>
        </p:sp>
        <p:sp>
          <p:nvSpPr>
            <p:cNvPr id="24598" name="Text Box 43"/>
            <p:cNvSpPr txBox="1">
              <a:spLocks noChangeArrowheads="1"/>
            </p:cNvSpPr>
            <p:nvPr/>
          </p:nvSpPr>
          <p:spPr bwMode="auto">
            <a:xfrm>
              <a:off x="1649" y="1270"/>
              <a:ext cx="280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b="1"/>
                <a:t>C</a:t>
              </a:r>
            </a:p>
          </p:txBody>
        </p:sp>
        <p:sp>
          <p:nvSpPr>
            <p:cNvPr id="24599" name="Text Box 44"/>
            <p:cNvSpPr txBox="1">
              <a:spLocks noChangeArrowheads="1"/>
            </p:cNvSpPr>
            <p:nvPr/>
          </p:nvSpPr>
          <p:spPr bwMode="auto">
            <a:xfrm>
              <a:off x="861" y="0"/>
              <a:ext cx="280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zh-CN" b="1"/>
                <a:t>A</a:t>
              </a:r>
            </a:p>
          </p:txBody>
        </p:sp>
        <p:sp>
          <p:nvSpPr>
            <p:cNvPr id="24600" name="Line 45"/>
            <p:cNvSpPr>
              <a:spLocks noChangeShapeType="1"/>
            </p:cNvSpPr>
            <p:nvPr/>
          </p:nvSpPr>
          <p:spPr bwMode="auto">
            <a:xfrm>
              <a:off x="862" y="1451"/>
              <a:ext cx="816" cy="0"/>
            </a:xfrm>
            <a:prstGeom prst="line">
              <a:avLst/>
            </a:prstGeom>
            <a:noFill/>
            <a:ln w="15875">
              <a:solidFill>
                <a:srgbClr val="FFFF00"/>
              </a:solidFill>
              <a:prstDash val="dashDot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1" name="Line 46"/>
            <p:cNvSpPr>
              <a:spLocks noChangeShapeType="1"/>
            </p:cNvSpPr>
            <p:nvPr/>
          </p:nvSpPr>
          <p:spPr bwMode="auto">
            <a:xfrm>
              <a:off x="46" y="1451"/>
              <a:ext cx="816" cy="0"/>
            </a:xfrm>
            <a:prstGeom prst="line">
              <a:avLst/>
            </a:prstGeom>
            <a:noFill/>
            <a:ln w="38100">
              <a:solidFill>
                <a:srgbClr val="008000"/>
              </a:solidFill>
              <a:prstDash val="dashDot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602" name="Group 47"/>
            <p:cNvGrpSpPr>
              <a:grpSpLocks/>
            </p:cNvGrpSpPr>
            <p:nvPr/>
          </p:nvGrpSpPr>
          <p:grpSpPr bwMode="auto">
            <a:xfrm flipH="1">
              <a:off x="0" y="272"/>
              <a:ext cx="862" cy="1587"/>
              <a:chOff x="0" y="0"/>
              <a:chExt cx="816" cy="1587"/>
            </a:xfrm>
          </p:grpSpPr>
          <p:sp>
            <p:nvSpPr>
              <p:cNvPr id="24610" name="Line 48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1587"/>
              </a:xfrm>
              <a:prstGeom prst="line">
                <a:avLst/>
              </a:prstGeom>
              <a:noFill/>
              <a:ln w="50800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11" name="Line 49"/>
              <p:cNvSpPr>
                <a:spLocks noChangeShapeType="1"/>
              </p:cNvSpPr>
              <p:nvPr/>
            </p:nvSpPr>
            <p:spPr bwMode="auto">
              <a:xfrm>
                <a:off x="0" y="0"/>
                <a:ext cx="816" cy="1179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12" name="Line 50"/>
              <p:cNvSpPr>
                <a:spLocks noChangeShapeType="1"/>
              </p:cNvSpPr>
              <p:nvPr/>
            </p:nvSpPr>
            <p:spPr bwMode="auto">
              <a:xfrm flipV="1">
                <a:off x="0" y="1179"/>
                <a:ext cx="816" cy="408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4603" name="Oval 51"/>
            <p:cNvSpPr>
              <a:spLocks noChangeArrowheads="1"/>
            </p:cNvSpPr>
            <p:nvPr/>
          </p:nvSpPr>
          <p:spPr bwMode="auto">
            <a:xfrm>
              <a:off x="45" y="1270"/>
              <a:ext cx="1587" cy="304"/>
            </a:xfrm>
            <a:prstGeom prst="ellipse">
              <a:avLst/>
            </a:prstGeom>
            <a:noFill/>
            <a:ln w="76200" cap="rnd">
              <a:solidFill>
                <a:srgbClr val="FF0000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24604" name="Group 52"/>
            <p:cNvGrpSpPr>
              <a:grpSpLocks/>
            </p:cNvGrpSpPr>
            <p:nvPr/>
          </p:nvGrpSpPr>
          <p:grpSpPr bwMode="auto">
            <a:xfrm>
              <a:off x="544" y="1179"/>
              <a:ext cx="409" cy="439"/>
              <a:chOff x="0" y="0"/>
              <a:chExt cx="409" cy="439"/>
            </a:xfrm>
          </p:grpSpPr>
          <p:sp>
            <p:nvSpPr>
              <p:cNvPr id="24606" name="Text Box 5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280" cy="4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zh-CN" b="1"/>
                  <a:t>D</a:t>
                </a:r>
              </a:p>
            </p:txBody>
          </p:sp>
          <p:grpSp>
            <p:nvGrpSpPr>
              <p:cNvPr id="24607" name="Group 54"/>
              <p:cNvGrpSpPr>
                <a:grpSpLocks/>
              </p:cNvGrpSpPr>
              <p:nvPr/>
            </p:nvGrpSpPr>
            <p:grpSpPr bwMode="auto">
              <a:xfrm>
                <a:off x="318" y="182"/>
                <a:ext cx="91" cy="90"/>
                <a:chOff x="0" y="0"/>
                <a:chExt cx="91" cy="90"/>
              </a:xfrm>
            </p:grpSpPr>
            <p:sp>
              <p:nvSpPr>
                <p:cNvPr id="24608" name="Line 55"/>
                <p:cNvSpPr>
                  <a:spLocks noChangeShapeType="1"/>
                </p:cNvSpPr>
                <p:nvPr/>
              </p:nvSpPr>
              <p:spPr bwMode="auto">
                <a:xfrm>
                  <a:off x="0" y="0"/>
                  <a:ext cx="91" cy="0"/>
                </a:xfrm>
                <a:prstGeom prst="line">
                  <a:avLst/>
                </a:prstGeom>
                <a:noFill/>
                <a:ln w="412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609" name="Line 56"/>
                <p:cNvSpPr>
                  <a:spLocks noChangeShapeType="1"/>
                </p:cNvSpPr>
                <p:nvPr/>
              </p:nvSpPr>
              <p:spPr bwMode="auto">
                <a:xfrm>
                  <a:off x="91" y="0"/>
                  <a:ext cx="0" cy="90"/>
                </a:xfrm>
                <a:prstGeom prst="line">
                  <a:avLst/>
                </a:prstGeom>
                <a:noFill/>
                <a:ln w="412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4605" name="Line 57"/>
            <p:cNvSpPr>
              <a:spLocks noChangeShapeType="1"/>
            </p:cNvSpPr>
            <p:nvPr/>
          </p:nvSpPr>
          <p:spPr bwMode="auto">
            <a:xfrm>
              <a:off x="862" y="1451"/>
              <a:ext cx="816" cy="0"/>
            </a:xfrm>
            <a:prstGeom prst="line">
              <a:avLst/>
            </a:prstGeom>
            <a:noFill/>
            <a:ln w="412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8" grpId="0" autoUpdateAnimBg="0"/>
      <p:bldP spid="2663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611188" y="838200"/>
          <a:ext cx="1800225" cy="685800"/>
        </p:xfrm>
        <a:graphic>
          <a:graphicData uri="http://schemas.openxmlformats.org/presentationml/2006/ole">
            <p:oleObj spid="_x0000_s25602" r:id="rId3" imgW="800100" imgH="406400" progId="Equation.DSMT4">
              <p:embed/>
            </p:oleObj>
          </a:graphicData>
        </a:graphic>
      </p:graphicFrame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60364" y="3112294"/>
            <a:ext cx="78835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 圆锥的侧面积与底面积的和叫做圆锥的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全面积</a:t>
            </a:r>
            <a:endParaRPr lang="en-US" altLang="zh-CN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260475" y="88107"/>
            <a:ext cx="61928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ea typeface="黑体" pitchFamily="49" charset="-122"/>
              </a:rPr>
              <a:t>小  结</a:t>
            </a:r>
          </a:p>
        </p:txBody>
      </p:sp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3263900" y="816769"/>
          <a:ext cx="2560638" cy="728663"/>
        </p:xfrm>
        <a:graphic>
          <a:graphicData uri="http://schemas.openxmlformats.org/presentationml/2006/ole">
            <p:oleObj spid="_x0000_s25605" r:id="rId4" imgW="1168400" imgH="406400" progId="Equation.DSMT4">
              <p:embed/>
            </p:oleObj>
          </a:graphicData>
        </a:graphic>
      </p:graphicFrame>
      <p:graphicFrame>
        <p:nvGraphicFramePr>
          <p:cNvPr id="27654" name="Object 6"/>
          <p:cNvGraphicFramePr>
            <a:graphicFrameLocks noChangeAspect="1"/>
          </p:cNvGraphicFramePr>
          <p:nvPr/>
        </p:nvGraphicFramePr>
        <p:xfrm>
          <a:off x="1531938" y="1840706"/>
          <a:ext cx="2214562" cy="563166"/>
        </p:xfrm>
        <a:graphic>
          <a:graphicData uri="http://schemas.openxmlformats.org/presentationml/2006/ole">
            <p:oleObj spid="_x0000_s25606" r:id="rId5" imgW="826217" imgH="279643" progId="Equation.DSMT4">
              <p:embed/>
            </p:oleObj>
          </a:graphicData>
        </a:graphic>
      </p:graphicFrame>
      <p:sp>
        <p:nvSpPr>
          <p:cNvPr id="27655" name="AutoShape 7"/>
          <p:cNvSpPr>
            <a:spLocks noChangeArrowheads="1"/>
          </p:cNvSpPr>
          <p:nvPr/>
        </p:nvSpPr>
        <p:spPr bwMode="auto">
          <a:xfrm>
            <a:off x="2484438" y="1059657"/>
            <a:ext cx="792162" cy="189310"/>
          </a:xfrm>
          <a:prstGeom prst="rightArrow">
            <a:avLst>
              <a:gd name="adj1" fmla="val 50000"/>
              <a:gd name="adj2" fmla="val 78459"/>
            </a:avLst>
          </a:prstGeom>
          <a:solidFill>
            <a:srgbClr val="006600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071538" y="3857634"/>
          <a:ext cx="4759325" cy="546497"/>
        </p:xfrm>
        <a:graphic>
          <a:graphicData uri="http://schemas.openxmlformats.org/presentationml/2006/ole">
            <p:oleObj spid="_x0000_s25608" r:id="rId6" imgW="2170758" imgH="304668" progId="Equation.DSMT4">
              <p:embed/>
            </p:oleObj>
          </a:graphicData>
        </a:graphic>
      </p:graphicFrame>
      <p:grpSp>
        <p:nvGrpSpPr>
          <p:cNvPr id="25609" name="Group 9"/>
          <p:cNvGrpSpPr>
            <a:grpSpLocks noChangeAspect="1"/>
          </p:cNvGrpSpPr>
          <p:nvPr/>
        </p:nvGrpSpPr>
        <p:grpSpPr bwMode="auto">
          <a:xfrm>
            <a:off x="5940425" y="27385"/>
            <a:ext cx="2921000" cy="2864644"/>
            <a:chOff x="0" y="0"/>
            <a:chExt cx="1840" cy="2406"/>
          </a:xfrm>
        </p:grpSpPr>
        <p:sp>
          <p:nvSpPr>
            <p:cNvPr id="25610" name="AutoShape 10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1840" cy="2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1" name="Freeform 11"/>
            <p:cNvSpPr>
              <a:spLocks/>
            </p:cNvSpPr>
            <p:nvPr/>
          </p:nvSpPr>
          <p:spPr bwMode="auto">
            <a:xfrm>
              <a:off x="503" y="72"/>
              <a:ext cx="1175" cy="2124"/>
            </a:xfrm>
            <a:custGeom>
              <a:avLst/>
              <a:gdLst>
                <a:gd name="T0" fmla="*/ 2518 w 196"/>
                <a:gd name="T1" fmla="*/ 12744 h 354"/>
                <a:gd name="T2" fmla="*/ 7044 w 196"/>
                <a:gd name="T3" fmla="*/ 6192 h 354"/>
                <a:gd name="T4" fmla="*/ 3345 w 196"/>
                <a:gd name="T5" fmla="*/ 0 h 354"/>
                <a:gd name="T6" fmla="*/ 0 w 196"/>
                <a:gd name="T7" fmla="*/ 6192 h 354"/>
                <a:gd name="T8" fmla="*/ 2518 w 196"/>
                <a:gd name="T9" fmla="*/ 12744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" h="354">
                  <a:moveTo>
                    <a:pt x="70" y="354"/>
                  </a:moveTo>
                  <a:cubicBezTo>
                    <a:pt x="146" y="325"/>
                    <a:pt x="196" y="252"/>
                    <a:pt x="196" y="172"/>
                  </a:cubicBezTo>
                  <a:cubicBezTo>
                    <a:pt x="196" y="100"/>
                    <a:pt x="156" y="34"/>
                    <a:pt x="93" y="0"/>
                  </a:cubicBezTo>
                  <a:lnTo>
                    <a:pt x="0" y="172"/>
                  </a:lnTo>
                  <a:lnTo>
                    <a:pt x="70" y="354"/>
                  </a:lnTo>
                  <a:close/>
                </a:path>
              </a:pathLst>
            </a:custGeom>
            <a:noFill/>
            <a:ln w="0" cmpd="sng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2" name="Arc 12"/>
            <p:cNvSpPr>
              <a:spLocks/>
            </p:cNvSpPr>
            <p:nvPr/>
          </p:nvSpPr>
          <p:spPr bwMode="auto">
            <a:xfrm>
              <a:off x="504" y="72"/>
              <a:ext cx="1175" cy="2129"/>
            </a:xfrm>
            <a:custGeom>
              <a:avLst/>
              <a:gdLst>
                <a:gd name="T0" fmla="*/ 31 w 21600"/>
                <a:gd name="T1" fmla="*/ 0 h 39096"/>
                <a:gd name="T2" fmla="*/ 23 w 21600"/>
                <a:gd name="T3" fmla="*/ 116 h 39096"/>
                <a:gd name="T4" fmla="*/ 0 w 21600"/>
                <a:gd name="T5" fmla="*/ 56 h 3909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9096" fill="none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</a:path>
                <a:path w="21600" h="39096" stroke="0" extrusionOk="0">
                  <a:moveTo>
                    <a:pt x="10355" y="-1"/>
                  </a:moveTo>
                  <a:cubicBezTo>
                    <a:pt x="17287" y="3786"/>
                    <a:pt x="21600" y="11056"/>
                    <a:pt x="21600" y="18956"/>
                  </a:cubicBezTo>
                  <a:cubicBezTo>
                    <a:pt x="21600" y="27873"/>
                    <a:pt x="16120" y="35873"/>
                    <a:pt x="7806" y="39096"/>
                  </a:cubicBezTo>
                  <a:lnTo>
                    <a:pt x="0" y="18956"/>
                  </a:lnTo>
                  <a:lnTo>
                    <a:pt x="10355" y="-1"/>
                  </a:lnTo>
                  <a:close/>
                </a:path>
              </a:pathLst>
            </a:custGeom>
            <a:solidFill>
              <a:schemeClr val="accent2"/>
            </a:solidFill>
            <a:ln w="38100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3" name="Rectangle 13"/>
            <p:cNvSpPr>
              <a:spLocks noChangeArrowheads="1"/>
            </p:cNvSpPr>
            <p:nvPr/>
          </p:nvSpPr>
          <p:spPr bwMode="auto">
            <a:xfrm>
              <a:off x="1714" y="1104"/>
              <a:ext cx="72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 sz="3200" b="1" i="1">
                  <a:solidFill>
                    <a:srgbClr val="FF0000"/>
                  </a:solidFill>
                  <a:ea typeface="黑体" pitchFamily="49" charset="-122"/>
                </a:rPr>
                <a:t>l</a:t>
              </a:r>
              <a:endParaRPr lang="en-US" altLang="zh-CN" sz="320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25614" name="Freeform 14"/>
            <p:cNvSpPr>
              <a:spLocks/>
            </p:cNvSpPr>
            <p:nvPr/>
          </p:nvSpPr>
          <p:spPr bwMode="auto">
            <a:xfrm>
              <a:off x="78" y="2202"/>
              <a:ext cx="851" cy="150"/>
            </a:xfrm>
            <a:custGeom>
              <a:avLst/>
              <a:gdLst>
                <a:gd name="T0" fmla="*/ 851 w 851"/>
                <a:gd name="T1" fmla="*/ 12 h 150"/>
                <a:gd name="T2" fmla="*/ 845 w 851"/>
                <a:gd name="T3" fmla="*/ 24 h 150"/>
                <a:gd name="T4" fmla="*/ 839 w 851"/>
                <a:gd name="T5" fmla="*/ 36 h 150"/>
                <a:gd name="T6" fmla="*/ 827 w 851"/>
                <a:gd name="T7" fmla="*/ 48 h 150"/>
                <a:gd name="T8" fmla="*/ 821 w 851"/>
                <a:gd name="T9" fmla="*/ 60 h 150"/>
                <a:gd name="T10" fmla="*/ 809 w 851"/>
                <a:gd name="T11" fmla="*/ 66 h 150"/>
                <a:gd name="T12" fmla="*/ 797 w 851"/>
                <a:gd name="T13" fmla="*/ 72 h 150"/>
                <a:gd name="T14" fmla="*/ 785 w 851"/>
                <a:gd name="T15" fmla="*/ 78 h 150"/>
                <a:gd name="T16" fmla="*/ 767 w 851"/>
                <a:gd name="T17" fmla="*/ 90 h 150"/>
                <a:gd name="T18" fmla="*/ 755 w 851"/>
                <a:gd name="T19" fmla="*/ 96 h 150"/>
                <a:gd name="T20" fmla="*/ 743 w 851"/>
                <a:gd name="T21" fmla="*/ 102 h 150"/>
                <a:gd name="T22" fmla="*/ 725 w 851"/>
                <a:gd name="T23" fmla="*/ 102 h 150"/>
                <a:gd name="T24" fmla="*/ 713 w 851"/>
                <a:gd name="T25" fmla="*/ 108 h 150"/>
                <a:gd name="T26" fmla="*/ 701 w 851"/>
                <a:gd name="T27" fmla="*/ 114 h 150"/>
                <a:gd name="T28" fmla="*/ 689 w 851"/>
                <a:gd name="T29" fmla="*/ 120 h 150"/>
                <a:gd name="T30" fmla="*/ 671 w 851"/>
                <a:gd name="T31" fmla="*/ 120 h 150"/>
                <a:gd name="T32" fmla="*/ 659 w 851"/>
                <a:gd name="T33" fmla="*/ 126 h 150"/>
                <a:gd name="T34" fmla="*/ 641 w 851"/>
                <a:gd name="T35" fmla="*/ 126 h 150"/>
                <a:gd name="T36" fmla="*/ 629 w 851"/>
                <a:gd name="T37" fmla="*/ 132 h 150"/>
                <a:gd name="T38" fmla="*/ 611 w 851"/>
                <a:gd name="T39" fmla="*/ 132 h 150"/>
                <a:gd name="T40" fmla="*/ 599 w 851"/>
                <a:gd name="T41" fmla="*/ 138 h 150"/>
                <a:gd name="T42" fmla="*/ 581 w 851"/>
                <a:gd name="T43" fmla="*/ 138 h 150"/>
                <a:gd name="T44" fmla="*/ 563 w 851"/>
                <a:gd name="T45" fmla="*/ 138 h 150"/>
                <a:gd name="T46" fmla="*/ 551 w 851"/>
                <a:gd name="T47" fmla="*/ 144 h 150"/>
                <a:gd name="T48" fmla="*/ 533 w 851"/>
                <a:gd name="T49" fmla="*/ 144 h 150"/>
                <a:gd name="T50" fmla="*/ 515 w 851"/>
                <a:gd name="T51" fmla="*/ 144 h 150"/>
                <a:gd name="T52" fmla="*/ 497 w 851"/>
                <a:gd name="T53" fmla="*/ 144 h 150"/>
                <a:gd name="T54" fmla="*/ 479 w 851"/>
                <a:gd name="T55" fmla="*/ 144 h 150"/>
                <a:gd name="T56" fmla="*/ 467 w 851"/>
                <a:gd name="T57" fmla="*/ 150 h 150"/>
                <a:gd name="T58" fmla="*/ 449 w 851"/>
                <a:gd name="T59" fmla="*/ 150 h 150"/>
                <a:gd name="T60" fmla="*/ 431 w 851"/>
                <a:gd name="T61" fmla="*/ 150 h 150"/>
                <a:gd name="T62" fmla="*/ 413 w 851"/>
                <a:gd name="T63" fmla="*/ 150 h 150"/>
                <a:gd name="T64" fmla="*/ 395 w 851"/>
                <a:gd name="T65" fmla="*/ 150 h 150"/>
                <a:gd name="T66" fmla="*/ 378 w 851"/>
                <a:gd name="T67" fmla="*/ 150 h 150"/>
                <a:gd name="T68" fmla="*/ 366 w 851"/>
                <a:gd name="T69" fmla="*/ 144 h 150"/>
                <a:gd name="T70" fmla="*/ 348 w 851"/>
                <a:gd name="T71" fmla="*/ 144 h 150"/>
                <a:gd name="T72" fmla="*/ 330 w 851"/>
                <a:gd name="T73" fmla="*/ 144 h 150"/>
                <a:gd name="T74" fmla="*/ 312 w 851"/>
                <a:gd name="T75" fmla="*/ 144 h 150"/>
                <a:gd name="T76" fmla="*/ 294 w 851"/>
                <a:gd name="T77" fmla="*/ 144 h 150"/>
                <a:gd name="T78" fmla="*/ 282 w 851"/>
                <a:gd name="T79" fmla="*/ 138 h 150"/>
                <a:gd name="T80" fmla="*/ 264 w 851"/>
                <a:gd name="T81" fmla="*/ 138 h 150"/>
                <a:gd name="T82" fmla="*/ 252 w 851"/>
                <a:gd name="T83" fmla="*/ 132 h 150"/>
                <a:gd name="T84" fmla="*/ 234 w 851"/>
                <a:gd name="T85" fmla="*/ 132 h 150"/>
                <a:gd name="T86" fmla="*/ 216 w 851"/>
                <a:gd name="T87" fmla="*/ 132 h 150"/>
                <a:gd name="T88" fmla="*/ 204 w 851"/>
                <a:gd name="T89" fmla="*/ 126 h 150"/>
                <a:gd name="T90" fmla="*/ 186 w 851"/>
                <a:gd name="T91" fmla="*/ 126 h 150"/>
                <a:gd name="T92" fmla="*/ 174 w 851"/>
                <a:gd name="T93" fmla="*/ 120 h 150"/>
                <a:gd name="T94" fmla="*/ 162 w 851"/>
                <a:gd name="T95" fmla="*/ 114 h 150"/>
                <a:gd name="T96" fmla="*/ 144 w 851"/>
                <a:gd name="T97" fmla="*/ 114 h 150"/>
                <a:gd name="T98" fmla="*/ 132 w 851"/>
                <a:gd name="T99" fmla="*/ 108 h 150"/>
                <a:gd name="T100" fmla="*/ 120 w 851"/>
                <a:gd name="T101" fmla="*/ 102 h 150"/>
                <a:gd name="T102" fmla="*/ 108 w 851"/>
                <a:gd name="T103" fmla="*/ 96 h 150"/>
                <a:gd name="T104" fmla="*/ 96 w 851"/>
                <a:gd name="T105" fmla="*/ 90 h 150"/>
                <a:gd name="T106" fmla="*/ 78 w 851"/>
                <a:gd name="T107" fmla="*/ 84 h 150"/>
                <a:gd name="T108" fmla="*/ 60 w 851"/>
                <a:gd name="T109" fmla="*/ 78 h 150"/>
                <a:gd name="T110" fmla="*/ 48 w 851"/>
                <a:gd name="T111" fmla="*/ 72 h 150"/>
                <a:gd name="T112" fmla="*/ 42 w 851"/>
                <a:gd name="T113" fmla="*/ 60 h 150"/>
                <a:gd name="T114" fmla="*/ 30 w 851"/>
                <a:gd name="T115" fmla="*/ 54 h 150"/>
                <a:gd name="T116" fmla="*/ 18 w 851"/>
                <a:gd name="T117" fmla="*/ 48 h 150"/>
                <a:gd name="T118" fmla="*/ 12 w 851"/>
                <a:gd name="T119" fmla="*/ 30 h 150"/>
                <a:gd name="T120" fmla="*/ 6 w 851"/>
                <a:gd name="T121" fmla="*/ 18 h 150"/>
                <a:gd name="T122" fmla="*/ 0 w 851"/>
                <a:gd name="T123" fmla="*/ 6 h 15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1" h="150">
                  <a:moveTo>
                    <a:pt x="851" y="0"/>
                  </a:moveTo>
                  <a:lnTo>
                    <a:pt x="851" y="6"/>
                  </a:lnTo>
                  <a:lnTo>
                    <a:pt x="851" y="12"/>
                  </a:lnTo>
                  <a:lnTo>
                    <a:pt x="851" y="18"/>
                  </a:lnTo>
                  <a:lnTo>
                    <a:pt x="845" y="18"/>
                  </a:lnTo>
                  <a:lnTo>
                    <a:pt x="845" y="24"/>
                  </a:lnTo>
                  <a:lnTo>
                    <a:pt x="845" y="30"/>
                  </a:lnTo>
                  <a:lnTo>
                    <a:pt x="839" y="30"/>
                  </a:lnTo>
                  <a:lnTo>
                    <a:pt x="839" y="36"/>
                  </a:lnTo>
                  <a:lnTo>
                    <a:pt x="833" y="42"/>
                  </a:lnTo>
                  <a:lnTo>
                    <a:pt x="833" y="48"/>
                  </a:lnTo>
                  <a:lnTo>
                    <a:pt x="827" y="48"/>
                  </a:lnTo>
                  <a:lnTo>
                    <a:pt x="827" y="54"/>
                  </a:lnTo>
                  <a:lnTo>
                    <a:pt x="821" y="54"/>
                  </a:lnTo>
                  <a:lnTo>
                    <a:pt x="821" y="60"/>
                  </a:lnTo>
                  <a:lnTo>
                    <a:pt x="815" y="60"/>
                  </a:lnTo>
                  <a:lnTo>
                    <a:pt x="809" y="60"/>
                  </a:lnTo>
                  <a:lnTo>
                    <a:pt x="809" y="66"/>
                  </a:lnTo>
                  <a:lnTo>
                    <a:pt x="803" y="66"/>
                  </a:lnTo>
                  <a:lnTo>
                    <a:pt x="803" y="72"/>
                  </a:lnTo>
                  <a:lnTo>
                    <a:pt x="797" y="72"/>
                  </a:lnTo>
                  <a:lnTo>
                    <a:pt x="791" y="72"/>
                  </a:lnTo>
                  <a:lnTo>
                    <a:pt x="791" y="78"/>
                  </a:lnTo>
                  <a:lnTo>
                    <a:pt x="785" y="78"/>
                  </a:lnTo>
                  <a:lnTo>
                    <a:pt x="779" y="84"/>
                  </a:lnTo>
                  <a:lnTo>
                    <a:pt x="773" y="84"/>
                  </a:lnTo>
                  <a:lnTo>
                    <a:pt x="767" y="90"/>
                  </a:lnTo>
                  <a:lnTo>
                    <a:pt x="761" y="90"/>
                  </a:lnTo>
                  <a:lnTo>
                    <a:pt x="755" y="90"/>
                  </a:lnTo>
                  <a:lnTo>
                    <a:pt x="755" y="96"/>
                  </a:lnTo>
                  <a:lnTo>
                    <a:pt x="749" y="96"/>
                  </a:lnTo>
                  <a:lnTo>
                    <a:pt x="743" y="96"/>
                  </a:lnTo>
                  <a:lnTo>
                    <a:pt x="743" y="102"/>
                  </a:lnTo>
                  <a:lnTo>
                    <a:pt x="737" y="102"/>
                  </a:lnTo>
                  <a:lnTo>
                    <a:pt x="731" y="102"/>
                  </a:lnTo>
                  <a:lnTo>
                    <a:pt x="725" y="102"/>
                  </a:lnTo>
                  <a:lnTo>
                    <a:pt x="725" y="108"/>
                  </a:lnTo>
                  <a:lnTo>
                    <a:pt x="719" y="108"/>
                  </a:lnTo>
                  <a:lnTo>
                    <a:pt x="713" y="108"/>
                  </a:lnTo>
                  <a:lnTo>
                    <a:pt x="707" y="108"/>
                  </a:lnTo>
                  <a:lnTo>
                    <a:pt x="707" y="114"/>
                  </a:lnTo>
                  <a:lnTo>
                    <a:pt x="701" y="114"/>
                  </a:lnTo>
                  <a:lnTo>
                    <a:pt x="695" y="114"/>
                  </a:lnTo>
                  <a:lnTo>
                    <a:pt x="689" y="114"/>
                  </a:lnTo>
                  <a:lnTo>
                    <a:pt x="689" y="120"/>
                  </a:lnTo>
                  <a:lnTo>
                    <a:pt x="683" y="120"/>
                  </a:lnTo>
                  <a:lnTo>
                    <a:pt x="677" y="120"/>
                  </a:lnTo>
                  <a:lnTo>
                    <a:pt x="671" y="120"/>
                  </a:lnTo>
                  <a:lnTo>
                    <a:pt x="665" y="120"/>
                  </a:lnTo>
                  <a:lnTo>
                    <a:pt x="665" y="126"/>
                  </a:lnTo>
                  <a:lnTo>
                    <a:pt x="659" y="126"/>
                  </a:lnTo>
                  <a:lnTo>
                    <a:pt x="653" y="126"/>
                  </a:lnTo>
                  <a:lnTo>
                    <a:pt x="647" y="126"/>
                  </a:lnTo>
                  <a:lnTo>
                    <a:pt x="641" y="126"/>
                  </a:lnTo>
                  <a:lnTo>
                    <a:pt x="635" y="126"/>
                  </a:lnTo>
                  <a:lnTo>
                    <a:pt x="635" y="132"/>
                  </a:lnTo>
                  <a:lnTo>
                    <a:pt x="629" y="132"/>
                  </a:lnTo>
                  <a:lnTo>
                    <a:pt x="623" y="132"/>
                  </a:lnTo>
                  <a:lnTo>
                    <a:pt x="617" y="132"/>
                  </a:lnTo>
                  <a:lnTo>
                    <a:pt x="611" y="132"/>
                  </a:lnTo>
                  <a:lnTo>
                    <a:pt x="605" y="132"/>
                  </a:lnTo>
                  <a:lnTo>
                    <a:pt x="599" y="132"/>
                  </a:lnTo>
                  <a:lnTo>
                    <a:pt x="599" y="138"/>
                  </a:lnTo>
                  <a:lnTo>
                    <a:pt x="593" y="138"/>
                  </a:lnTo>
                  <a:lnTo>
                    <a:pt x="587" y="138"/>
                  </a:lnTo>
                  <a:lnTo>
                    <a:pt x="581" y="138"/>
                  </a:lnTo>
                  <a:lnTo>
                    <a:pt x="575" y="138"/>
                  </a:lnTo>
                  <a:lnTo>
                    <a:pt x="569" y="138"/>
                  </a:lnTo>
                  <a:lnTo>
                    <a:pt x="563" y="138"/>
                  </a:lnTo>
                  <a:lnTo>
                    <a:pt x="557" y="138"/>
                  </a:lnTo>
                  <a:lnTo>
                    <a:pt x="557" y="144"/>
                  </a:lnTo>
                  <a:lnTo>
                    <a:pt x="551" y="144"/>
                  </a:lnTo>
                  <a:lnTo>
                    <a:pt x="545" y="144"/>
                  </a:lnTo>
                  <a:lnTo>
                    <a:pt x="539" y="144"/>
                  </a:lnTo>
                  <a:lnTo>
                    <a:pt x="533" y="144"/>
                  </a:lnTo>
                  <a:lnTo>
                    <a:pt x="527" y="144"/>
                  </a:lnTo>
                  <a:lnTo>
                    <a:pt x="521" y="144"/>
                  </a:lnTo>
                  <a:lnTo>
                    <a:pt x="515" y="144"/>
                  </a:lnTo>
                  <a:lnTo>
                    <a:pt x="509" y="144"/>
                  </a:lnTo>
                  <a:lnTo>
                    <a:pt x="503" y="144"/>
                  </a:lnTo>
                  <a:lnTo>
                    <a:pt x="497" y="144"/>
                  </a:lnTo>
                  <a:lnTo>
                    <a:pt x="491" y="144"/>
                  </a:lnTo>
                  <a:lnTo>
                    <a:pt x="485" y="144"/>
                  </a:lnTo>
                  <a:lnTo>
                    <a:pt x="479" y="144"/>
                  </a:lnTo>
                  <a:lnTo>
                    <a:pt x="479" y="150"/>
                  </a:lnTo>
                  <a:lnTo>
                    <a:pt x="473" y="150"/>
                  </a:lnTo>
                  <a:lnTo>
                    <a:pt x="467" y="150"/>
                  </a:lnTo>
                  <a:lnTo>
                    <a:pt x="461" y="150"/>
                  </a:lnTo>
                  <a:lnTo>
                    <a:pt x="455" y="150"/>
                  </a:lnTo>
                  <a:lnTo>
                    <a:pt x="449" y="150"/>
                  </a:lnTo>
                  <a:lnTo>
                    <a:pt x="443" y="150"/>
                  </a:lnTo>
                  <a:lnTo>
                    <a:pt x="437" y="150"/>
                  </a:lnTo>
                  <a:lnTo>
                    <a:pt x="431" y="150"/>
                  </a:lnTo>
                  <a:lnTo>
                    <a:pt x="425" y="150"/>
                  </a:lnTo>
                  <a:lnTo>
                    <a:pt x="419" y="150"/>
                  </a:lnTo>
                  <a:lnTo>
                    <a:pt x="413" y="150"/>
                  </a:lnTo>
                  <a:lnTo>
                    <a:pt x="407" y="150"/>
                  </a:lnTo>
                  <a:lnTo>
                    <a:pt x="401" y="150"/>
                  </a:lnTo>
                  <a:lnTo>
                    <a:pt x="395" y="150"/>
                  </a:lnTo>
                  <a:lnTo>
                    <a:pt x="389" y="150"/>
                  </a:lnTo>
                  <a:lnTo>
                    <a:pt x="383" y="150"/>
                  </a:lnTo>
                  <a:lnTo>
                    <a:pt x="378" y="150"/>
                  </a:lnTo>
                  <a:lnTo>
                    <a:pt x="372" y="150"/>
                  </a:lnTo>
                  <a:lnTo>
                    <a:pt x="372" y="144"/>
                  </a:lnTo>
                  <a:lnTo>
                    <a:pt x="366" y="144"/>
                  </a:lnTo>
                  <a:lnTo>
                    <a:pt x="360" y="144"/>
                  </a:lnTo>
                  <a:lnTo>
                    <a:pt x="354" y="144"/>
                  </a:lnTo>
                  <a:lnTo>
                    <a:pt x="348" y="144"/>
                  </a:lnTo>
                  <a:lnTo>
                    <a:pt x="342" y="144"/>
                  </a:lnTo>
                  <a:lnTo>
                    <a:pt x="336" y="144"/>
                  </a:lnTo>
                  <a:lnTo>
                    <a:pt x="330" y="144"/>
                  </a:lnTo>
                  <a:lnTo>
                    <a:pt x="324" y="144"/>
                  </a:lnTo>
                  <a:lnTo>
                    <a:pt x="318" y="144"/>
                  </a:lnTo>
                  <a:lnTo>
                    <a:pt x="312" y="144"/>
                  </a:lnTo>
                  <a:lnTo>
                    <a:pt x="306" y="144"/>
                  </a:lnTo>
                  <a:lnTo>
                    <a:pt x="300" y="144"/>
                  </a:lnTo>
                  <a:lnTo>
                    <a:pt x="294" y="144"/>
                  </a:lnTo>
                  <a:lnTo>
                    <a:pt x="294" y="138"/>
                  </a:lnTo>
                  <a:lnTo>
                    <a:pt x="288" y="138"/>
                  </a:lnTo>
                  <a:lnTo>
                    <a:pt x="282" y="138"/>
                  </a:lnTo>
                  <a:lnTo>
                    <a:pt x="276" y="138"/>
                  </a:lnTo>
                  <a:lnTo>
                    <a:pt x="270" y="138"/>
                  </a:lnTo>
                  <a:lnTo>
                    <a:pt x="264" y="138"/>
                  </a:lnTo>
                  <a:lnTo>
                    <a:pt x="258" y="138"/>
                  </a:lnTo>
                  <a:lnTo>
                    <a:pt x="252" y="138"/>
                  </a:lnTo>
                  <a:lnTo>
                    <a:pt x="252" y="132"/>
                  </a:lnTo>
                  <a:lnTo>
                    <a:pt x="246" y="132"/>
                  </a:lnTo>
                  <a:lnTo>
                    <a:pt x="240" y="132"/>
                  </a:lnTo>
                  <a:lnTo>
                    <a:pt x="234" y="132"/>
                  </a:lnTo>
                  <a:lnTo>
                    <a:pt x="228" y="132"/>
                  </a:lnTo>
                  <a:lnTo>
                    <a:pt x="222" y="132"/>
                  </a:lnTo>
                  <a:lnTo>
                    <a:pt x="216" y="132"/>
                  </a:lnTo>
                  <a:lnTo>
                    <a:pt x="216" y="126"/>
                  </a:lnTo>
                  <a:lnTo>
                    <a:pt x="210" y="126"/>
                  </a:lnTo>
                  <a:lnTo>
                    <a:pt x="204" y="126"/>
                  </a:lnTo>
                  <a:lnTo>
                    <a:pt x="198" y="126"/>
                  </a:lnTo>
                  <a:lnTo>
                    <a:pt x="192" y="126"/>
                  </a:lnTo>
                  <a:lnTo>
                    <a:pt x="186" y="126"/>
                  </a:lnTo>
                  <a:lnTo>
                    <a:pt x="186" y="120"/>
                  </a:lnTo>
                  <a:lnTo>
                    <a:pt x="180" y="120"/>
                  </a:lnTo>
                  <a:lnTo>
                    <a:pt x="174" y="120"/>
                  </a:lnTo>
                  <a:lnTo>
                    <a:pt x="168" y="120"/>
                  </a:lnTo>
                  <a:lnTo>
                    <a:pt x="162" y="120"/>
                  </a:lnTo>
                  <a:lnTo>
                    <a:pt x="162" y="114"/>
                  </a:lnTo>
                  <a:lnTo>
                    <a:pt x="156" y="114"/>
                  </a:lnTo>
                  <a:lnTo>
                    <a:pt x="150" y="114"/>
                  </a:lnTo>
                  <a:lnTo>
                    <a:pt x="144" y="114"/>
                  </a:lnTo>
                  <a:lnTo>
                    <a:pt x="144" y="108"/>
                  </a:lnTo>
                  <a:lnTo>
                    <a:pt x="138" y="108"/>
                  </a:lnTo>
                  <a:lnTo>
                    <a:pt x="132" y="108"/>
                  </a:lnTo>
                  <a:lnTo>
                    <a:pt x="126" y="108"/>
                  </a:lnTo>
                  <a:lnTo>
                    <a:pt x="126" y="102"/>
                  </a:lnTo>
                  <a:lnTo>
                    <a:pt x="120" y="102"/>
                  </a:lnTo>
                  <a:lnTo>
                    <a:pt x="114" y="102"/>
                  </a:lnTo>
                  <a:lnTo>
                    <a:pt x="108" y="102"/>
                  </a:lnTo>
                  <a:lnTo>
                    <a:pt x="108" y="96"/>
                  </a:lnTo>
                  <a:lnTo>
                    <a:pt x="102" y="96"/>
                  </a:lnTo>
                  <a:lnTo>
                    <a:pt x="96" y="96"/>
                  </a:lnTo>
                  <a:lnTo>
                    <a:pt x="96" y="90"/>
                  </a:lnTo>
                  <a:lnTo>
                    <a:pt x="90" y="90"/>
                  </a:lnTo>
                  <a:lnTo>
                    <a:pt x="84" y="90"/>
                  </a:lnTo>
                  <a:lnTo>
                    <a:pt x="78" y="84"/>
                  </a:lnTo>
                  <a:lnTo>
                    <a:pt x="72" y="84"/>
                  </a:lnTo>
                  <a:lnTo>
                    <a:pt x="66" y="78"/>
                  </a:lnTo>
                  <a:lnTo>
                    <a:pt x="60" y="78"/>
                  </a:lnTo>
                  <a:lnTo>
                    <a:pt x="60" y="72"/>
                  </a:lnTo>
                  <a:lnTo>
                    <a:pt x="54" y="72"/>
                  </a:lnTo>
                  <a:lnTo>
                    <a:pt x="48" y="72"/>
                  </a:lnTo>
                  <a:lnTo>
                    <a:pt x="48" y="66"/>
                  </a:lnTo>
                  <a:lnTo>
                    <a:pt x="42" y="66"/>
                  </a:lnTo>
                  <a:lnTo>
                    <a:pt x="42" y="60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4" y="48"/>
                  </a:lnTo>
                  <a:lnTo>
                    <a:pt x="18" y="48"/>
                  </a:lnTo>
                  <a:lnTo>
                    <a:pt x="18" y="42"/>
                  </a:lnTo>
                  <a:lnTo>
                    <a:pt x="12" y="36"/>
                  </a:lnTo>
                  <a:lnTo>
                    <a:pt x="12" y="30"/>
                  </a:lnTo>
                  <a:lnTo>
                    <a:pt x="6" y="30"/>
                  </a:lnTo>
                  <a:lnTo>
                    <a:pt x="6" y="24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8100" cmpd="sng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5" name="Rectangle 15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5616" name="Rectangle 16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5617" name="Freeform 17"/>
            <p:cNvSpPr>
              <a:spLocks/>
            </p:cNvSpPr>
            <p:nvPr/>
          </p:nvSpPr>
          <p:spPr bwMode="auto">
            <a:xfrm>
              <a:off x="78" y="2052"/>
              <a:ext cx="851" cy="150"/>
            </a:xfrm>
            <a:custGeom>
              <a:avLst/>
              <a:gdLst>
                <a:gd name="T0" fmla="*/ 851 w 851"/>
                <a:gd name="T1" fmla="*/ 138 h 150"/>
                <a:gd name="T2" fmla="*/ 845 w 851"/>
                <a:gd name="T3" fmla="*/ 126 h 150"/>
                <a:gd name="T4" fmla="*/ 839 w 851"/>
                <a:gd name="T5" fmla="*/ 114 h 150"/>
                <a:gd name="T6" fmla="*/ 833 w 851"/>
                <a:gd name="T7" fmla="*/ 102 h 150"/>
                <a:gd name="T8" fmla="*/ 821 w 851"/>
                <a:gd name="T9" fmla="*/ 96 h 150"/>
                <a:gd name="T10" fmla="*/ 809 w 851"/>
                <a:gd name="T11" fmla="*/ 90 h 150"/>
                <a:gd name="T12" fmla="*/ 803 w 851"/>
                <a:gd name="T13" fmla="*/ 78 h 150"/>
                <a:gd name="T14" fmla="*/ 785 w 851"/>
                <a:gd name="T15" fmla="*/ 72 h 150"/>
                <a:gd name="T16" fmla="*/ 773 w 851"/>
                <a:gd name="T17" fmla="*/ 66 h 150"/>
                <a:gd name="T18" fmla="*/ 761 w 851"/>
                <a:gd name="T19" fmla="*/ 60 h 150"/>
                <a:gd name="T20" fmla="*/ 749 w 851"/>
                <a:gd name="T21" fmla="*/ 54 h 150"/>
                <a:gd name="T22" fmla="*/ 737 w 851"/>
                <a:gd name="T23" fmla="*/ 48 h 150"/>
                <a:gd name="T24" fmla="*/ 725 w 851"/>
                <a:gd name="T25" fmla="*/ 42 h 150"/>
                <a:gd name="T26" fmla="*/ 713 w 851"/>
                <a:gd name="T27" fmla="*/ 36 h 150"/>
                <a:gd name="T28" fmla="*/ 695 w 851"/>
                <a:gd name="T29" fmla="*/ 36 h 150"/>
                <a:gd name="T30" fmla="*/ 683 w 851"/>
                <a:gd name="T31" fmla="*/ 30 h 150"/>
                <a:gd name="T32" fmla="*/ 665 w 851"/>
                <a:gd name="T33" fmla="*/ 24 h 150"/>
                <a:gd name="T34" fmla="*/ 647 w 851"/>
                <a:gd name="T35" fmla="*/ 24 h 150"/>
                <a:gd name="T36" fmla="*/ 635 w 851"/>
                <a:gd name="T37" fmla="*/ 18 h 150"/>
                <a:gd name="T38" fmla="*/ 617 w 851"/>
                <a:gd name="T39" fmla="*/ 18 h 150"/>
                <a:gd name="T40" fmla="*/ 605 w 851"/>
                <a:gd name="T41" fmla="*/ 12 h 150"/>
                <a:gd name="T42" fmla="*/ 587 w 851"/>
                <a:gd name="T43" fmla="*/ 12 h 150"/>
                <a:gd name="T44" fmla="*/ 569 w 851"/>
                <a:gd name="T45" fmla="*/ 12 h 150"/>
                <a:gd name="T46" fmla="*/ 557 w 851"/>
                <a:gd name="T47" fmla="*/ 6 h 150"/>
                <a:gd name="T48" fmla="*/ 539 w 851"/>
                <a:gd name="T49" fmla="*/ 6 h 150"/>
                <a:gd name="T50" fmla="*/ 521 w 851"/>
                <a:gd name="T51" fmla="*/ 6 h 150"/>
                <a:gd name="T52" fmla="*/ 509 w 851"/>
                <a:gd name="T53" fmla="*/ 0 h 150"/>
                <a:gd name="T54" fmla="*/ 491 w 851"/>
                <a:gd name="T55" fmla="*/ 0 h 150"/>
                <a:gd name="T56" fmla="*/ 473 w 851"/>
                <a:gd name="T57" fmla="*/ 0 h 150"/>
                <a:gd name="T58" fmla="*/ 455 w 851"/>
                <a:gd name="T59" fmla="*/ 0 h 150"/>
                <a:gd name="T60" fmla="*/ 437 w 851"/>
                <a:gd name="T61" fmla="*/ 0 h 150"/>
                <a:gd name="T62" fmla="*/ 419 w 851"/>
                <a:gd name="T63" fmla="*/ 0 h 150"/>
                <a:gd name="T64" fmla="*/ 401 w 851"/>
                <a:gd name="T65" fmla="*/ 0 h 150"/>
                <a:gd name="T66" fmla="*/ 383 w 851"/>
                <a:gd name="T67" fmla="*/ 0 h 150"/>
                <a:gd name="T68" fmla="*/ 366 w 851"/>
                <a:gd name="T69" fmla="*/ 0 h 150"/>
                <a:gd name="T70" fmla="*/ 348 w 851"/>
                <a:gd name="T71" fmla="*/ 0 h 150"/>
                <a:gd name="T72" fmla="*/ 336 w 851"/>
                <a:gd name="T73" fmla="*/ 6 h 150"/>
                <a:gd name="T74" fmla="*/ 318 w 851"/>
                <a:gd name="T75" fmla="*/ 6 h 150"/>
                <a:gd name="T76" fmla="*/ 300 w 851"/>
                <a:gd name="T77" fmla="*/ 6 h 150"/>
                <a:gd name="T78" fmla="*/ 282 w 851"/>
                <a:gd name="T79" fmla="*/ 6 h 150"/>
                <a:gd name="T80" fmla="*/ 270 w 851"/>
                <a:gd name="T81" fmla="*/ 12 h 150"/>
                <a:gd name="T82" fmla="*/ 252 w 851"/>
                <a:gd name="T83" fmla="*/ 12 h 150"/>
                <a:gd name="T84" fmla="*/ 240 w 851"/>
                <a:gd name="T85" fmla="*/ 18 h 150"/>
                <a:gd name="T86" fmla="*/ 222 w 851"/>
                <a:gd name="T87" fmla="*/ 18 h 150"/>
                <a:gd name="T88" fmla="*/ 210 w 851"/>
                <a:gd name="T89" fmla="*/ 24 h 150"/>
                <a:gd name="T90" fmla="*/ 192 w 851"/>
                <a:gd name="T91" fmla="*/ 24 h 150"/>
                <a:gd name="T92" fmla="*/ 174 w 851"/>
                <a:gd name="T93" fmla="*/ 30 h 150"/>
                <a:gd name="T94" fmla="*/ 162 w 851"/>
                <a:gd name="T95" fmla="*/ 36 h 150"/>
                <a:gd name="T96" fmla="*/ 144 w 851"/>
                <a:gd name="T97" fmla="*/ 36 h 150"/>
                <a:gd name="T98" fmla="*/ 132 w 851"/>
                <a:gd name="T99" fmla="*/ 42 h 150"/>
                <a:gd name="T100" fmla="*/ 120 w 851"/>
                <a:gd name="T101" fmla="*/ 48 h 150"/>
                <a:gd name="T102" fmla="*/ 108 w 851"/>
                <a:gd name="T103" fmla="*/ 54 h 150"/>
                <a:gd name="T104" fmla="*/ 90 w 851"/>
                <a:gd name="T105" fmla="*/ 54 h 150"/>
                <a:gd name="T106" fmla="*/ 78 w 851"/>
                <a:gd name="T107" fmla="*/ 60 h 150"/>
                <a:gd name="T108" fmla="*/ 66 w 851"/>
                <a:gd name="T109" fmla="*/ 66 h 150"/>
                <a:gd name="T110" fmla="*/ 54 w 851"/>
                <a:gd name="T111" fmla="*/ 78 h 150"/>
                <a:gd name="T112" fmla="*/ 42 w 851"/>
                <a:gd name="T113" fmla="*/ 84 h 150"/>
                <a:gd name="T114" fmla="*/ 30 w 851"/>
                <a:gd name="T115" fmla="*/ 90 h 150"/>
                <a:gd name="T116" fmla="*/ 24 w 851"/>
                <a:gd name="T117" fmla="*/ 102 h 150"/>
                <a:gd name="T118" fmla="*/ 12 w 851"/>
                <a:gd name="T119" fmla="*/ 108 h 150"/>
                <a:gd name="T120" fmla="*/ 6 w 851"/>
                <a:gd name="T121" fmla="*/ 120 h 150"/>
                <a:gd name="T122" fmla="*/ 0 w 851"/>
                <a:gd name="T123" fmla="*/ 132 h 150"/>
                <a:gd name="T124" fmla="*/ 0 w 851"/>
                <a:gd name="T125" fmla="*/ 150 h 1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851" h="150">
                  <a:moveTo>
                    <a:pt x="851" y="150"/>
                  </a:moveTo>
                  <a:lnTo>
                    <a:pt x="851" y="144"/>
                  </a:lnTo>
                  <a:lnTo>
                    <a:pt x="851" y="138"/>
                  </a:lnTo>
                  <a:lnTo>
                    <a:pt x="851" y="132"/>
                  </a:lnTo>
                  <a:lnTo>
                    <a:pt x="845" y="132"/>
                  </a:lnTo>
                  <a:lnTo>
                    <a:pt x="845" y="126"/>
                  </a:lnTo>
                  <a:lnTo>
                    <a:pt x="845" y="120"/>
                  </a:lnTo>
                  <a:lnTo>
                    <a:pt x="839" y="120"/>
                  </a:lnTo>
                  <a:lnTo>
                    <a:pt x="839" y="114"/>
                  </a:lnTo>
                  <a:lnTo>
                    <a:pt x="839" y="108"/>
                  </a:lnTo>
                  <a:lnTo>
                    <a:pt x="833" y="108"/>
                  </a:lnTo>
                  <a:lnTo>
                    <a:pt x="833" y="102"/>
                  </a:lnTo>
                  <a:lnTo>
                    <a:pt x="827" y="102"/>
                  </a:lnTo>
                  <a:lnTo>
                    <a:pt x="827" y="96"/>
                  </a:lnTo>
                  <a:lnTo>
                    <a:pt x="821" y="96"/>
                  </a:lnTo>
                  <a:lnTo>
                    <a:pt x="821" y="90"/>
                  </a:lnTo>
                  <a:lnTo>
                    <a:pt x="815" y="90"/>
                  </a:lnTo>
                  <a:lnTo>
                    <a:pt x="809" y="90"/>
                  </a:lnTo>
                  <a:lnTo>
                    <a:pt x="809" y="84"/>
                  </a:lnTo>
                  <a:lnTo>
                    <a:pt x="803" y="84"/>
                  </a:lnTo>
                  <a:lnTo>
                    <a:pt x="803" y="78"/>
                  </a:lnTo>
                  <a:lnTo>
                    <a:pt x="797" y="78"/>
                  </a:lnTo>
                  <a:lnTo>
                    <a:pt x="791" y="72"/>
                  </a:lnTo>
                  <a:lnTo>
                    <a:pt x="785" y="72"/>
                  </a:lnTo>
                  <a:lnTo>
                    <a:pt x="785" y="66"/>
                  </a:lnTo>
                  <a:lnTo>
                    <a:pt x="779" y="66"/>
                  </a:lnTo>
                  <a:lnTo>
                    <a:pt x="773" y="66"/>
                  </a:lnTo>
                  <a:lnTo>
                    <a:pt x="773" y="60"/>
                  </a:lnTo>
                  <a:lnTo>
                    <a:pt x="767" y="60"/>
                  </a:lnTo>
                  <a:lnTo>
                    <a:pt x="761" y="60"/>
                  </a:lnTo>
                  <a:lnTo>
                    <a:pt x="761" y="54"/>
                  </a:lnTo>
                  <a:lnTo>
                    <a:pt x="755" y="54"/>
                  </a:lnTo>
                  <a:lnTo>
                    <a:pt x="749" y="54"/>
                  </a:lnTo>
                  <a:lnTo>
                    <a:pt x="743" y="54"/>
                  </a:lnTo>
                  <a:lnTo>
                    <a:pt x="743" y="48"/>
                  </a:lnTo>
                  <a:lnTo>
                    <a:pt x="737" y="48"/>
                  </a:lnTo>
                  <a:lnTo>
                    <a:pt x="731" y="48"/>
                  </a:lnTo>
                  <a:lnTo>
                    <a:pt x="731" y="42"/>
                  </a:lnTo>
                  <a:lnTo>
                    <a:pt x="725" y="42"/>
                  </a:lnTo>
                  <a:lnTo>
                    <a:pt x="719" y="42"/>
                  </a:lnTo>
                  <a:lnTo>
                    <a:pt x="713" y="42"/>
                  </a:lnTo>
                  <a:lnTo>
                    <a:pt x="713" y="36"/>
                  </a:lnTo>
                  <a:lnTo>
                    <a:pt x="707" y="36"/>
                  </a:lnTo>
                  <a:lnTo>
                    <a:pt x="701" y="36"/>
                  </a:lnTo>
                  <a:lnTo>
                    <a:pt x="695" y="36"/>
                  </a:lnTo>
                  <a:lnTo>
                    <a:pt x="689" y="36"/>
                  </a:lnTo>
                  <a:lnTo>
                    <a:pt x="689" y="30"/>
                  </a:lnTo>
                  <a:lnTo>
                    <a:pt x="683" y="30"/>
                  </a:lnTo>
                  <a:lnTo>
                    <a:pt x="677" y="30"/>
                  </a:lnTo>
                  <a:lnTo>
                    <a:pt x="671" y="30"/>
                  </a:lnTo>
                  <a:lnTo>
                    <a:pt x="665" y="24"/>
                  </a:lnTo>
                  <a:lnTo>
                    <a:pt x="659" y="24"/>
                  </a:lnTo>
                  <a:lnTo>
                    <a:pt x="653" y="24"/>
                  </a:lnTo>
                  <a:lnTo>
                    <a:pt x="647" y="24"/>
                  </a:lnTo>
                  <a:lnTo>
                    <a:pt x="641" y="24"/>
                  </a:lnTo>
                  <a:lnTo>
                    <a:pt x="641" y="18"/>
                  </a:lnTo>
                  <a:lnTo>
                    <a:pt x="635" y="18"/>
                  </a:lnTo>
                  <a:lnTo>
                    <a:pt x="629" y="18"/>
                  </a:lnTo>
                  <a:lnTo>
                    <a:pt x="623" y="18"/>
                  </a:lnTo>
                  <a:lnTo>
                    <a:pt x="617" y="18"/>
                  </a:lnTo>
                  <a:lnTo>
                    <a:pt x="611" y="18"/>
                  </a:lnTo>
                  <a:lnTo>
                    <a:pt x="611" y="12"/>
                  </a:lnTo>
                  <a:lnTo>
                    <a:pt x="605" y="12"/>
                  </a:lnTo>
                  <a:lnTo>
                    <a:pt x="599" y="12"/>
                  </a:lnTo>
                  <a:lnTo>
                    <a:pt x="593" y="12"/>
                  </a:lnTo>
                  <a:lnTo>
                    <a:pt x="587" y="12"/>
                  </a:lnTo>
                  <a:lnTo>
                    <a:pt x="581" y="12"/>
                  </a:lnTo>
                  <a:lnTo>
                    <a:pt x="575" y="12"/>
                  </a:lnTo>
                  <a:lnTo>
                    <a:pt x="569" y="12"/>
                  </a:lnTo>
                  <a:lnTo>
                    <a:pt x="569" y="6"/>
                  </a:lnTo>
                  <a:lnTo>
                    <a:pt x="563" y="6"/>
                  </a:lnTo>
                  <a:lnTo>
                    <a:pt x="557" y="6"/>
                  </a:lnTo>
                  <a:lnTo>
                    <a:pt x="551" y="6"/>
                  </a:lnTo>
                  <a:lnTo>
                    <a:pt x="545" y="6"/>
                  </a:lnTo>
                  <a:lnTo>
                    <a:pt x="539" y="6"/>
                  </a:lnTo>
                  <a:lnTo>
                    <a:pt x="533" y="6"/>
                  </a:lnTo>
                  <a:lnTo>
                    <a:pt x="527" y="6"/>
                  </a:lnTo>
                  <a:lnTo>
                    <a:pt x="521" y="6"/>
                  </a:lnTo>
                  <a:lnTo>
                    <a:pt x="515" y="6"/>
                  </a:lnTo>
                  <a:lnTo>
                    <a:pt x="509" y="6"/>
                  </a:lnTo>
                  <a:lnTo>
                    <a:pt x="509" y="0"/>
                  </a:lnTo>
                  <a:lnTo>
                    <a:pt x="503" y="0"/>
                  </a:lnTo>
                  <a:lnTo>
                    <a:pt x="497" y="0"/>
                  </a:lnTo>
                  <a:lnTo>
                    <a:pt x="491" y="0"/>
                  </a:lnTo>
                  <a:lnTo>
                    <a:pt x="485" y="0"/>
                  </a:lnTo>
                  <a:lnTo>
                    <a:pt x="479" y="0"/>
                  </a:lnTo>
                  <a:lnTo>
                    <a:pt x="473" y="0"/>
                  </a:lnTo>
                  <a:lnTo>
                    <a:pt x="467" y="0"/>
                  </a:lnTo>
                  <a:lnTo>
                    <a:pt x="461" y="0"/>
                  </a:lnTo>
                  <a:lnTo>
                    <a:pt x="455" y="0"/>
                  </a:lnTo>
                  <a:lnTo>
                    <a:pt x="449" y="0"/>
                  </a:lnTo>
                  <a:lnTo>
                    <a:pt x="443" y="0"/>
                  </a:lnTo>
                  <a:lnTo>
                    <a:pt x="437" y="0"/>
                  </a:lnTo>
                  <a:lnTo>
                    <a:pt x="431" y="0"/>
                  </a:lnTo>
                  <a:lnTo>
                    <a:pt x="425" y="0"/>
                  </a:lnTo>
                  <a:lnTo>
                    <a:pt x="419" y="0"/>
                  </a:lnTo>
                  <a:lnTo>
                    <a:pt x="413" y="0"/>
                  </a:lnTo>
                  <a:lnTo>
                    <a:pt x="407" y="0"/>
                  </a:lnTo>
                  <a:lnTo>
                    <a:pt x="401" y="0"/>
                  </a:lnTo>
                  <a:lnTo>
                    <a:pt x="395" y="0"/>
                  </a:lnTo>
                  <a:lnTo>
                    <a:pt x="389" y="0"/>
                  </a:lnTo>
                  <a:lnTo>
                    <a:pt x="383" y="0"/>
                  </a:lnTo>
                  <a:lnTo>
                    <a:pt x="378" y="0"/>
                  </a:lnTo>
                  <a:lnTo>
                    <a:pt x="372" y="0"/>
                  </a:lnTo>
                  <a:lnTo>
                    <a:pt x="366" y="0"/>
                  </a:lnTo>
                  <a:lnTo>
                    <a:pt x="360" y="0"/>
                  </a:lnTo>
                  <a:lnTo>
                    <a:pt x="354" y="0"/>
                  </a:lnTo>
                  <a:lnTo>
                    <a:pt x="348" y="0"/>
                  </a:lnTo>
                  <a:lnTo>
                    <a:pt x="342" y="0"/>
                  </a:lnTo>
                  <a:lnTo>
                    <a:pt x="342" y="6"/>
                  </a:lnTo>
                  <a:lnTo>
                    <a:pt x="336" y="6"/>
                  </a:lnTo>
                  <a:lnTo>
                    <a:pt x="330" y="6"/>
                  </a:lnTo>
                  <a:lnTo>
                    <a:pt x="324" y="6"/>
                  </a:lnTo>
                  <a:lnTo>
                    <a:pt x="318" y="6"/>
                  </a:lnTo>
                  <a:lnTo>
                    <a:pt x="312" y="6"/>
                  </a:lnTo>
                  <a:lnTo>
                    <a:pt x="306" y="6"/>
                  </a:lnTo>
                  <a:lnTo>
                    <a:pt x="300" y="6"/>
                  </a:lnTo>
                  <a:lnTo>
                    <a:pt x="294" y="6"/>
                  </a:lnTo>
                  <a:lnTo>
                    <a:pt x="288" y="6"/>
                  </a:lnTo>
                  <a:lnTo>
                    <a:pt x="282" y="6"/>
                  </a:lnTo>
                  <a:lnTo>
                    <a:pt x="282" y="12"/>
                  </a:lnTo>
                  <a:lnTo>
                    <a:pt x="276" y="12"/>
                  </a:lnTo>
                  <a:lnTo>
                    <a:pt x="270" y="12"/>
                  </a:lnTo>
                  <a:lnTo>
                    <a:pt x="264" y="12"/>
                  </a:lnTo>
                  <a:lnTo>
                    <a:pt x="258" y="12"/>
                  </a:lnTo>
                  <a:lnTo>
                    <a:pt x="252" y="12"/>
                  </a:lnTo>
                  <a:lnTo>
                    <a:pt x="246" y="12"/>
                  </a:lnTo>
                  <a:lnTo>
                    <a:pt x="240" y="12"/>
                  </a:lnTo>
                  <a:lnTo>
                    <a:pt x="240" y="18"/>
                  </a:lnTo>
                  <a:lnTo>
                    <a:pt x="234" y="18"/>
                  </a:lnTo>
                  <a:lnTo>
                    <a:pt x="228" y="18"/>
                  </a:lnTo>
                  <a:lnTo>
                    <a:pt x="222" y="18"/>
                  </a:lnTo>
                  <a:lnTo>
                    <a:pt x="216" y="18"/>
                  </a:lnTo>
                  <a:lnTo>
                    <a:pt x="210" y="18"/>
                  </a:lnTo>
                  <a:lnTo>
                    <a:pt x="210" y="24"/>
                  </a:lnTo>
                  <a:lnTo>
                    <a:pt x="204" y="24"/>
                  </a:lnTo>
                  <a:lnTo>
                    <a:pt x="198" y="24"/>
                  </a:lnTo>
                  <a:lnTo>
                    <a:pt x="192" y="24"/>
                  </a:lnTo>
                  <a:lnTo>
                    <a:pt x="186" y="24"/>
                  </a:lnTo>
                  <a:lnTo>
                    <a:pt x="180" y="30"/>
                  </a:lnTo>
                  <a:lnTo>
                    <a:pt x="174" y="30"/>
                  </a:lnTo>
                  <a:lnTo>
                    <a:pt x="168" y="30"/>
                  </a:lnTo>
                  <a:lnTo>
                    <a:pt x="162" y="30"/>
                  </a:lnTo>
                  <a:lnTo>
                    <a:pt x="162" y="36"/>
                  </a:lnTo>
                  <a:lnTo>
                    <a:pt x="156" y="36"/>
                  </a:lnTo>
                  <a:lnTo>
                    <a:pt x="150" y="36"/>
                  </a:lnTo>
                  <a:lnTo>
                    <a:pt x="144" y="36"/>
                  </a:lnTo>
                  <a:lnTo>
                    <a:pt x="138" y="36"/>
                  </a:lnTo>
                  <a:lnTo>
                    <a:pt x="138" y="42"/>
                  </a:lnTo>
                  <a:lnTo>
                    <a:pt x="132" y="42"/>
                  </a:lnTo>
                  <a:lnTo>
                    <a:pt x="126" y="42"/>
                  </a:lnTo>
                  <a:lnTo>
                    <a:pt x="120" y="42"/>
                  </a:lnTo>
                  <a:lnTo>
                    <a:pt x="120" y="48"/>
                  </a:lnTo>
                  <a:lnTo>
                    <a:pt x="114" y="48"/>
                  </a:lnTo>
                  <a:lnTo>
                    <a:pt x="108" y="48"/>
                  </a:lnTo>
                  <a:lnTo>
                    <a:pt x="108" y="54"/>
                  </a:lnTo>
                  <a:lnTo>
                    <a:pt x="102" y="54"/>
                  </a:lnTo>
                  <a:lnTo>
                    <a:pt x="96" y="54"/>
                  </a:lnTo>
                  <a:lnTo>
                    <a:pt x="90" y="54"/>
                  </a:lnTo>
                  <a:lnTo>
                    <a:pt x="90" y="60"/>
                  </a:lnTo>
                  <a:lnTo>
                    <a:pt x="84" y="60"/>
                  </a:lnTo>
                  <a:lnTo>
                    <a:pt x="78" y="60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66" y="66"/>
                  </a:lnTo>
                  <a:lnTo>
                    <a:pt x="66" y="72"/>
                  </a:lnTo>
                  <a:lnTo>
                    <a:pt x="60" y="72"/>
                  </a:lnTo>
                  <a:lnTo>
                    <a:pt x="54" y="78"/>
                  </a:lnTo>
                  <a:lnTo>
                    <a:pt x="48" y="78"/>
                  </a:lnTo>
                  <a:lnTo>
                    <a:pt x="48" y="84"/>
                  </a:lnTo>
                  <a:lnTo>
                    <a:pt x="42" y="84"/>
                  </a:lnTo>
                  <a:lnTo>
                    <a:pt x="42" y="90"/>
                  </a:lnTo>
                  <a:lnTo>
                    <a:pt x="36" y="90"/>
                  </a:lnTo>
                  <a:lnTo>
                    <a:pt x="30" y="90"/>
                  </a:lnTo>
                  <a:lnTo>
                    <a:pt x="30" y="96"/>
                  </a:lnTo>
                  <a:lnTo>
                    <a:pt x="24" y="96"/>
                  </a:lnTo>
                  <a:lnTo>
                    <a:pt x="24" y="102"/>
                  </a:lnTo>
                  <a:lnTo>
                    <a:pt x="18" y="102"/>
                  </a:lnTo>
                  <a:lnTo>
                    <a:pt x="18" y="108"/>
                  </a:lnTo>
                  <a:lnTo>
                    <a:pt x="12" y="108"/>
                  </a:lnTo>
                  <a:lnTo>
                    <a:pt x="12" y="114"/>
                  </a:lnTo>
                  <a:lnTo>
                    <a:pt x="12" y="120"/>
                  </a:lnTo>
                  <a:lnTo>
                    <a:pt x="6" y="120"/>
                  </a:lnTo>
                  <a:lnTo>
                    <a:pt x="6" y="126"/>
                  </a:lnTo>
                  <a:lnTo>
                    <a:pt x="6" y="132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0" y="150"/>
                  </a:lnTo>
                </a:path>
              </a:pathLst>
            </a:custGeom>
            <a:noFill/>
            <a:ln w="22225" cap="flat" cmpd="sng">
              <a:solidFill>
                <a:srgbClr val="8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8" name="Rectangle 18"/>
            <p:cNvSpPr>
              <a:spLocks noChangeArrowheads="1"/>
            </p:cNvSpPr>
            <p:nvPr/>
          </p:nvSpPr>
          <p:spPr bwMode="auto">
            <a:xfrm>
              <a:off x="923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5619" name="Rectangle 19"/>
            <p:cNvSpPr>
              <a:spLocks noChangeArrowheads="1"/>
            </p:cNvSpPr>
            <p:nvPr/>
          </p:nvSpPr>
          <p:spPr bwMode="auto">
            <a:xfrm>
              <a:off x="72" y="2196"/>
              <a:ext cx="18" cy="18"/>
            </a:xfrm>
            <a:prstGeom prst="rect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5620" name="Line 20"/>
            <p:cNvSpPr>
              <a:spLocks noChangeShapeType="1"/>
            </p:cNvSpPr>
            <p:nvPr/>
          </p:nvSpPr>
          <p:spPr bwMode="auto">
            <a:xfrm flipH="1">
              <a:off x="78" y="1104"/>
              <a:ext cx="425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1" name="Line 21"/>
            <p:cNvSpPr>
              <a:spLocks noChangeShapeType="1"/>
            </p:cNvSpPr>
            <p:nvPr/>
          </p:nvSpPr>
          <p:spPr bwMode="auto">
            <a:xfrm>
              <a:off x="503" y="2202"/>
              <a:ext cx="426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2" name="Rectangle 22"/>
            <p:cNvSpPr>
              <a:spLocks noChangeArrowheads="1"/>
            </p:cNvSpPr>
            <p:nvPr/>
          </p:nvSpPr>
          <p:spPr bwMode="auto">
            <a:xfrm>
              <a:off x="689" y="1992"/>
              <a:ext cx="101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 sz="3200" b="1" i="1">
                  <a:solidFill>
                    <a:srgbClr val="FF0000"/>
                  </a:solidFill>
                  <a:ea typeface="黑体" pitchFamily="49" charset="-122"/>
                </a:rPr>
                <a:t>r</a:t>
              </a:r>
              <a:endParaRPr lang="en-US" altLang="zh-CN" sz="320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25623" name="Line 23"/>
            <p:cNvSpPr>
              <a:spLocks noChangeShapeType="1"/>
            </p:cNvSpPr>
            <p:nvPr/>
          </p:nvSpPr>
          <p:spPr bwMode="auto">
            <a:xfrm>
              <a:off x="503" y="1104"/>
              <a:ext cx="1" cy="109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4" name="Rectangle 24"/>
            <p:cNvSpPr>
              <a:spLocks noChangeArrowheads="1"/>
            </p:cNvSpPr>
            <p:nvPr/>
          </p:nvSpPr>
          <p:spPr bwMode="auto">
            <a:xfrm>
              <a:off x="420" y="1572"/>
              <a:ext cx="143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 sz="3200" b="1" i="1">
                  <a:solidFill>
                    <a:srgbClr val="FF0000"/>
                  </a:solidFill>
                  <a:ea typeface="黑体" pitchFamily="49" charset="-122"/>
                </a:rPr>
                <a:t>h</a:t>
              </a:r>
              <a:endParaRPr lang="en-US" altLang="zh-CN" sz="320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25625" name="Line 25"/>
            <p:cNvSpPr>
              <a:spLocks noChangeShapeType="1"/>
            </p:cNvSpPr>
            <p:nvPr/>
          </p:nvSpPr>
          <p:spPr bwMode="auto">
            <a:xfrm>
              <a:off x="503" y="2148"/>
              <a:ext cx="54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6" name="Line 26"/>
            <p:cNvSpPr>
              <a:spLocks noChangeShapeType="1"/>
            </p:cNvSpPr>
            <p:nvPr/>
          </p:nvSpPr>
          <p:spPr bwMode="auto">
            <a:xfrm>
              <a:off x="557" y="2148"/>
              <a:ext cx="1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7" name="Line 27"/>
            <p:cNvSpPr>
              <a:spLocks noChangeShapeType="1"/>
            </p:cNvSpPr>
            <p:nvPr/>
          </p:nvSpPr>
          <p:spPr bwMode="auto">
            <a:xfrm>
              <a:off x="503" y="1104"/>
              <a:ext cx="426" cy="109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8" name="Rectangle 28"/>
            <p:cNvSpPr>
              <a:spLocks noChangeArrowheads="1"/>
            </p:cNvSpPr>
            <p:nvPr/>
          </p:nvSpPr>
          <p:spPr bwMode="auto">
            <a:xfrm>
              <a:off x="719" y="1506"/>
              <a:ext cx="129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 sz="3200" b="1" i="1">
                  <a:solidFill>
                    <a:srgbClr val="FF0000"/>
                  </a:solidFill>
                  <a:ea typeface="黑体" pitchFamily="49" charset="-122"/>
                </a:rPr>
                <a:t>a</a:t>
              </a:r>
              <a:endParaRPr lang="en-US" altLang="zh-CN" sz="3200">
                <a:solidFill>
                  <a:srgbClr val="FF0000"/>
                </a:solidFill>
                <a:ea typeface="黑体" pitchFamily="49" charset="-122"/>
              </a:endParaRPr>
            </a:p>
          </p:txBody>
        </p:sp>
        <p:sp>
          <p:nvSpPr>
            <p:cNvPr id="25629" name="Line 29"/>
            <p:cNvSpPr>
              <a:spLocks noChangeShapeType="1"/>
            </p:cNvSpPr>
            <p:nvPr/>
          </p:nvSpPr>
          <p:spPr bwMode="auto">
            <a:xfrm flipH="1">
              <a:off x="503" y="72"/>
              <a:ext cx="564" cy="103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30" name="Oval 30"/>
            <p:cNvSpPr>
              <a:spLocks noChangeArrowheads="1"/>
            </p:cNvSpPr>
            <p:nvPr/>
          </p:nvSpPr>
          <p:spPr bwMode="auto">
            <a:xfrm>
              <a:off x="917" y="2190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5631" name="Oval 31"/>
            <p:cNvSpPr>
              <a:spLocks noChangeArrowheads="1"/>
            </p:cNvSpPr>
            <p:nvPr/>
          </p:nvSpPr>
          <p:spPr bwMode="auto">
            <a:xfrm>
              <a:off x="491" y="2190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5632" name="Oval 32"/>
            <p:cNvSpPr>
              <a:spLocks noChangeArrowheads="1"/>
            </p:cNvSpPr>
            <p:nvPr/>
          </p:nvSpPr>
          <p:spPr bwMode="auto">
            <a:xfrm>
              <a:off x="66" y="2190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5633" name="Oval 33"/>
            <p:cNvSpPr>
              <a:spLocks noChangeArrowheads="1"/>
            </p:cNvSpPr>
            <p:nvPr/>
          </p:nvSpPr>
          <p:spPr bwMode="auto">
            <a:xfrm>
              <a:off x="491" y="1092"/>
              <a:ext cx="30" cy="3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  <p:bldP spid="27655" grpId="0" animBg="1"/>
    </p:bldLst>
  </p:timing>
</p:sld>
</file>

<file path=ppt/theme/theme1.xml><?xml version="1.0" encoding="utf-8"?>
<a:theme xmlns:a="http://schemas.openxmlformats.org/drawingml/2006/main" name="Nature">
  <a:themeElements>
    <a:clrScheme name="Nature 2">
      <a:dk1>
        <a:srgbClr val="5B5249"/>
      </a:dk1>
      <a:lt1>
        <a:srgbClr val="FFFFFF"/>
      </a:lt1>
      <a:dk2>
        <a:srgbClr val="2A3D7A"/>
      </a:dk2>
      <a:lt2>
        <a:srgbClr val="CEC8BA"/>
      </a:lt2>
      <a:accent1>
        <a:srgbClr val="C9DDF1"/>
      </a:accent1>
      <a:accent2>
        <a:srgbClr val="FAC164"/>
      </a:accent2>
      <a:accent3>
        <a:srgbClr val="FFFFFF"/>
      </a:accent3>
      <a:accent4>
        <a:srgbClr val="4C453D"/>
      </a:accent4>
      <a:accent5>
        <a:srgbClr val="E1EBF7"/>
      </a:accent5>
      <a:accent6>
        <a:srgbClr val="E3AF5A"/>
      </a:accent6>
      <a:hlink>
        <a:srgbClr val="B0AE6A"/>
      </a:hlink>
      <a:folHlink>
        <a:srgbClr val="C3E684"/>
      </a:folHlink>
    </a:clrScheme>
    <a:fontScheme name="Natur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Nature 1">
        <a:dk1>
          <a:srgbClr val="666699"/>
        </a:dk1>
        <a:lt1>
          <a:srgbClr val="FFFFCC"/>
        </a:lt1>
        <a:dk2>
          <a:srgbClr val="687FCA"/>
        </a:dk2>
        <a:lt2>
          <a:srgbClr val="19244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ADAAE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 2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 3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 4">
        <a:dk1>
          <a:srgbClr val="8061A5"/>
        </a:dk1>
        <a:lt1>
          <a:srgbClr val="FFFFCC"/>
        </a:lt1>
        <a:dk2>
          <a:srgbClr val="967DB5"/>
        </a:dk2>
        <a:lt2>
          <a:srgbClr val="192449"/>
        </a:lt2>
        <a:accent1>
          <a:srgbClr val="D6C9F1"/>
        </a:accent1>
        <a:accent2>
          <a:srgbClr val="FAC164"/>
        </a:accent2>
        <a:accent3>
          <a:srgbClr val="C9BFD7"/>
        </a:accent3>
        <a:accent4>
          <a:srgbClr val="DADAAE"/>
        </a:accent4>
        <a:accent5>
          <a:srgbClr val="E8E1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 5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Nature">
  <a:themeElements>
    <a:clrScheme name="2_Nature 3">
      <a:dk1>
        <a:srgbClr val="333333"/>
      </a:dk1>
      <a:lt1>
        <a:srgbClr val="FFFFFF"/>
      </a:lt1>
      <a:dk2>
        <a:srgbClr val="000000"/>
      </a:dk2>
      <a:lt2>
        <a:srgbClr val="DDDDDD"/>
      </a:lt2>
      <a:accent1>
        <a:srgbClr val="DDDDDD"/>
      </a:accent1>
      <a:accent2>
        <a:srgbClr val="B2B2B2"/>
      </a:accent2>
      <a:accent3>
        <a:srgbClr val="FFFFFF"/>
      </a:accent3>
      <a:accent4>
        <a:srgbClr val="2A2A2A"/>
      </a:accent4>
      <a:accent5>
        <a:srgbClr val="EBEBEB"/>
      </a:accent5>
      <a:accent6>
        <a:srgbClr val="A1A1A1"/>
      </a:accent6>
      <a:hlink>
        <a:srgbClr val="808080"/>
      </a:hlink>
      <a:folHlink>
        <a:srgbClr val="5F5F5F"/>
      </a:folHlink>
    </a:clrScheme>
    <a:fontScheme name="2_Natur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2_Nature 1">
        <a:dk1>
          <a:srgbClr val="666699"/>
        </a:dk1>
        <a:lt1>
          <a:srgbClr val="FFFFCC"/>
        </a:lt1>
        <a:dk2>
          <a:srgbClr val="687FCA"/>
        </a:dk2>
        <a:lt2>
          <a:srgbClr val="19244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ADAAE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ature 2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ature 3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ature 4">
        <a:dk1>
          <a:srgbClr val="8061A5"/>
        </a:dk1>
        <a:lt1>
          <a:srgbClr val="FFFFCC"/>
        </a:lt1>
        <a:dk2>
          <a:srgbClr val="967DB5"/>
        </a:dk2>
        <a:lt2>
          <a:srgbClr val="192449"/>
        </a:lt2>
        <a:accent1>
          <a:srgbClr val="D6C9F1"/>
        </a:accent1>
        <a:accent2>
          <a:srgbClr val="FAC164"/>
        </a:accent2>
        <a:accent3>
          <a:srgbClr val="C9BFD7"/>
        </a:accent3>
        <a:accent4>
          <a:srgbClr val="DADAAE"/>
        </a:accent4>
        <a:accent5>
          <a:srgbClr val="E8E1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ature 5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Nature">
  <a:themeElements>
    <a:clrScheme name="3_Nature 2">
      <a:dk1>
        <a:srgbClr val="5B5249"/>
      </a:dk1>
      <a:lt1>
        <a:srgbClr val="FFFFFF"/>
      </a:lt1>
      <a:dk2>
        <a:srgbClr val="2A3D7A"/>
      </a:dk2>
      <a:lt2>
        <a:srgbClr val="CEC8BA"/>
      </a:lt2>
      <a:accent1>
        <a:srgbClr val="C9DDF1"/>
      </a:accent1>
      <a:accent2>
        <a:srgbClr val="FAC164"/>
      </a:accent2>
      <a:accent3>
        <a:srgbClr val="FFFFFF"/>
      </a:accent3>
      <a:accent4>
        <a:srgbClr val="4C453D"/>
      </a:accent4>
      <a:accent5>
        <a:srgbClr val="E1EBF7"/>
      </a:accent5>
      <a:accent6>
        <a:srgbClr val="E3AF5A"/>
      </a:accent6>
      <a:hlink>
        <a:srgbClr val="B0AE6A"/>
      </a:hlink>
      <a:folHlink>
        <a:srgbClr val="C3E684"/>
      </a:folHlink>
    </a:clrScheme>
    <a:fontScheme name="3_Natur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3_Nature 1">
        <a:dk1>
          <a:srgbClr val="666699"/>
        </a:dk1>
        <a:lt1>
          <a:srgbClr val="FFFFCC"/>
        </a:lt1>
        <a:dk2>
          <a:srgbClr val="687FCA"/>
        </a:dk2>
        <a:lt2>
          <a:srgbClr val="19244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ADAAE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ature 2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ature 3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ature 4">
        <a:dk1>
          <a:srgbClr val="8061A5"/>
        </a:dk1>
        <a:lt1>
          <a:srgbClr val="FFFFCC"/>
        </a:lt1>
        <a:dk2>
          <a:srgbClr val="967DB5"/>
        </a:dk2>
        <a:lt2>
          <a:srgbClr val="192449"/>
        </a:lt2>
        <a:accent1>
          <a:srgbClr val="D6C9F1"/>
        </a:accent1>
        <a:accent2>
          <a:srgbClr val="FAC164"/>
        </a:accent2>
        <a:accent3>
          <a:srgbClr val="C9BFD7"/>
        </a:accent3>
        <a:accent4>
          <a:srgbClr val="DADAAE"/>
        </a:accent4>
        <a:accent5>
          <a:srgbClr val="E8E1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ature 5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Blends">
  <a:themeElements>
    <a:clrScheme name="1_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1_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默认设计模板">
  <a:themeElements>
    <a:clrScheme name="2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850</Words>
  <PresentationFormat>全屏显示(16:9)</PresentationFormat>
  <Paragraphs>140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6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14</vt:i4>
      </vt:variant>
    </vt:vector>
  </HeadingPairs>
  <TitlesOfParts>
    <vt:vector size="35" baseType="lpstr">
      <vt:lpstr>Times New Roman</vt:lpstr>
      <vt:lpstr>宋体</vt:lpstr>
      <vt:lpstr>Arial</vt:lpstr>
      <vt:lpstr>Wingdings</vt:lpstr>
      <vt:lpstr>Tahoma</vt:lpstr>
      <vt:lpstr>黑体</vt:lpstr>
      <vt:lpstr>华文行楷</vt:lpstr>
      <vt:lpstr>隶书</vt:lpstr>
      <vt:lpstr>楷体_GB2312</vt:lpstr>
      <vt:lpstr>新宋体</vt:lpstr>
      <vt:lpstr>Nature</vt:lpstr>
      <vt:lpstr>2_Nature</vt:lpstr>
      <vt:lpstr>3_Nature</vt:lpstr>
      <vt:lpstr>1_默认设计模板</vt:lpstr>
      <vt:lpstr>1_Blends</vt:lpstr>
      <vt:lpstr>2_默认设计模板</vt:lpstr>
      <vt:lpstr>Equation.DSMT4</vt:lpstr>
      <vt:lpstr>Microsoft Word Picture</vt:lpstr>
      <vt:lpstr>MathType 6.0 Equation</vt:lpstr>
      <vt:lpstr>Microsoft 公式 3.0</vt:lpstr>
      <vt:lpstr>画笔图片</vt:lpstr>
      <vt:lpstr>幻灯片 1</vt:lpstr>
      <vt:lpstr>幻灯片 2</vt:lpstr>
      <vt:lpstr>幻灯片 3</vt:lpstr>
      <vt:lpstr>幻灯片 4</vt:lpstr>
      <vt:lpstr>幻灯片 5</vt:lpstr>
      <vt:lpstr>例1.一个圆锥形零件高4cm，底面半径3cm，求这个圆锥形零件的侧面积和全面积.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ZGC</cp:lastModifiedBy>
  <cp:revision>9</cp:revision>
  <dcterms:modified xsi:type="dcterms:W3CDTF">2015-11-12T13:32:03Z</dcterms:modified>
</cp:coreProperties>
</file>