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58" r:id="rId3"/>
    <p:sldId id="259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8" r:id="rId17"/>
    <p:sldId id="279" r:id="rId1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CCFF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615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615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27DB260-8DC6-4668-9069-5B5C14F9BCA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97500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DE4C72-BC6D-41EC-AAA2-50EED1B924B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74104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AC8E4A-8A02-42DE-BE12-2AE71AA67A3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70280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284E9A-1701-4269-91B5-2BF6EF84BB8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98260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E4DE9-FBAB-49E6-AFDA-6E22AB817E3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99085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161AF7-5961-422C-B5B0-71E5DC4205F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6774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5313F-F719-4BE7-84A9-1179ABB4967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03778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5F010F-2F3A-45D5-8AA8-BBD9D68D9E8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97580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DB200-254F-4DE1-B45B-F0D38F62B93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16341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F10A42-89EF-4119-9C9A-0CFE5051C73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66185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F523A-86A2-4FBC-9AAE-9181C0736AC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18777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512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2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513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13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pPr>
              <a:defRPr/>
            </a:pPr>
            <a:fld id="{A5420A53-C6D9-46E8-9F3E-323259B3DA6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2286000" y="2971800"/>
            <a:ext cx="6858000" cy="1371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38100">
                  <a:solidFill>
                    <a:srgbClr val="CCECFF"/>
                  </a:solidFill>
                  <a:miter lim="800000"/>
                  <a:headEnd/>
                  <a:tailEnd/>
                </a:ln>
                <a:solidFill>
                  <a:srgbClr val="FF3300"/>
                </a:solidFill>
                <a:latin typeface="方正超粗黑简体"/>
                <a:ea typeface="方正超粗黑简体"/>
              </a:rPr>
              <a:t>向画家学构图</a:t>
            </a:r>
          </a:p>
        </p:txBody>
      </p:sp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5682456" y="2364296"/>
            <a:ext cx="3429000" cy="304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CCECFF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中山大学附属中学 </a:t>
            </a:r>
            <a:r>
              <a:rPr lang="zh-CN" altLang="en-US" sz="3600" kern="10" dirty="0" smtClean="0">
                <a:ln w="9525">
                  <a:solidFill>
                    <a:srgbClr val="CCECFF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 田强</a:t>
            </a:r>
            <a:endParaRPr lang="zh-CN" altLang="en-US" sz="3600" kern="10" dirty="0">
              <a:ln w="9525">
                <a:solidFill>
                  <a:srgbClr val="CCECFF"/>
                </a:solidFill>
                <a:miter lim="800000"/>
                <a:headEnd/>
                <a:tailEnd/>
              </a:ln>
              <a:solidFill>
                <a:srgbClr val="FFFFFF"/>
              </a:solidFill>
              <a:latin typeface="宋体"/>
              <a:ea typeface="宋体"/>
            </a:endParaRPr>
          </a:p>
        </p:txBody>
      </p:sp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2286000" y="4419600"/>
            <a:ext cx="6858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kern="10"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latin typeface="宋体"/>
                <a:ea typeface="宋体"/>
              </a:rPr>
              <a:t>xiang huajia xue goutu</a:t>
            </a:r>
            <a:endParaRPr lang="zh-CN" altLang="en-US" sz="3600" kern="10">
              <a:ln w="9525">
                <a:solidFill>
                  <a:schemeClr val="tx1"/>
                </a:solidFill>
                <a:miter lim="800000"/>
                <a:headEnd/>
                <a:tailEnd/>
              </a:ln>
              <a:latin typeface="宋体"/>
              <a:ea typeface="宋体"/>
            </a:endParaRPr>
          </a:p>
        </p:txBody>
      </p:sp>
      <p:pic>
        <p:nvPicPr>
          <p:cNvPr id="5" name="Picture 2" descr="t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341"/>
            <a:ext cx="1979712" cy="1625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青花时代  徐文藻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118" y="1628800"/>
            <a:ext cx="1996941" cy="1656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B-zm1-5-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085184"/>
            <a:ext cx="1984771" cy="1692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夏尔丹作品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" y="3284984"/>
            <a:ext cx="2011088" cy="18002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3352800" y="304800"/>
            <a:ext cx="5715000" cy="31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</a:pPr>
            <a:r>
              <a:rPr kumimoji="1" lang="zh-CN" altLang="en-US" sz="4000" dirty="0">
                <a:solidFill>
                  <a:srgbClr val="CCECFF"/>
                </a:solidFill>
                <a:latin typeface="黑体" pitchFamily="2" charset="-122"/>
                <a:ea typeface="黑体" pitchFamily="2" charset="-122"/>
              </a:rPr>
              <a:t>静物构图  </a:t>
            </a:r>
            <a:r>
              <a:rPr kumimoji="1" lang="zh-CN" altLang="en-US" sz="3200" dirty="0">
                <a:latin typeface="黑体" pitchFamily="2" charset="-122"/>
                <a:ea typeface="黑体" pitchFamily="2" charset="-122"/>
              </a:rPr>
              <a:t>是把对象的形体、大小、空间位置等造型因素，按一定的形式法则合理地安排在画面上，从而构成一个具有美感的整体。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0480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5125" name="Picture 5" descr="青花时代  徐文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67200"/>
            <a:ext cx="31242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457200" y="457200"/>
            <a:ext cx="24384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1" lang="zh-CN" altLang="en-US" dirty="0">
                <a:latin typeface="幼圆" pitchFamily="49" charset="-122"/>
                <a:ea typeface="幼圆" pitchFamily="49" charset="-122"/>
              </a:rPr>
              <a:t>构图：造型艺术术语。艺术家为了表现作品的主题思想和美感效果，在一定的空间，安排和处理人、物的关系和位置，把个别或局部的形象组成艺术的整体。在中国传统绘画中称为</a:t>
            </a:r>
            <a:r>
              <a:rPr kumimoji="1" lang="zh-CN" altLang="en-US" dirty="0">
                <a:latin typeface="Times New Roman" pitchFamily="18" charset="0"/>
                <a:ea typeface="幼圆" pitchFamily="49" charset="-122"/>
              </a:rPr>
              <a:t>“</a:t>
            </a:r>
            <a:r>
              <a:rPr kumimoji="1" lang="zh-CN" altLang="en-US" dirty="0">
                <a:latin typeface="幼圆" pitchFamily="49" charset="-122"/>
                <a:ea typeface="幼圆" pitchFamily="49" charset="-122"/>
              </a:rPr>
              <a:t>章法</a:t>
            </a:r>
            <a:r>
              <a:rPr kumimoji="1" lang="zh-CN" altLang="en-US" dirty="0">
                <a:latin typeface="Times New Roman" pitchFamily="18" charset="0"/>
                <a:ea typeface="幼圆" pitchFamily="49" charset="-122"/>
              </a:rPr>
              <a:t>”</a:t>
            </a:r>
            <a:r>
              <a:rPr kumimoji="1" lang="zh-CN" altLang="en-US" dirty="0">
                <a:latin typeface="幼圆" pitchFamily="49" charset="-122"/>
                <a:ea typeface="幼圆" pitchFamily="49" charset="-122"/>
              </a:rPr>
              <a:t>或</a:t>
            </a:r>
            <a:r>
              <a:rPr kumimoji="1" lang="zh-CN" altLang="en-US" dirty="0">
                <a:latin typeface="Times New Roman" pitchFamily="18" charset="0"/>
                <a:ea typeface="幼圆" pitchFamily="49" charset="-122"/>
              </a:rPr>
              <a:t>“</a:t>
            </a:r>
            <a:r>
              <a:rPr kumimoji="1" lang="zh-CN" altLang="en-US" dirty="0">
                <a:latin typeface="幼圆" pitchFamily="49" charset="-122"/>
                <a:ea typeface="幼圆" pitchFamily="49" charset="-122"/>
              </a:rPr>
              <a:t>布局</a:t>
            </a:r>
            <a:r>
              <a:rPr kumimoji="1" lang="zh-CN" altLang="en-US" dirty="0">
                <a:latin typeface="Times New Roman" pitchFamily="18" charset="0"/>
                <a:ea typeface="幼圆" pitchFamily="49" charset="-122"/>
              </a:rPr>
              <a:t>”</a:t>
            </a:r>
            <a:r>
              <a:rPr kumimoji="1" lang="zh-CN" altLang="en-US" dirty="0">
                <a:latin typeface="幼圆" pitchFamily="49" charset="-122"/>
                <a:ea typeface="幼圆" pitchFamily="49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394544"/>
            <a:ext cx="6248400" cy="51308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397250" y="2031132"/>
            <a:ext cx="3798888" cy="3451225"/>
            <a:chOff x="720" y="528"/>
            <a:chExt cx="2160" cy="1488"/>
          </a:xfrm>
        </p:grpSpPr>
        <p:sp>
          <p:nvSpPr>
            <p:cNvPr id="6151" name="Line 4"/>
            <p:cNvSpPr>
              <a:spLocks noChangeShapeType="1"/>
            </p:cNvSpPr>
            <p:nvPr/>
          </p:nvSpPr>
          <p:spPr bwMode="auto">
            <a:xfrm flipV="1">
              <a:off x="720" y="528"/>
              <a:ext cx="1392" cy="14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152" name="Line 5"/>
            <p:cNvSpPr>
              <a:spLocks noChangeShapeType="1"/>
            </p:cNvSpPr>
            <p:nvPr/>
          </p:nvSpPr>
          <p:spPr bwMode="auto">
            <a:xfrm>
              <a:off x="2112" y="528"/>
              <a:ext cx="768" cy="14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6153" name="Line 6"/>
            <p:cNvSpPr>
              <a:spLocks noChangeShapeType="1"/>
            </p:cNvSpPr>
            <p:nvPr/>
          </p:nvSpPr>
          <p:spPr bwMode="auto">
            <a:xfrm>
              <a:off x="720" y="1968"/>
              <a:ext cx="2160" cy="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10247" name="WordArt 7"/>
          <p:cNvSpPr>
            <a:spLocks noChangeArrowheads="1" noChangeShapeType="1" noTextEdit="1"/>
          </p:cNvSpPr>
          <p:nvPr/>
        </p:nvSpPr>
        <p:spPr bwMode="auto">
          <a:xfrm rot="5400000">
            <a:off x="6858000" y="4544144"/>
            <a:ext cx="3581400" cy="3810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静物（水彩画）  王肇民</a:t>
            </a:r>
          </a:p>
        </p:txBody>
      </p:sp>
      <p:sp>
        <p:nvSpPr>
          <p:cNvPr id="6149" name="WordArt 8"/>
          <p:cNvSpPr>
            <a:spLocks noChangeArrowheads="1" noChangeShapeType="1" noTextEdit="1"/>
          </p:cNvSpPr>
          <p:nvPr/>
        </p:nvSpPr>
        <p:spPr bwMode="auto">
          <a:xfrm>
            <a:off x="0" y="228600"/>
            <a:ext cx="1905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大师的画</a:t>
            </a:r>
          </a:p>
        </p:txBody>
      </p:sp>
      <p:sp>
        <p:nvSpPr>
          <p:cNvPr id="6150" name="Rectangle 9"/>
          <p:cNvSpPr>
            <a:spLocks noChangeArrowheads="1"/>
          </p:cNvSpPr>
          <p:nvPr/>
        </p:nvSpPr>
        <p:spPr bwMode="auto">
          <a:xfrm>
            <a:off x="19812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422376" y="188640"/>
            <a:ext cx="60380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000" b="1" dirty="0"/>
              <a:t>“看一看”</a:t>
            </a:r>
          </a:p>
          <a:p>
            <a:pPr>
              <a:lnSpc>
                <a:spcPct val="150000"/>
              </a:lnSpc>
            </a:pPr>
            <a:r>
              <a:rPr lang="zh-CN" altLang="zh-CN" sz="2000" b="1" dirty="0"/>
              <a:t>欣赏大师们的静物画，看看他们是怎样构图的</a:t>
            </a:r>
            <a:r>
              <a:rPr lang="zh-CN" altLang="zh-CN" sz="2000" b="1" dirty="0" smtClean="0"/>
              <a:t>？</a:t>
            </a:r>
            <a:endParaRPr lang="zh-CN" altLang="en-US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2"/>
          <p:cNvSpPr>
            <a:spLocks noChangeArrowheads="1" noChangeShapeType="1" noTextEdit="1"/>
          </p:cNvSpPr>
          <p:nvPr/>
        </p:nvSpPr>
        <p:spPr bwMode="auto">
          <a:xfrm>
            <a:off x="0" y="5943600"/>
            <a:ext cx="1905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大师的画</a:t>
            </a: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19812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12292" name="Picture 4" descr="塞尚《静物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314450"/>
            <a:ext cx="6934200" cy="52212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248400" y="762000"/>
            <a:ext cx="2698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Times New Roman" pitchFamily="18" charset="0"/>
              </a:rPr>
              <a:t>静物     塞尚（法）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WordArt 2"/>
          <p:cNvSpPr>
            <a:spLocks noChangeArrowheads="1" noChangeShapeType="1" noTextEdit="1"/>
          </p:cNvSpPr>
          <p:nvPr/>
        </p:nvSpPr>
        <p:spPr bwMode="auto">
          <a:xfrm>
            <a:off x="0" y="5943600"/>
            <a:ext cx="1905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大师的画</a:t>
            </a: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19812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28600" y="4630738"/>
            <a:ext cx="1708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 eaLnBrk="1" hangingPunct="1"/>
            <a:r>
              <a:rPr kumimoji="1" lang="zh-CN" altLang="en-US" sz="2000">
                <a:latin typeface="Times New Roman" pitchFamily="18" charset="0"/>
              </a:rPr>
              <a:t>有烟斗的静物</a:t>
            </a:r>
          </a:p>
          <a:p>
            <a:pPr algn="r" eaLnBrk="1" hangingPunct="1"/>
            <a:r>
              <a:rPr kumimoji="1" lang="zh-CN" altLang="en-US" sz="2000">
                <a:latin typeface="Times New Roman" pitchFamily="18" charset="0"/>
              </a:rPr>
              <a:t>夏尔丹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057400" y="1524000"/>
            <a:ext cx="6591300" cy="4848225"/>
            <a:chOff x="2057400" y="1524000"/>
            <a:chExt cx="6591300" cy="4848225"/>
          </a:xfrm>
        </p:grpSpPr>
        <p:pic>
          <p:nvPicPr>
            <p:cNvPr id="8197" name="Picture 6" descr="夏尔丹作品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7400" y="1524000"/>
              <a:ext cx="6591300" cy="4848225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8" name="Picture 7" descr="夏尔丹作品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855" r="73988" b="9430"/>
            <a:stretch>
              <a:fillRect/>
            </a:stretch>
          </p:blipFill>
          <p:spPr bwMode="auto">
            <a:xfrm>
              <a:off x="2247900" y="5943600"/>
              <a:ext cx="1714500" cy="228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2209800" y="533400"/>
            <a:ext cx="6280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Times New Roman" pitchFamily="18" charset="0"/>
              </a:rPr>
              <a:t>想一想：白色的壶为什么没有放在画面中间？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utoUpdateAnimBg="0"/>
      <p:bldP spid="13320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B-zm1-5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675" y="228600"/>
            <a:ext cx="6435725" cy="5486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WordArt 3"/>
          <p:cNvSpPr>
            <a:spLocks noChangeArrowheads="1" noChangeShapeType="1" noTextEdit="1"/>
          </p:cNvSpPr>
          <p:nvPr/>
        </p:nvSpPr>
        <p:spPr bwMode="auto">
          <a:xfrm>
            <a:off x="76200" y="5867400"/>
            <a:ext cx="1905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大师的画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2057400" y="0"/>
            <a:ext cx="762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红辣椒"/>
          <p:cNvPicPr>
            <a:picLocks noChangeAspect="1" noChangeArrowheads="1"/>
          </p:cNvPicPr>
          <p:nvPr/>
        </p:nvPicPr>
        <p:blipFill>
          <a:blip r:embed="rId2" cstate="print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8" t="3354" r="755" b="2759"/>
          <a:stretch>
            <a:fillRect/>
          </a:stretch>
        </p:blipFill>
        <p:spPr bwMode="auto">
          <a:xfrm>
            <a:off x="2438400" y="390525"/>
            <a:ext cx="6019800" cy="57816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7" name="WordArt 3"/>
          <p:cNvSpPr>
            <a:spLocks noChangeArrowheads="1" noChangeShapeType="1" noTextEdit="1"/>
          </p:cNvSpPr>
          <p:nvPr/>
        </p:nvSpPr>
        <p:spPr bwMode="auto">
          <a:xfrm>
            <a:off x="228600" y="304800"/>
            <a:ext cx="1905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老师的画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943600" y="6172200"/>
            <a:ext cx="2546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Times New Roman" pitchFamily="18" charset="0"/>
              </a:rPr>
              <a:t>水彩静物    田强   </a:t>
            </a:r>
          </a:p>
        </p:txBody>
      </p:sp>
      <p:grpSp>
        <p:nvGrpSpPr>
          <p:cNvPr id="11269" name="Group 9"/>
          <p:cNvGrpSpPr>
            <a:grpSpLocks/>
          </p:cNvGrpSpPr>
          <p:nvPr/>
        </p:nvGrpSpPr>
        <p:grpSpPr bwMode="auto">
          <a:xfrm>
            <a:off x="3276600" y="1346200"/>
            <a:ext cx="4302125" cy="3451225"/>
            <a:chOff x="2064" y="799"/>
            <a:chExt cx="2710" cy="2174"/>
          </a:xfrm>
        </p:grpSpPr>
        <p:sp>
          <p:nvSpPr>
            <p:cNvPr id="11270" name="Line 6"/>
            <p:cNvSpPr>
              <a:spLocks noChangeShapeType="1"/>
            </p:cNvSpPr>
            <p:nvPr/>
          </p:nvSpPr>
          <p:spPr bwMode="auto">
            <a:xfrm flipV="1">
              <a:off x="2064" y="799"/>
              <a:ext cx="1859" cy="186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271" name="Line 7"/>
            <p:cNvSpPr>
              <a:spLocks noChangeShapeType="1"/>
            </p:cNvSpPr>
            <p:nvPr/>
          </p:nvSpPr>
          <p:spPr bwMode="auto">
            <a:xfrm>
              <a:off x="3923" y="799"/>
              <a:ext cx="851" cy="217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1272" name="Line 8"/>
            <p:cNvSpPr>
              <a:spLocks noChangeShapeType="1"/>
            </p:cNvSpPr>
            <p:nvPr/>
          </p:nvSpPr>
          <p:spPr bwMode="auto">
            <a:xfrm>
              <a:off x="2109" y="2659"/>
              <a:ext cx="2665" cy="31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花头巾"/>
          <p:cNvPicPr>
            <a:picLocks noChangeAspect="1" noChangeArrowheads="1"/>
          </p:cNvPicPr>
          <p:nvPr/>
        </p:nvPicPr>
        <p:blipFill>
          <a:blip r:embed="rId2">
            <a:lum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4" r="4665" b="2408"/>
          <a:stretch>
            <a:fillRect/>
          </a:stretch>
        </p:blipFill>
        <p:spPr bwMode="auto">
          <a:xfrm>
            <a:off x="25400" y="0"/>
            <a:ext cx="5118100" cy="5867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WordArt 3"/>
          <p:cNvSpPr>
            <a:spLocks noChangeArrowheads="1" noChangeShapeType="1" noTextEdit="1"/>
          </p:cNvSpPr>
          <p:nvPr/>
        </p:nvSpPr>
        <p:spPr bwMode="auto">
          <a:xfrm>
            <a:off x="6781800" y="304800"/>
            <a:ext cx="1905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老师的画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334000" y="5334000"/>
            <a:ext cx="3460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Times New Roman" pitchFamily="18" charset="0"/>
              </a:rPr>
              <a:t>水彩静物    田强   </a:t>
            </a:r>
            <a:r>
              <a:rPr kumimoji="1" lang="en-US" altLang="zh-CN" sz="2400">
                <a:latin typeface="Times New Roman" pitchFamily="18" charset="0"/>
              </a:rPr>
              <a:t>2001</a:t>
            </a:r>
            <a:r>
              <a:rPr kumimoji="1" lang="zh-CN" altLang="en-US" sz="2400">
                <a:latin typeface="Times New Roman" pitchFamily="18" charset="0"/>
              </a:rPr>
              <a:t>年</a:t>
            </a:r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>
            <a:off x="0" y="5867400"/>
            <a:ext cx="9144000" cy="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2294" name="Line 6"/>
          <p:cNvSpPr>
            <a:spLocks noChangeShapeType="1"/>
          </p:cNvSpPr>
          <p:nvPr/>
        </p:nvSpPr>
        <p:spPr bwMode="auto">
          <a:xfrm>
            <a:off x="5181600" y="0"/>
            <a:ext cx="0" cy="685800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静物1"/>
          <p:cNvPicPr>
            <a:picLocks noChangeAspect="1" noChangeArrowheads="1"/>
          </p:cNvPicPr>
          <p:nvPr/>
        </p:nvPicPr>
        <p:blipFill>
          <a:blip r:embed="rId2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2" t="1254" r="1282"/>
          <a:stretch>
            <a:fillRect/>
          </a:stretch>
        </p:blipFill>
        <p:spPr bwMode="auto">
          <a:xfrm>
            <a:off x="2411413" y="188913"/>
            <a:ext cx="6172200" cy="60007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152400" y="152400"/>
            <a:ext cx="19050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FFFF"/>
                </a:solidFill>
                <a:latin typeface="方正大黑简体"/>
                <a:ea typeface="方正大黑简体"/>
              </a:rPr>
              <a:t>老师的画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5835650" y="6248400"/>
            <a:ext cx="2851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Times New Roman" pitchFamily="18" charset="0"/>
              </a:rPr>
              <a:t>水彩静物    田强画   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 flipH="1">
            <a:off x="3276600" y="908050"/>
            <a:ext cx="4608513" cy="3960813"/>
            <a:chOff x="720" y="528"/>
            <a:chExt cx="2160" cy="1488"/>
          </a:xfrm>
        </p:grpSpPr>
        <p:sp>
          <p:nvSpPr>
            <p:cNvPr id="13318" name="Line 6"/>
            <p:cNvSpPr>
              <a:spLocks noChangeShapeType="1"/>
            </p:cNvSpPr>
            <p:nvPr/>
          </p:nvSpPr>
          <p:spPr bwMode="auto">
            <a:xfrm flipV="1">
              <a:off x="720" y="528"/>
              <a:ext cx="1392" cy="144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19" name="Line 7"/>
            <p:cNvSpPr>
              <a:spLocks noChangeShapeType="1"/>
            </p:cNvSpPr>
            <p:nvPr/>
          </p:nvSpPr>
          <p:spPr bwMode="auto">
            <a:xfrm>
              <a:off x="2112" y="528"/>
              <a:ext cx="768" cy="14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3320" name="Line 8"/>
            <p:cNvSpPr>
              <a:spLocks noChangeShapeType="1"/>
            </p:cNvSpPr>
            <p:nvPr/>
          </p:nvSpPr>
          <p:spPr bwMode="auto">
            <a:xfrm>
              <a:off x="720" y="1968"/>
              <a:ext cx="2160" cy="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2286000" y="1828800"/>
            <a:ext cx="6858000" cy="5029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zh-CN" altLang="zh-CN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4339" name="WordArt 3"/>
          <p:cNvSpPr>
            <a:spLocks noChangeArrowheads="1" noChangeShapeType="1" noTextEdit="1"/>
          </p:cNvSpPr>
          <p:nvPr/>
        </p:nvSpPr>
        <p:spPr bwMode="auto">
          <a:xfrm>
            <a:off x="3429000" y="3124200"/>
            <a:ext cx="1828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0000"/>
                </a:solidFill>
                <a:latin typeface="方正大黑简体"/>
                <a:ea typeface="方正大黑简体"/>
              </a:rPr>
              <a:t>构图的常见形式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5638800" y="3048000"/>
            <a:ext cx="1708150" cy="457200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2400">
                <a:latin typeface="黑体" pitchFamily="2" charset="-122"/>
                <a:ea typeface="黑体" pitchFamily="2" charset="-122"/>
              </a:rPr>
              <a:t>三角形构图</a:t>
            </a:r>
          </a:p>
        </p:txBody>
      </p:sp>
      <p:sp>
        <p:nvSpPr>
          <p:cNvPr id="14341" name="WordArt 5"/>
          <p:cNvSpPr>
            <a:spLocks noChangeArrowheads="1" noChangeShapeType="1" noTextEdit="1"/>
          </p:cNvSpPr>
          <p:nvPr/>
        </p:nvSpPr>
        <p:spPr bwMode="auto">
          <a:xfrm>
            <a:off x="3429000" y="3810000"/>
            <a:ext cx="18288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solidFill>
                  <a:srgbClr val="FF0000"/>
                </a:solidFill>
                <a:latin typeface="方正大黑简体"/>
                <a:ea typeface="方正大黑简体"/>
              </a:rPr>
              <a:t>构图的原理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5486400" y="3810000"/>
            <a:ext cx="3124200" cy="210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统一 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变化；大小、疏密</a:t>
            </a:r>
            <a:r>
              <a:rPr kumimoji="1" lang="en-US" altLang="zh-CN" sz="2400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……</a:t>
            </a:r>
            <a:endParaRPr kumimoji="1" lang="en-US" altLang="zh-CN" sz="240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均衡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和谐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SC015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1"/>
          <a:stretch>
            <a:fillRect/>
          </a:stretch>
        </p:blipFill>
        <p:spPr bwMode="auto">
          <a:xfrm>
            <a:off x="914400" y="685800"/>
            <a:ext cx="7315200" cy="5249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3124200" y="3581400"/>
            <a:ext cx="6019800" cy="327025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zh-CN" altLang="zh-CN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5486400" y="3803650"/>
            <a:ext cx="3124200" cy="246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latin typeface="黑体" pitchFamily="2" charset="-122"/>
                <a:ea typeface="黑体" pitchFamily="2" charset="-122"/>
              </a:rPr>
              <a:t>统一 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latin typeface="黑体" pitchFamily="2" charset="-122"/>
                <a:ea typeface="黑体" pitchFamily="2" charset="-122"/>
              </a:rPr>
              <a:t>变化；大小、疏密</a:t>
            </a:r>
            <a:r>
              <a:rPr kumimoji="1" lang="en-US" altLang="zh-CN" sz="2400">
                <a:latin typeface="Times New Roman" pitchFamily="18" charset="0"/>
                <a:ea typeface="黑体" pitchFamily="2" charset="-122"/>
              </a:rPr>
              <a:t>……</a:t>
            </a:r>
            <a:endParaRPr kumimoji="1" lang="en-US" altLang="zh-CN" sz="2400">
              <a:latin typeface="黑体" pitchFamily="2" charset="-122"/>
              <a:ea typeface="黑体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latin typeface="黑体" pitchFamily="2" charset="-122"/>
                <a:ea typeface="黑体" pitchFamily="2" charset="-122"/>
              </a:rPr>
              <a:t>均衡 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2400">
                <a:latin typeface="黑体" pitchFamily="2" charset="-122"/>
                <a:ea typeface="黑体" pitchFamily="2" charset="-122"/>
              </a:rPr>
              <a:t>和谐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95536" y="260648"/>
            <a:ext cx="82150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/>
              <a:t>2</a:t>
            </a:r>
            <a:r>
              <a:rPr lang="zh-CN" altLang="zh-CN" sz="2400" b="1" dirty="0"/>
              <a:t>、 “摆一摆”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 smtClean="0"/>
              <a:t>       </a:t>
            </a:r>
            <a:r>
              <a:rPr lang="zh-CN" altLang="zh-CN" sz="2400" b="1" dirty="0" smtClean="0"/>
              <a:t>以</a:t>
            </a:r>
            <a:r>
              <a:rPr lang="zh-CN" altLang="zh-CN" sz="2400" b="1" dirty="0"/>
              <a:t>小组为单位，两位同学上台来摆一组静物，其他同学提出意见，再来两位同学完善构图。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 smtClean="0"/>
              <a:t>       </a:t>
            </a:r>
            <a:r>
              <a:rPr lang="zh-CN" altLang="zh-CN" sz="2400" b="1" dirty="0" smtClean="0"/>
              <a:t>看看</a:t>
            </a:r>
            <a:r>
              <a:rPr lang="zh-CN" altLang="zh-CN" sz="2400" b="1" dirty="0"/>
              <a:t>哪一组摆得最好，既有特点又符合构图法则？</a:t>
            </a:r>
          </a:p>
          <a:p>
            <a:pPr>
              <a:lnSpc>
                <a:spcPct val="150000"/>
              </a:lnSpc>
            </a:pPr>
            <a:endParaRPr lang="zh-CN" altLang="en-US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t-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3414713"/>
            <a:ext cx="5327650" cy="3130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t-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2000" y="3416300"/>
            <a:ext cx="3087688" cy="31369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t-3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50838"/>
            <a:ext cx="3429000" cy="27590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395536" y="158750"/>
            <a:ext cx="1420582" cy="584775"/>
          </a:xfrm>
          <a:prstGeom prst="rect">
            <a:avLst/>
          </a:prstGeom>
          <a:solidFill>
            <a:srgbClr val="CC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200" b="1" dirty="0" smtClean="0">
                <a:solidFill>
                  <a:srgbClr val="FF0000"/>
                </a:solidFill>
                <a:latin typeface="Times New Roman" pitchFamily="18" charset="0"/>
                <a:ea typeface="方正综艺简体" pitchFamily="2" charset="-122"/>
              </a:rPr>
              <a:t>想一想</a:t>
            </a:r>
            <a:endParaRPr kumimoji="1" lang="zh-CN" altLang="en-US" sz="3200" b="1" dirty="0">
              <a:solidFill>
                <a:srgbClr val="FF0000"/>
              </a:solidFill>
              <a:latin typeface="Times New Roman" pitchFamily="18" charset="0"/>
              <a:ea typeface="方正综艺简体" pitchFamily="2" charset="-122"/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304800" y="914400"/>
            <a:ext cx="480060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1" lang="zh-CN" altLang="en-US" sz="2400">
                <a:latin typeface="Times New Roman" pitchFamily="18" charset="0"/>
                <a:ea typeface="黑体" pitchFamily="2" charset="-122"/>
              </a:rPr>
              <a:t>静物画除了常用的三角形构图，还有其它形式的构图吗？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SC015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675" y="3721100"/>
            <a:ext cx="4200525" cy="30607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DSC064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159"/>
          <a:stretch>
            <a:fillRect/>
          </a:stretch>
        </p:blipFill>
        <p:spPr bwMode="auto">
          <a:xfrm>
            <a:off x="381000" y="76200"/>
            <a:ext cx="3810000" cy="36671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4572000" y="914400"/>
            <a:ext cx="3886200" cy="2362200"/>
          </a:xfrm>
          <a:prstGeom prst="rect">
            <a:avLst/>
          </a:prstGeom>
          <a:solidFill>
            <a:srgbClr val="3333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4800600" y="1266825"/>
            <a:ext cx="35052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kumimoji="1" lang="zh-CN" altLang="en-US" sz="2000" b="1">
                <a:solidFill>
                  <a:srgbClr val="FF3300"/>
                </a:solidFill>
                <a:latin typeface="Times New Roman" pitchFamily="18" charset="0"/>
                <a:ea typeface="黑体" pitchFamily="2" charset="-122"/>
              </a:rPr>
              <a:t>构图的类型：</a:t>
            </a:r>
            <a:r>
              <a:rPr kumimoji="1" lang="zh-CN" altLang="en-US" sz="2000" b="1">
                <a:solidFill>
                  <a:srgbClr val="CCECFF"/>
                </a:solidFill>
                <a:latin typeface="Times New Roman" pitchFamily="18" charset="0"/>
                <a:ea typeface="黑体" pitchFamily="2" charset="-122"/>
              </a:rPr>
              <a:t>水平式、垂直式、辐射式、斜线式、曲线式等，几何形构图分为三角形、圆形、黄金分割率</a:t>
            </a:r>
            <a:r>
              <a:rPr kumimoji="1" lang="en-US" altLang="zh-CN" sz="2000" b="1">
                <a:solidFill>
                  <a:srgbClr val="CCECFF"/>
                </a:solidFill>
                <a:latin typeface="Times New Roman" pitchFamily="18" charset="0"/>
                <a:ea typeface="黑体" pitchFamily="2" charset="-122"/>
              </a:rPr>
              <a:t>……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桃与酒杯（日）中村清诒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8382000" cy="653415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8623300" y="334963"/>
            <a:ext cx="468313" cy="261620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latin typeface="Times New Roman" pitchFamily="18" charset="0"/>
              </a:rPr>
              <a:t>桃与酒杯（日）中村清诒</a:t>
            </a:r>
          </a:p>
        </p:txBody>
      </p:sp>
    </p:spTree>
  </p:cSld>
  <p:clrMapOvr>
    <a:masterClrMapping/>
  </p:clrMapOvr>
  <p:transition spd="med">
    <p:cover dir="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76200" y="152400"/>
            <a:ext cx="5257800" cy="650875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 sz="3600">
                <a:solidFill>
                  <a:srgbClr val="FFFF66"/>
                </a:solidFill>
                <a:latin typeface="Times New Roman" pitchFamily="18" charset="0"/>
                <a:ea typeface="华文新魏" pitchFamily="2" charset="-122"/>
              </a:rPr>
              <a:t>其他构图形式分析与欣赏</a:t>
            </a:r>
          </a:p>
        </p:txBody>
      </p:sp>
      <p:pic>
        <p:nvPicPr>
          <p:cNvPr id="22531" name="Picture 3" descr="30020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914400"/>
            <a:ext cx="4572000" cy="289560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30017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886200"/>
            <a:ext cx="3810000" cy="2838450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60004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962025"/>
            <a:ext cx="3733800" cy="2695575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4" name="Line 6"/>
          <p:cNvSpPr>
            <a:spLocks noChangeShapeType="1"/>
          </p:cNvSpPr>
          <p:nvPr/>
        </p:nvSpPr>
        <p:spPr bwMode="auto">
          <a:xfrm>
            <a:off x="152400" y="2895600"/>
            <a:ext cx="4648200" cy="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5" name="Line 7"/>
          <p:cNvSpPr>
            <a:spLocks noChangeShapeType="1"/>
          </p:cNvSpPr>
          <p:nvPr/>
        </p:nvSpPr>
        <p:spPr bwMode="auto">
          <a:xfrm>
            <a:off x="609600" y="5884863"/>
            <a:ext cx="3692525" cy="1587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6" name="Line 8"/>
          <p:cNvSpPr>
            <a:spLocks noChangeShapeType="1"/>
          </p:cNvSpPr>
          <p:nvPr/>
        </p:nvSpPr>
        <p:spPr bwMode="auto">
          <a:xfrm>
            <a:off x="1295400" y="3903663"/>
            <a:ext cx="1588" cy="2859087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7" name="Line 9"/>
          <p:cNvSpPr>
            <a:spLocks noChangeShapeType="1"/>
          </p:cNvSpPr>
          <p:nvPr/>
        </p:nvSpPr>
        <p:spPr bwMode="auto">
          <a:xfrm>
            <a:off x="2514600" y="3903663"/>
            <a:ext cx="1588" cy="2859087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8" name="Line 10"/>
          <p:cNvSpPr>
            <a:spLocks noChangeShapeType="1"/>
          </p:cNvSpPr>
          <p:nvPr/>
        </p:nvSpPr>
        <p:spPr bwMode="auto">
          <a:xfrm>
            <a:off x="1295400" y="3903663"/>
            <a:ext cx="1588" cy="2859087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9" name="Line 11"/>
          <p:cNvSpPr>
            <a:spLocks noChangeShapeType="1"/>
          </p:cNvSpPr>
          <p:nvPr/>
        </p:nvSpPr>
        <p:spPr bwMode="auto">
          <a:xfrm>
            <a:off x="5791200" y="914400"/>
            <a:ext cx="0" cy="274320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0" name="Line 12"/>
          <p:cNvSpPr>
            <a:spLocks noChangeShapeType="1"/>
          </p:cNvSpPr>
          <p:nvPr/>
        </p:nvSpPr>
        <p:spPr bwMode="auto">
          <a:xfrm>
            <a:off x="8534400" y="914400"/>
            <a:ext cx="0" cy="274320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1" name="Line 13"/>
          <p:cNvSpPr>
            <a:spLocks noChangeShapeType="1"/>
          </p:cNvSpPr>
          <p:nvPr/>
        </p:nvSpPr>
        <p:spPr bwMode="auto">
          <a:xfrm>
            <a:off x="7467600" y="914400"/>
            <a:ext cx="0" cy="2743200"/>
          </a:xfrm>
          <a:prstGeom prst="line">
            <a:avLst/>
          </a:prstGeom>
          <a:noFill/>
          <a:ln w="9525">
            <a:solidFill>
              <a:srgbClr val="FF66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2542" name="Picture 14" descr="未标题-1 拷贝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733800"/>
            <a:ext cx="4038600" cy="3005138"/>
          </a:xfrm>
          <a:prstGeom prst="rect">
            <a:avLst/>
          </a:prstGeom>
          <a:noFill/>
          <a:ln w="9525">
            <a:solidFill>
              <a:srgbClr val="FF66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227013" y="5546725"/>
            <a:ext cx="45878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latin typeface="Times New Roman" pitchFamily="18" charset="0"/>
              </a:rPr>
              <a:t>十字架构图</a:t>
            </a:r>
          </a:p>
        </p:txBody>
      </p:sp>
      <p:sp>
        <p:nvSpPr>
          <p:cNvPr id="22544" name="Text Box 16"/>
          <p:cNvSpPr txBox="1">
            <a:spLocks noChangeArrowheads="1"/>
          </p:cNvSpPr>
          <p:nvPr/>
        </p:nvSpPr>
        <p:spPr bwMode="auto">
          <a:xfrm>
            <a:off x="8685213" y="5745163"/>
            <a:ext cx="4587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latin typeface="Times New Roman" pitchFamily="18" charset="0"/>
              </a:rPr>
              <a:t>弧形构图</a:t>
            </a:r>
          </a:p>
        </p:txBody>
      </p:sp>
      <p:sp>
        <p:nvSpPr>
          <p:cNvPr id="22545" name="Text Box 17"/>
          <p:cNvSpPr txBox="1">
            <a:spLocks noChangeArrowheads="1"/>
          </p:cNvSpPr>
          <p:nvPr/>
        </p:nvSpPr>
        <p:spPr bwMode="auto">
          <a:xfrm>
            <a:off x="120650" y="3443288"/>
            <a:ext cx="1327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solidFill>
                  <a:srgbClr val="FF6600"/>
                </a:solidFill>
                <a:latin typeface="Times New Roman" pitchFamily="18" charset="0"/>
              </a:rPr>
              <a:t>水平线构图</a:t>
            </a:r>
          </a:p>
        </p:txBody>
      </p:sp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5029200" y="3276600"/>
            <a:ext cx="1327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kumimoji="1" lang="zh-CN" altLang="en-US">
                <a:solidFill>
                  <a:srgbClr val="FF6600"/>
                </a:solidFill>
                <a:latin typeface="Times New Roman" pitchFamily="18" charset="0"/>
              </a:rPr>
              <a:t>垂直线构图</a:t>
            </a:r>
          </a:p>
        </p:txBody>
      </p:sp>
    </p:spTree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7848872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/>
              <a:t>3</a:t>
            </a:r>
            <a:r>
              <a:rPr lang="zh-CN" altLang="zh-CN" sz="2400" b="1" dirty="0"/>
              <a:t>、“画一画”</a:t>
            </a:r>
            <a:endParaRPr lang="zh-CN" altLang="zh-CN" sz="2400" dirty="0"/>
          </a:p>
          <a:p>
            <a:pPr>
              <a:lnSpc>
                <a:spcPct val="150000"/>
              </a:lnSpc>
            </a:pPr>
            <a:r>
              <a:rPr lang="en-US" altLang="zh-CN" sz="2400" b="1" dirty="0"/>
              <a:t>   </a:t>
            </a:r>
            <a:r>
              <a:rPr lang="zh-CN" altLang="zh-CN" sz="2400" dirty="0"/>
              <a:t>各组对着自己摆好的静物做小构图练习，也可临摹教材上的小构图练习（学生自愿选择，鼓励学生以写生为主）。</a:t>
            </a:r>
          </a:p>
          <a:p>
            <a:pPr>
              <a:lnSpc>
                <a:spcPct val="150000"/>
              </a:lnSpc>
            </a:pPr>
            <a:r>
              <a:rPr lang="en-US" altLang="zh-CN" sz="2400" b="1" dirty="0"/>
              <a:t>4</a:t>
            </a:r>
            <a:r>
              <a:rPr lang="zh-CN" altLang="zh-CN" sz="2400" b="1" dirty="0"/>
              <a:t>、“评一评”：我的作业好在哪里？哪些地方需要改进？</a:t>
            </a:r>
            <a:endParaRPr lang="zh-CN" altLang="zh-CN" sz="2400" dirty="0"/>
          </a:p>
          <a:p>
            <a:pPr>
              <a:lnSpc>
                <a:spcPct val="150000"/>
              </a:lnSpc>
            </a:pPr>
            <a:r>
              <a:rPr lang="zh-CN" altLang="zh-CN" sz="2400" dirty="0"/>
              <a:t>每组选出两位同学，上台自评。</a:t>
            </a:r>
          </a:p>
          <a:p>
            <a:pPr>
              <a:lnSpc>
                <a:spcPct val="150000"/>
              </a:lnSpc>
            </a:pPr>
            <a:r>
              <a:rPr lang="zh-CN" altLang="zh-CN" sz="2400" dirty="0"/>
              <a:t>教师随机抽出四张作业请同学点评。</a:t>
            </a:r>
          </a:p>
          <a:p>
            <a:pPr>
              <a:lnSpc>
                <a:spcPct val="150000"/>
              </a:lnSpc>
            </a:pP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55078054"/>
      </p:ext>
    </p:extLst>
  </p:cSld>
  <p:clrMapOvr>
    <a:masterClrMapping/>
  </p:clrMapOvr>
</p:sld>
</file>

<file path=ppt/theme/theme1.xml><?xml version="1.0" encoding="utf-8"?>
<a:theme xmlns:a="http://schemas.openxmlformats.org/drawingml/2006/main" name="Orbit">
  <a:themeElements>
    <a:clrScheme name="Orbit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Orbit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rbit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bit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Orbit</Template>
  <TotalTime>466</TotalTime>
  <Words>398</Words>
  <Application>Microsoft Office PowerPoint</Application>
  <PresentationFormat>全屏显示(4:3)</PresentationFormat>
  <Paragraphs>50</Paragraphs>
  <Slides>17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Orbit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向画家学构图</dc:title>
  <dc:creator>tianqiang</dc:creator>
  <cp:lastModifiedBy>TIANQIANG</cp:lastModifiedBy>
  <cp:revision>18</cp:revision>
  <dcterms:created xsi:type="dcterms:W3CDTF">2007-12-30T08:22:27Z</dcterms:created>
  <dcterms:modified xsi:type="dcterms:W3CDTF">2014-07-01T07:12:32Z</dcterms:modified>
</cp:coreProperties>
</file>