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4"/>
  </p:notesMasterIdLst>
  <p:sldIdLst>
    <p:sldId id="551" r:id="rId2"/>
    <p:sldId id="359" r:id="rId3"/>
    <p:sldId id="502" r:id="rId4"/>
    <p:sldId id="563" r:id="rId5"/>
    <p:sldId id="513" r:id="rId6"/>
    <p:sldId id="519" r:id="rId7"/>
    <p:sldId id="564" r:id="rId8"/>
    <p:sldId id="592" r:id="rId9"/>
    <p:sldId id="593" r:id="rId10"/>
    <p:sldId id="594" r:id="rId11"/>
    <p:sldId id="595" r:id="rId12"/>
    <p:sldId id="596" r:id="rId13"/>
    <p:sldId id="597" r:id="rId14"/>
    <p:sldId id="598" r:id="rId15"/>
    <p:sldId id="518" r:id="rId16"/>
    <p:sldId id="554" r:id="rId17"/>
    <p:sldId id="555" r:id="rId18"/>
    <p:sldId id="571" r:id="rId19"/>
    <p:sldId id="557" r:id="rId20"/>
    <p:sldId id="558" r:id="rId21"/>
    <p:sldId id="575" r:id="rId22"/>
    <p:sldId id="576" r:id="rId23"/>
    <p:sldId id="324" r:id="rId24"/>
    <p:sldId id="572" r:id="rId25"/>
    <p:sldId id="573" r:id="rId26"/>
    <p:sldId id="549" r:id="rId27"/>
    <p:sldId id="546" r:id="rId28"/>
    <p:sldId id="548" r:id="rId29"/>
    <p:sldId id="360" r:id="rId30"/>
    <p:sldId id="578" r:id="rId31"/>
    <p:sldId id="577" r:id="rId32"/>
    <p:sldId id="325" r:id="rId33"/>
  </p:sldIdLst>
  <p:sldSz cx="9144000" cy="6858000" type="screen4x3"/>
  <p:notesSz cx="6858000" cy="9144000"/>
  <p:custDataLst>
    <p:tags r:id="rId35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CC99"/>
    <a:srgbClr val="CCFFCC"/>
    <a:srgbClr val="FFCCCC"/>
    <a:srgbClr val="CCECFF"/>
    <a:srgbClr val="CCFFFF"/>
    <a:srgbClr val="FFFFCC"/>
    <a:srgbClr val="CC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8"/>
    <p:restoredTop sz="93676"/>
  </p:normalViewPr>
  <p:slideViewPr>
    <p:cSldViewPr showGuides="1">
      <p:cViewPr varScale="1">
        <p:scale>
          <a:sx n="80" d="100"/>
          <a:sy n="80" d="100"/>
        </p:scale>
        <p:origin x="1382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buFontTx/>
              <a:buNone/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  <a:t>‹#›</a:t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34819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/>
            <a:endParaRPr lang="zh-CN" altLang="en-US" dirty="0"/>
          </a:p>
        </p:txBody>
      </p:sp>
      <p:sp>
        <p:nvSpPr>
          <p:cNvPr id="3482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  <a:t>1</a:t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35843" name="备注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584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 eaLnBrk="1" hangingPunct="1">
              <a:spcBef>
                <a:spcPct val="0"/>
              </a:spcBef>
            </a:pPr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  <a:t>17</a:t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/>
              <a:t>‹#›</a:t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/>
              <a:t>‹#›</a:t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/>
              <a:t>‹#›</a:t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/>
              <a:t>‹#›</a:t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/>
              <a:t>‹#›</a:t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/>
              <a:t>‹#›</a:t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/>
              <a:t>‹#›</a:t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/>
              <a:t>‹#›</a:t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None/>
              <a:defRPr/>
            </a:pPr>
            <a:r>
              <a:rPr kumimoji="0" lang="zh-CN" altLang="en-US" sz="3200" b="0" i="0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/>
              <a:t>‹#›</a:t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/>
              <a:t>‹#›</a:t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/>
              <a:t>‹#›</a:t>
            </a:fld>
            <a:endParaRPr lang="en-US" altLang="zh-CN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9525" y="-7937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937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028" name="组合 1"/>
          <p:cNvGrpSpPr/>
          <p:nvPr/>
        </p:nvGrpSpPr>
        <p:grpSpPr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029" name="标题占位符 8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lIns="0" rIns="0" bIns="0" anchor="b" anchorCtr="0"/>
          <a:lstStyle/>
          <a:p>
            <a:pPr lvl="0"/>
            <a:r>
              <a:rPr lang="zh-CN" altLang="en-US" dirty="0"/>
              <a:t>单击此处编辑母版标题样式</a:t>
            </a:r>
            <a:endParaRPr lang="en-US" altLang="zh-CN" dirty="0"/>
          </a:p>
        </p:txBody>
      </p:sp>
      <p:sp>
        <p:nvSpPr>
          <p:cNvPr id="1030" name="文本占位符 29"/>
          <p:cNvSpPr>
            <a:spLocks noGrp="1"/>
          </p:cNvSpPr>
          <p:nvPr>
            <p:ph type="body"/>
          </p:nvPr>
        </p:nvSpPr>
        <p:spPr>
          <a:xfrm>
            <a:off x="457200" y="1935163"/>
            <a:ext cx="8229600" cy="2062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  <a:endParaRPr lang="en-US" altLang="zh-CN" dirty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/>
          <a:lstStyle>
            <a:lvl1pPr algn="r">
              <a:buFont typeface="Arial" panose="020B0604020202020204" pitchFamily="34" charset="0"/>
              <a:defRPr sz="120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pPr lvl="0" eaLnBrk="1" hangingPunct="1">
              <a:buChar char="•"/>
            </a:pPr>
            <a:fld id="{9A0DB2DC-4C9A-4742-B13C-FB6460FD3503}" type="slidenum">
              <a:rPr lang="en-US" altLang="zh-CN"/>
              <a:t>‹#›</a:t>
            </a:fld>
            <a:endParaRPr lang="en-US" altLang="zh-CN">
              <a:latin typeface="Arial" panose="020B0604020202020204" pitchFamily="34" charset="0"/>
            </a:endParaRPr>
          </a:p>
        </p:txBody>
      </p:sp>
      <p:pic>
        <p:nvPicPr>
          <p:cNvPr id="1045" name="图片 1044" descr="高分说PPT背景(25"/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-1587" y="-1587"/>
            <a:ext cx="9147175" cy="6861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Text Box 11"/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Unit 8 Writing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38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405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media" Target="../media/media2.WAV"/><Relationship Id="rId7" Type="http://schemas.openxmlformats.org/officeDocument/2006/relationships/image" Target="../media/image7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5" Type="http://schemas.openxmlformats.org/officeDocument/2006/relationships/slideLayout" Target="../slideLayouts/slideLayout4.xml"/><Relationship Id="rId4" Type="http://schemas.openxmlformats.org/officeDocument/2006/relationships/audio" Target="../media/media2.WAV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Relationship Id="rId9" Type="http://schemas.openxmlformats.org/officeDocument/2006/relationships/image" Target="../media/image25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Box 4"/>
          <p:cNvSpPr txBox="1"/>
          <p:nvPr/>
        </p:nvSpPr>
        <p:spPr>
          <a:xfrm>
            <a:off x="971550" y="981075"/>
            <a:ext cx="6480175" cy="830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4800" b="1">
                <a:solidFill>
                  <a:srgbClr val="0000FF"/>
                </a:solidFill>
                <a:ea typeface="微软雅黑" panose="020B0503020204020204" pitchFamily="34" charset="-122"/>
              </a:rPr>
              <a:t>Unit 8  English Week </a:t>
            </a:r>
          </a:p>
        </p:txBody>
      </p:sp>
      <p:sp>
        <p:nvSpPr>
          <p:cNvPr id="3075" name="副标题 2"/>
          <p:cNvSpPr txBox="1"/>
          <p:nvPr/>
        </p:nvSpPr>
        <p:spPr>
          <a:xfrm>
            <a:off x="3132138" y="2236788"/>
            <a:ext cx="3095625" cy="8318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buFont typeface="Arial" panose="020B0604020202020204" pitchFamily="34" charset="0"/>
              <a:buNone/>
            </a:pPr>
            <a:r>
              <a:rPr lang="en-US" altLang="zh-CN" sz="4400" b="1">
                <a:solidFill>
                  <a:srgbClr val="0000FF"/>
                </a:solidFill>
              </a:rPr>
              <a:t>Writing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4280" name="直接连接符 8"/>
          <p:cNvCxnSpPr/>
          <p:nvPr/>
        </p:nvCxnSpPr>
        <p:spPr>
          <a:xfrm>
            <a:off x="5219700" y="3632200"/>
            <a:ext cx="2232025" cy="0"/>
          </a:xfrm>
          <a:prstGeom prst="line">
            <a:avLst/>
          </a:prstGeom>
          <a:ln w="12700" cap="flat" cmpd="sng">
            <a:solidFill>
              <a:srgbClr val="008000"/>
            </a:solidFill>
            <a:prstDash val="solid"/>
            <a:headEnd type="none" w="med" len="med"/>
            <a:tailEnd type="oval" w="med" len="med"/>
          </a:ln>
        </p:spPr>
      </p:cxnSp>
      <p:cxnSp>
        <p:nvCxnSpPr>
          <p:cNvPr id="54283" name="直接连接符 8"/>
          <p:cNvCxnSpPr/>
          <p:nvPr/>
        </p:nvCxnSpPr>
        <p:spPr>
          <a:xfrm>
            <a:off x="5118100" y="5462588"/>
            <a:ext cx="2232025" cy="0"/>
          </a:xfrm>
          <a:prstGeom prst="line">
            <a:avLst/>
          </a:prstGeom>
          <a:ln w="12700" cap="flat" cmpd="sng">
            <a:solidFill>
              <a:srgbClr val="800080"/>
            </a:solidFill>
            <a:prstDash val="solid"/>
            <a:headEnd type="none" w="med" len="med"/>
            <a:tailEnd type="oval" w="med" len="med"/>
          </a:ln>
        </p:spPr>
      </p:cxnSp>
      <p:cxnSp>
        <p:nvCxnSpPr>
          <p:cNvPr id="54286" name="直接连接符 8"/>
          <p:cNvCxnSpPr/>
          <p:nvPr/>
        </p:nvCxnSpPr>
        <p:spPr>
          <a:xfrm>
            <a:off x="5219700" y="1833563"/>
            <a:ext cx="2232025" cy="0"/>
          </a:xfrm>
          <a:prstGeom prst="line">
            <a:avLst/>
          </a:prstGeom>
          <a:ln w="12700" cap="flat" cmpd="sng">
            <a:solidFill>
              <a:srgbClr val="FF0066"/>
            </a:solidFill>
            <a:prstDash val="solid"/>
            <a:headEnd type="none" w="med" len="med"/>
            <a:tailEnd type="oval" w="med" len="med"/>
          </a:ln>
        </p:spPr>
      </p:cxnSp>
      <p:cxnSp>
        <p:nvCxnSpPr>
          <p:cNvPr id="54289" name="直接连接符 8"/>
          <p:cNvCxnSpPr/>
          <p:nvPr/>
        </p:nvCxnSpPr>
        <p:spPr>
          <a:xfrm>
            <a:off x="1187450" y="4470400"/>
            <a:ext cx="2232025" cy="0"/>
          </a:xfrm>
          <a:prstGeom prst="line">
            <a:avLst/>
          </a:prstGeom>
          <a:ln w="12700" cap="flat" cmpd="sng">
            <a:solidFill>
              <a:srgbClr val="0070C0"/>
            </a:solidFill>
            <a:prstDash val="solid"/>
            <a:headEnd type="oval" w="med" len="med"/>
            <a:tailEnd type="none" w="med" len="med"/>
          </a:ln>
        </p:spPr>
      </p:cxnSp>
      <p:cxnSp>
        <p:nvCxnSpPr>
          <p:cNvPr id="54292" name="直接连接符 8"/>
          <p:cNvCxnSpPr/>
          <p:nvPr/>
        </p:nvCxnSpPr>
        <p:spPr>
          <a:xfrm>
            <a:off x="1187450" y="2751138"/>
            <a:ext cx="2232025" cy="0"/>
          </a:xfrm>
          <a:prstGeom prst="line">
            <a:avLst/>
          </a:prstGeom>
          <a:ln w="12700" cap="flat" cmpd="sng">
            <a:solidFill>
              <a:srgbClr val="FF6600"/>
            </a:solidFill>
            <a:prstDash val="solid"/>
            <a:headEnd type="oval" w="med" len="med"/>
            <a:tailEnd type="none" w="med" len="med"/>
          </a:ln>
        </p:spPr>
      </p:cxnSp>
      <p:sp>
        <p:nvSpPr>
          <p:cNvPr id="16" name="环形箭头 15"/>
          <p:cNvSpPr/>
          <p:nvPr/>
        </p:nvSpPr>
        <p:spPr>
          <a:xfrm rot="20563910" flipH="1">
            <a:off x="3276079" y="1919237"/>
            <a:ext cx="1625369" cy="1625369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gradFill flip="none" rotWithShape="1">
            <a:gsLst>
              <a:gs pos="0">
                <a:srgbClr val="FF6600"/>
              </a:gs>
              <a:gs pos="100000">
                <a:srgbClr val="FFC00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6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环形箭头 18"/>
          <p:cNvSpPr/>
          <p:nvPr/>
        </p:nvSpPr>
        <p:spPr>
          <a:xfrm rot="1326258">
            <a:off x="3806723" y="2819098"/>
            <a:ext cx="1625369" cy="1625369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gradFill flip="none" rotWithShape="1">
            <a:gsLst>
              <a:gs pos="0">
                <a:srgbClr val="009900"/>
              </a:gs>
              <a:gs pos="100000">
                <a:srgbClr val="33CC33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6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环形箭头 19"/>
          <p:cNvSpPr/>
          <p:nvPr/>
        </p:nvSpPr>
        <p:spPr>
          <a:xfrm rot="20563910" flipH="1">
            <a:off x="3207646" y="3657010"/>
            <a:ext cx="1625370" cy="1625369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886781"/>
              <a:gd name="adj5" fmla="val 13011"/>
            </a:avLst>
          </a:prstGeom>
          <a:gradFill flip="none" rotWithShape="1">
            <a:gsLst>
              <a:gs pos="0">
                <a:srgbClr val="0070C0"/>
              </a:gs>
              <a:gs pos="100000">
                <a:srgbClr val="00B0F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6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2" name="空心弧 21"/>
          <p:cNvSpPr/>
          <p:nvPr/>
        </p:nvSpPr>
        <p:spPr>
          <a:xfrm rot="3375582">
            <a:off x="3853678" y="4711580"/>
            <a:ext cx="1395503" cy="1395503"/>
          </a:xfrm>
          <a:prstGeom prst="blockArc">
            <a:avLst>
              <a:gd name="adj1" fmla="val 10085559"/>
              <a:gd name="adj2" fmla="val 7052233"/>
              <a:gd name="adj3" fmla="val 11025"/>
            </a:avLst>
          </a:prstGeom>
          <a:gradFill flip="none" rotWithShape="1">
            <a:gsLst>
              <a:gs pos="0">
                <a:srgbClr val="CC0099"/>
              </a:gs>
              <a:gs pos="100000">
                <a:srgbClr val="9900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6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" name="环形箭头 23"/>
          <p:cNvSpPr/>
          <p:nvPr/>
        </p:nvSpPr>
        <p:spPr>
          <a:xfrm rot="1326258">
            <a:off x="3792605" y="997456"/>
            <a:ext cx="1625368" cy="1625369"/>
          </a:xfrm>
          <a:prstGeom prst="circularArrow">
            <a:avLst>
              <a:gd name="adj1" fmla="val 9784"/>
              <a:gd name="adj2" fmla="val 1068638"/>
              <a:gd name="adj3" fmla="val 3665794"/>
              <a:gd name="adj4" fmla="val 9633027"/>
              <a:gd name="adj5" fmla="val 13011"/>
            </a:avLst>
          </a:prstGeom>
          <a:gradFill flip="none" rotWithShape="1">
            <a:gsLst>
              <a:gs pos="0">
                <a:srgbClr val="FF0066"/>
              </a:gs>
              <a:gs pos="100000">
                <a:srgbClr val="FF66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6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375150" y="1487488"/>
            <a:ext cx="487363" cy="646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600">
                <a:solidFill>
                  <a:srgbClr val="404040"/>
                </a:solidFill>
                <a:latin typeface="Bodoni MT Black" pitchFamily="18" charset="0"/>
              </a:rPr>
              <a:t>1</a:t>
            </a:r>
            <a:endParaRPr lang="zh-CN" altLang="en-US" sz="3600" dirty="0">
              <a:solidFill>
                <a:srgbClr val="404040"/>
              </a:solidFill>
              <a:latin typeface="Bodoni MT Black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844925" y="2363788"/>
            <a:ext cx="487363" cy="6477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600">
                <a:solidFill>
                  <a:srgbClr val="404040"/>
                </a:solidFill>
                <a:latin typeface="Bodoni MT Black" pitchFamily="18" charset="0"/>
              </a:rPr>
              <a:t>2</a:t>
            </a:r>
            <a:endParaRPr lang="zh-CN" altLang="en-US" sz="3600" dirty="0">
              <a:solidFill>
                <a:srgbClr val="404040"/>
              </a:solidFill>
              <a:latin typeface="Bodoni MT Black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360863" y="3230563"/>
            <a:ext cx="488950" cy="646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600">
                <a:solidFill>
                  <a:srgbClr val="404040"/>
                </a:solidFill>
                <a:latin typeface="Bodoni MT Black" pitchFamily="18" charset="0"/>
              </a:rPr>
              <a:t>3</a:t>
            </a:r>
            <a:endParaRPr lang="zh-CN" altLang="en-US" sz="3600" dirty="0">
              <a:solidFill>
                <a:srgbClr val="404040"/>
              </a:solidFill>
              <a:latin typeface="Bodoni MT Black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776663" y="4117975"/>
            <a:ext cx="487362" cy="646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600">
                <a:solidFill>
                  <a:srgbClr val="404040"/>
                </a:solidFill>
                <a:latin typeface="Bodoni MT Black" pitchFamily="18" charset="0"/>
              </a:rPr>
              <a:t>4</a:t>
            </a:r>
            <a:endParaRPr lang="zh-CN" altLang="en-US" sz="3600" dirty="0">
              <a:solidFill>
                <a:srgbClr val="404040"/>
              </a:solidFill>
              <a:latin typeface="Bodoni MT Black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314825" y="5072063"/>
            <a:ext cx="487363" cy="646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600">
                <a:solidFill>
                  <a:srgbClr val="404040"/>
                </a:solidFill>
                <a:latin typeface="Bodoni MT Black" pitchFamily="18" charset="0"/>
              </a:rPr>
              <a:t>5</a:t>
            </a:r>
            <a:endParaRPr lang="zh-CN" altLang="en-US" sz="3600" dirty="0">
              <a:solidFill>
                <a:srgbClr val="404040"/>
              </a:solidFill>
              <a:latin typeface="Bodoni MT Black" pitchFamily="18" charset="0"/>
            </a:endParaRPr>
          </a:p>
        </p:txBody>
      </p:sp>
      <p:sp>
        <p:nvSpPr>
          <p:cNvPr id="4123" name="TextBox 32"/>
          <p:cNvSpPr txBox="1"/>
          <p:nvPr/>
        </p:nvSpPr>
        <p:spPr>
          <a:xfrm>
            <a:off x="3851275" y="260350"/>
            <a:ext cx="1214438" cy="7080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zh-CN" altLang="en-US" sz="4000" b="1" dirty="0">
                <a:latin typeface="宋体" panose="02010600030101010101" pitchFamily="2" charset="-122"/>
              </a:rPr>
              <a:t>目录</a:t>
            </a:r>
          </a:p>
        </p:txBody>
      </p:sp>
      <p:sp>
        <p:nvSpPr>
          <p:cNvPr id="36" name="TextBox 27"/>
          <p:cNvSpPr txBox="1"/>
          <p:nvPr/>
        </p:nvSpPr>
        <p:spPr>
          <a:xfrm>
            <a:off x="5364163" y="1268413"/>
            <a:ext cx="1727200" cy="646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600" b="1">
                <a:ea typeface="微软雅黑" panose="020B0503020204020204" pitchFamily="34" charset="-122"/>
              </a:rPr>
              <a:t>Review</a:t>
            </a:r>
            <a:endParaRPr lang="zh-CN" altLang="en-US" sz="3600" b="1" dirty="0">
              <a:ea typeface="微软雅黑" panose="020B0503020204020204" pitchFamily="34" charset="-122"/>
            </a:endParaRPr>
          </a:p>
        </p:txBody>
      </p:sp>
      <p:sp>
        <p:nvSpPr>
          <p:cNvPr id="39" name="TextBox 27"/>
          <p:cNvSpPr txBox="1"/>
          <p:nvPr/>
        </p:nvSpPr>
        <p:spPr>
          <a:xfrm>
            <a:off x="503238" y="2257425"/>
            <a:ext cx="3060700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600" b="1">
                <a:ea typeface="微软雅黑" panose="020B0503020204020204" pitchFamily="34" charset="-122"/>
              </a:rPr>
              <a:t>Pre-Learning</a:t>
            </a:r>
            <a:endParaRPr lang="zh-CN" altLang="en-US" sz="3600" b="1" dirty="0">
              <a:ea typeface="微软雅黑" panose="020B0503020204020204" pitchFamily="34" charset="-122"/>
            </a:endParaRPr>
          </a:p>
        </p:txBody>
      </p:sp>
      <p:sp>
        <p:nvSpPr>
          <p:cNvPr id="46" name="TextBox 27"/>
          <p:cNvSpPr txBox="1"/>
          <p:nvPr/>
        </p:nvSpPr>
        <p:spPr>
          <a:xfrm>
            <a:off x="5221288" y="3068638"/>
            <a:ext cx="3598862" cy="646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600" b="1">
                <a:ea typeface="微软雅黑" panose="020B0503020204020204" pitchFamily="34" charset="-122"/>
              </a:rPr>
              <a:t>While-Learning</a:t>
            </a:r>
            <a:endParaRPr lang="zh-CN" altLang="en-US" sz="3600" b="1" dirty="0">
              <a:ea typeface="微软雅黑" panose="020B0503020204020204" pitchFamily="34" charset="-122"/>
            </a:endParaRPr>
          </a:p>
        </p:txBody>
      </p:sp>
      <p:sp>
        <p:nvSpPr>
          <p:cNvPr id="47" name="TextBox 27"/>
          <p:cNvSpPr txBox="1"/>
          <p:nvPr/>
        </p:nvSpPr>
        <p:spPr>
          <a:xfrm>
            <a:off x="325438" y="3860800"/>
            <a:ext cx="3238500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600" b="1">
                <a:ea typeface="微软雅黑" panose="020B0503020204020204" pitchFamily="34" charset="-122"/>
              </a:rPr>
              <a:t>Post-Learning</a:t>
            </a:r>
            <a:endParaRPr lang="zh-CN" altLang="en-US" sz="3600" b="1" dirty="0">
              <a:ea typeface="微软雅黑" panose="020B0503020204020204" pitchFamily="34" charset="-122"/>
            </a:endParaRPr>
          </a:p>
        </p:txBody>
      </p:sp>
      <p:sp>
        <p:nvSpPr>
          <p:cNvPr id="49" name="TextBox 27"/>
          <p:cNvSpPr txBox="1"/>
          <p:nvPr/>
        </p:nvSpPr>
        <p:spPr>
          <a:xfrm>
            <a:off x="5364163" y="4943475"/>
            <a:ext cx="2303462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600" b="1">
                <a:ea typeface="微软雅黑" panose="020B0503020204020204" pitchFamily="34" charset="-122"/>
              </a:rPr>
              <a:t>Review</a:t>
            </a:r>
            <a:endParaRPr lang="zh-CN" altLang="en-US" sz="3600" b="1" dirty="0"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54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00"/>
                            </p:stCondLst>
                            <p:childTnLst>
                              <p:par>
                                <p:cTn id="8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500"/>
                            </p:stCondLst>
                            <p:childTnLst>
                              <p:par>
                                <p:cTn id="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000"/>
                            </p:stCondLst>
                            <p:childTnLst>
                              <p:par>
                                <p:cTn id="1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500"/>
                            </p:stCondLst>
                            <p:childTnLst>
                              <p:par>
                                <p:cTn id="1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/>
      <p:bldP spid="36" grpId="0"/>
      <p:bldP spid="39" grpId="0"/>
      <p:bldP spid="46" grpId="0"/>
      <p:bldP spid="47" grpId="0"/>
      <p:bldP spid="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123" name="TextBox 4"/>
          <p:cNvSpPr txBox="1"/>
          <p:nvPr/>
        </p:nvSpPr>
        <p:spPr>
          <a:xfrm>
            <a:off x="2700338" y="3414713"/>
            <a:ext cx="3605212" cy="7080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40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 Review</a:t>
            </a:r>
          </a:p>
        </p:txBody>
      </p:sp>
    </p:spTree>
  </p:cSld>
  <p:clrMapOvr>
    <a:masterClrMapping/>
  </p:clrMapOvr>
  <p:transition spd="slow"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4913" y="1760538"/>
            <a:ext cx="6734175" cy="42005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47" name="TextBox 6"/>
          <p:cNvSpPr txBox="1"/>
          <p:nvPr/>
        </p:nvSpPr>
        <p:spPr>
          <a:xfrm>
            <a:off x="3729038" y="333375"/>
            <a:ext cx="24987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600" b="1">
                <a:solidFill>
                  <a:srgbClr val="7030A0"/>
                </a:solidFill>
              </a:rPr>
              <a:t>Show time</a:t>
            </a:r>
            <a:endParaRPr lang="zh-CN" altLang="zh-CN" sz="1800" dirty="0">
              <a:solidFill>
                <a:srgbClr val="7030A0"/>
              </a:solidFill>
            </a:endParaRPr>
          </a:p>
        </p:txBody>
      </p:sp>
      <p:sp>
        <p:nvSpPr>
          <p:cNvPr id="5" name="矩形 21"/>
          <p:cNvSpPr>
            <a:spLocks noChangeArrowheads="1"/>
          </p:cNvSpPr>
          <p:nvPr/>
        </p:nvSpPr>
        <p:spPr bwMode="auto">
          <a:xfrm>
            <a:off x="0" y="1125538"/>
            <a:ext cx="9144000" cy="522288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1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Act it out.</a:t>
            </a:r>
          </a:p>
        </p:txBody>
      </p:sp>
      <p:sp>
        <p:nvSpPr>
          <p:cNvPr id="6" name="矩形 5"/>
          <p:cNvSpPr/>
          <p:nvPr/>
        </p:nvSpPr>
        <p:spPr>
          <a:xfrm>
            <a:off x="1907704" y="3501008"/>
            <a:ext cx="5415438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7200" b="1" i="0" u="none" strike="noStrike" kern="1200" cap="none" spc="200" normalizeH="0" baseline="0" noProof="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  <a:uLnTx/>
                <a:uFillTx/>
                <a:latin typeface="+mn-lt"/>
                <a:ea typeface="宋体" panose="02010600030101010101" pitchFamily="2" charset="-122"/>
                <a:cs typeface="+mn-cs"/>
              </a:rPr>
              <a:t>Robin Hood</a:t>
            </a:r>
            <a:endParaRPr kumimoji="0" lang="zh-CN" altLang="en-US" sz="7200" b="1" i="0" u="none" strike="noStrike" kern="1200" cap="none" spc="200" normalizeH="0" baseline="0" noProof="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  <a:uLnTx/>
              <a:uFillTx/>
              <a:latin typeface="+mn-lt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171" name="TextBox 4"/>
          <p:cNvSpPr txBox="1"/>
          <p:nvPr/>
        </p:nvSpPr>
        <p:spPr>
          <a:xfrm>
            <a:off x="2351088" y="3414713"/>
            <a:ext cx="4886325" cy="646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II Pre-Learning</a:t>
            </a:r>
            <a:endParaRPr lang="zh-CN" altLang="en-US" sz="36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Box 4"/>
          <p:cNvSpPr txBox="1"/>
          <p:nvPr/>
        </p:nvSpPr>
        <p:spPr>
          <a:xfrm>
            <a:off x="758825" y="1628775"/>
            <a:ext cx="7704138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514350" lvl="0" indent="-51435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200"/>
              <a:t>Let’s learn the new words and expressions.</a:t>
            </a:r>
            <a:endParaRPr lang="zh-CN" altLang="en-US" sz="3200" dirty="0"/>
          </a:p>
        </p:txBody>
      </p:sp>
      <p:pic>
        <p:nvPicPr>
          <p:cNvPr id="8195" name="图片 5" descr="学习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3725" y="2133600"/>
            <a:ext cx="4799013" cy="35988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/>
          </p:cNvSpPr>
          <p:nvPr>
            <p:ph sz="half" idx="1"/>
          </p:nvPr>
        </p:nvSpPr>
        <p:spPr>
          <a:xfrm>
            <a:off x="755650" y="2154238"/>
            <a:ext cx="1584325" cy="1176337"/>
          </a:xfrm>
          <a:ln/>
        </p:spPr>
        <p:txBody>
          <a:bodyPr vert="horz" wrap="square" lIns="91440" tIns="45720" rIns="91440" bIns="45720" anchor="t" anchorCtr="0">
            <a:spAutoFit/>
          </a:bodyPr>
          <a:lstStyle/>
          <a:p>
            <a:pPr marL="0" indent="0" eaLnBrk="1" hangingPunct="1"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en-US" altLang="zh-CN" sz="3200" b="1">
                <a:solidFill>
                  <a:srgbClr val="000000"/>
                </a:solidFill>
                <a:latin typeface="+mn-lt"/>
                <a:ea typeface="+mn-ea"/>
                <a:cs typeface="+mn-cs"/>
              </a:rPr>
              <a:t>else</a:t>
            </a:r>
          </a:p>
          <a:p>
            <a:pPr marL="0" indent="0" eaLnBrk="1" hangingPunct="1"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en-US" altLang="zh-CN" sz="3200" b="1">
                <a:solidFill>
                  <a:srgbClr val="000000"/>
                </a:solidFill>
                <a:latin typeface="+mn-lt"/>
                <a:ea typeface="+mn-ea"/>
                <a:cs typeface="+mn-cs"/>
              </a:rPr>
              <a:t>choose</a:t>
            </a:r>
          </a:p>
        </p:txBody>
      </p:sp>
      <p:sp>
        <p:nvSpPr>
          <p:cNvPr id="9219" name="Rectangle 3"/>
          <p:cNvSpPr>
            <a:spLocks noGrp="1"/>
          </p:cNvSpPr>
          <p:nvPr>
            <p:ph sz="half" idx="2"/>
          </p:nvPr>
        </p:nvSpPr>
        <p:spPr>
          <a:xfrm>
            <a:off x="3779838" y="2082800"/>
            <a:ext cx="4895850" cy="1274763"/>
          </a:xfrm>
          <a:ln/>
        </p:spPr>
        <p:txBody>
          <a:bodyPr vert="horz" wrap="square" lIns="91440" tIns="45720" rIns="91440" bIns="45720" anchor="t" anchorCtr="0">
            <a:spAutoFit/>
          </a:bodyPr>
          <a:lstStyle/>
          <a:p>
            <a:pPr marL="0" indent="0" eaLnBrk="1" hangingPunct="1">
              <a:lnSpc>
                <a:spcPct val="110000"/>
              </a:lnSpc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en-US" altLang="zh-CN" sz="3200" b="1" i="1">
                <a:solidFill>
                  <a:srgbClr val="000000"/>
                </a:solidFill>
                <a:latin typeface="+mn-lt"/>
                <a:ea typeface="+mn-ea"/>
                <a:cs typeface="+mn-cs"/>
              </a:rPr>
              <a:t>adv.</a:t>
            </a:r>
            <a:r>
              <a:rPr lang="en-US" altLang="zh-CN" sz="3200" b="1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</a:t>
            </a:r>
            <a:r>
              <a:rPr lang="zh-CN" altLang="en-US" sz="3200" b="1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其他的；别的 </a:t>
            </a:r>
            <a:r>
              <a:rPr lang="en-US" altLang="zh-CN" sz="3200" b="1">
                <a:solidFill>
                  <a:srgbClr val="000000"/>
                </a:solidFill>
                <a:latin typeface="+mn-lt"/>
                <a:ea typeface="+mn-ea"/>
                <a:cs typeface="+mn-cs"/>
              </a:rPr>
              <a:t>p.123</a:t>
            </a:r>
          </a:p>
          <a:p>
            <a:pPr marL="0" indent="0" eaLnBrk="1" hangingPunct="1">
              <a:lnSpc>
                <a:spcPct val="110000"/>
              </a:lnSpc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en-US" altLang="zh-CN" sz="3200" b="1" i="1">
                <a:solidFill>
                  <a:srgbClr val="000000"/>
                </a:solidFill>
                <a:latin typeface="+mn-lt"/>
                <a:ea typeface="+mn-ea"/>
                <a:cs typeface="+mn-cs"/>
              </a:rPr>
              <a:t>v</a:t>
            </a:r>
            <a:r>
              <a:rPr lang="en-US" altLang="zh-CN" sz="3200" b="1">
                <a:solidFill>
                  <a:srgbClr val="000000"/>
                </a:solidFill>
                <a:latin typeface="+mn-lt"/>
                <a:ea typeface="+mn-ea"/>
                <a:cs typeface="+mn-cs"/>
              </a:rPr>
              <a:t>. </a:t>
            </a:r>
            <a:r>
              <a:rPr lang="zh-CN" altLang="en-US" sz="3200" b="1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选择；挑选 </a:t>
            </a:r>
            <a:r>
              <a:rPr lang="en-US" altLang="zh-CN" sz="3200" b="1">
                <a:solidFill>
                  <a:srgbClr val="000000"/>
                </a:solidFill>
                <a:latin typeface="+mn-lt"/>
                <a:ea typeface="+mn-ea"/>
                <a:cs typeface="+mn-cs"/>
              </a:rPr>
              <a:t>p.124</a:t>
            </a:r>
          </a:p>
        </p:txBody>
      </p:sp>
      <p:pic>
        <p:nvPicPr>
          <p:cNvPr id="10243" name="else1590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419475" y="2282825"/>
            <a:ext cx="304800" cy="304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44" name="choo1590.wav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403600" y="2874963"/>
            <a:ext cx="304800" cy="304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22" name="矩形 1"/>
          <p:cNvSpPr/>
          <p:nvPr/>
        </p:nvSpPr>
        <p:spPr>
          <a:xfrm>
            <a:off x="1116013" y="982663"/>
            <a:ext cx="6265862" cy="646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600" b="1">
                <a:solidFill>
                  <a:srgbClr val="0000FF"/>
                </a:solidFill>
                <a:latin typeface="Comic Sans MS" panose="030F0702030302020204" pitchFamily="66" charset="0"/>
                <a:ea typeface="黑体" panose="02010609060101010101" pitchFamily="49" charset="-122"/>
              </a:rPr>
              <a:t>New words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24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4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243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2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" fill="hold"/>
                                        <p:tgtEl>
                                          <p:spTgt spid="1024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44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24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/>
          </p:cNvSpPr>
          <p:nvPr>
            <p:ph idx="1"/>
          </p:nvPr>
        </p:nvSpPr>
        <p:spPr>
          <a:xfrm>
            <a:off x="684213" y="1196975"/>
            <a:ext cx="8064500" cy="5016500"/>
          </a:xfrm>
        </p:spPr>
        <p:txBody>
          <a:bodyPr vert="horz" wrap="square" lIns="91440" tIns="45720" rIns="91440" bIns="45720" anchor="t" anchorCtr="0">
            <a:spAutoFit/>
          </a:bodyPr>
          <a:lstStyle/>
          <a:p>
            <a:pPr eaLnBrk="1" hangingPunct="1">
              <a:spcBef>
                <a:spcPct val="0"/>
              </a:spcBef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1. else                              </a:t>
            </a:r>
            <a:r>
              <a:rPr lang="en-US" altLang="zh-CN" sz="3200" b="1" i="1">
                <a:solidFill>
                  <a:srgbClr val="000000"/>
                </a:solidFill>
              </a:rPr>
              <a:t>adv. </a:t>
            </a:r>
            <a:r>
              <a:rPr lang="zh-CN" altLang="en-US" sz="3200" b="1" dirty="0">
                <a:solidFill>
                  <a:srgbClr val="000000"/>
                </a:solidFill>
              </a:rPr>
              <a:t>其他的；别的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zh-CN" sz="3200" b="1">
                <a:solidFill>
                  <a:srgbClr val="0000FF"/>
                </a:solidFill>
              </a:rPr>
              <a:t>else </a:t>
            </a:r>
            <a:r>
              <a:rPr lang="zh-CN" altLang="en-US" sz="3200" b="1" dirty="0">
                <a:solidFill>
                  <a:srgbClr val="0000FF"/>
                </a:solidFill>
              </a:rPr>
              <a:t>与 </a:t>
            </a:r>
            <a:r>
              <a:rPr lang="en-US" altLang="zh-CN" sz="3200" b="1">
                <a:solidFill>
                  <a:srgbClr val="0000FF"/>
                </a:solidFill>
              </a:rPr>
              <a:t>somebody, anybody, something</a:t>
            </a:r>
            <a:r>
              <a:rPr lang="zh-CN" altLang="en-US" sz="3200" b="1" dirty="0">
                <a:solidFill>
                  <a:srgbClr val="0000FF"/>
                </a:solidFill>
              </a:rPr>
              <a:t>等复</a:t>
            </a:r>
            <a:endParaRPr lang="en-US" altLang="zh-CN" sz="3200" b="1">
              <a:solidFill>
                <a:srgbClr val="0000FF"/>
              </a:solidFill>
            </a:endParaRPr>
          </a:p>
          <a:p>
            <a:pPr eaLnBrk="1" hangingPunct="1">
              <a:spcBef>
                <a:spcPct val="0"/>
              </a:spcBef>
              <a:buNone/>
            </a:pPr>
            <a:r>
              <a:rPr lang="zh-CN" altLang="en-US" sz="3200" b="1" dirty="0">
                <a:solidFill>
                  <a:srgbClr val="0000FF"/>
                </a:solidFill>
              </a:rPr>
              <a:t>合不定代词连用时，要位于这些词之后，</a:t>
            </a:r>
            <a:endParaRPr lang="en-US" altLang="zh-CN" sz="3200" b="1">
              <a:solidFill>
                <a:srgbClr val="0000FF"/>
              </a:solidFill>
            </a:endParaRP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zh-CN" sz="3200" b="1">
                <a:solidFill>
                  <a:srgbClr val="0000FF"/>
                </a:solidFill>
              </a:rPr>
              <a:t>else</a:t>
            </a:r>
            <a:r>
              <a:rPr lang="zh-CN" altLang="en-US" sz="3200" b="1" dirty="0">
                <a:solidFill>
                  <a:srgbClr val="0000FF"/>
                </a:solidFill>
              </a:rPr>
              <a:t>还可以用在特殊疑问词之后，表示强调。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zh-CN" altLang="en-US" sz="3200" b="1" dirty="0">
                <a:solidFill>
                  <a:srgbClr val="000000"/>
                </a:solidFill>
              </a:rPr>
              <a:t>除了</a:t>
            </a:r>
            <a:r>
              <a:rPr lang="en-US" altLang="zh-CN" sz="3200" b="1">
                <a:solidFill>
                  <a:srgbClr val="000000"/>
                </a:solidFill>
              </a:rPr>
              <a:t>Tina</a:t>
            </a:r>
            <a:r>
              <a:rPr lang="zh-CN" altLang="en-US" sz="3200" b="1" dirty="0">
                <a:solidFill>
                  <a:srgbClr val="000000"/>
                </a:solidFill>
              </a:rPr>
              <a:t>以外没有人知道这个问题的答案。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Nobody else except Tina knew the answer to 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this question.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zh-CN" altLang="en-US" sz="3200" b="1" dirty="0">
                <a:solidFill>
                  <a:srgbClr val="000000"/>
                </a:solidFill>
              </a:rPr>
              <a:t>这间酒店住满了，所以我们就到别处去住了。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This hotel was full, so we stayed somewhere 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else.</a:t>
            </a:r>
            <a:r>
              <a:rPr lang="en-US" altLang="zh-CN" sz="3200" b="1">
                <a:solidFill>
                  <a:srgbClr val="000000"/>
                </a:solidFill>
              </a:rPr>
              <a:t> </a:t>
            </a:r>
          </a:p>
        </p:txBody>
      </p:sp>
      <p:sp>
        <p:nvSpPr>
          <p:cNvPr id="4" name="Rectangle 2"/>
          <p:cNvSpPr txBox="1"/>
          <p:nvPr/>
        </p:nvSpPr>
        <p:spPr>
          <a:xfrm>
            <a:off x="2051050" y="488950"/>
            <a:ext cx="4681538" cy="708025"/>
          </a:xfrm>
          <a:prstGeom prst="rect">
            <a:avLst/>
          </a:prstGeom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zh-CN" sz="4000" b="1" kern="0" cap="none" spc="0" normalizeH="0" baseline="0" noProof="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  <a:cs typeface="+mj-cs"/>
              </a:rPr>
              <a:t>Notes (</a:t>
            </a:r>
            <a:r>
              <a:rPr kumimoji="0" lang="en-US" altLang="zh-CN" sz="4000" b="1" kern="1200" cap="none" spc="0" normalizeH="0" baseline="0" noProof="0" dirty="0">
                <a:solidFill>
                  <a:srgbClr val="0000FF"/>
                </a:solidFill>
                <a:latin typeface="Comic Sans MS" panose="030F0702030302020204" pitchFamily="66" charset="0"/>
                <a:ea typeface="黑体" panose="02010609060101010101" pitchFamily="49" charset="-122"/>
                <a:cs typeface="+mn-cs"/>
              </a:rPr>
              <a:t>Writing</a:t>
            </a:r>
            <a:r>
              <a:rPr kumimoji="0" lang="en-US" altLang="zh-CN" sz="4000" b="1" kern="0" cap="none" spc="0" normalizeH="0" baseline="0" noProof="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  <a:cs typeface="+mj-cs"/>
              </a:rPr>
              <a:t>)</a:t>
            </a:r>
            <a:endParaRPr kumimoji="0" lang="en-US" altLang="zh-CN" sz="4000" b="1" kern="0" cap="none" spc="0" normalizeH="0" baseline="0" noProof="0" dirty="0">
              <a:latin typeface="Times New Roman" panose="02020603050405020304" pitchFamily="18" charset="0"/>
              <a:ea typeface="宋体" panose="02010600030101010101" pitchFamily="2" charset="-122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61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361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619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619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619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619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3"/>
          <p:cNvSpPr>
            <a:spLocks noGrp="1"/>
          </p:cNvSpPr>
          <p:nvPr>
            <p:ph idx="1"/>
          </p:nvPr>
        </p:nvSpPr>
        <p:spPr>
          <a:xfrm>
            <a:off x="385763" y="1125538"/>
            <a:ext cx="8362950" cy="4912995"/>
          </a:xfrm>
        </p:spPr>
        <p:txBody>
          <a:bodyPr vert="horz" wrap="square" lIns="91440" tIns="45720" rIns="91440" bIns="45720" anchor="t" anchorCtr="0">
            <a:spAutoFit/>
          </a:bodyPr>
          <a:lstStyle/>
          <a:p>
            <a:pPr eaLnBrk="1" hangingPunct="1"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zh-CN" altLang="en-US" sz="3200" dirty="0"/>
              <a:t>根据中文意思完成句子。</a:t>
            </a:r>
          </a:p>
          <a:p>
            <a:pPr eaLnBrk="1" hangingPunct="1"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en-US" altLang="zh-CN" sz="3200"/>
              <a:t>1. </a:t>
            </a:r>
            <a:r>
              <a:rPr lang="zh-CN" altLang="en-US" sz="3200" dirty="0"/>
              <a:t>你什么时候还有空？</a:t>
            </a:r>
          </a:p>
          <a:p>
            <a:pPr eaLnBrk="1" hangingPunct="1"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en-US" altLang="zh-CN" sz="3200"/>
              <a:t>    ________ _____ are you free?</a:t>
            </a:r>
          </a:p>
          <a:p>
            <a:pPr eaLnBrk="1" hangingPunct="1"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en-US" altLang="zh-CN" sz="3200"/>
              <a:t>2. </a:t>
            </a:r>
            <a:r>
              <a:rPr lang="zh-CN" altLang="en-US" sz="3200" dirty="0"/>
              <a:t>我们还能做些什么？</a:t>
            </a:r>
          </a:p>
          <a:p>
            <a:pPr eaLnBrk="1" hangingPunct="1"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en-US" altLang="zh-CN" sz="3200"/>
              <a:t> 	______ _____ can we do?</a:t>
            </a:r>
          </a:p>
          <a:p>
            <a:pPr eaLnBrk="1" hangingPunct="1"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en-US" altLang="zh-CN" sz="3200"/>
              <a:t>3. </a:t>
            </a:r>
            <a:r>
              <a:rPr lang="zh-CN" altLang="en-US" sz="3200" dirty="0"/>
              <a:t>你在别的地方买不到。</a:t>
            </a:r>
          </a:p>
          <a:p>
            <a:pPr eaLnBrk="1" hangingPunct="1"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en-US" altLang="zh-CN" sz="3200"/>
              <a:t>	You can’t get it __________ ______.</a:t>
            </a:r>
          </a:p>
          <a:p>
            <a:pPr eaLnBrk="1" hangingPunct="1"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en-US" altLang="zh-CN" sz="3200"/>
              <a:t>4. </a:t>
            </a:r>
            <a:r>
              <a:rPr lang="zh-CN" altLang="en-US" sz="3200" dirty="0"/>
              <a:t>我还有别的东西吃。</a:t>
            </a:r>
          </a:p>
          <a:p>
            <a:pPr eaLnBrk="1" hangingPunct="1">
              <a:spcBef>
                <a:spcPct val="10000"/>
              </a:spcBef>
              <a:buFont typeface="Arial" panose="020B0604020202020204" pitchFamily="34" charset="0"/>
              <a:buNone/>
            </a:pPr>
            <a:r>
              <a:rPr lang="en-US" altLang="zh-CN" sz="3200"/>
              <a:t>	I have __________ ______ to eat.</a:t>
            </a:r>
          </a:p>
        </p:txBody>
      </p:sp>
      <p:sp>
        <p:nvSpPr>
          <p:cNvPr id="20484" name="Rectangle 4"/>
          <p:cNvSpPr/>
          <p:nvPr/>
        </p:nvSpPr>
        <p:spPr>
          <a:xfrm>
            <a:off x="1115378" y="2132648"/>
            <a:ext cx="2463165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When      else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20485" name="Rectangle 5"/>
          <p:cNvSpPr/>
          <p:nvPr/>
        </p:nvSpPr>
        <p:spPr>
          <a:xfrm>
            <a:off x="755333" y="3212783"/>
            <a:ext cx="219202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What    else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20486" name="Rectangle 6"/>
          <p:cNvSpPr/>
          <p:nvPr/>
        </p:nvSpPr>
        <p:spPr>
          <a:xfrm>
            <a:off x="3491548" y="4293235"/>
            <a:ext cx="3007995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anywhere     else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20487" name="Rectangle 7"/>
          <p:cNvSpPr/>
          <p:nvPr/>
        </p:nvSpPr>
        <p:spPr>
          <a:xfrm>
            <a:off x="1835468" y="5372418"/>
            <a:ext cx="320802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something      else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7" name="矩形 1"/>
          <p:cNvSpPr>
            <a:spLocks noChangeArrowheads="1"/>
          </p:cNvSpPr>
          <p:nvPr/>
        </p:nvSpPr>
        <p:spPr bwMode="auto">
          <a:xfrm>
            <a:off x="1116013" y="333375"/>
            <a:ext cx="6265863" cy="706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黑体" panose="02010609060101010101" pitchFamily="49" charset="-122"/>
                <a:cs typeface="+mn-cs"/>
              </a:rPr>
              <a:t>Practice</a:t>
            </a:r>
            <a:endParaRPr kumimoji="0" lang="en-US" altLang="zh-CN" sz="44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lt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/>
      <p:bldP spid="20485" grpId="0"/>
      <p:bldP spid="20486" grpId="0"/>
      <p:bldP spid="2048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/>
          </p:cNvSpPr>
          <p:nvPr>
            <p:ph idx="1"/>
          </p:nvPr>
        </p:nvSpPr>
        <p:spPr>
          <a:xfrm>
            <a:off x="684213" y="692150"/>
            <a:ext cx="7991475" cy="5534025"/>
          </a:xfrm>
        </p:spPr>
        <p:txBody>
          <a:bodyPr vert="horz" wrap="square" lIns="91440" tIns="45720" rIns="91440" bIns="45720" anchor="t" anchorCtr="0">
            <a:spAutoFit/>
          </a:bodyPr>
          <a:lstStyle/>
          <a:p>
            <a:pPr eaLnBrk="1" hangingPunct="1">
              <a:lnSpc>
                <a:spcPct val="105000"/>
              </a:lnSpc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2. choose                                 </a:t>
            </a:r>
            <a:r>
              <a:rPr lang="en-US" altLang="zh-CN" sz="3200" b="1" i="1">
                <a:solidFill>
                  <a:srgbClr val="000000"/>
                </a:solidFill>
              </a:rPr>
              <a:t>v. </a:t>
            </a:r>
            <a:r>
              <a:rPr lang="zh-CN" altLang="en-US" sz="3200" b="1" dirty="0">
                <a:solidFill>
                  <a:srgbClr val="000000"/>
                </a:solidFill>
              </a:rPr>
              <a:t>选择；挑选 </a:t>
            </a:r>
          </a:p>
          <a:p>
            <a:pPr eaLnBrk="1" hangingPunct="1">
              <a:lnSpc>
                <a:spcPct val="105000"/>
              </a:lnSpc>
              <a:buNone/>
            </a:pPr>
            <a:r>
              <a:rPr lang="en-US" altLang="zh-CN" sz="3200" b="1">
                <a:solidFill>
                  <a:srgbClr val="0000FF"/>
                </a:solidFill>
              </a:rPr>
              <a:t>choose </a:t>
            </a:r>
            <a:r>
              <a:rPr lang="zh-CN" altLang="en-US" sz="3200" b="1" dirty="0">
                <a:solidFill>
                  <a:srgbClr val="0000FF"/>
                </a:solidFill>
              </a:rPr>
              <a:t>含有无论喜欢与否都明智地“挑选”，</a:t>
            </a:r>
            <a:endParaRPr lang="en-US" altLang="zh-CN" sz="3200" b="1">
              <a:solidFill>
                <a:srgbClr val="0000FF"/>
              </a:solidFill>
            </a:endParaRPr>
          </a:p>
          <a:p>
            <a:pPr eaLnBrk="1" hangingPunct="1">
              <a:lnSpc>
                <a:spcPct val="105000"/>
              </a:lnSpc>
              <a:buNone/>
            </a:pPr>
            <a:r>
              <a:rPr lang="zh-CN" altLang="en-US" sz="3200" b="1" dirty="0">
                <a:solidFill>
                  <a:srgbClr val="0000FF"/>
                </a:solidFill>
              </a:rPr>
              <a:t>或选择后坚持不变之意。过去式为</a:t>
            </a:r>
            <a:r>
              <a:rPr lang="en-US" altLang="zh-CN" sz="3200" b="1">
                <a:solidFill>
                  <a:srgbClr val="0000FF"/>
                </a:solidFill>
              </a:rPr>
              <a:t>chose, </a:t>
            </a:r>
            <a:r>
              <a:rPr lang="zh-CN" altLang="en-US" sz="3200" b="1" dirty="0">
                <a:solidFill>
                  <a:srgbClr val="0000FF"/>
                </a:solidFill>
              </a:rPr>
              <a:t>过</a:t>
            </a:r>
            <a:endParaRPr lang="en-US" altLang="zh-CN" sz="3200" b="1">
              <a:solidFill>
                <a:srgbClr val="0000FF"/>
              </a:solidFill>
            </a:endParaRPr>
          </a:p>
          <a:p>
            <a:pPr eaLnBrk="1" hangingPunct="1">
              <a:lnSpc>
                <a:spcPct val="105000"/>
              </a:lnSpc>
              <a:buNone/>
            </a:pPr>
            <a:r>
              <a:rPr lang="zh-CN" altLang="en-US" sz="3200" b="1" dirty="0">
                <a:solidFill>
                  <a:srgbClr val="0000FF"/>
                </a:solidFill>
              </a:rPr>
              <a:t>去分词为</a:t>
            </a:r>
            <a:r>
              <a:rPr lang="en-US" altLang="zh-CN" sz="3200" b="1">
                <a:solidFill>
                  <a:srgbClr val="0000FF"/>
                </a:solidFill>
              </a:rPr>
              <a:t>chosen</a:t>
            </a:r>
            <a:r>
              <a:rPr lang="zh-CN" altLang="en-US" sz="3200" b="1" dirty="0">
                <a:solidFill>
                  <a:srgbClr val="0000FF"/>
                </a:solidFill>
              </a:rPr>
              <a:t>。</a:t>
            </a:r>
          </a:p>
          <a:p>
            <a:pPr eaLnBrk="1" hangingPunct="1">
              <a:lnSpc>
                <a:spcPct val="105000"/>
              </a:lnSpc>
              <a:buNone/>
            </a:pPr>
            <a:r>
              <a:rPr lang="zh-CN" altLang="en-US" sz="3200" b="1" dirty="0">
                <a:solidFill>
                  <a:srgbClr val="000000"/>
                </a:solidFill>
              </a:rPr>
              <a:t>安挑了一个最大的蛋糕。</a:t>
            </a:r>
          </a:p>
          <a:p>
            <a:pPr eaLnBrk="1" hangingPunct="1">
              <a:lnSpc>
                <a:spcPct val="105000"/>
              </a:lnSpc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Ann chose the biggest cake.</a:t>
            </a:r>
          </a:p>
          <a:p>
            <a:pPr eaLnBrk="1" hangingPunct="1">
              <a:lnSpc>
                <a:spcPct val="105000"/>
              </a:lnSpc>
              <a:buNone/>
            </a:pPr>
            <a:r>
              <a:rPr lang="en-US" altLang="zh-CN" sz="3200" b="1">
                <a:solidFill>
                  <a:srgbClr val="000000"/>
                </a:solidFill>
              </a:rPr>
              <a:t>Sarah 18</a:t>
            </a:r>
            <a:r>
              <a:rPr lang="zh-CN" altLang="en-US" sz="3200" b="1" dirty="0">
                <a:solidFill>
                  <a:srgbClr val="000000"/>
                </a:solidFill>
              </a:rPr>
              <a:t>岁时选择在英国读书。</a:t>
            </a:r>
          </a:p>
          <a:p>
            <a:pPr eaLnBrk="1" hangingPunct="1">
              <a:lnSpc>
                <a:spcPct val="105000"/>
              </a:lnSpc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Sarah chose to study in the UK when she </a:t>
            </a:r>
          </a:p>
          <a:p>
            <a:pPr eaLnBrk="1" hangingPunct="1">
              <a:lnSpc>
                <a:spcPct val="105000"/>
              </a:lnSpc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was 18.</a:t>
            </a:r>
            <a:r>
              <a:rPr lang="en-US" altLang="zh-CN" sz="3200" b="1">
                <a:solidFill>
                  <a:srgbClr val="000000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72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72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72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72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72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/>
          <p:cNvSpPr>
            <a:spLocks noGrp="1"/>
          </p:cNvSpPr>
          <p:nvPr>
            <p:ph idx="1"/>
          </p:nvPr>
        </p:nvSpPr>
        <p:spPr>
          <a:xfrm>
            <a:off x="395288" y="692150"/>
            <a:ext cx="8291512" cy="5508625"/>
          </a:xfrm>
        </p:spPr>
        <p:txBody>
          <a:bodyPr vert="horz" wrap="square" lIns="91440" tIns="45720" rIns="91440" bIns="45720" anchor="t" anchorCtr="0">
            <a:spAutoFit/>
          </a:bodyPr>
          <a:lstStyle/>
          <a:p>
            <a:pPr mar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/>
              <a:t>3. Miss Li, our English teacher, will </a:t>
            </a:r>
            <a:r>
              <a:rPr lang="en-US" altLang="zh-CN" sz="3200" b="1">
                <a:solidFill>
                  <a:srgbClr val="FF0000"/>
                </a:solidFill>
              </a:rPr>
              <a:t>give a talk</a:t>
            </a:r>
            <a:r>
              <a:rPr lang="en-US" altLang="zh-CN" sz="3200" b="1"/>
              <a:t>    </a:t>
            </a:r>
          </a:p>
          <a:p>
            <a:pPr mar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/>
              <a:t>    on how to choose good English books. </a:t>
            </a:r>
          </a:p>
          <a:p>
            <a:pPr mar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b="1" dirty="0"/>
              <a:t>我们的英语老师李老师将作一个关于如何选择好的英语书的报告。</a:t>
            </a:r>
          </a:p>
          <a:p>
            <a:pPr mar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 i="1"/>
              <a:t>give a talk</a:t>
            </a:r>
            <a:r>
              <a:rPr lang="en-US" altLang="zh-CN" sz="3200" b="1"/>
              <a:t> </a:t>
            </a:r>
            <a:r>
              <a:rPr lang="zh-CN" altLang="en-US" sz="3200" dirty="0"/>
              <a:t>意为“作报告”，可与</a:t>
            </a:r>
            <a:r>
              <a:rPr lang="en-US" altLang="zh-CN" sz="3200"/>
              <a:t>give a speech </a:t>
            </a:r>
            <a:r>
              <a:rPr lang="zh-CN" altLang="en-US" sz="3200" dirty="0"/>
              <a:t>互换使用，后面常接介词短语</a:t>
            </a:r>
            <a:r>
              <a:rPr lang="en-US" altLang="zh-CN" sz="3200"/>
              <a:t>on ,</a:t>
            </a:r>
            <a:r>
              <a:rPr lang="zh-CN" altLang="en-US" sz="3200" dirty="0"/>
              <a:t>表示“就</a:t>
            </a:r>
            <a:r>
              <a:rPr lang="en-US" altLang="zh-CN" sz="3200"/>
              <a:t>……</a:t>
            </a:r>
            <a:r>
              <a:rPr lang="zh-CN" altLang="en-US" sz="3200" dirty="0"/>
              <a:t>作报告”。例如：</a:t>
            </a:r>
          </a:p>
          <a:p>
            <a:pPr mar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dirty="0"/>
              <a:t>汤姆很紧张，因为他即将要在全班同学面前作报告。</a:t>
            </a:r>
            <a:r>
              <a:rPr lang="en-US" altLang="zh-CN" sz="3200"/>
              <a:t> </a:t>
            </a:r>
          </a:p>
          <a:p>
            <a:pPr mar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FF3300"/>
                </a:solidFill>
              </a:rPr>
              <a:t>Tom is nervous because he is going to give a talk before all his classmates. </a:t>
            </a:r>
            <a:endParaRPr lang="zh-CN" altLang="en-US" sz="3200" b="1" dirty="0">
              <a:solidFill>
                <a:srgbClr val="FF33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3"/>
          <p:cNvSpPr>
            <a:spLocks noGrp="1"/>
          </p:cNvSpPr>
          <p:nvPr>
            <p:ph idx="1"/>
          </p:nvPr>
        </p:nvSpPr>
        <p:spPr>
          <a:xfrm>
            <a:off x="395288" y="620713"/>
            <a:ext cx="8291512" cy="5516880"/>
          </a:xfrm>
        </p:spPr>
        <p:txBody>
          <a:bodyPr vert="horz" wrap="square" lIns="91440" tIns="45720" rIns="91440" bIns="45720" anchor="t" anchorCtr="0">
            <a:spAutoFit/>
          </a:bodyPr>
          <a:lstStyle/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zh-CN" altLang="en-US" sz="2800" dirty="0"/>
              <a:t>选择最佳答案填空。</a:t>
            </a:r>
          </a:p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(    )1. — Do you know </a:t>
            </a:r>
            <a:r>
              <a:rPr lang="en-US" altLang="zh-CN" sz="2800" dirty="0" err="1"/>
              <a:t>Cai</a:t>
            </a:r>
            <a:r>
              <a:rPr lang="en-US" altLang="zh-CN" sz="2800"/>
              <a:t> </a:t>
            </a:r>
            <a:r>
              <a:rPr lang="en-US" altLang="zh-CN" sz="2800" dirty="0" err="1"/>
              <a:t>Kangyong</a:t>
            </a:r>
            <a:r>
              <a:rPr lang="en-US" altLang="zh-CN" sz="2800"/>
              <a:t> will come to </a:t>
            </a:r>
          </a:p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                 Guangzhou to give us a talk ____ how to  </a:t>
            </a:r>
          </a:p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                 speak in a wise way?</a:t>
            </a:r>
          </a:p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		 — Yes, I have already got the ticket!</a:t>
            </a:r>
          </a:p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		A. to 		B. at 		C. on 		D. of</a:t>
            </a:r>
          </a:p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zh-CN" altLang="en-US" sz="2800" dirty="0"/>
              <a:t>根据中文意思完成句子。</a:t>
            </a:r>
          </a:p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2. </a:t>
            </a:r>
            <a:r>
              <a:rPr lang="zh-CN" altLang="en-US" sz="2800" dirty="0"/>
              <a:t>你认为谁就这个问题作的报告最好？</a:t>
            </a:r>
          </a:p>
          <a:p>
            <a:pPr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     Who do you think is the best man to _____ ___ ___________ _____ this problem?</a:t>
            </a:r>
            <a:endParaRPr lang="zh-CN" altLang="en-US" sz="2800" dirty="0"/>
          </a:p>
        </p:txBody>
      </p:sp>
      <p:sp>
        <p:nvSpPr>
          <p:cNvPr id="22532" name="Rectangle 4"/>
          <p:cNvSpPr/>
          <p:nvPr/>
        </p:nvSpPr>
        <p:spPr>
          <a:xfrm>
            <a:off x="807720" y="5067300"/>
            <a:ext cx="780732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b="1">
                <a:solidFill>
                  <a:srgbClr val="FF0000"/>
                </a:solidFill>
              </a:rPr>
              <a:t>                                                             give    a         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22533" name="Rectangle 5"/>
          <p:cNvSpPr/>
          <p:nvPr/>
        </p:nvSpPr>
        <p:spPr>
          <a:xfrm>
            <a:off x="539750" y="1255713"/>
            <a:ext cx="441325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b="1">
                <a:solidFill>
                  <a:srgbClr val="FF0000"/>
                </a:solidFill>
              </a:rPr>
              <a:t>C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5" name="矩形 1"/>
          <p:cNvSpPr>
            <a:spLocks noChangeArrowheads="1"/>
          </p:cNvSpPr>
          <p:nvPr/>
        </p:nvSpPr>
        <p:spPr bwMode="auto">
          <a:xfrm>
            <a:off x="1474788" y="273050"/>
            <a:ext cx="6265863" cy="7080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4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黑体" panose="02010609060101010101" pitchFamily="49" charset="-122"/>
                <a:cs typeface="+mn-cs"/>
              </a:rPr>
              <a:t>Practice</a:t>
            </a:r>
            <a:endParaRPr kumimoji="0" lang="en-US" altLang="zh-CN" sz="44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n-lt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83895" y="5589270"/>
            <a:ext cx="457200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lv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b="1">
                <a:solidFill>
                  <a:srgbClr val="FF0000"/>
                </a:solidFill>
                <a:latin typeface="+mn-lt"/>
                <a:cs typeface="+mn-lt"/>
                <a:sym typeface="+mn-ea"/>
              </a:rPr>
              <a:t>talk / speech    on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  <p:bldP spid="2253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3"/>
          <p:cNvSpPr>
            <a:spLocks noGrp="1"/>
          </p:cNvSpPr>
          <p:nvPr>
            <p:ph idx="1"/>
          </p:nvPr>
        </p:nvSpPr>
        <p:spPr>
          <a:xfrm>
            <a:off x="457200" y="1125538"/>
            <a:ext cx="8291513" cy="5016500"/>
          </a:xfrm>
        </p:spPr>
        <p:txBody>
          <a:bodyPr vert="horz" wrap="square" lIns="91440" tIns="45720" rIns="91440" bIns="45720" anchor="t" anchorCtr="0">
            <a:spAutoFit/>
          </a:bodyPr>
          <a:lstStyle/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/>
              <a:t>This castle and all your gold now </a:t>
            </a:r>
            <a:r>
              <a:rPr lang="en-US" altLang="zh-CN" sz="3200" b="1">
                <a:solidFill>
                  <a:srgbClr val="FF0000"/>
                </a:solidFill>
              </a:rPr>
              <a:t>belong to</a:t>
            </a:r>
            <a:r>
              <a:rPr lang="en-US" altLang="zh-CN" sz="3200" b="1"/>
              <a:t> the 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/>
              <a:t>poor! 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b="1" dirty="0"/>
              <a:t>现在，这城堡和你所有的黄金都属于穷人！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i="1"/>
              <a:t>belong to</a:t>
            </a:r>
            <a:r>
              <a:rPr lang="en-US" altLang="zh-CN" sz="3200"/>
              <a:t> </a:t>
            </a:r>
            <a:r>
              <a:rPr lang="zh-CN" altLang="en-US" sz="3200" dirty="0"/>
              <a:t>意为“属于”。</a:t>
            </a:r>
            <a:r>
              <a:rPr lang="zh-CN" altLang="zh-CN" sz="3200" dirty="0"/>
              <a:t>注意这里的to是介词，</a:t>
            </a:r>
            <a:endParaRPr lang="en-US" altLang="zh-CN" sz="3200"/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3200" dirty="0"/>
              <a:t>后面接名词或代词宾格形式。</a:t>
            </a:r>
            <a:r>
              <a:rPr lang="zh-CN" altLang="en-US" sz="3200" dirty="0"/>
              <a:t>b</a:t>
            </a:r>
            <a:r>
              <a:rPr lang="zh-CN" altLang="zh-CN" sz="3200" dirty="0"/>
              <a:t>elong</a:t>
            </a:r>
            <a:r>
              <a:rPr lang="en-US" altLang="zh-CN" sz="3200"/>
              <a:t> </a:t>
            </a:r>
            <a:r>
              <a:rPr lang="zh-CN" altLang="zh-CN" sz="3200" dirty="0"/>
              <a:t>to不用于</a:t>
            </a:r>
            <a:endParaRPr lang="en-US" altLang="zh-CN" sz="3200"/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3200" dirty="0"/>
              <a:t>进行时或被动语态。例如：</a:t>
            </a:r>
            <a:endParaRPr lang="zh-CN" altLang="en-US" sz="3200" dirty="0"/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dirty="0"/>
              <a:t>这本书是属于我的。</a:t>
            </a:r>
            <a:r>
              <a:rPr lang="en-US" altLang="zh-CN" sz="3200"/>
              <a:t> 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The book belongs to me.</a:t>
            </a:r>
            <a:endParaRPr lang="zh-CN" altLang="en-US" sz="3200" b="1" dirty="0">
              <a:solidFill>
                <a:srgbClr val="FF0000"/>
              </a:solidFill>
            </a:endParaRP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 dirty="0"/>
              <a:t>这盖子是配这个瓶子的。</a:t>
            </a:r>
            <a:r>
              <a:rPr lang="en-US" altLang="zh-CN" sz="3200"/>
              <a:t> </a:t>
            </a:r>
          </a:p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The lid belongs to the bottle.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5" name="Rectangle 2"/>
          <p:cNvSpPr txBox="1"/>
          <p:nvPr/>
        </p:nvSpPr>
        <p:spPr>
          <a:xfrm>
            <a:off x="1403350" y="476250"/>
            <a:ext cx="5689600" cy="708025"/>
          </a:xfrm>
          <a:prstGeom prst="rect">
            <a:avLst/>
          </a:prstGeom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zh-CN" sz="4000" kern="0" cap="none" spc="0" normalizeH="0" baseline="0" noProof="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  <a:cs typeface="+mj-cs"/>
              </a:rPr>
              <a:t>Notes (More practice)</a:t>
            </a:r>
            <a:endParaRPr kumimoji="0" lang="en-US" altLang="zh-CN" sz="4000" kern="0" cap="none" spc="0" normalizeH="0" baseline="0" noProof="0" dirty="0">
              <a:latin typeface="Times New Roman" panose="02020603050405020304" pitchFamily="18" charset="0"/>
              <a:ea typeface="宋体" panose="02010600030101010101" pitchFamily="2" charset="-122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0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60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3"/>
          <p:cNvSpPr>
            <a:spLocks noGrp="1"/>
          </p:cNvSpPr>
          <p:nvPr>
            <p:ph idx="1"/>
          </p:nvPr>
        </p:nvSpPr>
        <p:spPr>
          <a:xfrm>
            <a:off x="468313" y="1106488"/>
            <a:ext cx="8229600" cy="4741545"/>
          </a:xfrm>
        </p:spPr>
        <p:txBody>
          <a:bodyPr vert="horz" wrap="square" lIns="91440" tIns="45720" rIns="91440" bIns="45720" anchor="t" anchorCtr="0">
            <a:spAutoFit/>
          </a:bodyPr>
          <a:lstStyle/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zh-CN" altLang="en-US" sz="2800" dirty="0"/>
              <a:t>根据中文意思完成句子。</a:t>
            </a: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1. </a:t>
            </a:r>
            <a:r>
              <a:rPr lang="zh-CN" altLang="en-US" sz="2800" dirty="0"/>
              <a:t>这只鸟属于哪一科的？</a:t>
            </a: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	What family does the bird _______ _____?</a:t>
            </a: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2. </a:t>
            </a:r>
            <a:r>
              <a:rPr lang="zh-CN" altLang="en-US" sz="2800" dirty="0"/>
              <a:t>这间木屋一年前是一位老人的。</a:t>
            </a: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	The wooden house ________ _____ an old man a year ago.</a:t>
            </a: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3. </a:t>
            </a:r>
            <a:r>
              <a:rPr lang="zh-CN" altLang="en-US" sz="2800" dirty="0"/>
              <a:t>那些书是图书馆的。</a:t>
            </a: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2800"/>
              <a:t>	Those books ________ _____ the library.</a:t>
            </a:r>
            <a:endParaRPr lang="zh-CN" altLang="en-US" sz="2800" dirty="0"/>
          </a:p>
        </p:txBody>
      </p:sp>
      <p:sp>
        <p:nvSpPr>
          <p:cNvPr id="26628" name="Rectangle 4"/>
          <p:cNvSpPr/>
          <p:nvPr/>
        </p:nvSpPr>
        <p:spPr>
          <a:xfrm>
            <a:off x="4715828" y="2348548"/>
            <a:ext cx="193103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b="1">
                <a:solidFill>
                  <a:srgbClr val="FF0000"/>
                </a:solidFill>
              </a:rPr>
              <a:t>belong     to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26629" name="Rectangle 5"/>
          <p:cNvSpPr/>
          <p:nvPr/>
        </p:nvSpPr>
        <p:spPr>
          <a:xfrm>
            <a:off x="3491865" y="3573145"/>
            <a:ext cx="237553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b="1">
                <a:solidFill>
                  <a:srgbClr val="FF0000"/>
                </a:solidFill>
              </a:rPr>
              <a:t> belonged     to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26630" name="Rectangle 6"/>
          <p:cNvSpPr/>
          <p:nvPr/>
        </p:nvSpPr>
        <p:spPr>
          <a:xfrm>
            <a:off x="2843848" y="5228908"/>
            <a:ext cx="201993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CN" sz="2800" b="1">
                <a:solidFill>
                  <a:srgbClr val="FF0000"/>
                </a:solidFill>
              </a:rPr>
              <a:t>belong      to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6" name="Rectangle 2"/>
          <p:cNvSpPr txBox="1"/>
          <p:nvPr/>
        </p:nvSpPr>
        <p:spPr>
          <a:xfrm>
            <a:off x="3348038" y="404813"/>
            <a:ext cx="2232025" cy="708025"/>
          </a:xfrm>
          <a:prstGeom prst="rect">
            <a:avLst/>
          </a:prstGeom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zh-CN" sz="4000" b="1" kern="0" cap="none" spc="0" normalizeH="0" baseline="0" noProof="0" dirty="0">
                <a:solidFill>
                  <a:srgbClr val="0000FF"/>
                </a:solidFill>
                <a:latin typeface="+mn-lt"/>
                <a:ea typeface="宋体" panose="02010600030101010101" pitchFamily="2" charset="-122"/>
                <a:cs typeface="+mj-cs"/>
              </a:rPr>
              <a:t>Practice</a:t>
            </a:r>
            <a:endParaRPr kumimoji="0" lang="en-US" altLang="zh-CN" sz="4000" b="1" kern="0" cap="none" spc="0" normalizeH="0" baseline="0" noProof="0" dirty="0">
              <a:latin typeface="+mn-lt"/>
              <a:ea typeface="宋体" panose="02010600030101010101" pitchFamily="2" charset="-122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/>
      <p:bldP spid="26629" grpId="0"/>
      <p:bldP spid="2663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363" name="TextBox 4"/>
          <p:cNvSpPr txBox="1"/>
          <p:nvPr/>
        </p:nvSpPr>
        <p:spPr>
          <a:xfrm>
            <a:off x="1763713" y="3414713"/>
            <a:ext cx="5673725" cy="646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III While-Learning</a:t>
            </a:r>
            <a:endParaRPr lang="zh-CN" altLang="en-US" sz="36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直接连接符 15"/>
          <p:cNvCxnSpPr>
            <a:endCxn id="20" idx="0"/>
          </p:cNvCxnSpPr>
          <p:nvPr/>
        </p:nvCxnSpPr>
        <p:spPr>
          <a:xfrm rot="10800000" flipV="1">
            <a:off x="2301875" y="4276725"/>
            <a:ext cx="633413" cy="42862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cxnSp>
      <p:sp>
        <p:nvSpPr>
          <p:cNvPr id="16387" name="TextBox 6"/>
          <p:cNvSpPr txBox="1"/>
          <p:nvPr/>
        </p:nvSpPr>
        <p:spPr>
          <a:xfrm>
            <a:off x="3152775" y="333375"/>
            <a:ext cx="27146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600" b="1">
                <a:solidFill>
                  <a:srgbClr val="7030A0"/>
                </a:solidFill>
              </a:rPr>
              <a:t>Brainstorm</a:t>
            </a:r>
            <a:endParaRPr lang="zh-CN" altLang="zh-CN" sz="1800" dirty="0">
              <a:solidFill>
                <a:srgbClr val="7030A0"/>
              </a:solidFill>
            </a:endParaRPr>
          </a:p>
        </p:txBody>
      </p:sp>
      <p:sp>
        <p:nvSpPr>
          <p:cNvPr id="7" name="矩形 21"/>
          <p:cNvSpPr>
            <a:spLocks noChangeArrowheads="1"/>
          </p:cNvSpPr>
          <p:nvPr/>
        </p:nvSpPr>
        <p:spPr bwMode="auto">
          <a:xfrm>
            <a:off x="0" y="1104900"/>
            <a:ext cx="9144000" cy="52387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1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Discuss the basic elements of a notice.</a:t>
            </a:r>
          </a:p>
        </p:txBody>
      </p:sp>
      <p:sp>
        <p:nvSpPr>
          <p:cNvPr id="8" name="椭圆 7"/>
          <p:cNvSpPr/>
          <p:nvPr/>
        </p:nvSpPr>
        <p:spPr>
          <a:xfrm>
            <a:off x="2873375" y="3490913"/>
            <a:ext cx="2857500" cy="1285875"/>
          </a:xfrm>
          <a:prstGeom prst="ellipse">
            <a:avLst/>
          </a:prstGeom>
          <a:solidFill>
            <a:srgbClr val="FFCC99"/>
          </a:solidFill>
          <a:ln w="38100"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2" name="直接连接符 11"/>
          <p:cNvCxnSpPr>
            <a:stCxn id="8" idx="1"/>
            <a:endCxn id="19" idx="4"/>
          </p:cNvCxnSpPr>
          <p:nvPr/>
        </p:nvCxnSpPr>
        <p:spPr>
          <a:xfrm rot="16200000" flipV="1">
            <a:off x="2809875" y="3197225"/>
            <a:ext cx="474663" cy="49053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cxnSp>
      <p:cxnSp>
        <p:nvCxnSpPr>
          <p:cNvPr id="14" name="直接连接符 13"/>
          <p:cNvCxnSpPr>
            <a:stCxn id="8" idx="5"/>
            <a:endCxn id="22" idx="1"/>
          </p:cNvCxnSpPr>
          <p:nvPr/>
        </p:nvCxnSpPr>
        <p:spPr>
          <a:xfrm rot="16200000" flipH="1">
            <a:off x="5399088" y="4500563"/>
            <a:ext cx="293688" cy="46831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cxnSp>
      <p:cxnSp>
        <p:nvCxnSpPr>
          <p:cNvPr id="18" name="直接连接符 17"/>
          <p:cNvCxnSpPr>
            <a:stCxn id="8" idx="4"/>
            <a:endCxn id="22" idx="1"/>
          </p:cNvCxnSpPr>
          <p:nvPr/>
        </p:nvCxnSpPr>
        <p:spPr>
          <a:xfrm rot="5400000">
            <a:off x="3979863" y="5099050"/>
            <a:ext cx="642938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cxnSp>
      <p:sp>
        <p:nvSpPr>
          <p:cNvPr id="19" name="椭圆 18"/>
          <p:cNvSpPr/>
          <p:nvPr/>
        </p:nvSpPr>
        <p:spPr>
          <a:xfrm>
            <a:off x="1587500" y="2276475"/>
            <a:ext cx="2428875" cy="928688"/>
          </a:xfrm>
          <a:prstGeom prst="ellipse">
            <a:avLst/>
          </a:prstGeom>
          <a:solidFill>
            <a:srgbClr val="CCECFF"/>
          </a:solidFill>
          <a:ln w="38100"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1158875" y="4705350"/>
            <a:ext cx="2286000" cy="714375"/>
          </a:xfrm>
          <a:prstGeom prst="ellipse">
            <a:avLst/>
          </a:prstGeom>
          <a:solidFill>
            <a:srgbClr val="FFFFCC"/>
          </a:solidFill>
          <a:ln w="38100"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3159125" y="5419725"/>
            <a:ext cx="2286000" cy="714375"/>
          </a:xfrm>
          <a:prstGeom prst="ellipse">
            <a:avLst/>
          </a:prstGeom>
          <a:solidFill>
            <a:srgbClr val="CCFFCC"/>
          </a:solidFill>
          <a:ln w="38100"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5445125" y="4776788"/>
            <a:ext cx="2286000" cy="714375"/>
          </a:xfrm>
          <a:prstGeom prst="ellipse">
            <a:avLst/>
          </a:prstGeom>
          <a:solidFill>
            <a:srgbClr val="FFCCCC"/>
          </a:solidFill>
          <a:ln w="38100"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397" name="TextBox 14"/>
          <p:cNvSpPr txBox="1"/>
          <p:nvPr/>
        </p:nvSpPr>
        <p:spPr>
          <a:xfrm>
            <a:off x="3500438" y="3725863"/>
            <a:ext cx="1495425" cy="7080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4000" b="1"/>
              <a:t>notice</a:t>
            </a:r>
            <a:endParaRPr lang="zh-CN" altLang="en-US" sz="40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2016125" y="2490788"/>
            <a:ext cx="1668463" cy="5857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200" b="1" i="1">
                <a:solidFill>
                  <a:srgbClr val="FF0000"/>
                </a:solidFill>
              </a:rPr>
              <a:t>activities</a:t>
            </a:r>
            <a:endParaRPr lang="zh-CN" altLang="en-US" sz="3200" b="1" i="1" dirty="0">
              <a:solidFill>
                <a:srgbClr val="FF00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088063" y="4848225"/>
            <a:ext cx="1074737" cy="5857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200" b="1" i="1">
                <a:solidFill>
                  <a:srgbClr val="FF0000"/>
                </a:solidFill>
              </a:rPr>
              <a:t>place</a:t>
            </a:r>
            <a:endParaRPr lang="zh-CN" altLang="en-US" sz="3200" b="1" i="1" dirty="0">
              <a:solidFill>
                <a:srgbClr val="FF00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873250" y="4776788"/>
            <a:ext cx="914400" cy="5857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200" b="1" i="1">
                <a:solidFill>
                  <a:srgbClr val="FF0000"/>
                </a:solidFill>
              </a:rPr>
              <a:t>time</a:t>
            </a:r>
            <a:endParaRPr lang="zh-CN" altLang="en-US" sz="3200" b="1" i="1" dirty="0">
              <a:solidFill>
                <a:srgbClr val="FF00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587750" y="5491163"/>
            <a:ext cx="1552575" cy="5857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200" b="1" i="1">
                <a:solidFill>
                  <a:srgbClr val="FF0000"/>
                </a:solidFill>
              </a:rPr>
              <a:t>heading</a:t>
            </a:r>
            <a:endParaRPr lang="zh-CN" altLang="en-US" sz="3200" b="1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矩形 21"/>
          <p:cNvSpPr>
            <a:spLocks noChangeArrowheads="1"/>
          </p:cNvSpPr>
          <p:nvPr/>
        </p:nvSpPr>
        <p:spPr bwMode="auto">
          <a:xfrm>
            <a:off x="0" y="890588"/>
            <a:ext cx="9144000" cy="954088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1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 groups of four, discuss the kinds of activities you can have during English Week. Use the </a:t>
            </a:r>
            <a:r>
              <a:rPr kumimoji="0" lang="en-US" altLang="zh-CN" sz="2800" b="0" i="1" u="none" strike="noStrike" kern="1200" cap="none" spc="0" normalizeH="0" baseline="0" noProof="0" dirty="0" err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spidergram</a:t>
            </a:r>
            <a:r>
              <a:rPr kumimoji="0" lang="en-US" altLang="zh-CN" sz="2800" b="0" i="1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below to help you.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4850" y="2354263"/>
            <a:ext cx="7734300" cy="39544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7" descr="QQ截图2013082713474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5038" y="1412875"/>
            <a:ext cx="7021512" cy="46799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04" name="Text Box 8"/>
          <p:cNvSpPr txBox="1"/>
          <p:nvPr/>
        </p:nvSpPr>
        <p:spPr>
          <a:xfrm>
            <a:off x="4500563" y="1981200"/>
            <a:ext cx="4103687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</a:rPr>
              <a:t>Sunflower Junior High</a:t>
            </a:r>
            <a:r>
              <a:rPr lang="en-US" altLang="zh-CN" sz="2800" b="1"/>
              <a:t> </a:t>
            </a:r>
          </a:p>
        </p:txBody>
      </p:sp>
      <p:sp>
        <p:nvSpPr>
          <p:cNvPr id="4105" name="Text Box 9"/>
          <p:cNvSpPr txBox="1"/>
          <p:nvPr/>
        </p:nvSpPr>
        <p:spPr>
          <a:xfrm>
            <a:off x="2987675" y="2636838"/>
            <a:ext cx="5184775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</a:rPr>
              <a:t>No. 55 Garden Street, Beijing</a:t>
            </a:r>
            <a:r>
              <a:rPr lang="en-US" altLang="zh-CN" sz="2800" b="1"/>
              <a:t> </a:t>
            </a:r>
          </a:p>
        </p:txBody>
      </p:sp>
      <p:sp>
        <p:nvSpPr>
          <p:cNvPr id="4106" name="Text Box 10"/>
          <p:cNvSpPr txBox="1"/>
          <p:nvPr/>
        </p:nvSpPr>
        <p:spPr>
          <a:xfrm>
            <a:off x="2987675" y="3068638"/>
            <a:ext cx="5832475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</a:rPr>
              <a:t>from 12 November to 16 November</a:t>
            </a:r>
            <a:r>
              <a:rPr lang="en-US" altLang="zh-CN" sz="2800" b="1"/>
              <a:t> </a:t>
            </a:r>
          </a:p>
        </p:txBody>
      </p:sp>
      <p:sp>
        <p:nvSpPr>
          <p:cNvPr id="4107" name="Text Box 11"/>
          <p:cNvSpPr txBox="1"/>
          <p:nvPr/>
        </p:nvSpPr>
        <p:spPr>
          <a:xfrm>
            <a:off x="1763713" y="4149725"/>
            <a:ext cx="4392612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FF0000"/>
                </a:solidFill>
              </a:rPr>
              <a:t>an English evening</a:t>
            </a:r>
            <a:r>
              <a:rPr lang="en-US" altLang="zh-CN" sz="2800" b="1"/>
              <a:t> </a:t>
            </a:r>
          </a:p>
        </p:txBody>
      </p:sp>
      <p:sp>
        <p:nvSpPr>
          <p:cNvPr id="7" name="矩形 21"/>
          <p:cNvSpPr>
            <a:spLocks noChangeArrowheads="1"/>
          </p:cNvSpPr>
          <p:nvPr/>
        </p:nvSpPr>
        <p:spPr bwMode="auto">
          <a:xfrm>
            <a:off x="0" y="765175"/>
            <a:ext cx="9144000" cy="522288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1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Write notes for your notice.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1"/>
          <p:cNvSpPr>
            <a:spLocks noChangeArrowheads="1"/>
          </p:cNvSpPr>
          <p:nvPr/>
        </p:nvSpPr>
        <p:spPr bwMode="auto">
          <a:xfrm>
            <a:off x="0" y="981075"/>
            <a:ext cx="9144000" cy="522288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1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Read the sample paragraph on page 124. 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213" y="3895725"/>
            <a:ext cx="7902575" cy="1981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213" y="1757363"/>
            <a:ext cx="8029575" cy="19542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21"/>
          <p:cNvSpPr>
            <a:spLocks noChangeArrowheads="1"/>
          </p:cNvSpPr>
          <p:nvPr/>
        </p:nvSpPr>
        <p:spPr bwMode="auto">
          <a:xfrm>
            <a:off x="0" y="1052513"/>
            <a:ext cx="9144000" cy="52387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1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Discuss the activities in the pictures in groups of four. 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7648" y="2060848"/>
            <a:ext cx="2814777" cy="2195759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29086" y="3555665"/>
            <a:ext cx="2814776" cy="2198273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14323" y="2060848"/>
            <a:ext cx="2814776" cy="2198273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6" name="TextBox 5"/>
          <p:cNvSpPr txBox="1"/>
          <p:nvPr/>
        </p:nvSpPr>
        <p:spPr>
          <a:xfrm>
            <a:off x="468313" y="4346575"/>
            <a:ext cx="2635250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 b="1" i="1">
                <a:solidFill>
                  <a:srgbClr val="FF0000"/>
                </a:solidFill>
              </a:rPr>
              <a:t>an English play</a:t>
            </a:r>
            <a:endParaRPr lang="zh-CN" altLang="en-US" sz="2800" b="1" i="1" dirty="0">
              <a:solidFill>
                <a:srgbClr val="FF0000"/>
              </a:solidFill>
              <a:ea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951163" y="5805488"/>
            <a:ext cx="3170237" cy="9540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 b="1" i="1">
                <a:solidFill>
                  <a:srgbClr val="FF0000"/>
                </a:solidFill>
              </a:rPr>
              <a:t>an English singing competition</a:t>
            </a:r>
            <a:endParaRPr lang="zh-CN" altLang="en-US" sz="2800" b="1" i="1" dirty="0">
              <a:solidFill>
                <a:srgbClr val="FF0000"/>
              </a:solidFill>
              <a:ea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015038" y="4256088"/>
            <a:ext cx="2911475" cy="800219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800" b="1" i="1" dirty="0">
                <a:solidFill>
                  <a:srgbClr val="FF0000"/>
                </a:solidFill>
              </a:rPr>
              <a:t>crossword puzzles</a:t>
            </a:r>
          </a:p>
          <a:p>
            <a:pPr marL="0" lvl="0" indent="0" algn="ctr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zh-CN" altLang="en-US" sz="1800" b="1" i="1" dirty="0">
                <a:solidFill>
                  <a:schemeClr val="tx2"/>
                </a:solidFill>
                <a:ea typeface="Times New Roman" panose="02020603050405020304" pitchFamily="18" charset="0"/>
              </a:rPr>
              <a:t>纵横字谜；填字游戏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标题 1"/>
          <p:cNvSpPr>
            <a:spLocks noGrp="1"/>
          </p:cNvSpPr>
          <p:nvPr>
            <p:ph type="title"/>
          </p:nvPr>
        </p:nvSpPr>
        <p:spPr>
          <a:xfrm>
            <a:off x="539750" y="779463"/>
            <a:ext cx="5205413" cy="417512"/>
          </a:xfrm>
          <a:ln/>
        </p:spPr>
        <p:txBody>
          <a:bodyPr vert="horz" wrap="square" lIns="0" tIns="45720" rIns="0" bIns="0" anchor="b" anchorCtr="0"/>
          <a:lstStyle/>
          <a:p>
            <a:pPr eaLnBrk="1" hangingPunct="1"/>
            <a:r>
              <a:rPr lang="en-US" altLang="zh-CN" sz="2800" b="1">
                <a:solidFill>
                  <a:srgbClr val="00B050"/>
                </a:solidFill>
              </a:rPr>
              <a:t>B</a:t>
            </a:r>
            <a:r>
              <a:rPr lang="en-US" altLang="zh-CN" sz="2800" b="1" i="1">
                <a:solidFill>
                  <a:srgbClr val="0000FF"/>
                </a:solidFill>
              </a:rPr>
              <a:t> Write your notice.</a:t>
            </a:r>
            <a:endParaRPr lang="zh-CN" altLang="en-US" sz="2800" b="1" i="1" dirty="0">
              <a:solidFill>
                <a:srgbClr val="0000FF"/>
              </a:solidFill>
            </a:endParaRPr>
          </a:p>
        </p:txBody>
      </p:sp>
      <p:sp>
        <p:nvSpPr>
          <p:cNvPr id="21507" name="内容占位符 2"/>
          <p:cNvSpPr>
            <a:spLocks noGrp="1"/>
          </p:cNvSpPr>
          <p:nvPr>
            <p:ph idx="1"/>
          </p:nvPr>
        </p:nvSpPr>
        <p:spPr>
          <a:xfrm>
            <a:off x="395288" y="1352550"/>
            <a:ext cx="8229600" cy="4524375"/>
          </a:xfrm>
          <a:ln/>
        </p:spPr>
        <p:txBody>
          <a:bodyPr vert="horz" wrap="square" lIns="91440" tIns="45720" rIns="91440" bIns="45720" anchor="t" anchorCtr="0">
            <a:spAutoFit/>
          </a:bodyPr>
          <a:lstStyle/>
          <a:p>
            <a:pPr mar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/>
              <a:t>English Week at __________________________ School</a:t>
            </a:r>
          </a:p>
          <a:p>
            <a:pPr mar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 b="1"/>
              <a:t>Address: </a:t>
            </a:r>
            <a:r>
              <a:rPr lang="en-US" altLang="zh-CN" sz="3200"/>
              <a:t>_______________________________</a:t>
            </a:r>
          </a:p>
          <a:p>
            <a:pPr mar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/>
              <a:t>Come to our English Week from ____________</a:t>
            </a:r>
          </a:p>
          <a:p>
            <a:pPr mar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/>
              <a:t>to ____________.</a:t>
            </a:r>
          </a:p>
          <a:p>
            <a:pPr mar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/>
              <a:t>Visit our book fair in the school library. You will find a lot of interesting English books there. Miss Li, our English teacher, will give a talk on how to choose good English books.</a:t>
            </a:r>
          </a:p>
        </p:txBody>
      </p:sp>
      <p:sp>
        <p:nvSpPr>
          <p:cNvPr id="5129" name="Text Box 9"/>
          <p:cNvSpPr txBox="1"/>
          <p:nvPr/>
        </p:nvSpPr>
        <p:spPr>
          <a:xfrm>
            <a:off x="1490663" y="1784350"/>
            <a:ext cx="4305300" cy="5857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Sunflower Junior High</a:t>
            </a:r>
            <a:r>
              <a:rPr lang="en-US" altLang="zh-CN" sz="3200" b="1"/>
              <a:t> </a:t>
            </a:r>
          </a:p>
        </p:txBody>
      </p:sp>
      <p:sp>
        <p:nvSpPr>
          <p:cNvPr id="5132" name="Text Box 12"/>
          <p:cNvSpPr txBox="1"/>
          <p:nvPr/>
        </p:nvSpPr>
        <p:spPr>
          <a:xfrm>
            <a:off x="5843588" y="2855913"/>
            <a:ext cx="2616200" cy="5857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12 November</a:t>
            </a:r>
            <a:r>
              <a:rPr lang="en-US" altLang="zh-CN" sz="3200" b="1"/>
              <a:t> </a:t>
            </a:r>
          </a:p>
        </p:txBody>
      </p:sp>
      <p:sp>
        <p:nvSpPr>
          <p:cNvPr id="10" name="Text Box 10"/>
          <p:cNvSpPr txBox="1"/>
          <p:nvPr/>
        </p:nvSpPr>
        <p:spPr>
          <a:xfrm>
            <a:off x="2124075" y="2292350"/>
            <a:ext cx="5327650" cy="584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No. 55 Garden Street, Beijing</a:t>
            </a:r>
            <a:r>
              <a:rPr lang="en-US" altLang="zh-CN" sz="3200" b="1"/>
              <a:t> </a:t>
            </a:r>
          </a:p>
        </p:txBody>
      </p:sp>
      <p:sp>
        <p:nvSpPr>
          <p:cNvPr id="11" name="Text Box 13"/>
          <p:cNvSpPr txBox="1"/>
          <p:nvPr/>
        </p:nvSpPr>
        <p:spPr>
          <a:xfrm>
            <a:off x="900113" y="3360738"/>
            <a:ext cx="2616200" cy="584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16 November</a:t>
            </a:r>
            <a:r>
              <a:rPr lang="en-US" altLang="zh-CN" sz="3200" b="1"/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5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5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5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5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800" decel="100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3"/>
          <p:cNvSpPr>
            <a:spLocks noGrp="1"/>
          </p:cNvSpPr>
          <p:nvPr>
            <p:ph idx="1"/>
          </p:nvPr>
        </p:nvSpPr>
        <p:spPr>
          <a:xfrm>
            <a:off x="395288" y="765175"/>
            <a:ext cx="8435975" cy="5508625"/>
          </a:xfrm>
          <a:ln/>
        </p:spPr>
        <p:txBody>
          <a:bodyPr vert="horz" wrap="square" lIns="91440" tIns="45720" rIns="91440" bIns="45720" anchor="t" anchorCtr="0">
            <a:spAutoFit/>
          </a:bodyPr>
          <a:lstStyle/>
          <a:p>
            <a:pPr marL="0" indent="0" eaLnBrk="1" hangingPunct="1">
              <a:spcBef>
                <a:spcPct val="0"/>
              </a:spcBef>
              <a:buNone/>
            </a:pPr>
            <a:r>
              <a:rPr lang="en-US" altLang="zh-CN" sz="3200"/>
              <a:t>Some students will put on __________________</a:t>
            </a:r>
          </a:p>
          <a:p>
            <a:pPr marL="0" indent="0" eaLnBrk="1" hangingPunct="1">
              <a:spcBef>
                <a:spcPct val="0"/>
              </a:spcBef>
              <a:buNone/>
            </a:pPr>
            <a:r>
              <a:rPr lang="en-US" altLang="zh-CN" sz="3200"/>
              <a:t>_______________________________________</a:t>
            </a:r>
          </a:p>
          <a:p>
            <a:pPr marL="0" indent="0" eaLnBrk="1" hangingPunct="1">
              <a:spcBef>
                <a:spcPct val="0"/>
              </a:spcBef>
              <a:buNone/>
            </a:pPr>
            <a:r>
              <a:rPr lang="en-US" altLang="zh-CN" sz="3200"/>
              <a:t>________________. </a:t>
            </a:r>
          </a:p>
          <a:p>
            <a:pPr marL="0" indent="0" eaLnBrk="1" hangingPunct="1">
              <a:spcBef>
                <a:spcPct val="0"/>
              </a:spcBef>
              <a:buNone/>
            </a:pPr>
            <a:r>
              <a:rPr lang="en-US" altLang="zh-CN" sz="3200"/>
              <a:t>If you are a good singer, you should</a:t>
            </a:r>
          </a:p>
          <a:p>
            <a:pPr mar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/>
              <a:t>________________________________________</a:t>
            </a:r>
          </a:p>
          <a:p>
            <a:pPr mar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/>
              <a:t>________________________________________.</a:t>
            </a:r>
          </a:p>
          <a:p>
            <a:pPr mar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/>
              <a:t>A lot of students like games, so we have lots of</a:t>
            </a:r>
          </a:p>
          <a:p>
            <a:pPr mar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/>
              <a:t>them! ___________________________________</a:t>
            </a:r>
          </a:p>
          <a:p>
            <a:pPr mar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/>
              <a:t>________________________________________ </a:t>
            </a:r>
          </a:p>
          <a:p>
            <a:pPr mar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/>
              <a:t>Come and take part in English Week! </a:t>
            </a:r>
          </a:p>
          <a:p>
            <a:pPr mar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200"/>
              <a:t>Have fun and enjoy English!</a:t>
            </a:r>
            <a:endParaRPr lang="zh-CN" altLang="en-US" sz="3200" dirty="0"/>
          </a:p>
        </p:txBody>
      </p:sp>
      <p:sp>
        <p:nvSpPr>
          <p:cNvPr id="19463" name="Text Box 7"/>
          <p:cNvSpPr txBox="1"/>
          <p:nvPr/>
        </p:nvSpPr>
        <p:spPr>
          <a:xfrm>
            <a:off x="468313" y="2722563"/>
            <a:ext cx="8137525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take part in the English singing competition. You can sing your </a:t>
            </a:r>
            <a:r>
              <a:rPr lang="en-US" altLang="zh-CN" sz="3200" b="1" err="1">
                <a:solidFill>
                  <a:srgbClr val="FF0000"/>
                </a:solidFill>
              </a:rPr>
              <a:t>favourite</a:t>
            </a:r>
            <a:r>
              <a:rPr lang="en-US" altLang="zh-CN" sz="3200" b="1">
                <a:solidFill>
                  <a:srgbClr val="FF0000"/>
                </a:solidFill>
              </a:rPr>
              <a:t> English songs</a:t>
            </a:r>
            <a:endParaRPr lang="en-US" altLang="zh-CN" sz="3200" b="1"/>
          </a:p>
        </p:txBody>
      </p:sp>
      <p:sp>
        <p:nvSpPr>
          <p:cNvPr id="19464" name="Text Box 8"/>
          <p:cNvSpPr txBox="1"/>
          <p:nvPr/>
        </p:nvSpPr>
        <p:spPr>
          <a:xfrm>
            <a:off x="395288" y="4235450"/>
            <a:ext cx="828040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          You can have fun with crossword puzzles. You will love them!</a:t>
            </a:r>
            <a:endParaRPr lang="en-US" altLang="zh-CN" sz="3200" b="1"/>
          </a:p>
        </p:txBody>
      </p:sp>
      <p:sp>
        <p:nvSpPr>
          <p:cNvPr id="6" name="Text Box 14"/>
          <p:cNvSpPr txBox="1"/>
          <p:nvPr/>
        </p:nvSpPr>
        <p:spPr>
          <a:xfrm>
            <a:off x="468313" y="765175"/>
            <a:ext cx="8135937" cy="1570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200" b="1">
                <a:solidFill>
                  <a:srgbClr val="FF0000"/>
                </a:solidFill>
              </a:rPr>
              <a:t>                                          an English play. They will act out the famous English play </a:t>
            </a:r>
            <a:r>
              <a:rPr lang="en-US" altLang="zh-CN" sz="3200" b="1" i="1">
                <a:solidFill>
                  <a:srgbClr val="FF0000"/>
                </a:solidFill>
              </a:rPr>
              <a:t>Romeo and Juliet.</a:t>
            </a:r>
            <a:r>
              <a:rPr lang="en-US" altLang="zh-CN" sz="3200" b="1"/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3" grpId="0"/>
      <p:bldP spid="19464" grpId="0"/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555" name="TextBox 4"/>
          <p:cNvSpPr txBox="1"/>
          <p:nvPr/>
        </p:nvSpPr>
        <p:spPr>
          <a:xfrm>
            <a:off x="2124075" y="3414713"/>
            <a:ext cx="5149850" cy="646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IV Post-Learning</a:t>
            </a:r>
            <a:endParaRPr lang="zh-CN" altLang="en-US" sz="36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7" descr="C:\Users\asus\AppData\Roaming\Tencent\Users\563907112\QQ\WinTemp\RichOle\AW71W_F)CZCFCY$67@M[R2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2688" y="4241800"/>
            <a:ext cx="4238625" cy="23495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579" name="Picture 6" descr="C:\Users\asus\AppData\Roaming\Tencent\Users\563907112\QQ\WinTemp\RichOle\%AZ5$%0]9SAZR~$[1KHN6DW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0738" y="1908175"/>
            <a:ext cx="4164012" cy="23828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矩形 21"/>
          <p:cNvSpPr>
            <a:spLocks noChangeArrowheads="1"/>
          </p:cNvSpPr>
          <p:nvPr/>
        </p:nvSpPr>
        <p:spPr bwMode="auto">
          <a:xfrm>
            <a:off x="0" y="692150"/>
            <a:ext cx="9144000" cy="84455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>
            <a:lvl1pPr marL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eaLnBrk="1" hangingPunct="1">
              <a:lnSpc>
                <a:spcPct val="85000"/>
              </a:lnSpc>
              <a:buFontTx/>
            </a:pPr>
            <a:r>
              <a:rPr lang="en-US" altLang="zh-CN" sz="2800" i="1">
                <a:solidFill>
                  <a:srgbClr val="0000FF"/>
                </a:solidFill>
                <a:latin typeface="Times New Roman" panose="02020603050405020304" pitchFamily="18" charset="0"/>
              </a:rPr>
              <a:t>Suppose your school is going to have a sports meeting. Write a notice for it.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160784" y="1449689"/>
            <a:ext cx="6941324" cy="49244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zh-CN" sz="2600" b="1" kern="1200" cap="none" spc="0" normalizeH="0" baseline="0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j-lt"/>
                <a:ea typeface="宋体" panose="02010600030101010101" pitchFamily="2" charset="-122"/>
                <a:cs typeface="+mn-cs"/>
              </a:rPr>
              <a:t>What activities can we have at a sports meeting?</a:t>
            </a:r>
            <a:endParaRPr kumimoji="0" lang="zh-CN" altLang="en-US" sz="2600" b="1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+mj-lt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4582" name="Picture 2" descr="C:\Users\asus\AppData\Roaming\Tencent\Users\563907112\QQ\WinTemp\RichOle\CS@6G]@KPP7[`OCE1_UABZN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325" y="1941513"/>
            <a:ext cx="4257675" cy="23828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Text Box 165"/>
          <p:cNvSpPr txBox="1"/>
          <p:nvPr/>
        </p:nvSpPr>
        <p:spPr>
          <a:xfrm>
            <a:off x="768350" y="3687763"/>
            <a:ext cx="1233488" cy="400050"/>
          </a:xfrm>
          <a:prstGeom prst="rect">
            <a:avLst/>
          </a:prstGeom>
          <a:noFill/>
          <a:ln w="19050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rgbClr val="0070C0"/>
                </a:solidFill>
              </a:rPr>
              <a:t>running</a:t>
            </a:r>
            <a:endParaRPr lang="en-US" altLang="zh-CN" sz="2000" b="1">
              <a:solidFill>
                <a:srgbClr val="0070C0"/>
              </a:solidFill>
              <a:ea typeface="Times New Roman" panose="02020603050405020304" pitchFamily="18" charset="0"/>
            </a:endParaRPr>
          </a:p>
        </p:txBody>
      </p:sp>
      <p:sp>
        <p:nvSpPr>
          <p:cNvPr id="9" name="Text Box 166"/>
          <p:cNvSpPr txBox="1"/>
          <p:nvPr/>
        </p:nvSpPr>
        <p:spPr>
          <a:xfrm>
            <a:off x="2771775" y="3573463"/>
            <a:ext cx="1504950" cy="706437"/>
          </a:xfrm>
          <a:prstGeom prst="rect">
            <a:avLst/>
          </a:prstGeom>
          <a:noFill/>
          <a:ln w="19050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rgbClr val="0070C0"/>
                </a:solidFill>
              </a:rPr>
              <a:t>playing football</a:t>
            </a:r>
            <a:endParaRPr lang="en-US" altLang="zh-CN" sz="2000" b="1">
              <a:solidFill>
                <a:srgbClr val="0070C0"/>
              </a:solidFill>
              <a:ea typeface="Times New Roman" panose="02020603050405020304" pitchFamily="18" charset="0"/>
            </a:endParaRPr>
          </a:p>
        </p:txBody>
      </p:sp>
      <p:sp>
        <p:nvSpPr>
          <p:cNvPr id="10" name="Text Box 51"/>
          <p:cNvSpPr txBox="1"/>
          <p:nvPr/>
        </p:nvSpPr>
        <p:spPr>
          <a:xfrm>
            <a:off x="4779963" y="3535363"/>
            <a:ext cx="1728787" cy="706437"/>
          </a:xfrm>
          <a:prstGeom prst="rect">
            <a:avLst/>
          </a:prstGeom>
          <a:noFill/>
          <a:ln w="19050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rgbClr val="0070C0"/>
                </a:solidFill>
              </a:rPr>
              <a:t>playing basketball</a:t>
            </a:r>
            <a:endParaRPr lang="en-US" altLang="zh-CN" sz="2000" b="1">
              <a:solidFill>
                <a:srgbClr val="0070C0"/>
              </a:solidFill>
              <a:ea typeface="Times New Roman" panose="02020603050405020304" pitchFamily="18" charset="0"/>
            </a:endParaRPr>
          </a:p>
        </p:txBody>
      </p:sp>
      <p:sp>
        <p:nvSpPr>
          <p:cNvPr id="11" name="Text Box 52"/>
          <p:cNvSpPr txBox="1"/>
          <p:nvPr/>
        </p:nvSpPr>
        <p:spPr>
          <a:xfrm>
            <a:off x="6646863" y="3535363"/>
            <a:ext cx="2160587" cy="706437"/>
          </a:xfrm>
          <a:prstGeom prst="rect">
            <a:avLst/>
          </a:prstGeom>
          <a:noFill/>
          <a:ln w="19050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rgbClr val="0070C0"/>
                </a:solidFill>
              </a:rPr>
              <a:t>playing table tennis</a:t>
            </a:r>
            <a:endParaRPr lang="en-US" altLang="zh-CN" sz="2000" b="1">
              <a:solidFill>
                <a:srgbClr val="0070C0"/>
              </a:solidFill>
              <a:ea typeface="Times New Roman" panose="02020603050405020304" pitchFamily="18" charset="0"/>
            </a:endParaRPr>
          </a:p>
        </p:txBody>
      </p:sp>
      <p:sp>
        <p:nvSpPr>
          <p:cNvPr id="12" name="Text Box 15"/>
          <p:cNvSpPr txBox="1"/>
          <p:nvPr/>
        </p:nvSpPr>
        <p:spPr>
          <a:xfrm>
            <a:off x="2800350" y="5805488"/>
            <a:ext cx="1584325" cy="708025"/>
          </a:xfrm>
          <a:prstGeom prst="rect">
            <a:avLst/>
          </a:prstGeom>
          <a:noFill/>
          <a:ln w="19050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rgbClr val="0070C0"/>
                </a:solidFill>
              </a:rPr>
              <a:t>playing badminton</a:t>
            </a:r>
            <a:endParaRPr lang="en-US" altLang="zh-CN" sz="2000" b="1">
              <a:solidFill>
                <a:srgbClr val="0070C0"/>
              </a:solidFill>
              <a:ea typeface="Times New Roman" panose="02020603050405020304" pitchFamily="18" charset="0"/>
            </a:endParaRPr>
          </a:p>
        </p:txBody>
      </p:sp>
      <p:sp>
        <p:nvSpPr>
          <p:cNvPr id="13" name="Text Box 16"/>
          <p:cNvSpPr txBox="1"/>
          <p:nvPr/>
        </p:nvSpPr>
        <p:spPr>
          <a:xfrm>
            <a:off x="4887913" y="5805488"/>
            <a:ext cx="1512887" cy="708025"/>
          </a:xfrm>
          <a:prstGeom prst="rect">
            <a:avLst/>
          </a:prstGeom>
          <a:noFill/>
          <a:ln w="19050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000" b="1">
                <a:solidFill>
                  <a:srgbClr val="0070C0"/>
                </a:solidFill>
              </a:rPr>
              <a:t>playing volleyball</a:t>
            </a:r>
            <a:endParaRPr lang="en-US" altLang="zh-CN" sz="2000" b="1">
              <a:solidFill>
                <a:srgbClr val="0070C0"/>
              </a:solidFill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3"/>
          <p:cNvGrpSpPr/>
          <p:nvPr/>
        </p:nvGrpSpPr>
        <p:grpSpPr>
          <a:xfrm>
            <a:off x="1835150" y="765175"/>
            <a:ext cx="5029200" cy="5589588"/>
            <a:chOff x="1835696" y="764704"/>
            <a:chExt cx="5028065" cy="5590817"/>
          </a:xfrm>
        </p:grpSpPr>
        <p:pic>
          <p:nvPicPr>
            <p:cNvPr id="25609" name="图片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835696" y="764704"/>
              <a:ext cx="5028065" cy="5590817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5610" name="图片 2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950630" y="1110005"/>
              <a:ext cx="4798195" cy="4176464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11267" name="Picture 4" descr="C:\Users\asus\AppData\Roaming\Tencent\Users\563907112\QQ\WinTemp\RichOle\F90NNN`LK7NXKTHPBGGTD`0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507038" y="4102100"/>
            <a:ext cx="1990725" cy="19034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70" name="Picture 6" descr="C:\Users\asus\AppData\Roaming\Tencent\Users\563907112\QQ\WinTemp\RichOle\8I@F`J}XTUQ`LHMZPO$%HHR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 rot="-948350">
            <a:off x="368300" y="296863"/>
            <a:ext cx="1803400" cy="17541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71" name="Picture 7" descr="C:\Users\asus\AppData\Roaming\Tencent\Users\563907112\QQ\WinTemp\RichOle\1)9$S]V@6960~9K[P{]EK%A.jpg"/>
          <p:cNvPicPr>
            <a:picLocks noChangeAspect="1"/>
          </p:cNvPicPr>
          <p:nvPr/>
        </p:nvPicPr>
        <p:blipFill>
          <a:blip r:embed="rId6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 rot="990503">
            <a:off x="385763" y="2478088"/>
            <a:ext cx="1768475" cy="19208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72" name="Picture 8" descr="C:\Users\asus\AppData\Roaming\Tencent\Users\563907112\QQ\WinTemp\RichOle\_8T(AQN0%LBNPR~__AX9$0H.jpg"/>
          <p:cNvPicPr>
            <a:picLocks noChangeAspect="1"/>
          </p:cNvPicPr>
          <p:nvPr/>
        </p:nvPicPr>
        <p:blipFill>
          <a:blip r:embed="rId7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 rot="-772804">
            <a:off x="255588" y="4805363"/>
            <a:ext cx="1941512" cy="1733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73" name="Picture 9" descr="C:\Users\asus\AppData\Roaming\Tencent\Users\563907112\QQ\WinTemp\RichOle\DSHPPTSGYMZS7}9[[7R4W(W.jpg"/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755135">
            <a:off x="6573838" y="2611438"/>
            <a:ext cx="1844675" cy="15954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74" name="Picture 10" descr="C:\Users\asus\AppData\Roaming\Tencent\Users\563907112\QQ\WinTemp\RichOle\J5YMKD]1T@3OJ4OH%3PQGZA.jpg"/>
          <p:cNvPicPr>
            <a:picLocks noChangeAspect="1"/>
          </p:cNvPicPr>
          <p:nvPr/>
        </p:nvPicPr>
        <p:blipFill>
          <a:blip r:embed="rId9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 rot="-1185340">
            <a:off x="6491288" y="644525"/>
            <a:ext cx="1931987" cy="19288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图片 3" descr="思考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67425" y="3141663"/>
            <a:ext cx="2320925" cy="27479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627" name="内容占位符 2"/>
          <p:cNvSpPr>
            <a:spLocks noGrp="1"/>
          </p:cNvSpPr>
          <p:nvPr>
            <p:ph idx="1"/>
          </p:nvPr>
        </p:nvSpPr>
        <p:spPr>
          <a:xfrm>
            <a:off x="323850" y="1268413"/>
            <a:ext cx="8229600" cy="2419350"/>
          </a:xfrm>
          <a:ln/>
        </p:spPr>
        <p:txBody>
          <a:bodyPr vert="horz" wrap="square" lIns="91440" tIns="45720" rIns="91440" bIns="45720" anchor="t" anchorCtr="0">
            <a:spAutoFit/>
          </a:bodyPr>
          <a:lstStyle/>
          <a:p>
            <a:pPr eaLnBrk="1" hangingPunct="1">
              <a:lnSpc>
                <a:spcPct val="90000"/>
              </a:lnSpc>
              <a:buNone/>
            </a:pPr>
            <a:r>
              <a:rPr lang="zh-CN" altLang="en-US" sz="3600" dirty="0">
                <a:solidFill>
                  <a:srgbClr val="0000FF"/>
                </a:solidFill>
              </a:rPr>
              <a:t>华南师范大学（</a:t>
            </a:r>
            <a:r>
              <a:rPr lang="en-US" altLang="zh-CN" sz="3600">
                <a:solidFill>
                  <a:srgbClr val="0000FF"/>
                </a:solidFill>
              </a:rPr>
              <a:t>SCNU</a:t>
            </a:r>
            <a:r>
              <a:rPr lang="zh-CN" altLang="en-US" sz="3600" dirty="0">
                <a:solidFill>
                  <a:srgbClr val="0000FF"/>
                </a:solidFill>
              </a:rPr>
              <a:t>）定期举办英语</a:t>
            </a:r>
          </a:p>
          <a:p>
            <a:pPr eaLnBrk="1" hangingPunct="1">
              <a:lnSpc>
                <a:spcPct val="90000"/>
              </a:lnSpc>
              <a:buNone/>
            </a:pPr>
            <a:r>
              <a:rPr lang="zh-CN" altLang="en-US" sz="3600" dirty="0">
                <a:solidFill>
                  <a:srgbClr val="0000FF"/>
                </a:solidFill>
              </a:rPr>
              <a:t>角。请你根据下面的内容提示写一篇有</a:t>
            </a:r>
            <a:endParaRPr lang="en-US" altLang="zh-CN" sz="3600">
              <a:solidFill>
                <a:srgbClr val="0000FF"/>
              </a:solidFill>
            </a:endParaRPr>
          </a:p>
          <a:p>
            <a:pPr eaLnBrk="1" hangingPunct="1">
              <a:lnSpc>
                <a:spcPct val="90000"/>
              </a:lnSpc>
              <a:buNone/>
            </a:pPr>
            <a:r>
              <a:rPr lang="zh-CN" altLang="en-US" sz="3600" dirty="0">
                <a:solidFill>
                  <a:srgbClr val="0000FF"/>
                </a:solidFill>
              </a:rPr>
              <a:t>关英语角的介绍，推荐给同学们去练习</a:t>
            </a:r>
            <a:endParaRPr lang="en-US" altLang="zh-CN" sz="3600">
              <a:solidFill>
                <a:srgbClr val="0000FF"/>
              </a:solidFill>
            </a:endParaRPr>
          </a:p>
          <a:p>
            <a:pPr eaLnBrk="1" hangingPunct="1">
              <a:lnSpc>
                <a:spcPct val="90000"/>
              </a:lnSpc>
              <a:buNone/>
            </a:pPr>
            <a:r>
              <a:rPr lang="zh-CN" altLang="en-US" sz="3600" dirty="0">
                <a:solidFill>
                  <a:srgbClr val="0000FF"/>
                </a:solidFill>
              </a:rPr>
              <a:t>口语。词数</a:t>
            </a:r>
            <a:r>
              <a:rPr lang="en-US" altLang="zh-CN" sz="3600">
                <a:solidFill>
                  <a:srgbClr val="0000FF"/>
                </a:solidFill>
              </a:rPr>
              <a:t>80 </a:t>
            </a:r>
            <a:r>
              <a:rPr lang="zh-CN" altLang="en-US" sz="3600" dirty="0">
                <a:solidFill>
                  <a:srgbClr val="0000FF"/>
                </a:solidFill>
              </a:rPr>
              <a:t>左右。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/>
          </p:cNvSpPr>
          <p:nvPr>
            <p:ph idx="1"/>
          </p:nvPr>
        </p:nvSpPr>
        <p:spPr>
          <a:xfrm>
            <a:off x="428625" y="890588"/>
            <a:ext cx="8229600" cy="4868862"/>
          </a:xfrm>
          <a:ln/>
        </p:spPr>
        <p:txBody>
          <a:bodyPr vert="horz" wrap="square" lIns="91440" tIns="45720" rIns="91440" bIns="45720" anchor="t" anchorCtr="0">
            <a:spAutoFit/>
          </a:bodyPr>
          <a:lstStyle/>
          <a:p>
            <a:pPr eaLnBrk="1" hangingPunct="1">
              <a:lnSpc>
                <a:spcPct val="90000"/>
              </a:lnSpc>
              <a:buNone/>
            </a:pPr>
            <a:r>
              <a:rPr lang="en-US" altLang="zh-CN" sz="3200"/>
              <a:t>【</a:t>
            </a:r>
            <a:r>
              <a:rPr lang="zh-CN" altLang="en-US" sz="3200" dirty="0"/>
              <a:t>内容提示</a:t>
            </a:r>
            <a:r>
              <a:rPr lang="en-US" altLang="zh-CN" sz="3200"/>
              <a:t>】</a:t>
            </a:r>
          </a:p>
          <a:p>
            <a:pPr eaLnBrk="1" hangingPunct="1">
              <a:lnSpc>
                <a:spcPct val="90000"/>
              </a:lnSpc>
              <a:buNone/>
            </a:pPr>
            <a:r>
              <a:rPr lang="en-US" altLang="zh-CN" sz="3200"/>
              <a:t>1. </a:t>
            </a:r>
            <a:r>
              <a:rPr lang="zh-CN" altLang="en-US" sz="3200" dirty="0"/>
              <a:t>时间：周二和周五晚上八点至十点；</a:t>
            </a:r>
          </a:p>
          <a:p>
            <a:pPr eaLnBrk="1" hangingPunct="1">
              <a:lnSpc>
                <a:spcPct val="90000"/>
              </a:lnSpc>
              <a:buNone/>
            </a:pPr>
            <a:r>
              <a:rPr lang="zh-CN" altLang="en-US" sz="3200" dirty="0"/>
              <a:t>    地点：图书馆前面的广场。</a:t>
            </a:r>
          </a:p>
          <a:p>
            <a:pPr eaLnBrk="1" hangingPunct="1">
              <a:lnSpc>
                <a:spcPct val="90000"/>
              </a:lnSpc>
              <a:buNone/>
            </a:pPr>
            <a:r>
              <a:rPr lang="en-US" altLang="zh-CN" sz="3200"/>
              <a:t>2. </a:t>
            </a:r>
            <a:r>
              <a:rPr lang="zh-CN" altLang="en-US" sz="3200" dirty="0"/>
              <a:t>英语角的特点：</a:t>
            </a:r>
          </a:p>
          <a:p>
            <a:pPr eaLnBrk="1" hangingPunct="1">
              <a:lnSpc>
                <a:spcPct val="90000"/>
              </a:lnSpc>
              <a:buNone/>
            </a:pPr>
            <a:r>
              <a:rPr lang="zh-CN" altLang="en-US" sz="3200" dirty="0"/>
              <a:t>（</a:t>
            </a:r>
            <a:r>
              <a:rPr lang="en-US" altLang="zh-CN" sz="3200"/>
              <a:t>1</a:t>
            </a:r>
            <a:r>
              <a:rPr lang="zh-CN" altLang="en-US" sz="3200" dirty="0"/>
              <a:t>）不收费，参加者都是英语爱好者；</a:t>
            </a:r>
          </a:p>
          <a:p>
            <a:pPr eaLnBrk="1" hangingPunct="1">
              <a:lnSpc>
                <a:spcPct val="90000"/>
              </a:lnSpc>
              <a:buNone/>
            </a:pPr>
            <a:r>
              <a:rPr lang="zh-CN" altLang="en-US" sz="3200" dirty="0"/>
              <a:t>（</a:t>
            </a:r>
            <a:r>
              <a:rPr lang="en-US" altLang="zh-CN" sz="3200"/>
              <a:t>2</a:t>
            </a:r>
            <a:r>
              <a:rPr lang="zh-CN" altLang="en-US" sz="3200" dirty="0"/>
              <a:t>）话题多样，如：电影、音乐、学习方法</a:t>
            </a:r>
            <a:endParaRPr lang="en-US" altLang="zh-CN" sz="3200"/>
          </a:p>
          <a:p>
            <a:pPr eaLnBrk="1" hangingPunct="1">
              <a:lnSpc>
                <a:spcPct val="90000"/>
              </a:lnSpc>
              <a:buNone/>
            </a:pPr>
            <a:r>
              <a:rPr lang="en-US" altLang="zh-CN" sz="3200"/>
              <a:t>           </a:t>
            </a:r>
            <a:r>
              <a:rPr lang="zh-CN" altLang="en-US" sz="3200" dirty="0"/>
              <a:t>或日常生活；</a:t>
            </a:r>
          </a:p>
          <a:p>
            <a:pPr eaLnBrk="1" hangingPunct="1">
              <a:lnSpc>
                <a:spcPct val="90000"/>
              </a:lnSpc>
              <a:buNone/>
            </a:pPr>
            <a:r>
              <a:rPr lang="zh-CN" altLang="en-US" sz="3200" dirty="0"/>
              <a:t>（</a:t>
            </a:r>
            <a:r>
              <a:rPr lang="en-US" altLang="zh-CN" sz="3200"/>
              <a:t>3</a:t>
            </a:r>
            <a:r>
              <a:rPr lang="zh-CN" altLang="en-US" sz="3200" dirty="0"/>
              <a:t>）自己先准备一个话题，然后选择该话题</a:t>
            </a:r>
            <a:endParaRPr lang="en-US" altLang="zh-CN" sz="3200"/>
          </a:p>
          <a:p>
            <a:pPr eaLnBrk="1" hangingPunct="1">
              <a:lnSpc>
                <a:spcPct val="90000"/>
              </a:lnSpc>
              <a:buNone/>
            </a:pPr>
            <a:r>
              <a:rPr lang="en-US" altLang="zh-CN" sz="3200"/>
              <a:t>          </a:t>
            </a:r>
            <a:r>
              <a:rPr lang="zh-CN" altLang="en-US" sz="3200" dirty="0"/>
              <a:t>小组进行交流。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/>
          </p:cNvSpPr>
          <p:nvPr>
            <p:ph idx="1"/>
          </p:nvPr>
        </p:nvSpPr>
        <p:spPr>
          <a:xfrm>
            <a:off x="468313" y="595313"/>
            <a:ext cx="8391525" cy="5694362"/>
          </a:xfrm>
          <a:ln/>
        </p:spPr>
        <p:txBody>
          <a:bodyPr vert="horz" wrap="square" lIns="91440" tIns="45720" rIns="91440" bIns="45720" anchor="t" anchorCtr="0">
            <a:spAutoFit/>
          </a:bodyPr>
          <a:lstStyle/>
          <a:p>
            <a:pPr algn="ctr" eaLnBrk="1" hangingPunct="1">
              <a:spcBef>
                <a:spcPct val="0"/>
              </a:spcBef>
              <a:buNone/>
            </a:pPr>
            <a:r>
              <a:rPr lang="zh-CN" altLang="en-US" sz="2800" dirty="0"/>
              <a:t>     </a:t>
            </a:r>
            <a:r>
              <a:rPr lang="en-US" altLang="zh-CN" sz="2800"/>
              <a:t>SCNU English Corner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zh-CN" sz="2800"/>
              <a:t>	Do you want to improve your oral English? Why not 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zh-CN" sz="2800"/>
              <a:t>go to SCNU English Corner?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zh-CN" sz="2800"/>
              <a:t>	SCNU holds English Corner every Tuesday and Friday 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zh-CN" sz="2800"/>
              <a:t>evenings from 8 o’clock to 10 o’clock at the square in 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zh-CN" sz="2800"/>
              <a:t>front of the school library. It is for English lovers and 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zh-CN" sz="2800"/>
              <a:t>free for everyone. You can talk about different topics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zh-CN" sz="2800"/>
              <a:t>there, such as films, music, learning methods and daily 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zh-CN" sz="2800"/>
              <a:t>life. If you would like to go to SCNU English Corner, 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zh-CN" sz="2800"/>
              <a:t>you’d better prepare a topic first and then join a group 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zh-CN" sz="2800"/>
              <a:t>with the same topic.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zh-CN" sz="2800"/>
              <a:t>	Hope you enjoy yourself in SCNU English Corner and 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zh-CN" sz="2800"/>
              <a:t>speak English better and better!</a:t>
            </a:r>
            <a:endParaRPr lang="zh-CN" altLang="en-US" sz="280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9699" name="TextBox 4"/>
          <p:cNvSpPr txBox="1"/>
          <p:nvPr/>
        </p:nvSpPr>
        <p:spPr>
          <a:xfrm>
            <a:off x="2627313" y="3414713"/>
            <a:ext cx="3519487" cy="646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Part V  Review</a:t>
            </a:r>
            <a:endParaRPr lang="zh-CN" altLang="en-US" sz="36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/>
          </p:cNvSpPr>
          <p:nvPr>
            <p:ph sz="half" idx="1"/>
          </p:nvPr>
        </p:nvSpPr>
        <p:spPr>
          <a:xfrm>
            <a:off x="5076825" y="2298700"/>
            <a:ext cx="3382963" cy="1274763"/>
          </a:xfrm>
          <a:ln/>
        </p:spPr>
        <p:txBody>
          <a:bodyPr vert="horz" wrap="square" lIns="91440" tIns="45720" rIns="91440" bIns="45720" anchor="t" anchorCtr="0">
            <a:spAutoFit/>
          </a:bodyPr>
          <a:lstStyle/>
          <a:p>
            <a:pPr marL="0" indent="0" eaLnBrk="1" hangingPunct="1">
              <a:lnSpc>
                <a:spcPct val="110000"/>
              </a:lnSpc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en-US" altLang="zh-CN" sz="32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else</a:t>
            </a:r>
          </a:p>
          <a:p>
            <a:pPr marL="0" indent="0" eaLnBrk="1" hangingPunct="1">
              <a:lnSpc>
                <a:spcPct val="110000"/>
              </a:lnSpc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en-US" altLang="zh-CN" sz="3200" b="1">
                <a:solidFill>
                  <a:srgbClr val="FF0000"/>
                </a:solidFill>
                <a:latin typeface="+mn-lt"/>
                <a:ea typeface="+mn-ea"/>
                <a:cs typeface="+mn-cs"/>
              </a:rPr>
              <a:t>choose</a:t>
            </a:r>
          </a:p>
        </p:txBody>
      </p:sp>
      <p:sp>
        <p:nvSpPr>
          <p:cNvPr id="30723" name="Rectangle 3"/>
          <p:cNvSpPr>
            <a:spLocks noGrp="1"/>
          </p:cNvSpPr>
          <p:nvPr>
            <p:ph sz="half" idx="2"/>
          </p:nvPr>
        </p:nvSpPr>
        <p:spPr>
          <a:xfrm>
            <a:off x="827088" y="2298700"/>
            <a:ext cx="3529012" cy="1274763"/>
          </a:xfrm>
          <a:ln/>
        </p:spPr>
        <p:txBody>
          <a:bodyPr vert="horz" wrap="square" lIns="91440" tIns="45720" rIns="91440" bIns="45720" anchor="t" anchorCtr="0">
            <a:spAutoFit/>
          </a:bodyPr>
          <a:lstStyle/>
          <a:p>
            <a:pPr marL="0" indent="0" eaLnBrk="1" hangingPunct="1">
              <a:lnSpc>
                <a:spcPct val="110000"/>
              </a:lnSpc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en-US" altLang="zh-CN" sz="3200" b="1" i="1">
                <a:solidFill>
                  <a:srgbClr val="000000"/>
                </a:solidFill>
                <a:latin typeface="+mn-lt"/>
                <a:ea typeface="+mn-ea"/>
                <a:cs typeface="+mn-cs"/>
              </a:rPr>
              <a:t>adv.</a:t>
            </a:r>
            <a:r>
              <a:rPr lang="en-US" altLang="zh-CN" sz="3200" b="1">
                <a:solidFill>
                  <a:srgbClr val="000000"/>
                </a:solidFill>
                <a:latin typeface="+mn-lt"/>
                <a:ea typeface="+mn-ea"/>
                <a:cs typeface="+mn-cs"/>
              </a:rPr>
              <a:t> </a:t>
            </a:r>
            <a:r>
              <a:rPr lang="zh-CN" altLang="en-US" sz="3200" b="1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其他的；别的</a:t>
            </a:r>
            <a:endParaRPr lang="en-US" altLang="zh-CN" sz="3200" b="1">
              <a:solidFill>
                <a:srgbClr val="000000"/>
              </a:solidFill>
              <a:latin typeface="+mn-lt"/>
              <a:ea typeface="+mn-ea"/>
              <a:cs typeface="+mn-cs"/>
            </a:endParaRPr>
          </a:p>
          <a:p>
            <a:pPr marL="0" indent="0" eaLnBrk="1" hangingPunct="1">
              <a:lnSpc>
                <a:spcPct val="110000"/>
              </a:lnSpc>
              <a:buClr>
                <a:srgbClr val="0BD0D9"/>
              </a:buClr>
              <a:buSzPct val="95000"/>
              <a:buFont typeface="Wingdings 2" pitchFamily="18" charset="2"/>
              <a:buNone/>
            </a:pPr>
            <a:r>
              <a:rPr lang="en-US" altLang="zh-CN" sz="3200" b="1" i="1">
                <a:solidFill>
                  <a:srgbClr val="000000"/>
                </a:solidFill>
                <a:latin typeface="+mn-lt"/>
                <a:ea typeface="+mn-ea"/>
                <a:cs typeface="+mn-cs"/>
              </a:rPr>
              <a:t>v</a:t>
            </a:r>
            <a:r>
              <a:rPr lang="en-US" altLang="zh-CN" sz="3200" b="1">
                <a:solidFill>
                  <a:srgbClr val="000000"/>
                </a:solidFill>
                <a:latin typeface="+mn-lt"/>
                <a:ea typeface="+mn-ea"/>
                <a:cs typeface="+mn-cs"/>
              </a:rPr>
              <a:t>. </a:t>
            </a:r>
            <a:r>
              <a:rPr lang="zh-CN" altLang="en-US" sz="3200" b="1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选择；挑选</a:t>
            </a:r>
            <a:endParaRPr lang="en-US" altLang="zh-CN" sz="3200" b="1">
              <a:solidFill>
                <a:srgbClr val="00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0724" name="Rectangle 2"/>
          <p:cNvSpPr>
            <a:spLocks noGrp="1"/>
          </p:cNvSpPr>
          <p:nvPr>
            <p:ph type="title"/>
          </p:nvPr>
        </p:nvSpPr>
        <p:spPr>
          <a:xfrm>
            <a:off x="3121025" y="777875"/>
            <a:ext cx="2098675" cy="706438"/>
          </a:xfrm>
          <a:ln/>
        </p:spPr>
        <p:txBody>
          <a:bodyPr vert="horz" wrap="square" lIns="0" tIns="45720" rIns="0" bIns="0" anchor="b" anchorCtr="0"/>
          <a:lstStyle/>
          <a:p>
            <a:pPr eaLnBrk="1" hangingPunct="1"/>
            <a:r>
              <a:rPr lang="en-US" altLang="zh-CN" sz="4000">
                <a:solidFill>
                  <a:srgbClr val="0000FF"/>
                </a:solidFill>
              </a:rPr>
              <a:t>Dictation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8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8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8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3"/>
          <p:cNvSpPr>
            <a:spLocks noGrp="1"/>
          </p:cNvSpPr>
          <p:nvPr>
            <p:ph idx="1"/>
          </p:nvPr>
        </p:nvSpPr>
        <p:spPr>
          <a:xfrm>
            <a:off x="395288" y="620713"/>
            <a:ext cx="8424862" cy="5393055"/>
          </a:xfrm>
          <a:ln/>
        </p:spPr>
        <p:txBody>
          <a:bodyPr vert="horz" wrap="square" lIns="91440" tIns="45720" rIns="91440" bIns="45720" anchor="t" anchorCtr="0">
            <a:spAutoFit/>
          </a:bodyPr>
          <a:lstStyle/>
          <a:p>
            <a:pPr eaLnBrk="1" hangingPunct="1"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en-US" altLang="zh-CN"/>
              <a:t>1. </a:t>
            </a:r>
            <a:r>
              <a:rPr lang="zh-CN" altLang="en-US" dirty="0"/>
              <a:t>多读英文报刊杂志是必要的</a:t>
            </a:r>
            <a:r>
              <a:rPr lang="en-US" altLang="zh-CN"/>
              <a:t>(necessary)</a:t>
            </a:r>
            <a:r>
              <a:rPr lang="zh-CN" altLang="en-US" dirty="0"/>
              <a:t>。</a:t>
            </a:r>
          </a:p>
          <a:p>
            <a:pPr eaLnBrk="1" hangingPunct="1"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endParaRPr lang="zh-CN" altLang="en-US" dirty="0"/>
          </a:p>
          <a:p>
            <a:pPr eaLnBrk="1" hangingPunct="1"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en-US" altLang="zh-CN"/>
              <a:t>2. </a:t>
            </a:r>
            <a:r>
              <a:rPr lang="zh-CN" altLang="en-US" dirty="0"/>
              <a:t>你最好尽可能经常地看看英语节目和听英语歌曲。</a:t>
            </a:r>
          </a:p>
          <a:p>
            <a:pPr eaLnBrk="1" hangingPunct="1"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endParaRPr lang="zh-CN" altLang="en-US" dirty="0"/>
          </a:p>
          <a:p>
            <a:pPr eaLnBrk="1" hangingPunct="1"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en-US" altLang="zh-CN"/>
              <a:t>3. </a:t>
            </a:r>
            <a:r>
              <a:rPr lang="zh-CN" altLang="en-US" dirty="0"/>
              <a:t>这对于提高你的听力技巧很有帮助。</a:t>
            </a:r>
          </a:p>
          <a:p>
            <a:pPr eaLnBrk="1" hangingPunct="1"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endParaRPr lang="en-US" altLang="zh-CN"/>
          </a:p>
          <a:p>
            <a:pPr eaLnBrk="1" hangingPunct="1"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en-US" altLang="zh-CN"/>
              <a:t>4. </a:t>
            </a:r>
            <a:r>
              <a:rPr lang="zh-CN" altLang="en-US" dirty="0"/>
              <a:t>最重要的是，你应该随时用英语和朋友交流。</a:t>
            </a:r>
          </a:p>
          <a:p>
            <a:pPr eaLnBrk="1" hangingPunct="1"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endParaRPr lang="zh-CN" altLang="en-US" dirty="0"/>
          </a:p>
          <a:p>
            <a:pPr eaLnBrk="1" hangingPunct="1"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en-US" altLang="zh-CN"/>
              <a:t>5. </a:t>
            </a:r>
            <a:r>
              <a:rPr lang="zh-CN" altLang="en-US" dirty="0"/>
              <a:t>这会给你一个锻炼英语口语的机会。</a:t>
            </a:r>
          </a:p>
        </p:txBody>
      </p:sp>
      <p:sp>
        <p:nvSpPr>
          <p:cNvPr id="23556" name="Rectangle 4"/>
          <p:cNvSpPr/>
          <p:nvPr/>
        </p:nvSpPr>
        <p:spPr>
          <a:xfrm>
            <a:off x="468313" y="1125538"/>
            <a:ext cx="8064500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FF0000"/>
                </a:solidFill>
              </a:rPr>
              <a:t>It’s necessary to read more English newspapers and magazines.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31748" name="Rectangle 5"/>
          <p:cNvSpPr/>
          <p:nvPr/>
        </p:nvSpPr>
        <p:spPr>
          <a:xfrm>
            <a:off x="3563938" y="-6350"/>
            <a:ext cx="2889250" cy="6111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25000"/>
              </a:lnSpc>
              <a:spcBef>
                <a:spcPct val="25000"/>
              </a:spcBef>
              <a:buClrTx/>
              <a:buSzTx/>
              <a:buFont typeface="Arial" panose="020B0604020202020204" pitchFamily="34" charset="0"/>
              <a:buNone/>
            </a:pPr>
            <a:r>
              <a:rPr lang="zh-CN" altLang="en-US" sz="3000" b="1" dirty="0"/>
              <a:t>翻译下列句子。</a:t>
            </a:r>
          </a:p>
        </p:txBody>
      </p:sp>
      <p:sp>
        <p:nvSpPr>
          <p:cNvPr id="23558" name="Rectangle 6"/>
          <p:cNvSpPr/>
          <p:nvPr/>
        </p:nvSpPr>
        <p:spPr>
          <a:xfrm>
            <a:off x="468313" y="2276475"/>
            <a:ext cx="7775575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FF0000"/>
                </a:solidFill>
              </a:rPr>
              <a:t>You’d better watch English </a:t>
            </a:r>
            <a:r>
              <a:rPr lang="en-US" altLang="zh-CN" sz="2400" b="1" err="1">
                <a:solidFill>
                  <a:srgbClr val="FF0000"/>
                </a:solidFill>
              </a:rPr>
              <a:t>programmes</a:t>
            </a:r>
            <a:r>
              <a:rPr lang="en-US" altLang="zh-CN" sz="2400" b="1">
                <a:solidFill>
                  <a:srgbClr val="FF0000"/>
                </a:solidFill>
              </a:rPr>
              <a:t> and listen to English songs as often as possible.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23559" name="Rectangle 7"/>
          <p:cNvSpPr/>
          <p:nvPr/>
        </p:nvSpPr>
        <p:spPr>
          <a:xfrm>
            <a:off x="539750" y="3573463"/>
            <a:ext cx="734536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FF0000"/>
                </a:solidFill>
              </a:rPr>
              <a:t>It’s a great help to improve your listening skills.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23560" name="Rectangle 8"/>
          <p:cNvSpPr/>
          <p:nvPr/>
        </p:nvSpPr>
        <p:spPr>
          <a:xfrm>
            <a:off x="468313" y="4694238"/>
            <a:ext cx="8208962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FF0000"/>
                </a:solidFill>
              </a:rPr>
              <a:t>Most importantly / Above all, you should communicate in English with your friends whenever you can.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23561" name="Rectangle 9"/>
          <p:cNvSpPr/>
          <p:nvPr/>
        </p:nvSpPr>
        <p:spPr>
          <a:xfrm>
            <a:off x="541338" y="5877878"/>
            <a:ext cx="79914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2400" b="1">
                <a:solidFill>
                  <a:srgbClr val="FF0000"/>
                </a:solidFill>
              </a:rPr>
              <a:t>It gives you a chance to </a:t>
            </a:r>
            <a:r>
              <a:rPr lang="en-US" altLang="zh-CN" sz="2400" b="1" err="1">
                <a:solidFill>
                  <a:srgbClr val="FF0000"/>
                </a:solidFill>
              </a:rPr>
              <a:t>practise</a:t>
            </a:r>
            <a:r>
              <a:rPr lang="en-US" altLang="zh-CN" sz="2400" b="1">
                <a:solidFill>
                  <a:srgbClr val="FF0000"/>
                </a:solidFill>
              </a:rPr>
              <a:t> your spoken English.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/>
      <p:bldP spid="23558" grpId="0"/>
      <p:bldP spid="23559" grpId="0"/>
      <p:bldP spid="23560" grpId="0"/>
      <p:bldP spid="23561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771" name="TextBox 4"/>
          <p:cNvSpPr txBox="1"/>
          <p:nvPr/>
        </p:nvSpPr>
        <p:spPr>
          <a:xfrm>
            <a:off x="3040063" y="3414713"/>
            <a:ext cx="2566987" cy="646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914400" indent="-24638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 2" pitchFamily="18" charset="2"/>
              <a:buChar char=""/>
              <a:defRPr sz="2100">
                <a:solidFill>
                  <a:schemeClr val="tx1"/>
                </a:solidFill>
                <a:latin typeface="+mn-lt"/>
                <a:ea typeface="+mn-ea"/>
              </a:defRPr>
            </a:lvl3pPr>
            <a:lvl4pPr marL="1187450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1462405" indent="-2095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itchFamily="18" charset="2"/>
              <a:buChar char="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ClrTx/>
              <a:buSzTx/>
              <a:buFont typeface="Arial" panose="020B0604020202020204" pitchFamily="34" charset="0"/>
              <a:buNone/>
            </a:pPr>
            <a:r>
              <a:rPr lang="en-US" altLang="zh-CN" sz="3600" b="1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36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ZmJiMzJmNTY1MWU2NWNhZTMzNTgxZWQ0ZmUxMDRhYTgifQ=="/>
</p:tagLst>
</file>

<file path=ppt/theme/theme1.xml><?xml version="1.0" encoding="utf-8"?>
<a:theme xmlns:a="http://schemas.openxmlformats.org/drawingml/2006/main" name="Writing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354</TotalTime>
  <Words>1395</Words>
  <Application>Microsoft Office PowerPoint</Application>
  <PresentationFormat>全屏显示(4:3)</PresentationFormat>
  <Paragraphs>202</Paragraphs>
  <Slides>32</Slides>
  <Notes>2</Notes>
  <HiddenSlides>0</HiddenSlides>
  <MMClips>2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40" baseType="lpstr">
      <vt:lpstr>宋体</vt:lpstr>
      <vt:lpstr>Arial</vt:lpstr>
      <vt:lpstr>Bodoni MT Black</vt:lpstr>
      <vt:lpstr>Calibri</vt:lpstr>
      <vt:lpstr>Comic Sans MS</vt:lpstr>
      <vt:lpstr>Times New Roman</vt:lpstr>
      <vt:lpstr>Wingdings 2</vt:lpstr>
      <vt:lpstr>Writing模板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B Write your notice.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Dictation</vt:lpstr>
      <vt:lpstr>PowerPoint 演示文稿</vt:lpstr>
      <vt:lpstr>PowerPoint 演示文稿</vt:lpstr>
    </vt:vector>
  </TitlesOfParts>
  <Manager>英语周报</Manager>
  <Company>英语周报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dc:description>英语周报</dc:description>
  <cp:lastModifiedBy>acer</cp:lastModifiedBy>
  <cp:revision>15</cp:revision>
  <dcterms:created xsi:type="dcterms:W3CDTF">2017-06-27T08:03:18Z</dcterms:created>
  <dcterms:modified xsi:type="dcterms:W3CDTF">2022-12-20T07:17:48Z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2052-11.1.0.11875</vt:lpwstr>
  </property>
  <property fmtid="{D5CDD505-2E9C-101B-9397-08002B2CF9AE}" pid="3" name="ICV">
    <vt:lpwstr>EE94D99162A54C39B032E7B8883FF2D8</vt:lpwstr>
  </property>
</Properties>
</file>