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7" r:id="rId1"/>
  </p:sldMasterIdLst>
  <p:notesMasterIdLst>
    <p:notesMasterId r:id="rId32"/>
  </p:notesMasterIdLst>
  <p:handoutMasterIdLst>
    <p:handoutMasterId r:id="rId33"/>
  </p:handoutMasterIdLst>
  <p:sldIdLst>
    <p:sldId id="256" r:id="rId2"/>
    <p:sldId id="292" r:id="rId3"/>
    <p:sldId id="290" r:id="rId4"/>
    <p:sldId id="265" r:id="rId5"/>
    <p:sldId id="293" r:id="rId6"/>
    <p:sldId id="264" r:id="rId7"/>
    <p:sldId id="266" r:id="rId8"/>
    <p:sldId id="268" r:id="rId9"/>
    <p:sldId id="269" r:id="rId10"/>
    <p:sldId id="294" r:id="rId11"/>
    <p:sldId id="284" r:id="rId12"/>
    <p:sldId id="285" r:id="rId13"/>
    <p:sldId id="270" r:id="rId14"/>
    <p:sldId id="273" r:id="rId15"/>
    <p:sldId id="271" r:id="rId16"/>
    <p:sldId id="272" r:id="rId17"/>
    <p:sldId id="280" r:id="rId18"/>
    <p:sldId id="274" r:id="rId19"/>
    <p:sldId id="295" r:id="rId20"/>
    <p:sldId id="296" r:id="rId21"/>
    <p:sldId id="286" r:id="rId22"/>
    <p:sldId id="287" r:id="rId23"/>
    <p:sldId id="277" r:id="rId24"/>
    <p:sldId id="297" r:id="rId25"/>
    <p:sldId id="278" r:id="rId26"/>
    <p:sldId id="281" r:id="rId27"/>
    <p:sldId id="288" r:id="rId28"/>
    <p:sldId id="257" r:id="rId29"/>
    <p:sldId id="259" r:id="rId30"/>
    <p:sldId id="260" r:id="rId3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5620"/>
    <p:restoredTop sz="50186" autoAdjust="0"/>
  </p:normalViewPr>
  <p:slideViewPr>
    <p:cSldViewPr>
      <p:cViewPr varScale="1">
        <p:scale>
          <a:sx n="73" d="100"/>
          <a:sy n="73" d="100"/>
        </p:scale>
        <p:origin x="648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8" d="100"/>
          <a:sy n="78" d="100"/>
        </p:scale>
        <p:origin x="-2070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467DAE-546C-48D5-96C3-7A413E285E93}" type="doc">
      <dgm:prSet loTypeId="urn:microsoft.com/office/officeart/2005/8/layout/list1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zh-CN" altLang="en-US"/>
        </a:p>
      </dgm:t>
    </dgm:pt>
    <dgm:pt modelId="{777028CC-50B8-4B2A-900D-B5C2B7BA107F}">
      <dgm:prSet phldrT="[文本]"/>
      <dgm:spPr/>
      <dgm:t>
        <a:bodyPr/>
        <a:lstStyle/>
        <a:p>
          <a:r>
            <a:rPr lang="en-US" altLang="zh-CN" dirty="0" smtClean="0">
              <a:solidFill>
                <a:schemeClr val="bg1"/>
              </a:solidFill>
              <a:latin typeface="Verdana" pitchFamily="34" charset="0"/>
              <a:ea typeface="宋体" charset="-122"/>
            </a:rPr>
            <a:t>Title1</a:t>
          </a:r>
          <a:endParaRPr lang="zh-CN" altLang="en-US" dirty="0"/>
        </a:p>
      </dgm:t>
    </dgm:pt>
    <dgm:pt modelId="{917C28D5-DCC2-4DE5-BFD9-1701ACC1BB5D}" type="parTrans" cxnId="{BC1E1970-4F89-4DCD-8C67-9D32CD958264}">
      <dgm:prSet/>
      <dgm:spPr/>
      <dgm:t>
        <a:bodyPr/>
        <a:lstStyle/>
        <a:p>
          <a:endParaRPr lang="zh-CN" altLang="en-US"/>
        </a:p>
      </dgm:t>
    </dgm:pt>
    <dgm:pt modelId="{5FCE68F4-DB1C-4DDC-8CAD-A121098D26DD}" type="sibTrans" cxnId="{BC1E1970-4F89-4DCD-8C67-9D32CD958264}">
      <dgm:prSet/>
      <dgm:spPr/>
      <dgm:t>
        <a:bodyPr/>
        <a:lstStyle/>
        <a:p>
          <a:endParaRPr lang="zh-CN" altLang="en-US"/>
        </a:p>
      </dgm:t>
    </dgm:pt>
    <dgm:pt modelId="{B4B43627-5363-4B65-A542-87FCF4FD6FE5}">
      <dgm:prSet phldrT="[文本]"/>
      <dgm:spPr/>
      <dgm:t>
        <a:bodyPr/>
        <a:lstStyle/>
        <a:p>
          <a:r>
            <a:rPr lang="en-US" altLang="zh-CN" dirty="0" smtClean="0">
              <a:solidFill>
                <a:schemeClr val="bg1"/>
              </a:solidFill>
              <a:latin typeface="Verdana" pitchFamily="34" charset="0"/>
              <a:ea typeface="宋体" charset="-122"/>
            </a:rPr>
            <a:t>Title2</a:t>
          </a:r>
          <a:endParaRPr lang="zh-CN" altLang="en-US" dirty="0"/>
        </a:p>
      </dgm:t>
    </dgm:pt>
    <dgm:pt modelId="{2B14C799-30B1-4897-97C8-DBC50C01CA21}" type="parTrans" cxnId="{AF4E0C7E-EF12-41EB-828E-A6A5E3A42275}">
      <dgm:prSet/>
      <dgm:spPr/>
      <dgm:t>
        <a:bodyPr/>
        <a:lstStyle/>
        <a:p>
          <a:endParaRPr lang="zh-CN" altLang="en-US"/>
        </a:p>
      </dgm:t>
    </dgm:pt>
    <dgm:pt modelId="{19C9C862-F499-418C-90A3-AF276438DFF2}" type="sibTrans" cxnId="{AF4E0C7E-EF12-41EB-828E-A6A5E3A42275}">
      <dgm:prSet/>
      <dgm:spPr/>
      <dgm:t>
        <a:bodyPr/>
        <a:lstStyle/>
        <a:p>
          <a:endParaRPr lang="zh-CN" altLang="en-US"/>
        </a:p>
      </dgm:t>
    </dgm:pt>
    <dgm:pt modelId="{D4DE1A25-B24E-4C52-9E9E-846EA6E4D120}">
      <dgm:prSet phldrT="[文本]"/>
      <dgm:spPr/>
      <dgm:t>
        <a:bodyPr/>
        <a:lstStyle/>
        <a:p>
          <a:r>
            <a:rPr lang="en-US" altLang="zh-CN" dirty="0" smtClean="0">
              <a:solidFill>
                <a:schemeClr val="bg1"/>
              </a:solidFill>
              <a:latin typeface="Verdana" pitchFamily="34" charset="0"/>
              <a:ea typeface="宋体" charset="-122"/>
            </a:rPr>
            <a:t>Title3</a:t>
          </a:r>
          <a:endParaRPr lang="zh-CN" altLang="en-US" dirty="0"/>
        </a:p>
      </dgm:t>
    </dgm:pt>
    <dgm:pt modelId="{D55FD518-CFDA-4ED6-9BBF-3C9FFBC36338}" type="parTrans" cxnId="{B9781F2D-A509-4DCE-8C2F-D2EAE37DA7A3}">
      <dgm:prSet/>
      <dgm:spPr/>
      <dgm:t>
        <a:bodyPr/>
        <a:lstStyle/>
        <a:p>
          <a:endParaRPr lang="zh-CN" altLang="en-US"/>
        </a:p>
      </dgm:t>
    </dgm:pt>
    <dgm:pt modelId="{0D7BC728-22AD-409F-9C68-D12FC42EB6FB}" type="sibTrans" cxnId="{B9781F2D-A509-4DCE-8C2F-D2EAE37DA7A3}">
      <dgm:prSet/>
      <dgm:spPr/>
      <dgm:t>
        <a:bodyPr/>
        <a:lstStyle/>
        <a:p>
          <a:endParaRPr lang="zh-CN" altLang="en-US"/>
        </a:p>
      </dgm:t>
    </dgm:pt>
    <dgm:pt modelId="{34B180EF-3F53-41A9-95DA-BD1A823EB19B}" type="pres">
      <dgm:prSet presAssocID="{DD467DAE-546C-48D5-96C3-7A413E285E9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058B77DC-E4F4-4130-8E1A-15C93ABD8EC0}" type="pres">
      <dgm:prSet presAssocID="{777028CC-50B8-4B2A-900D-B5C2B7BA107F}" presName="parentLin" presStyleCnt="0"/>
      <dgm:spPr/>
    </dgm:pt>
    <dgm:pt modelId="{E569104E-339B-4B3B-A315-CFAC9E223BA7}" type="pres">
      <dgm:prSet presAssocID="{777028CC-50B8-4B2A-900D-B5C2B7BA107F}" presName="parentLeftMargin" presStyleLbl="node1" presStyleIdx="0" presStyleCnt="3"/>
      <dgm:spPr/>
      <dgm:t>
        <a:bodyPr/>
        <a:lstStyle/>
        <a:p>
          <a:endParaRPr lang="zh-CN" altLang="en-US"/>
        </a:p>
      </dgm:t>
    </dgm:pt>
    <dgm:pt modelId="{60B4B616-A1B0-47A6-997C-7886D58837CF}" type="pres">
      <dgm:prSet presAssocID="{777028CC-50B8-4B2A-900D-B5C2B7BA107F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673207F-19CC-4F72-B9AE-575E8FEC6D12}" type="pres">
      <dgm:prSet presAssocID="{777028CC-50B8-4B2A-900D-B5C2B7BA107F}" presName="negativeSpace" presStyleCnt="0"/>
      <dgm:spPr/>
    </dgm:pt>
    <dgm:pt modelId="{B2409045-66C0-4664-B091-C155387EC995}" type="pres">
      <dgm:prSet presAssocID="{777028CC-50B8-4B2A-900D-B5C2B7BA107F}" presName="childText" presStyleLbl="conFgAcc1" presStyleIdx="0" presStyleCnt="3">
        <dgm:presLayoutVars>
          <dgm:bulletEnabled val="1"/>
        </dgm:presLayoutVars>
      </dgm:prSet>
      <dgm:spPr/>
    </dgm:pt>
    <dgm:pt modelId="{47894BA4-0375-4043-BDB7-C7075F5A6010}" type="pres">
      <dgm:prSet presAssocID="{5FCE68F4-DB1C-4DDC-8CAD-A121098D26DD}" presName="spaceBetweenRectangles" presStyleCnt="0"/>
      <dgm:spPr/>
    </dgm:pt>
    <dgm:pt modelId="{48D963E4-54B0-421E-BA92-0103C1C61304}" type="pres">
      <dgm:prSet presAssocID="{B4B43627-5363-4B65-A542-87FCF4FD6FE5}" presName="parentLin" presStyleCnt="0"/>
      <dgm:spPr/>
    </dgm:pt>
    <dgm:pt modelId="{CB443CF4-9145-4755-8694-839B5B27657C}" type="pres">
      <dgm:prSet presAssocID="{B4B43627-5363-4B65-A542-87FCF4FD6FE5}" presName="parentLeftMargin" presStyleLbl="node1" presStyleIdx="0" presStyleCnt="3"/>
      <dgm:spPr/>
      <dgm:t>
        <a:bodyPr/>
        <a:lstStyle/>
        <a:p>
          <a:endParaRPr lang="zh-CN" altLang="en-US"/>
        </a:p>
      </dgm:t>
    </dgm:pt>
    <dgm:pt modelId="{74DDCAF7-A9AA-4A7B-B11F-7496F66B42CC}" type="pres">
      <dgm:prSet presAssocID="{B4B43627-5363-4B65-A542-87FCF4FD6FE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7B97736-AA87-4EDB-92E8-A83339A9DB4D}" type="pres">
      <dgm:prSet presAssocID="{B4B43627-5363-4B65-A542-87FCF4FD6FE5}" presName="negativeSpace" presStyleCnt="0"/>
      <dgm:spPr/>
    </dgm:pt>
    <dgm:pt modelId="{02DD1703-7195-4E3A-9286-FDFDA39281EA}" type="pres">
      <dgm:prSet presAssocID="{B4B43627-5363-4B65-A542-87FCF4FD6FE5}" presName="childText" presStyleLbl="conFgAcc1" presStyleIdx="1" presStyleCnt="3">
        <dgm:presLayoutVars>
          <dgm:bulletEnabled val="1"/>
        </dgm:presLayoutVars>
      </dgm:prSet>
      <dgm:spPr/>
    </dgm:pt>
    <dgm:pt modelId="{E70D1026-6883-40D8-8D38-59870BEAB41D}" type="pres">
      <dgm:prSet presAssocID="{19C9C862-F499-418C-90A3-AF276438DFF2}" presName="spaceBetweenRectangles" presStyleCnt="0"/>
      <dgm:spPr/>
    </dgm:pt>
    <dgm:pt modelId="{E0D758BC-9453-4160-8C1C-E905B495AAE9}" type="pres">
      <dgm:prSet presAssocID="{D4DE1A25-B24E-4C52-9E9E-846EA6E4D120}" presName="parentLin" presStyleCnt="0"/>
      <dgm:spPr/>
    </dgm:pt>
    <dgm:pt modelId="{3765BEDC-97B3-4E64-80C0-3AA852615C5E}" type="pres">
      <dgm:prSet presAssocID="{D4DE1A25-B24E-4C52-9E9E-846EA6E4D120}" presName="parentLeftMargin" presStyleLbl="node1" presStyleIdx="1" presStyleCnt="3"/>
      <dgm:spPr/>
      <dgm:t>
        <a:bodyPr/>
        <a:lstStyle/>
        <a:p>
          <a:endParaRPr lang="zh-CN" altLang="en-US"/>
        </a:p>
      </dgm:t>
    </dgm:pt>
    <dgm:pt modelId="{24B9B80B-E315-4CED-AE33-E413753876FB}" type="pres">
      <dgm:prSet presAssocID="{D4DE1A25-B24E-4C52-9E9E-846EA6E4D120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C88C7BD-9E44-44E4-BE4D-76B7EA5DC48B}" type="pres">
      <dgm:prSet presAssocID="{D4DE1A25-B24E-4C52-9E9E-846EA6E4D120}" presName="negativeSpace" presStyleCnt="0"/>
      <dgm:spPr/>
    </dgm:pt>
    <dgm:pt modelId="{5F931B4A-C4FB-452E-A9D2-7C7CBF817D7C}" type="pres">
      <dgm:prSet presAssocID="{D4DE1A25-B24E-4C52-9E9E-846EA6E4D12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941D27DE-DF49-4A51-AEA0-FF6F76097310}" type="presOf" srcId="{DD467DAE-546C-48D5-96C3-7A413E285E93}" destId="{34B180EF-3F53-41A9-95DA-BD1A823EB19B}" srcOrd="0" destOrd="0" presId="urn:microsoft.com/office/officeart/2005/8/layout/list1"/>
    <dgm:cxn modelId="{BD44FE6C-8C7C-4C56-AD4E-AFB19AE1206B}" type="presOf" srcId="{D4DE1A25-B24E-4C52-9E9E-846EA6E4D120}" destId="{3765BEDC-97B3-4E64-80C0-3AA852615C5E}" srcOrd="0" destOrd="0" presId="urn:microsoft.com/office/officeart/2005/8/layout/list1"/>
    <dgm:cxn modelId="{35D11159-EC9D-457F-ACDB-C9F1E6EA2F13}" type="presOf" srcId="{D4DE1A25-B24E-4C52-9E9E-846EA6E4D120}" destId="{24B9B80B-E315-4CED-AE33-E413753876FB}" srcOrd="1" destOrd="0" presId="urn:microsoft.com/office/officeart/2005/8/layout/list1"/>
    <dgm:cxn modelId="{B9781F2D-A509-4DCE-8C2F-D2EAE37DA7A3}" srcId="{DD467DAE-546C-48D5-96C3-7A413E285E93}" destId="{D4DE1A25-B24E-4C52-9E9E-846EA6E4D120}" srcOrd="2" destOrd="0" parTransId="{D55FD518-CFDA-4ED6-9BBF-3C9FFBC36338}" sibTransId="{0D7BC728-22AD-409F-9C68-D12FC42EB6FB}"/>
    <dgm:cxn modelId="{AF4E0C7E-EF12-41EB-828E-A6A5E3A42275}" srcId="{DD467DAE-546C-48D5-96C3-7A413E285E93}" destId="{B4B43627-5363-4B65-A542-87FCF4FD6FE5}" srcOrd="1" destOrd="0" parTransId="{2B14C799-30B1-4897-97C8-DBC50C01CA21}" sibTransId="{19C9C862-F499-418C-90A3-AF276438DFF2}"/>
    <dgm:cxn modelId="{1834CF15-9622-4908-BB85-9B8105C1B904}" type="presOf" srcId="{777028CC-50B8-4B2A-900D-B5C2B7BA107F}" destId="{E569104E-339B-4B3B-A315-CFAC9E223BA7}" srcOrd="0" destOrd="0" presId="urn:microsoft.com/office/officeart/2005/8/layout/list1"/>
    <dgm:cxn modelId="{F71F7BBE-3F79-498F-96AA-63A68BBBD31B}" type="presOf" srcId="{777028CC-50B8-4B2A-900D-B5C2B7BA107F}" destId="{60B4B616-A1B0-47A6-997C-7886D58837CF}" srcOrd="1" destOrd="0" presId="urn:microsoft.com/office/officeart/2005/8/layout/list1"/>
    <dgm:cxn modelId="{BC1E1970-4F89-4DCD-8C67-9D32CD958264}" srcId="{DD467DAE-546C-48D5-96C3-7A413E285E93}" destId="{777028CC-50B8-4B2A-900D-B5C2B7BA107F}" srcOrd="0" destOrd="0" parTransId="{917C28D5-DCC2-4DE5-BFD9-1701ACC1BB5D}" sibTransId="{5FCE68F4-DB1C-4DDC-8CAD-A121098D26DD}"/>
    <dgm:cxn modelId="{101DB511-0C12-4D57-A045-D2B4168E28E3}" type="presOf" srcId="{B4B43627-5363-4B65-A542-87FCF4FD6FE5}" destId="{74DDCAF7-A9AA-4A7B-B11F-7496F66B42CC}" srcOrd="1" destOrd="0" presId="urn:microsoft.com/office/officeart/2005/8/layout/list1"/>
    <dgm:cxn modelId="{171DA500-BDD7-424B-BCAB-032841CB58DC}" type="presOf" srcId="{B4B43627-5363-4B65-A542-87FCF4FD6FE5}" destId="{CB443CF4-9145-4755-8694-839B5B27657C}" srcOrd="0" destOrd="0" presId="urn:microsoft.com/office/officeart/2005/8/layout/list1"/>
    <dgm:cxn modelId="{EE66BF3C-4AA9-46B4-A209-25D0002BCCF6}" type="presParOf" srcId="{34B180EF-3F53-41A9-95DA-BD1A823EB19B}" destId="{058B77DC-E4F4-4130-8E1A-15C93ABD8EC0}" srcOrd="0" destOrd="0" presId="urn:microsoft.com/office/officeart/2005/8/layout/list1"/>
    <dgm:cxn modelId="{65D7E6F5-F5AB-4F82-B4B0-35D9E99DE37C}" type="presParOf" srcId="{058B77DC-E4F4-4130-8E1A-15C93ABD8EC0}" destId="{E569104E-339B-4B3B-A315-CFAC9E223BA7}" srcOrd="0" destOrd="0" presId="urn:microsoft.com/office/officeart/2005/8/layout/list1"/>
    <dgm:cxn modelId="{BC7C2B9F-E072-45E5-8D73-4B9CB77F51F7}" type="presParOf" srcId="{058B77DC-E4F4-4130-8E1A-15C93ABD8EC0}" destId="{60B4B616-A1B0-47A6-997C-7886D58837CF}" srcOrd="1" destOrd="0" presId="urn:microsoft.com/office/officeart/2005/8/layout/list1"/>
    <dgm:cxn modelId="{254D5944-BDF7-4B25-86DE-EAAF590DF37B}" type="presParOf" srcId="{34B180EF-3F53-41A9-95DA-BD1A823EB19B}" destId="{4673207F-19CC-4F72-B9AE-575E8FEC6D12}" srcOrd="1" destOrd="0" presId="urn:microsoft.com/office/officeart/2005/8/layout/list1"/>
    <dgm:cxn modelId="{1E15FEAA-6557-46A4-9AC9-5BA22EE706E1}" type="presParOf" srcId="{34B180EF-3F53-41A9-95DA-BD1A823EB19B}" destId="{B2409045-66C0-4664-B091-C155387EC995}" srcOrd="2" destOrd="0" presId="urn:microsoft.com/office/officeart/2005/8/layout/list1"/>
    <dgm:cxn modelId="{0A5BA5DA-CE29-42C5-996C-01AF05EDA054}" type="presParOf" srcId="{34B180EF-3F53-41A9-95DA-BD1A823EB19B}" destId="{47894BA4-0375-4043-BDB7-C7075F5A6010}" srcOrd="3" destOrd="0" presId="urn:microsoft.com/office/officeart/2005/8/layout/list1"/>
    <dgm:cxn modelId="{69613DF6-A5C4-4691-AE80-54C815DCCAFE}" type="presParOf" srcId="{34B180EF-3F53-41A9-95DA-BD1A823EB19B}" destId="{48D963E4-54B0-421E-BA92-0103C1C61304}" srcOrd="4" destOrd="0" presId="urn:microsoft.com/office/officeart/2005/8/layout/list1"/>
    <dgm:cxn modelId="{CCF99873-C5AA-42D0-82A1-D24B153B13E6}" type="presParOf" srcId="{48D963E4-54B0-421E-BA92-0103C1C61304}" destId="{CB443CF4-9145-4755-8694-839B5B27657C}" srcOrd="0" destOrd="0" presId="urn:microsoft.com/office/officeart/2005/8/layout/list1"/>
    <dgm:cxn modelId="{633C1421-743E-4CDC-A497-CD396BAA58E4}" type="presParOf" srcId="{48D963E4-54B0-421E-BA92-0103C1C61304}" destId="{74DDCAF7-A9AA-4A7B-B11F-7496F66B42CC}" srcOrd="1" destOrd="0" presId="urn:microsoft.com/office/officeart/2005/8/layout/list1"/>
    <dgm:cxn modelId="{D006E69F-AD40-458B-90DD-8E323B70A689}" type="presParOf" srcId="{34B180EF-3F53-41A9-95DA-BD1A823EB19B}" destId="{17B97736-AA87-4EDB-92E8-A83339A9DB4D}" srcOrd="5" destOrd="0" presId="urn:microsoft.com/office/officeart/2005/8/layout/list1"/>
    <dgm:cxn modelId="{0C2DB6F4-950B-4C44-883D-D6FD15B9BB9F}" type="presParOf" srcId="{34B180EF-3F53-41A9-95DA-BD1A823EB19B}" destId="{02DD1703-7195-4E3A-9286-FDFDA39281EA}" srcOrd="6" destOrd="0" presId="urn:microsoft.com/office/officeart/2005/8/layout/list1"/>
    <dgm:cxn modelId="{5EDC494A-4AD8-4B05-B627-5EF940C9F2BF}" type="presParOf" srcId="{34B180EF-3F53-41A9-95DA-BD1A823EB19B}" destId="{E70D1026-6883-40D8-8D38-59870BEAB41D}" srcOrd="7" destOrd="0" presId="urn:microsoft.com/office/officeart/2005/8/layout/list1"/>
    <dgm:cxn modelId="{C9F34B33-B3F4-4A5F-8F99-31BA9E91270D}" type="presParOf" srcId="{34B180EF-3F53-41A9-95DA-BD1A823EB19B}" destId="{E0D758BC-9453-4160-8C1C-E905B495AAE9}" srcOrd="8" destOrd="0" presId="urn:microsoft.com/office/officeart/2005/8/layout/list1"/>
    <dgm:cxn modelId="{B039A053-B390-4A22-AF32-3BE9E7C4A4BC}" type="presParOf" srcId="{E0D758BC-9453-4160-8C1C-E905B495AAE9}" destId="{3765BEDC-97B3-4E64-80C0-3AA852615C5E}" srcOrd="0" destOrd="0" presId="urn:microsoft.com/office/officeart/2005/8/layout/list1"/>
    <dgm:cxn modelId="{1BD48928-7304-4361-8D29-E53CC2007BB9}" type="presParOf" srcId="{E0D758BC-9453-4160-8C1C-E905B495AAE9}" destId="{24B9B80B-E315-4CED-AE33-E413753876FB}" srcOrd="1" destOrd="0" presId="urn:microsoft.com/office/officeart/2005/8/layout/list1"/>
    <dgm:cxn modelId="{854D2192-0C00-416C-B33B-86A19E4A82C2}" type="presParOf" srcId="{34B180EF-3F53-41A9-95DA-BD1A823EB19B}" destId="{2C88C7BD-9E44-44E4-BE4D-76B7EA5DC48B}" srcOrd="9" destOrd="0" presId="urn:microsoft.com/office/officeart/2005/8/layout/list1"/>
    <dgm:cxn modelId="{4995EA82-2D4F-4B1C-9C3E-975F615A99E0}" type="presParOf" srcId="{34B180EF-3F53-41A9-95DA-BD1A823EB19B}" destId="{5F931B4A-C4FB-452E-A9D2-7C7CBF817D7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409045-66C0-4664-B091-C155387EC995}">
      <dsp:nvSpPr>
        <dsp:cNvPr id="0" name=""/>
        <dsp:cNvSpPr/>
      </dsp:nvSpPr>
      <dsp:spPr>
        <a:xfrm>
          <a:off x="0" y="324863"/>
          <a:ext cx="5500726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B4B616-A1B0-47A6-997C-7886D58837CF}">
      <dsp:nvSpPr>
        <dsp:cNvPr id="0" name=""/>
        <dsp:cNvSpPr/>
      </dsp:nvSpPr>
      <dsp:spPr>
        <a:xfrm>
          <a:off x="275036" y="44423"/>
          <a:ext cx="3850508" cy="5608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5540" tIns="0" rIns="145540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900" kern="1200" dirty="0" smtClean="0">
              <a:solidFill>
                <a:schemeClr val="bg1"/>
              </a:solidFill>
              <a:latin typeface="Verdana" pitchFamily="34" charset="0"/>
              <a:ea typeface="宋体" charset="-122"/>
            </a:rPr>
            <a:t>Title1</a:t>
          </a:r>
          <a:endParaRPr lang="zh-CN" altLang="en-US" sz="1900" kern="1200" dirty="0"/>
        </a:p>
      </dsp:txBody>
      <dsp:txXfrm>
        <a:off x="302416" y="71803"/>
        <a:ext cx="3795748" cy="506120"/>
      </dsp:txXfrm>
    </dsp:sp>
    <dsp:sp modelId="{02DD1703-7195-4E3A-9286-FDFDA39281EA}">
      <dsp:nvSpPr>
        <dsp:cNvPr id="0" name=""/>
        <dsp:cNvSpPr/>
      </dsp:nvSpPr>
      <dsp:spPr>
        <a:xfrm>
          <a:off x="0" y="1186704"/>
          <a:ext cx="5500726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DDCAF7-A9AA-4A7B-B11F-7496F66B42CC}">
      <dsp:nvSpPr>
        <dsp:cNvPr id="0" name=""/>
        <dsp:cNvSpPr/>
      </dsp:nvSpPr>
      <dsp:spPr>
        <a:xfrm>
          <a:off x="275036" y="906263"/>
          <a:ext cx="3850508" cy="560880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5540" tIns="0" rIns="145540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900" kern="1200" dirty="0" smtClean="0">
              <a:solidFill>
                <a:schemeClr val="bg1"/>
              </a:solidFill>
              <a:latin typeface="Verdana" pitchFamily="34" charset="0"/>
              <a:ea typeface="宋体" charset="-122"/>
            </a:rPr>
            <a:t>Title2</a:t>
          </a:r>
          <a:endParaRPr lang="zh-CN" altLang="en-US" sz="1900" kern="1200" dirty="0"/>
        </a:p>
      </dsp:txBody>
      <dsp:txXfrm>
        <a:off x="302416" y="933643"/>
        <a:ext cx="3795748" cy="506120"/>
      </dsp:txXfrm>
    </dsp:sp>
    <dsp:sp modelId="{5F931B4A-C4FB-452E-A9D2-7C7CBF817D7C}">
      <dsp:nvSpPr>
        <dsp:cNvPr id="0" name=""/>
        <dsp:cNvSpPr/>
      </dsp:nvSpPr>
      <dsp:spPr>
        <a:xfrm>
          <a:off x="0" y="2048544"/>
          <a:ext cx="5500726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B9B80B-E315-4CED-AE33-E413753876FB}">
      <dsp:nvSpPr>
        <dsp:cNvPr id="0" name=""/>
        <dsp:cNvSpPr/>
      </dsp:nvSpPr>
      <dsp:spPr>
        <a:xfrm>
          <a:off x="275036" y="1768104"/>
          <a:ext cx="3850508" cy="56088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5540" tIns="0" rIns="145540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900" kern="1200" dirty="0" smtClean="0">
              <a:solidFill>
                <a:schemeClr val="bg1"/>
              </a:solidFill>
              <a:latin typeface="Verdana" pitchFamily="34" charset="0"/>
              <a:ea typeface="宋体" charset="-122"/>
            </a:rPr>
            <a:t>Title3</a:t>
          </a:r>
          <a:endParaRPr lang="zh-CN" altLang="en-US" sz="1900" kern="1200" dirty="0"/>
        </a:p>
      </dsp:txBody>
      <dsp:txXfrm>
        <a:off x="302416" y="1795484"/>
        <a:ext cx="3795748" cy="5061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356D49E-1293-43FA-A7F6-C6070CF19876}" type="datetimeFigureOut">
              <a:rPr lang="zh-CN" altLang="en-US"/>
              <a:pPr>
                <a:defRPr/>
              </a:pPr>
              <a:t>2020/7/3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2E94F35-D420-4D4D-8A36-F28F805A2C8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9624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F4B79C0E-8DFA-4717-96DF-39737681DD43}" type="datetimeFigureOut">
              <a:rPr lang="zh-CN" altLang="en-US"/>
              <a:pPr>
                <a:defRPr/>
              </a:pPr>
              <a:t>2020/7/3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D7AAA41E-0017-4EF9-A933-F99BFBA78FC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6995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048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E0022EE-7A20-4366-B7DC-58A62D372ECC}" type="slidenum">
              <a:rPr lang="zh-CN" altLang="en-US" smtClean="0">
                <a:latin typeface="Arial" charset="0"/>
              </a:rPr>
              <a:pPr/>
              <a:t>1</a:t>
            </a:fld>
            <a:endParaRPr lang="zh-CN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D190D-AE73-4A59-B82E-12819C9C582D}" type="datetimeFigureOut">
              <a:rPr lang="zh-CN" altLang="en-US"/>
              <a:pPr>
                <a:defRPr/>
              </a:pPr>
              <a:t>2020/7/3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847CE-3D00-46C7-8310-15E112F479A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 descr="22222222222.jpg"/>
          <p:cNvPicPr>
            <a:picLocks noChangeAspect="1"/>
          </p:cNvPicPr>
          <p:nvPr userDrawn="1"/>
        </p:nvPicPr>
        <p:blipFill>
          <a:blip r:embed="rId2"/>
          <a:srcRect r="3276" b="18513"/>
          <a:stretch>
            <a:fillRect/>
          </a:stretch>
        </p:blipFill>
        <p:spPr bwMode="auto">
          <a:xfrm>
            <a:off x="3351213" y="2000250"/>
            <a:ext cx="5792787" cy="320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8" descr="11111.jpg"/>
          <p:cNvPicPr>
            <a:picLocks noChangeAspect="1"/>
          </p:cNvPicPr>
          <p:nvPr userDrawn="1"/>
        </p:nvPicPr>
        <p:blipFill>
          <a:blip r:embed="rId3"/>
          <a:srcRect t="17755" r="3276"/>
          <a:stretch>
            <a:fillRect/>
          </a:stretch>
        </p:blipFill>
        <p:spPr bwMode="auto">
          <a:xfrm>
            <a:off x="3351213" y="0"/>
            <a:ext cx="5792787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 userDrawn="1"/>
        </p:nvSpPr>
        <p:spPr>
          <a:xfrm>
            <a:off x="0" y="0"/>
            <a:ext cx="2643188" cy="5214938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5286375"/>
            <a:ext cx="9144000" cy="157162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2714625" y="0"/>
            <a:ext cx="571500" cy="52149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842E7-7DF8-4606-8B43-A095775617DC}" type="datetimeFigureOut">
              <a:rPr lang="zh-CN" altLang="en-US"/>
              <a:pPr>
                <a:defRPr/>
              </a:pPr>
              <a:t>2020/7/3</a:t>
            </a:fld>
            <a:endParaRPr lang="zh-CN" altLang="en-US"/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4A0700-256F-4AF1-B92D-0856DE95AFE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DC714-11EF-4A1D-8A76-D260519EAB1B}" type="datetimeFigureOut">
              <a:rPr lang="zh-CN" altLang="en-US"/>
              <a:pPr>
                <a:defRPr/>
              </a:pPr>
              <a:t>2020/7/3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A31E35-E47B-40D7-BD90-D96A21818B2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CCA3D-BF7E-4FFC-A447-CA66E8223424}" type="datetimeFigureOut">
              <a:rPr lang="zh-CN" altLang="en-US"/>
              <a:pPr>
                <a:defRPr/>
              </a:pPr>
              <a:t>2020/7/3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2D022-46B0-4DCD-867C-DEC7B60AB81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DEAD3-B24C-4671-B3B9-435570E5CD08}" type="datetimeFigureOut">
              <a:rPr lang="zh-CN" altLang="en-US"/>
              <a:pPr>
                <a:defRPr/>
              </a:pPr>
              <a:t>2020/7/3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36FC6-4BCD-48BF-8408-10025BC021D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FDBBF-FA0B-4453-9DD4-B09B70BAF576}" type="datetimeFigureOut">
              <a:rPr lang="zh-CN" altLang="en-US"/>
              <a:pPr>
                <a:defRPr/>
              </a:pPr>
              <a:t>2020/7/3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CD095-36F4-4914-B4E4-B3D4B933A62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1A139-1CD0-443B-9FAF-9817F3D62883}" type="datetimeFigureOut">
              <a:rPr lang="zh-CN" altLang="en-US"/>
              <a:pPr>
                <a:defRPr/>
              </a:pPr>
              <a:t>2020/7/3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5FA92-BF69-4110-8C06-8095235A42C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E8293A-F45C-4D1A-9F17-E41AEEC1947F}" type="datetimeFigureOut">
              <a:rPr lang="zh-CN" altLang="en-US"/>
              <a:pPr>
                <a:defRPr/>
              </a:pPr>
              <a:t>2020/7/3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2FC44-1FFD-4DB2-8035-970535D757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A5299-5254-425E-A80A-E07E0ABA9607}" type="datetimeFigureOut">
              <a:rPr lang="zh-CN" altLang="en-US"/>
              <a:pPr>
                <a:defRPr/>
              </a:pPr>
              <a:t>2020/7/3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31D41-8995-4D82-BA46-D76AED50BF2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14582-479F-4DAD-8F03-CBE5B5C29F53}" type="datetimeFigureOut">
              <a:rPr lang="zh-CN" altLang="en-US"/>
              <a:pPr>
                <a:defRPr/>
              </a:pPr>
              <a:t>2020/7/3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99CC2-62C0-44A6-86FD-7FB91236E7A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6334B-910A-49DE-849C-6D3B98EC6783}" type="datetimeFigureOut">
              <a:rPr lang="zh-CN" altLang="en-US"/>
              <a:pPr>
                <a:defRPr/>
              </a:pPr>
              <a:t>2020/7/3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A9B01-4B7B-4DE0-96D1-3F8C3360E1A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6215063"/>
            <a:ext cx="2643188" cy="25717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6500813"/>
            <a:ext cx="9144000" cy="3571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2714625" y="6215063"/>
            <a:ext cx="571500" cy="25717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5" name="Picture 2" descr="I:\节日类素材\复活节\petereggs.gif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4738687"/>
            <a:ext cx="2314575" cy="211931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6215063"/>
            <a:ext cx="2643188" cy="25717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6500813"/>
            <a:ext cx="9144000" cy="3571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2714625" y="6215063"/>
            <a:ext cx="571500" cy="25717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5" name="Picture 2" descr="I:\节日类素材\复活节\petereggs.gif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500813" y="4714875"/>
            <a:ext cx="2314575" cy="211931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6215063"/>
            <a:ext cx="2643188" cy="25717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6500813"/>
            <a:ext cx="9144000" cy="3571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2714625" y="6215063"/>
            <a:ext cx="571500" cy="25717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5" name="Picture 2" descr="I:\节日类素材\复活节\petereggs.gif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500813" y="4714875"/>
            <a:ext cx="2314575" cy="211931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6215063"/>
            <a:ext cx="2643188" cy="25717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6500813"/>
            <a:ext cx="9144000" cy="3571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2714625" y="6215063"/>
            <a:ext cx="571500" cy="25717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5" name="Picture 2" descr="I:\节日类素材\复活节\petereggs.gif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500813" y="4714875"/>
            <a:ext cx="2314575" cy="211931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 descr="22222222222.jpg"/>
          <p:cNvPicPr>
            <a:picLocks noChangeAspect="1"/>
          </p:cNvPicPr>
          <p:nvPr userDrawn="1"/>
        </p:nvPicPr>
        <p:blipFill>
          <a:blip r:embed="rId2"/>
          <a:srcRect r="3276" b="18513"/>
          <a:stretch>
            <a:fillRect/>
          </a:stretch>
        </p:blipFill>
        <p:spPr bwMode="auto">
          <a:xfrm>
            <a:off x="3351213" y="2368550"/>
            <a:ext cx="5792787" cy="320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7" descr="11111.jpg"/>
          <p:cNvPicPr>
            <a:picLocks noChangeAspect="1"/>
          </p:cNvPicPr>
          <p:nvPr userDrawn="1"/>
        </p:nvPicPr>
        <p:blipFill>
          <a:blip r:embed="rId3"/>
          <a:srcRect t="2748" r="3276"/>
          <a:stretch>
            <a:fillRect/>
          </a:stretch>
        </p:blipFill>
        <p:spPr bwMode="auto">
          <a:xfrm>
            <a:off x="3351213" y="0"/>
            <a:ext cx="5792787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 userDrawn="1"/>
        </p:nvSpPr>
        <p:spPr>
          <a:xfrm>
            <a:off x="0" y="0"/>
            <a:ext cx="2643188" cy="554355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0" y="5643563"/>
            <a:ext cx="9144000" cy="121443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2714625" y="0"/>
            <a:ext cx="571500" cy="55435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111125" y="47625"/>
            <a:ext cx="1246188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>slogan</a:t>
            </a:r>
            <a:endParaRPr lang="zh-CN" altLang="en-US" sz="2800" b="1" dirty="0">
              <a:solidFill>
                <a:schemeClr val="bg1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6" descr="22222222222.jpg"/>
          <p:cNvPicPr>
            <a:picLocks noChangeAspect="1"/>
          </p:cNvPicPr>
          <p:nvPr userDrawn="1"/>
        </p:nvPicPr>
        <p:blipFill>
          <a:blip r:embed="rId2"/>
          <a:srcRect r="3276" b="18513"/>
          <a:stretch>
            <a:fillRect/>
          </a:stretch>
        </p:blipFill>
        <p:spPr bwMode="auto">
          <a:xfrm>
            <a:off x="3351213" y="2000250"/>
            <a:ext cx="5792787" cy="320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7" descr="11111.jpg"/>
          <p:cNvPicPr>
            <a:picLocks noChangeAspect="1"/>
          </p:cNvPicPr>
          <p:nvPr userDrawn="1"/>
        </p:nvPicPr>
        <p:blipFill>
          <a:blip r:embed="rId3"/>
          <a:srcRect t="17755" r="3276"/>
          <a:stretch>
            <a:fillRect/>
          </a:stretch>
        </p:blipFill>
        <p:spPr bwMode="auto">
          <a:xfrm>
            <a:off x="3351213" y="0"/>
            <a:ext cx="5792787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 userDrawn="1"/>
        </p:nvSpPr>
        <p:spPr>
          <a:xfrm>
            <a:off x="0" y="0"/>
            <a:ext cx="2643188" cy="5214938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5286375"/>
            <a:ext cx="9144000" cy="157162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2714625" y="0"/>
            <a:ext cx="571500" cy="52149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111125" y="47625"/>
            <a:ext cx="1246188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>slogan</a:t>
            </a:r>
            <a:endParaRPr lang="zh-CN" altLang="en-US" sz="2800" b="1" dirty="0">
              <a:solidFill>
                <a:schemeClr val="bg1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3" name="文本占位符 2"/>
          <p:cNvSpPr>
            <a:spLocks noGrp="1"/>
          </p:cNvSpPr>
          <p:nvPr>
            <p:ph type="body" idx="1"/>
          </p:nvPr>
        </p:nvSpPr>
        <p:spPr>
          <a:xfrm>
            <a:off x="2603514" y="607220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5" name="标题 1"/>
          <p:cNvSpPr>
            <a:spLocks noGrp="1"/>
          </p:cNvSpPr>
          <p:nvPr>
            <p:ph type="title"/>
          </p:nvPr>
        </p:nvSpPr>
        <p:spPr>
          <a:xfrm>
            <a:off x="571472" y="5214950"/>
            <a:ext cx="8229600" cy="1143000"/>
          </a:xfrm>
        </p:spPr>
        <p:txBody>
          <a:bodyPr/>
          <a:lstStyle>
            <a:lvl1pPr>
              <a:defRPr sz="4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68ACB22-891C-4389-BA49-5E3EF1EA9C58}" type="datetimeFigureOut">
              <a:rPr lang="zh-CN" altLang="en-US"/>
              <a:pPr>
                <a:defRPr/>
              </a:pPr>
              <a:t>2020/7/3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E530FE7-EEF9-40A2-A88E-C797E491919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7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6" r:id="rId12"/>
    <p:sldLayoutId id="2147483777" r:id="rId13"/>
    <p:sldLayoutId id="2147483778" r:id="rId14"/>
    <p:sldLayoutId id="2147483779" r:id="rId15"/>
    <p:sldLayoutId id="2147483780" r:id="rId16"/>
    <p:sldLayoutId id="2147483781" r:id="rId17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file:///D:\&#24503;&#35821;&#22791;&#35838;\Prima%20Band%203\18%20&#26354;&#30446;%2018.wma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file:///D:\&#24503;&#35821;&#22791;&#35838;\Prima%20Band%203\18%20&#26354;&#30446;%2018.wma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gi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f6f0dc9b2d81d4a4519cdde5c3479c27_1280_7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4326"/>
            <a:ext cx="9144000" cy="5143500"/>
          </a:xfrm>
          <a:prstGeom prst="rect">
            <a:avLst/>
          </a:prstGeom>
        </p:spPr>
      </p:pic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357158" y="5214950"/>
            <a:ext cx="82296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8800" b="1" dirty="0" err="1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Freundschaft</a:t>
            </a:r>
            <a:endParaRPr lang="zh-CN" altLang="en-US" sz="8800" dirty="0"/>
          </a:p>
        </p:txBody>
      </p:sp>
      <p:pic>
        <p:nvPicPr>
          <p:cNvPr id="6" name="图片 5" descr="关于友谊的名人名言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13" y="214290"/>
            <a:ext cx="6483449" cy="51435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116632"/>
            <a:ext cx="7992889" cy="6575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78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5019576"/>
              </p:ext>
            </p:extLst>
          </p:nvPr>
        </p:nvGraphicFramePr>
        <p:xfrm>
          <a:off x="642938" y="2000250"/>
          <a:ext cx="6096000" cy="29422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25767">
                <a:tc gridSpan="4">
                  <a:txBody>
                    <a:bodyPr/>
                    <a:lstStyle/>
                    <a:p>
                      <a:pPr algn="ctr"/>
                      <a:r>
                        <a:rPr lang="de-DE" altLang="zh-CN" sz="3200" dirty="0" smtClean="0"/>
                        <a:t>Akkusativformen</a:t>
                      </a:r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36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ich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wir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36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du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ihr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36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er/es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sie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36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sie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Sie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571750" y="2643188"/>
            <a:ext cx="106414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de-DE" altLang="zh-CN" sz="3200" dirty="0" smtClean="0"/>
              <a:t>mich</a:t>
            </a:r>
            <a:endParaRPr lang="zh-CN" altLang="en-US" sz="3200" dirty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571750" y="3214688"/>
            <a:ext cx="106414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de-DE" altLang="zh-CN" sz="3200" dirty="0" smtClean="0"/>
              <a:t>dich</a:t>
            </a:r>
            <a:endParaRPr lang="zh-CN" altLang="en-US" sz="3200" dirty="0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267744" y="3786188"/>
            <a:ext cx="156820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de-DE" altLang="zh-CN" sz="3200" dirty="0"/>
              <a:t>i</a:t>
            </a:r>
            <a:r>
              <a:rPr lang="de-DE" altLang="zh-CN" sz="3200" dirty="0" smtClean="0"/>
              <a:t>hn/es</a:t>
            </a:r>
            <a:endParaRPr lang="zh-CN" altLang="en-US" sz="3200" dirty="0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370934" y="2643188"/>
            <a:ext cx="857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 dirty="0"/>
              <a:t>uns</a:t>
            </a:r>
            <a:endParaRPr lang="zh-CN" altLang="en-US" sz="3200" dirty="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364088" y="3214688"/>
            <a:ext cx="1143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 dirty="0"/>
              <a:t>euch</a:t>
            </a:r>
            <a:endParaRPr lang="zh-CN" altLang="en-US" sz="3200" dirty="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364088" y="3786188"/>
            <a:ext cx="1285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 dirty="0" smtClean="0"/>
              <a:t>sie</a:t>
            </a:r>
            <a:endParaRPr lang="zh-CN" altLang="en-US" sz="3200" dirty="0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643188" y="4357688"/>
            <a:ext cx="714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 dirty="0" smtClean="0"/>
              <a:t>sie</a:t>
            </a:r>
            <a:endParaRPr lang="zh-CN" altLang="en-US" sz="3200" dirty="0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364088" y="4357688"/>
            <a:ext cx="1285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 dirty="0" smtClean="0"/>
              <a:t>Sie</a:t>
            </a:r>
            <a:endParaRPr lang="zh-CN" altLang="en-US" sz="3200" dirty="0"/>
          </a:p>
        </p:txBody>
      </p:sp>
      <p:sp>
        <p:nvSpPr>
          <p:cNvPr id="11" name="圆角矩形 10"/>
          <p:cNvSpPr/>
          <p:nvPr/>
        </p:nvSpPr>
        <p:spPr>
          <a:xfrm>
            <a:off x="571501" y="357188"/>
            <a:ext cx="3821906" cy="857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4000" dirty="0" smtClean="0"/>
              <a:t>Wiederholung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272165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642938" y="2000250"/>
          <a:ext cx="6096000" cy="29422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25767">
                <a:tc gridSpan="4">
                  <a:txBody>
                    <a:bodyPr/>
                    <a:lstStyle/>
                    <a:p>
                      <a:pPr algn="ctr"/>
                      <a:r>
                        <a:rPr lang="de-DE" altLang="zh-CN" sz="3200" dirty="0" smtClean="0"/>
                        <a:t>Dativformen</a:t>
                      </a:r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36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ich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wir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36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du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ihr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36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er/es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sie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36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sie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Sie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571750" y="2643188"/>
            <a:ext cx="857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 dirty="0"/>
              <a:t>mir</a:t>
            </a:r>
            <a:endParaRPr lang="zh-CN" altLang="en-US" sz="3200" dirty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571750" y="3214688"/>
            <a:ext cx="857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dir</a:t>
            </a:r>
            <a:endParaRPr lang="zh-CN" altLang="en-US" sz="3200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571750" y="3786188"/>
            <a:ext cx="857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ihm</a:t>
            </a:r>
            <a:endParaRPr lang="zh-CN" altLang="en-US" sz="3200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643563" y="2643188"/>
            <a:ext cx="857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uns</a:t>
            </a:r>
            <a:endParaRPr lang="zh-CN" altLang="en-US" sz="320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500688" y="3214688"/>
            <a:ext cx="1143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euch</a:t>
            </a:r>
            <a:endParaRPr lang="zh-CN" altLang="en-US" sz="320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429250" y="3786188"/>
            <a:ext cx="1285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ihnen</a:t>
            </a:r>
            <a:endParaRPr lang="zh-CN" altLang="en-US" sz="3200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643188" y="4357688"/>
            <a:ext cx="714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ihr</a:t>
            </a:r>
            <a:endParaRPr lang="zh-CN" altLang="en-US" sz="3200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357813" y="4357688"/>
            <a:ext cx="1285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Ihnen</a:t>
            </a:r>
            <a:endParaRPr lang="zh-CN" altLang="en-US" sz="3200"/>
          </a:p>
        </p:txBody>
      </p:sp>
      <p:sp>
        <p:nvSpPr>
          <p:cNvPr id="11" name="圆角矩形 10"/>
          <p:cNvSpPr/>
          <p:nvPr/>
        </p:nvSpPr>
        <p:spPr>
          <a:xfrm>
            <a:off x="571501" y="357188"/>
            <a:ext cx="3280420" cy="857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4000" dirty="0"/>
              <a:t>Denk </a:t>
            </a:r>
            <a:r>
              <a:rPr lang="de-DE" altLang="zh-CN" sz="4000" dirty="0" smtClean="0"/>
              <a:t>nach</a:t>
            </a:r>
            <a:endParaRPr lang="zh-CN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6632"/>
            <a:ext cx="5256584" cy="66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043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357313" y="285750"/>
            <a:ext cx="6500812" cy="7858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b="1" dirty="0">
                <a:solidFill>
                  <a:schemeClr val="tx1"/>
                </a:solidFill>
              </a:rPr>
              <a:t>Verben mit Dativformen</a:t>
            </a:r>
            <a:endParaRPr lang="zh-CN" altLang="en-US" sz="3600" b="1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86361" y="1708150"/>
            <a:ext cx="33575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 dirty="0"/>
              <a:t>H</a:t>
            </a:r>
            <a:r>
              <a:rPr lang="de-DE" altLang="zh-CN" sz="3200" dirty="0" smtClean="0"/>
              <a:t>ilfst du mir?</a:t>
            </a:r>
            <a:endParaRPr lang="zh-CN" altLang="en-US" sz="3200" dirty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74857" y="2533276"/>
            <a:ext cx="2286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 dirty="0"/>
              <a:t>Ich helfe dir.</a:t>
            </a:r>
            <a:endParaRPr lang="zh-CN" altLang="en-US" sz="3200" dirty="0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21469" y="3645024"/>
            <a:ext cx="32146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 dirty="0"/>
              <a:t>Ich helfe ihm/ihr.</a:t>
            </a:r>
            <a:endParaRPr lang="zh-CN" altLang="en-US" sz="3200" dirty="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143499" y="1648860"/>
            <a:ext cx="400050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de-DE" altLang="zh-CN" sz="3200" dirty="0" smtClean="0"/>
              <a:t>Könnt ihr uns helfen?</a:t>
            </a:r>
            <a:endParaRPr lang="zh-CN" altLang="en-US" sz="3200" dirty="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637955" y="2493962"/>
            <a:ext cx="3071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 dirty="0"/>
              <a:t>Wir helfen euch.</a:t>
            </a:r>
            <a:endParaRPr lang="zh-CN" altLang="en-US" sz="3200" dirty="0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143501" y="3501008"/>
            <a:ext cx="40005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de-DE" altLang="zh-CN" sz="3200" dirty="0" smtClean="0"/>
              <a:t>Ich helfe ihnen/Ihnen.</a:t>
            </a:r>
            <a:endParaRPr lang="zh-CN" altLang="en-US" sz="3200" dirty="0"/>
          </a:p>
        </p:txBody>
      </p:sp>
      <p:sp>
        <p:nvSpPr>
          <p:cNvPr id="12" name="圆角矩形 11"/>
          <p:cNvSpPr/>
          <p:nvPr/>
        </p:nvSpPr>
        <p:spPr>
          <a:xfrm>
            <a:off x="3643313" y="2428875"/>
            <a:ext cx="1500187" cy="71437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b="1" dirty="0">
                <a:solidFill>
                  <a:schemeClr val="tx1"/>
                </a:solidFill>
              </a:rPr>
              <a:t>helfen</a:t>
            </a:r>
            <a:endParaRPr lang="zh-CN" altLang="en-US" sz="3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7" grpId="0"/>
      <p:bldP spid="8" grpId="0"/>
      <p:bldP spid="9" grpId="0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圆角矩形 13"/>
          <p:cNvSpPr/>
          <p:nvPr/>
        </p:nvSpPr>
        <p:spPr>
          <a:xfrm>
            <a:off x="1785918" y="0"/>
            <a:ext cx="6143668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Eigenschaften</a:t>
            </a:r>
            <a:r>
              <a:rPr lang="en-US" altLang="zh-CN" sz="4000" dirty="0" smtClean="0"/>
              <a:t> </a:t>
            </a:r>
            <a:r>
              <a:rPr lang="zh-CN" altLang="en-US" sz="4000" dirty="0" smtClean="0"/>
              <a:t>品质，特性</a:t>
            </a:r>
            <a:endParaRPr lang="zh-CN" altLang="en-US" sz="4000" dirty="0"/>
          </a:p>
        </p:txBody>
      </p:sp>
      <p:graphicFrame>
        <p:nvGraphicFramePr>
          <p:cNvPr id="15" name="表格 14"/>
          <p:cNvGraphicFramePr>
            <a:graphicFrameLocks noGrp="1"/>
          </p:cNvGraphicFramePr>
          <p:nvPr/>
        </p:nvGraphicFramePr>
        <p:xfrm>
          <a:off x="142844" y="1000108"/>
          <a:ext cx="4000528" cy="5563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02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2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05450">
                <a:tc gridSpan="2">
                  <a:txBody>
                    <a:bodyPr/>
                    <a:lstStyle/>
                    <a:p>
                      <a:pPr algn="ctr"/>
                      <a:r>
                        <a:rPr lang="de-DE" altLang="zh-CN" sz="3200" dirty="0" smtClean="0"/>
                        <a:t>Adjektive</a:t>
                      </a:r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99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aktiv 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13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20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arm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758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dumm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1408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ehrlich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150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faul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532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klein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054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freundlich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286248" y="350043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积极的</a:t>
            </a:r>
            <a:endParaRPr lang="zh-CN" alt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4286248" y="4643446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老的</a:t>
            </a:r>
            <a:endParaRPr lang="zh-CN" alt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4286248" y="5929330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小的</a:t>
            </a:r>
            <a:endParaRPr lang="zh-CN" alt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4286248" y="528638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懒惰的</a:t>
            </a:r>
            <a:endParaRPr lang="zh-CN" alt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4286248" y="407194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贫穷的</a:t>
            </a:r>
            <a:endParaRPr lang="zh-CN" altLang="en-US" sz="3200" dirty="0"/>
          </a:p>
        </p:txBody>
      </p:sp>
      <p:sp>
        <p:nvSpPr>
          <p:cNvPr id="21" name="TextBox 20"/>
          <p:cNvSpPr txBox="1"/>
          <p:nvPr/>
        </p:nvSpPr>
        <p:spPr>
          <a:xfrm>
            <a:off x="4286248" y="2928934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诚实的</a:t>
            </a:r>
            <a:endParaRPr lang="zh-CN" alt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4286248" y="228599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愉快的</a:t>
            </a:r>
            <a:endParaRPr lang="zh-CN" altLang="en-US" sz="3200" dirty="0"/>
          </a:p>
        </p:txBody>
      </p:sp>
      <p:sp>
        <p:nvSpPr>
          <p:cNvPr id="23" name="TextBox 22"/>
          <p:cNvSpPr txBox="1"/>
          <p:nvPr/>
        </p:nvSpPr>
        <p:spPr>
          <a:xfrm>
            <a:off x="4357686" y="171448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笨的</a:t>
            </a:r>
            <a:endParaRPr lang="zh-CN" altLang="en-US" sz="3200" dirty="0"/>
          </a:p>
        </p:txBody>
      </p:sp>
      <p:graphicFrame>
        <p:nvGraphicFramePr>
          <p:cNvPr id="26" name="表格 25"/>
          <p:cNvGraphicFramePr>
            <a:graphicFrameLocks noGrp="1"/>
          </p:cNvGraphicFramePr>
          <p:nvPr/>
        </p:nvGraphicFramePr>
        <p:xfrm>
          <a:off x="4357686" y="1000108"/>
          <a:ext cx="4357718" cy="5563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44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32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05450">
                <a:tc gridSpan="2">
                  <a:txBody>
                    <a:bodyPr/>
                    <a:lstStyle/>
                    <a:p>
                      <a:pPr algn="ctr"/>
                      <a:r>
                        <a:rPr lang="de-DE" altLang="zh-CN" sz="3200" dirty="0" smtClean="0"/>
                        <a:t>Adjektive</a:t>
                      </a:r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99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ruhig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13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jung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20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reich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758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klug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1408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betrügerisch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15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fleißig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532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groß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054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traurig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6786578" y="350043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聪明的</a:t>
            </a:r>
            <a:endParaRPr lang="zh-CN" altLang="en-US" sz="3200" dirty="0"/>
          </a:p>
        </p:txBody>
      </p:sp>
      <p:sp>
        <p:nvSpPr>
          <p:cNvPr id="28" name="TextBox 27"/>
          <p:cNvSpPr txBox="1"/>
          <p:nvPr/>
        </p:nvSpPr>
        <p:spPr>
          <a:xfrm>
            <a:off x="6786578" y="4643446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勤奋的</a:t>
            </a:r>
            <a:endParaRPr lang="zh-CN" altLang="en-US" sz="3200" dirty="0"/>
          </a:p>
        </p:txBody>
      </p:sp>
      <p:sp>
        <p:nvSpPr>
          <p:cNvPr id="29" name="TextBox 28"/>
          <p:cNvSpPr txBox="1"/>
          <p:nvPr/>
        </p:nvSpPr>
        <p:spPr>
          <a:xfrm>
            <a:off x="6858016" y="528638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大的</a:t>
            </a:r>
            <a:endParaRPr lang="zh-CN" altLang="en-US" sz="3200" dirty="0"/>
          </a:p>
        </p:txBody>
      </p:sp>
      <p:sp>
        <p:nvSpPr>
          <p:cNvPr id="30" name="TextBox 29"/>
          <p:cNvSpPr txBox="1"/>
          <p:nvPr/>
        </p:nvSpPr>
        <p:spPr>
          <a:xfrm>
            <a:off x="6858016" y="2857496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富裕的</a:t>
            </a:r>
            <a:endParaRPr lang="zh-CN" altLang="en-US" sz="3200" dirty="0"/>
          </a:p>
        </p:txBody>
      </p:sp>
      <p:sp>
        <p:nvSpPr>
          <p:cNvPr id="31" name="TextBox 30"/>
          <p:cNvSpPr txBox="1"/>
          <p:nvPr/>
        </p:nvSpPr>
        <p:spPr>
          <a:xfrm>
            <a:off x="6786578" y="2285992"/>
            <a:ext cx="1500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年青的</a:t>
            </a:r>
            <a:endParaRPr lang="zh-CN" altLang="en-US" sz="3200" dirty="0"/>
          </a:p>
        </p:txBody>
      </p:sp>
      <p:sp>
        <p:nvSpPr>
          <p:cNvPr id="32" name="TextBox 31"/>
          <p:cNvSpPr txBox="1"/>
          <p:nvPr/>
        </p:nvSpPr>
        <p:spPr>
          <a:xfrm>
            <a:off x="6786578" y="407194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欺骗的</a:t>
            </a:r>
            <a:endParaRPr lang="zh-CN" altLang="en-US" sz="3200" dirty="0"/>
          </a:p>
        </p:txBody>
      </p:sp>
      <p:sp>
        <p:nvSpPr>
          <p:cNvPr id="33" name="TextBox 32"/>
          <p:cNvSpPr txBox="1"/>
          <p:nvPr/>
        </p:nvSpPr>
        <p:spPr>
          <a:xfrm>
            <a:off x="6786578" y="171448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安静的</a:t>
            </a:r>
            <a:endParaRPr lang="zh-CN" altLang="en-US" sz="3200" dirty="0"/>
          </a:p>
        </p:txBody>
      </p:sp>
      <p:sp>
        <p:nvSpPr>
          <p:cNvPr id="34" name="TextBox 33"/>
          <p:cNvSpPr txBox="1"/>
          <p:nvPr/>
        </p:nvSpPr>
        <p:spPr>
          <a:xfrm>
            <a:off x="6858016" y="585789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悲伤的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3 -0.02105 L -0.18855 -0.262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00" y="-1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75763E-7 L -0.18855 -0.3244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-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93154E-6 L -0.19653 -0.1676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0" y="-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09 -0.00254 L -0.18073 0.2493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00" y="1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44311E-6 L -0.21233 0.1667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00" y="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45051E-6 L -0.19653 -0.103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0" y="-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-2.67345E-6 L -0.18108 -0.105 " pathEditMode="relative" ptsTypes="A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3876E-7 L -0.19688 0.53492 " pathEditMode="relative" ptsTypes="AA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圆角矩形 13"/>
          <p:cNvSpPr/>
          <p:nvPr/>
        </p:nvSpPr>
        <p:spPr>
          <a:xfrm>
            <a:off x="1785918" y="0"/>
            <a:ext cx="6143668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Eigenschaften</a:t>
            </a:r>
            <a:r>
              <a:rPr lang="en-US" altLang="zh-CN" sz="4000" dirty="0" smtClean="0"/>
              <a:t> </a:t>
            </a:r>
            <a:r>
              <a:rPr lang="zh-CN" altLang="en-US" sz="4000" dirty="0" smtClean="0"/>
              <a:t>品质，特性</a:t>
            </a:r>
            <a:endParaRPr lang="zh-CN" altLang="en-US" sz="4000" dirty="0"/>
          </a:p>
        </p:txBody>
      </p:sp>
      <p:graphicFrame>
        <p:nvGraphicFramePr>
          <p:cNvPr id="15" name="表格 14"/>
          <p:cNvGraphicFramePr>
            <a:graphicFrameLocks noGrp="1"/>
          </p:cNvGraphicFramePr>
          <p:nvPr/>
        </p:nvGraphicFramePr>
        <p:xfrm>
          <a:off x="0" y="1000108"/>
          <a:ext cx="4357686" cy="5563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16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05450">
                <a:tc gridSpan="2">
                  <a:txBody>
                    <a:bodyPr/>
                    <a:lstStyle/>
                    <a:p>
                      <a:pPr algn="ctr"/>
                      <a:r>
                        <a:rPr lang="de-DE" altLang="zh-CN" sz="3200" dirty="0" smtClean="0"/>
                        <a:t>Adjektive</a:t>
                      </a:r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99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gemütlich 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13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hässlich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20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egoistisch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758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langweilig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1408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optimistisch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150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sportlich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532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sympathisch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054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unvorsichtig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286248" y="350043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舒适的</a:t>
            </a:r>
            <a:endParaRPr lang="zh-CN" alt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4286248" y="4643446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丑陋的</a:t>
            </a:r>
            <a:endParaRPr lang="zh-CN" alt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4286248" y="5929330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令人喜爱的</a:t>
            </a:r>
            <a:endParaRPr lang="zh-CN" alt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4286248" y="5286388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运动的</a:t>
            </a:r>
            <a:endParaRPr lang="zh-CN" alt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4286248" y="407194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利己的</a:t>
            </a:r>
            <a:endParaRPr lang="zh-CN" altLang="en-US" sz="3200" dirty="0"/>
          </a:p>
        </p:txBody>
      </p:sp>
      <p:sp>
        <p:nvSpPr>
          <p:cNvPr id="21" name="TextBox 20"/>
          <p:cNvSpPr txBox="1"/>
          <p:nvPr/>
        </p:nvSpPr>
        <p:spPr>
          <a:xfrm>
            <a:off x="4286248" y="2928934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乐观的</a:t>
            </a:r>
            <a:endParaRPr lang="zh-CN" alt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4286248" y="2285992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不小心的</a:t>
            </a:r>
            <a:endParaRPr lang="zh-CN" altLang="en-US" sz="3200" dirty="0"/>
          </a:p>
        </p:txBody>
      </p:sp>
      <p:sp>
        <p:nvSpPr>
          <p:cNvPr id="23" name="TextBox 22"/>
          <p:cNvSpPr txBox="1"/>
          <p:nvPr/>
        </p:nvSpPr>
        <p:spPr>
          <a:xfrm>
            <a:off x="4357686" y="171448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无聊的</a:t>
            </a:r>
            <a:endParaRPr lang="zh-CN" altLang="en-US" sz="3200" dirty="0"/>
          </a:p>
        </p:txBody>
      </p:sp>
      <p:graphicFrame>
        <p:nvGraphicFramePr>
          <p:cNvPr id="26" name="表格 25"/>
          <p:cNvGraphicFramePr>
            <a:graphicFrameLocks noGrp="1"/>
          </p:cNvGraphicFramePr>
          <p:nvPr/>
        </p:nvGraphicFramePr>
        <p:xfrm>
          <a:off x="4500562" y="1000108"/>
          <a:ext cx="4643438" cy="5507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8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46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05450">
                <a:tc gridSpan="2">
                  <a:txBody>
                    <a:bodyPr/>
                    <a:lstStyle/>
                    <a:p>
                      <a:pPr algn="ctr"/>
                      <a:r>
                        <a:rPr lang="de-DE" altLang="zh-CN" sz="3200" dirty="0" smtClean="0"/>
                        <a:t>Adjektive</a:t>
                      </a:r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99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ungemütlich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13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schön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20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nett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758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lustig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1408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pessimistisch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15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unsportlich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3888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unsympathisch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0545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vorsichtig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7500958" y="350043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有趣的</a:t>
            </a:r>
            <a:endParaRPr lang="zh-CN" altLang="en-US" sz="3200" dirty="0"/>
          </a:p>
        </p:txBody>
      </p:sp>
      <p:sp>
        <p:nvSpPr>
          <p:cNvPr id="28" name="TextBox 27"/>
          <p:cNvSpPr txBox="1"/>
          <p:nvPr/>
        </p:nvSpPr>
        <p:spPr>
          <a:xfrm>
            <a:off x="7429520" y="4643446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不运动的</a:t>
            </a:r>
            <a:endParaRPr lang="zh-CN" altLang="en-US" sz="3200" dirty="0"/>
          </a:p>
        </p:txBody>
      </p:sp>
      <p:sp>
        <p:nvSpPr>
          <p:cNvPr id="29" name="TextBox 28"/>
          <p:cNvSpPr txBox="1"/>
          <p:nvPr/>
        </p:nvSpPr>
        <p:spPr>
          <a:xfrm>
            <a:off x="7215238" y="5286388"/>
            <a:ext cx="2285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不令人喜爱的</a:t>
            </a:r>
            <a:endParaRPr lang="zh-CN" altLang="en-US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7500958" y="2857496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友好的</a:t>
            </a:r>
            <a:endParaRPr lang="zh-CN" altLang="en-US" sz="3200" dirty="0"/>
          </a:p>
        </p:txBody>
      </p:sp>
      <p:sp>
        <p:nvSpPr>
          <p:cNvPr id="31" name="TextBox 30"/>
          <p:cNvSpPr txBox="1"/>
          <p:nvPr/>
        </p:nvSpPr>
        <p:spPr>
          <a:xfrm>
            <a:off x="7500958" y="228599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漂亮的</a:t>
            </a:r>
            <a:endParaRPr lang="zh-CN" altLang="en-US" sz="3200" dirty="0"/>
          </a:p>
        </p:txBody>
      </p:sp>
      <p:sp>
        <p:nvSpPr>
          <p:cNvPr id="32" name="TextBox 31"/>
          <p:cNvSpPr txBox="1"/>
          <p:nvPr/>
        </p:nvSpPr>
        <p:spPr>
          <a:xfrm>
            <a:off x="7572396" y="407194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悲观的</a:t>
            </a:r>
            <a:endParaRPr lang="zh-CN" altLang="en-US" sz="3200" dirty="0"/>
          </a:p>
        </p:txBody>
      </p:sp>
      <p:sp>
        <p:nvSpPr>
          <p:cNvPr id="33" name="TextBox 32"/>
          <p:cNvSpPr txBox="1"/>
          <p:nvPr/>
        </p:nvSpPr>
        <p:spPr>
          <a:xfrm>
            <a:off x="7429520" y="1714488"/>
            <a:ext cx="1857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不舒适的</a:t>
            </a:r>
            <a:endParaRPr lang="zh-CN" altLang="en-US" sz="3200" dirty="0"/>
          </a:p>
        </p:txBody>
      </p:sp>
      <p:sp>
        <p:nvSpPr>
          <p:cNvPr id="34" name="TextBox 33"/>
          <p:cNvSpPr txBox="1"/>
          <p:nvPr/>
        </p:nvSpPr>
        <p:spPr>
          <a:xfrm>
            <a:off x="7500958" y="585789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小心的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3 -0.02105 L -0.18855 -0.262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00" y="-1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75763E-7 L -0.18855 -0.3244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-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93154E-6 L -0.19653 -0.1676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0" y="-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09 -0.00254 L -0.18073 0.2493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00" y="1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44311E-6 L -0.21233 0.1667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00" y="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45051E-6 L -0.19653 -0.103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0" y="-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0.03584 L -0.23142 -0.0920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00" y="-6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3876E-7 L -0.19688 0.53492 " pathEditMode="relative" ptsTypes="AA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圆角矩形 13"/>
          <p:cNvSpPr/>
          <p:nvPr/>
        </p:nvSpPr>
        <p:spPr>
          <a:xfrm>
            <a:off x="1785918" y="0"/>
            <a:ext cx="6143668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Eigenschaften</a:t>
            </a:r>
            <a:r>
              <a:rPr lang="en-US" altLang="zh-CN" sz="4000" dirty="0" smtClean="0"/>
              <a:t> </a:t>
            </a:r>
            <a:r>
              <a:rPr lang="zh-CN" altLang="en-US" sz="4000" dirty="0" smtClean="0"/>
              <a:t>品质，特性</a:t>
            </a:r>
            <a:endParaRPr lang="zh-CN" altLang="en-US" sz="4000" dirty="0"/>
          </a:p>
        </p:txBody>
      </p:sp>
      <p:graphicFrame>
        <p:nvGraphicFramePr>
          <p:cNvPr id="15" name="表格 14"/>
          <p:cNvGraphicFramePr>
            <a:graphicFrameLocks noGrp="1"/>
          </p:cNvGraphicFramePr>
          <p:nvPr/>
        </p:nvGraphicFramePr>
        <p:xfrm>
          <a:off x="0" y="1000108"/>
          <a:ext cx="4214810" cy="47162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05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42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05450">
                <a:tc gridSpan="2">
                  <a:txBody>
                    <a:bodyPr/>
                    <a:lstStyle/>
                    <a:p>
                      <a:pPr algn="ctr"/>
                      <a:r>
                        <a:rPr lang="de-DE" altLang="zh-CN" sz="3200" dirty="0" smtClean="0"/>
                        <a:t>Adjektive</a:t>
                      </a:r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99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unordentlich 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728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unzuverlässig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20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treu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758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besondere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1408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tolerant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150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interessant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286248" y="3500438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不整洁的</a:t>
            </a:r>
            <a:endParaRPr lang="zh-CN" alt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4286248" y="4643446"/>
            <a:ext cx="14287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不值得信赖的</a:t>
            </a:r>
            <a:endParaRPr lang="zh-CN" alt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4286248" y="407194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忠诚的</a:t>
            </a:r>
            <a:endParaRPr lang="zh-CN" altLang="en-US" sz="3200" dirty="0"/>
          </a:p>
        </p:txBody>
      </p:sp>
      <p:sp>
        <p:nvSpPr>
          <p:cNvPr id="21" name="TextBox 20"/>
          <p:cNvSpPr txBox="1"/>
          <p:nvPr/>
        </p:nvSpPr>
        <p:spPr>
          <a:xfrm>
            <a:off x="4286248" y="2928934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宽容的</a:t>
            </a:r>
            <a:endParaRPr lang="zh-CN" alt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4286248" y="2285992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有趣的</a:t>
            </a:r>
            <a:endParaRPr lang="zh-CN" altLang="en-US" sz="3200" dirty="0"/>
          </a:p>
        </p:txBody>
      </p:sp>
      <p:sp>
        <p:nvSpPr>
          <p:cNvPr id="23" name="TextBox 22"/>
          <p:cNvSpPr txBox="1"/>
          <p:nvPr/>
        </p:nvSpPr>
        <p:spPr>
          <a:xfrm>
            <a:off x="4357686" y="171448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特殊的</a:t>
            </a:r>
            <a:endParaRPr lang="zh-CN" altLang="en-US" sz="3200" dirty="0"/>
          </a:p>
        </p:txBody>
      </p:sp>
      <p:graphicFrame>
        <p:nvGraphicFramePr>
          <p:cNvPr id="26" name="表格 25"/>
          <p:cNvGraphicFramePr>
            <a:graphicFrameLocks noGrp="1"/>
          </p:cNvGraphicFramePr>
          <p:nvPr/>
        </p:nvGraphicFramePr>
        <p:xfrm>
          <a:off x="4500562" y="1000108"/>
          <a:ext cx="4643438" cy="48590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8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46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05450">
                <a:tc gridSpan="2">
                  <a:txBody>
                    <a:bodyPr/>
                    <a:lstStyle/>
                    <a:p>
                      <a:pPr algn="ctr"/>
                      <a:r>
                        <a:rPr lang="de-DE" altLang="zh-CN" sz="3200" dirty="0" smtClean="0"/>
                        <a:t>Adjektive</a:t>
                      </a:r>
                      <a:endParaRPr lang="zh-CN" alt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99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ordentlich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576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zuverlässig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20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erraten </a:t>
                      </a:r>
                      <a:r>
                        <a:rPr lang="en-US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altLang="zh-CN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vt</a:t>
                      </a:r>
                      <a:r>
                        <a:rPr lang="en-US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.)</a:t>
                      </a:r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758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normal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1408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kleinlich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15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langweilig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7572396" y="4071942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平常的</a:t>
            </a:r>
            <a:endParaRPr lang="zh-CN" altLang="en-US" sz="3200" dirty="0"/>
          </a:p>
        </p:txBody>
      </p:sp>
      <p:sp>
        <p:nvSpPr>
          <p:cNvPr id="28" name="TextBox 27"/>
          <p:cNvSpPr txBox="1"/>
          <p:nvPr/>
        </p:nvSpPr>
        <p:spPr>
          <a:xfrm>
            <a:off x="7429520" y="5214950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无聊的</a:t>
            </a:r>
            <a:endParaRPr lang="zh-CN" altLang="en-US" sz="3200" dirty="0"/>
          </a:p>
        </p:txBody>
      </p:sp>
      <p:sp>
        <p:nvSpPr>
          <p:cNvPr id="30" name="TextBox 29"/>
          <p:cNvSpPr txBox="1"/>
          <p:nvPr/>
        </p:nvSpPr>
        <p:spPr>
          <a:xfrm>
            <a:off x="7715240" y="350043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背叛的</a:t>
            </a:r>
            <a:endParaRPr lang="zh-CN" altLang="en-US" sz="3200" dirty="0"/>
          </a:p>
        </p:txBody>
      </p:sp>
      <p:sp>
        <p:nvSpPr>
          <p:cNvPr id="31" name="TextBox 30"/>
          <p:cNvSpPr txBox="1"/>
          <p:nvPr/>
        </p:nvSpPr>
        <p:spPr>
          <a:xfrm>
            <a:off x="7715240" y="2285992"/>
            <a:ext cx="14287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值得信赖的</a:t>
            </a:r>
            <a:endParaRPr lang="zh-CN" altLang="en-US" sz="3200" dirty="0"/>
          </a:p>
        </p:txBody>
      </p:sp>
      <p:sp>
        <p:nvSpPr>
          <p:cNvPr id="32" name="TextBox 31"/>
          <p:cNvSpPr txBox="1"/>
          <p:nvPr/>
        </p:nvSpPr>
        <p:spPr>
          <a:xfrm>
            <a:off x="7715240" y="4643446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小气的</a:t>
            </a:r>
            <a:endParaRPr lang="zh-CN" altLang="en-US" sz="3200" dirty="0"/>
          </a:p>
        </p:txBody>
      </p:sp>
      <p:sp>
        <p:nvSpPr>
          <p:cNvPr id="33" name="TextBox 32"/>
          <p:cNvSpPr txBox="1"/>
          <p:nvPr/>
        </p:nvSpPr>
        <p:spPr>
          <a:xfrm>
            <a:off x="7715208" y="1643050"/>
            <a:ext cx="14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整洁的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3 -0.02105 L -0.18855 -0.262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00" y="-1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75763E-7 L -0.18855 -0.3244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-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93154E-6 L -0.18073 -0.1047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00" y="-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01665E-6 L -0.15764 0.3462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00" y="17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44311E-6 L -0.19653 0.250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3164E-6 L -0.20017 0.4280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0" y="2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0" grpId="0"/>
      <p:bldP spid="21" grpId="0"/>
      <p:bldP spid="22" grpId="0"/>
      <p:bldP spid="23" grpId="0"/>
      <p:bldP spid="27" grpId="0"/>
      <p:bldP spid="28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331640" y="260648"/>
            <a:ext cx="6696744" cy="164991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Wie ist ein guter Freund /eine gute Freundin und wie nicht?</a:t>
            </a:r>
            <a:endParaRPr lang="zh-CN" altLang="en-US" sz="4000" dirty="0"/>
          </a:p>
        </p:txBody>
      </p:sp>
      <p:sp>
        <p:nvSpPr>
          <p:cNvPr id="3" name="圆角矩形 2"/>
          <p:cNvSpPr/>
          <p:nvPr/>
        </p:nvSpPr>
        <p:spPr>
          <a:xfrm>
            <a:off x="0" y="1984376"/>
            <a:ext cx="1872208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/>
              <a:t>kettenspiel</a:t>
            </a:r>
            <a:endParaRPr lang="zh-CN" alt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123728" y="2204864"/>
            <a:ext cx="70202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800" dirty="0" smtClean="0"/>
              <a:t>Ich finde wichtig, </a:t>
            </a:r>
            <a:r>
              <a:rPr lang="de-DE" altLang="zh-CN" sz="2800" dirty="0" smtClean="0">
                <a:solidFill>
                  <a:srgbClr val="FF0000"/>
                </a:solidFill>
              </a:rPr>
              <a:t>dass</a:t>
            </a:r>
            <a:r>
              <a:rPr lang="de-DE" altLang="zh-CN" sz="2800" dirty="0" smtClean="0"/>
              <a:t> mein Freund sportlich ist.</a:t>
            </a:r>
            <a:endParaRPr lang="zh-CN" alt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2123728" y="3356992"/>
            <a:ext cx="70202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800" dirty="0" smtClean="0"/>
              <a:t>Ich finde unwichtig, </a:t>
            </a:r>
            <a:r>
              <a:rPr lang="de-DE" altLang="zh-CN" sz="2800" dirty="0" smtClean="0">
                <a:solidFill>
                  <a:srgbClr val="FF0000"/>
                </a:solidFill>
              </a:rPr>
              <a:t>dass</a:t>
            </a:r>
            <a:r>
              <a:rPr lang="de-DE" altLang="zh-CN" sz="2800" dirty="0" smtClean="0"/>
              <a:t> meine Freundin schön ist.</a:t>
            </a:r>
            <a:endParaRPr lang="zh-CN" alt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2160240" y="4491117"/>
            <a:ext cx="70202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800" dirty="0" smtClean="0"/>
              <a:t>Ich finde wichtig, </a:t>
            </a:r>
            <a:r>
              <a:rPr lang="de-DE" altLang="zh-CN" sz="2800" dirty="0" smtClean="0">
                <a:solidFill>
                  <a:srgbClr val="FF0000"/>
                </a:solidFill>
              </a:rPr>
              <a:t>dass</a:t>
            </a:r>
            <a:r>
              <a:rPr lang="de-DE" altLang="zh-CN" sz="2800" dirty="0" smtClean="0"/>
              <a:t> mein Freund </a:t>
            </a:r>
            <a:r>
              <a:rPr lang="de-DE" altLang="zh-CN" sz="2800" dirty="0" smtClean="0">
                <a:solidFill>
                  <a:srgbClr val="FF0000"/>
                </a:solidFill>
              </a:rPr>
              <a:t>nicht</a:t>
            </a:r>
            <a:r>
              <a:rPr lang="de-DE" altLang="zh-CN" sz="2800" dirty="0" smtClean="0"/>
              <a:t> dumm ist.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130393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Users\Administrator\AppData\Roaming\Tencent\Users\493525575\QQ\WinTemp\RichOle\ABLE)FNJCUJGE6SVU6BU{0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720"/>
            <a:ext cx="4860032" cy="3371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圆角矩形 2"/>
          <p:cNvSpPr/>
          <p:nvPr/>
        </p:nvSpPr>
        <p:spPr>
          <a:xfrm>
            <a:off x="1475656" y="122902"/>
            <a:ext cx="6143668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Wie soll dein Freund sein?</a:t>
            </a:r>
            <a:endParaRPr lang="zh-CN" altLang="en-US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908720"/>
            <a:ext cx="2952328" cy="3370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913330"/>
            <a:ext cx="4536504" cy="3972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4427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475656" y="44624"/>
            <a:ext cx="6143668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Wie soll deine Freundin sein?</a:t>
            </a:r>
            <a:endParaRPr lang="zh-CN" altLang="en-US" sz="4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1929" y="908720"/>
            <a:ext cx="3006669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85310"/>
            <a:ext cx="3096344" cy="3900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C:\Users\Administrator\AppData\Roaming\Tencent\Users\493525575\QQ\WinTemp\RichOle\VK$W{1)J95IFP8VBG1NN(QX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9" y="3480916"/>
            <a:ext cx="4680520" cy="3377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70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03500200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1" y="1071546"/>
            <a:ext cx="3534035" cy="5000660"/>
          </a:xfrm>
          <a:prstGeom prst="rect">
            <a:avLst/>
          </a:prstGeom>
        </p:spPr>
      </p:pic>
      <p:pic>
        <p:nvPicPr>
          <p:cNvPr id="4" name="图片 3" descr="Img263239028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000108"/>
            <a:ext cx="3352800" cy="4762500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1714480" y="142852"/>
            <a:ext cx="6143668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Komparative</a:t>
            </a:r>
            <a:r>
              <a:rPr lang="en-US" altLang="zh-CN" sz="4000" dirty="0" smtClean="0"/>
              <a:t> </a:t>
            </a:r>
            <a:r>
              <a:rPr lang="zh-CN" altLang="en-US" sz="4000" dirty="0" smtClean="0"/>
              <a:t>比较级</a:t>
            </a:r>
            <a:endParaRPr lang="zh-CN" altLang="en-US" sz="4000" dirty="0"/>
          </a:p>
        </p:txBody>
      </p:sp>
      <p:sp>
        <p:nvSpPr>
          <p:cNvPr id="6" name="矩形 5"/>
          <p:cNvSpPr/>
          <p:nvPr/>
        </p:nvSpPr>
        <p:spPr>
          <a:xfrm>
            <a:off x="0" y="5214950"/>
            <a:ext cx="4857752" cy="1643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chemeClr val="tx1"/>
                </a:solidFill>
              </a:rPr>
              <a:t>Die Frau links ist größer, schlanker und schöner als die Frau rechts.  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57752" y="5214950"/>
            <a:ext cx="4286248" cy="1643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chemeClr val="tx1"/>
                </a:solidFill>
              </a:rPr>
              <a:t>Der Mann hinten ist größer, und stärker als der Mann vorne.  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008728112145968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3058"/>
            <a:ext cx="5477602" cy="3888884"/>
          </a:xfrm>
          <a:prstGeom prst="rect">
            <a:avLst/>
          </a:prstGeom>
        </p:spPr>
      </p:pic>
      <p:pic>
        <p:nvPicPr>
          <p:cNvPr id="3" name="图片 2" descr="256958506239188445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3321843"/>
            <a:ext cx="4714876" cy="3536157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572000" y="0"/>
            <a:ext cx="4572000" cy="1643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chemeClr val="tx1"/>
                </a:solidFill>
              </a:rPr>
              <a:t>Der Vater links ist größer und älter als der Sohn rechts.  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5214950"/>
            <a:ext cx="4357686" cy="1643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chemeClr val="tx1"/>
                </a:solidFill>
              </a:rPr>
              <a:t>Die Schüler oben sind reicher als die Schüler unten  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285852" y="142852"/>
            <a:ext cx="7000924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Adjektive: Komparativformen</a:t>
            </a:r>
            <a:endParaRPr lang="zh-CN" altLang="en-US" sz="4000" dirty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214282" y="1071546"/>
          <a:ext cx="8929718" cy="45005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8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8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80478">
                <a:tc>
                  <a:txBody>
                    <a:bodyPr/>
                    <a:lstStyle/>
                    <a:p>
                      <a:pPr algn="ctr"/>
                      <a:r>
                        <a:rPr lang="de-DE" altLang="zh-CN" sz="3200" dirty="0" smtClean="0"/>
                        <a:t>regelmäßig </a:t>
                      </a:r>
                      <a:r>
                        <a:rPr lang="en-US" altLang="zh-CN" sz="3200" dirty="0" smtClean="0"/>
                        <a:t>+ </a:t>
                      </a:r>
                      <a:r>
                        <a:rPr lang="de-DE" altLang="zh-CN" sz="3200" dirty="0" smtClean="0"/>
                        <a:t>-er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3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regelmäßig mit Umlaut  </a:t>
                      </a:r>
                      <a:r>
                        <a:rPr lang="en-US" altLang="zh-CN" sz="3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+ </a:t>
                      </a:r>
                      <a:r>
                        <a:rPr lang="de-DE" altLang="zh-CN" sz="3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-er a/ä,</a:t>
                      </a:r>
                      <a:r>
                        <a:rPr lang="de-DE" altLang="zh-CN" sz="32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o/ö, u/ü</a:t>
                      </a:r>
                      <a:endParaRPr lang="zh-CN" altLang="en-US" sz="32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335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335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3353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335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335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3353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85720" y="2214554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sportlich - sportlich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285720" y="2786058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ruhig - ruhig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285720" y="3357562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hübsch -hübsch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29190" y="2214554"/>
            <a:ext cx="2071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alt - </a:t>
            </a:r>
            <a:r>
              <a:rPr lang="de-DE" altLang="zh-CN" sz="3200" dirty="0" smtClean="0">
                <a:solidFill>
                  <a:srgbClr val="FF0000"/>
                </a:solidFill>
              </a:rPr>
              <a:t>ä</a:t>
            </a:r>
            <a:r>
              <a:rPr lang="de-DE" altLang="zh-CN" sz="3200" dirty="0" smtClean="0"/>
              <a:t>lt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4929190" y="2786058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arm- </a:t>
            </a:r>
            <a:r>
              <a:rPr lang="de-DE" altLang="zh-CN" sz="3200" dirty="0" smtClean="0">
                <a:solidFill>
                  <a:srgbClr val="FF0000"/>
                </a:solidFill>
              </a:rPr>
              <a:t>ä</a:t>
            </a:r>
            <a:r>
              <a:rPr lang="de-DE" altLang="zh-CN" sz="3200" dirty="0" smtClean="0"/>
              <a:t>rm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4929190" y="3357562"/>
            <a:ext cx="3071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groß- gr</a:t>
            </a:r>
            <a:r>
              <a:rPr lang="de-DE" altLang="zh-CN" sz="3200" dirty="0" smtClean="0">
                <a:solidFill>
                  <a:srgbClr val="FF0000"/>
                </a:solidFill>
              </a:rPr>
              <a:t>ö</a:t>
            </a:r>
            <a:r>
              <a:rPr lang="de-DE" altLang="zh-CN" sz="3200" dirty="0" smtClean="0"/>
              <a:t>ß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4929190" y="3929066"/>
            <a:ext cx="3071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dumm- d</a:t>
            </a:r>
            <a:r>
              <a:rPr lang="de-DE" altLang="zh-CN" sz="3200" dirty="0" smtClean="0">
                <a:solidFill>
                  <a:srgbClr val="FF0000"/>
                </a:solidFill>
              </a:rPr>
              <a:t>ü</a:t>
            </a:r>
            <a:r>
              <a:rPr lang="de-DE" altLang="zh-CN" sz="3200" dirty="0" smtClean="0"/>
              <a:t>mm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4929190" y="4429132"/>
            <a:ext cx="3071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jung- j</a:t>
            </a:r>
            <a:r>
              <a:rPr lang="de-DE" altLang="zh-CN" sz="3200" dirty="0" smtClean="0">
                <a:solidFill>
                  <a:srgbClr val="FF0000"/>
                </a:solidFill>
              </a:rPr>
              <a:t>ü</a:t>
            </a:r>
            <a:r>
              <a:rPr lang="de-DE" altLang="zh-CN" sz="3200" dirty="0" smtClean="0"/>
              <a:t>ng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5000628" y="5000636"/>
            <a:ext cx="3071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klug- kl</a:t>
            </a:r>
            <a:r>
              <a:rPr lang="de-DE" altLang="zh-CN" sz="3200" dirty="0" smtClean="0">
                <a:solidFill>
                  <a:srgbClr val="FF0000"/>
                </a:solidFill>
              </a:rPr>
              <a:t>ü</a:t>
            </a:r>
            <a:r>
              <a:rPr lang="de-DE" altLang="zh-CN" sz="3200" dirty="0" smtClean="0"/>
              <a:t>g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285720" y="3857628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normal -normal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5720" y="4429132"/>
            <a:ext cx="4429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vorsichtig -vorsichtig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5720" y="4929198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lustig -lustig</a:t>
            </a:r>
            <a:r>
              <a:rPr lang="de-DE" altLang="zh-CN" sz="3200" dirty="0" smtClean="0">
                <a:solidFill>
                  <a:srgbClr val="FF0000"/>
                </a:solidFill>
              </a:rPr>
              <a:t>er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285852" y="142852"/>
            <a:ext cx="7000924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Adjektive: Komparativformen</a:t>
            </a:r>
            <a:endParaRPr lang="zh-CN" altLang="en-US" sz="4000" dirty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1071538" y="1357298"/>
          <a:ext cx="7643866" cy="30913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219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219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43008">
                <a:tc rowSpan="3">
                  <a:txBody>
                    <a:bodyPr/>
                    <a:lstStyle/>
                    <a:p>
                      <a:pPr algn="ctr"/>
                      <a:endParaRPr lang="de-DE" altLang="zh-CN" sz="3200" dirty="0" smtClean="0"/>
                    </a:p>
                    <a:p>
                      <a:pPr algn="ctr"/>
                      <a:endParaRPr lang="de-DE" altLang="zh-CN" sz="3200" dirty="0" smtClean="0"/>
                    </a:p>
                    <a:p>
                      <a:pPr algn="ctr"/>
                      <a:r>
                        <a:rPr lang="de-DE" altLang="zh-CN" sz="3200" dirty="0" smtClean="0"/>
                        <a:t>unregelmäßige Formen 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415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4155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072066" y="1785926"/>
            <a:ext cx="3143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gut - </a:t>
            </a:r>
            <a:r>
              <a:rPr lang="de-DE" altLang="zh-CN" sz="3200" dirty="0" smtClean="0">
                <a:solidFill>
                  <a:srgbClr val="FF0000"/>
                </a:solidFill>
              </a:rPr>
              <a:t>besser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143504" y="2714620"/>
            <a:ext cx="3143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gern - </a:t>
            </a:r>
            <a:r>
              <a:rPr lang="de-DE" altLang="zh-CN" sz="3200" dirty="0" smtClean="0">
                <a:solidFill>
                  <a:srgbClr val="FF0000"/>
                </a:solidFill>
              </a:rPr>
              <a:t>lieber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5214942" y="3571876"/>
            <a:ext cx="3143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viel - </a:t>
            </a:r>
            <a:r>
              <a:rPr lang="de-DE" altLang="zh-CN" sz="3200" dirty="0" smtClean="0">
                <a:solidFill>
                  <a:srgbClr val="FF0000"/>
                </a:solidFill>
              </a:rPr>
              <a:t>mehr</a:t>
            </a:r>
            <a:r>
              <a:rPr lang="de-DE" altLang="zh-CN" sz="3200" dirty="0" smtClean="0"/>
              <a:t> 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5352"/>
            <a:ext cx="4544194" cy="2808312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1285852" y="142852"/>
            <a:ext cx="7000924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Vergleiche</a:t>
            </a:r>
            <a:endParaRPr lang="zh-CN" altLang="en-US" sz="4000" dirty="0"/>
          </a:p>
        </p:txBody>
      </p:sp>
      <p:sp>
        <p:nvSpPr>
          <p:cNvPr id="5" name="圆角矩形标注 4"/>
          <p:cNvSpPr/>
          <p:nvPr/>
        </p:nvSpPr>
        <p:spPr>
          <a:xfrm>
            <a:off x="5076056" y="1052736"/>
            <a:ext cx="4067944" cy="2520280"/>
          </a:xfrm>
          <a:prstGeom prst="wedgeRoundRectCallout">
            <a:avLst>
              <a:gd name="adj1" fmla="val -79493"/>
              <a:gd name="adj2" fmla="val 140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de-DE" altLang="zh-CN" sz="2800" dirty="0">
                <a:solidFill>
                  <a:prstClr val="black"/>
                </a:solidFill>
              </a:rPr>
              <a:t>Mein </a:t>
            </a:r>
            <a:r>
              <a:rPr lang="de-DE" altLang="zh-CN" sz="2800" dirty="0" smtClean="0">
                <a:solidFill>
                  <a:prstClr val="black"/>
                </a:solidFill>
              </a:rPr>
              <a:t>Bruder </a:t>
            </a:r>
            <a:r>
              <a:rPr lang="de-DE" altLang="zh-CN" sz="2800" dirty="0">
                <a:solidFill>
                  <a:prstClr val="black"/>
                </a:solidFill>
              </a:rPr>
              <a:t>ist </a:t>
            </a:r>
            <a:r>
              <a:rPr lang="de-DE" altLang="zh-CN" sz="2800" dirty="0" smtClean="0">
                <a:solidFill>
                  <a:srgbClr val="FF0000"/>
                </a:solidFill>
              </a:rPr>
              <a:t>älter als </a:t>
            </a:r>
            <a:r>
              <a:rPr lang="de-DE" altLang="zh-CN" sz="2800" dirty="0">
                <a:solidFill>
                  <a:prstClr val="black"/>
                </a:solidFill>
              </a:rPr>
              <a:t>ich. </a:t>
            </a:r>
            <a:endParaRPr lang="de-DE" altLang="zh-CN" sz="2800" dirty="0" smtClean="0">
              <a:solidFill>
                <a:prstClr val="black"/>
              </a:solidFill>
            </a:endParaRPr>
          </a:p>
          <a:p>
            <a:pPr lvl="0" algn="ctr"/>
            <a:r>
              <a:rPr lang="de-DE" altLang="zh-CN" sz="2800" dirty="0" smtClean="0">
                <a:solidFill>
                  <a:prstClr val="black"/>
                </a:solidFill>
              </a:rPr>
              <a:t>Er ist </a:t>
            </a:r>
            <a:r>
              <a:rPr lang="de-DE" altLang="zh-CN" sz="2800" dirty="0" smtClean="0">
                <a:solidFill>
                  <a:srgbClr val="FF0000"/>
                </a:solidFill>
              </a:rPr>
              <a:t>genauso</a:t>
            </a:r>
            <a:r>
              <a:rPr lang="de-DE" altLang="zh-CN" sz="2800" dirty="0" smtClean="0">
                <a:solidFill>
                  <a:prstClr val="black"/>
                </a:solidFill>
              </a:rPr>
              <a:t> groß </a:t>
            </a:r>
            <a:r>
              <a:rPr lang="de-DE" altLang="zh-CN" sz="2800" dirty="0" smtClean="0">
                <a:solidFill>
                  <a:srgbClr val="FF0000"/>
                </a:solidFill>
              </a:rPr>
              <a:t>wie</a:t>
            </a:r>
            <a:r>
              <a:rPr lang="de-DE" altLang="zh-CN" sz="2800" dirty="0" smtClean="0">
                <a:solidFill>
                  <a:prstClr val="black"/>
                </a:solidFill>
              </a:rPr>
              <a:t> ich./Wir sind </a:t>
            </a:r>
            <a:r>
              <a:rPr lang="de-DE" altLang="zh-CN" sz="2800" dirty="0" smtClean="0">
                <a:solidFill>
                  <a:srgbClr val="FF0000"/>
                </a:solidFill>
              </a:rPr>
              <a:t>gleich</a:t>
            </a:r>
            <a:r>
              <a:rPr lang="de-DE" altLang="zh-CN" sz="2800" dirty="0" smtClean="0">
                <a:solidFill>
                  <a:prstClr val="black"/>
                </a:solidFill>
              </a:rPr>
              <a:t> groß.</a:t>
            </a:r>
          </a:p>
          <a:p>
            <a:pPr lvl="0" algn="ctr"/>
            <a:r>
              <a:rPr lang="de-DE" altLang="zh-CN" sz="2800" dirty="0" smtClean="0">
                <a:solidFill>
                  <a:prstClr val="black"/>
                </a:solidFill>
              </a:rPr>
              <a:t>Aber er ist </a:t>
            </a:r>
            <a:r>
              <a:rPr lang="de-DE" altLang="zh-CN" sz="2800" dirty="0" smtClean="0">
                <a:solidFill>
                  <a:srgbClr val="FF0000"/>
                </a:solidFill>
              </a:rPr>
              <a:t>nicht so </a:t>
            </a:r>
            <a:r>
              <a:rPr lang="de-DE" altLang="zh-CN" sz="2800" dirty="0" smtClean="0">
                <a:solidFill>
                  <a:prstClr val="black"/>
                </a:solidFill>
              </a:rPr>
              <a:t>gut am Wasser </a:t>
            </a:r>
            <a:r>
              <a:rPr lang="de-DE" altLang="zh-CN" sz="2800" dirty="0" smtClean="0">
                <a:solidFill>
                  <a:srgbClr val="FF0000"/>
                </a:solidFill>
              </a:rPr>
              <a:t>wie</a:t>
            </a:r>
            <a:r>
              <a:rPr lang="de-DE" altLang="zh-CN" sz="2800" dirty="0" smtClean="0">
                <a:solidFill>
                  <a:prstClr val="black"/>
                </a:solidFill>
              </a:rPr>
              <a:t> </a:t>
            </a:r>
            <a:r>
              <a:rPr lang="de-DE" altLang="zh-CN" sz="2800" dirty="0" smtClean="0">
                <a:solidFill>
                  <a:schemeClr val="tx1"/>
                </a:solidFill>
              </a:rPr>
              <a:t>ich</a:t>
            </a:r>
            <a:r>
              <a:rPr lang="de-DE" altLang="zh-CN" sz="2800" dirty="0" smtClean="0">
                <a:solidFill>
                  <a:prstClr val="black"/>
                </a:solidFill>
              </a:rPr>
              <a:t>.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6" name="圆角矩形标注 5"/>
          <p:cNvSpPr/>
          <p:nvPr/>
        </p:nvSpPr>
        <p:spPr>
          <a:xfrm>
            <a:off x="1979712" y="4312151"/>
            <a:ext cx="4067944" cy="2520280"/>
          </a:xfrm>
          <a:prstGeom prst="wedgeRoundRectCallout">
            <a:avLst>
              <a:gd name="adj1" fmla="val -59329"/>
              <a:gd name="adj2" fmla="val -68495"/>
              <a:gd name="adj3" fmla="val 1666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de-DE" altLang="zh-CN" sz="2800" dirty="0">
                <a:solidFill>
                  <a:prstClr val="black"/>
                </a:solidFill>
              </a:rPr>
              <a:t>Mein </a:t>
            </a:r>
            <a:r>
              <a:rPr lang="de-DE" altLang="zh-CN" sz="2800" dirty="0" smtClean="0">
                <a:solidFill>
                  <a:prstClr val="black"/>
                </a:solidFill>
              </a:rPr>
              <a:t>Bruder </a:t>
            </a:r>
            <a:r>
              <a:rPr lang="de-DE" altLang="zh-CN" sz="2800" dirty="0">
                <a:solidFill>
                  <a:prstClr val="black"/>
                </a:solidFill>
              </a:rPr>
              <a:t>ist </a:t>
            </a:r>
            <a:r>
              <a:rPr lang="de-DE" altLang="zh-CN" sz="2800" dirty="0" smtClean="0">
                <a:solidFill>
                  <a:srgbClr val="FF0000"/>
                </a:solidFill>
              </a:rPr>
              <a:t>jünger als </a:t>
            </a:r>
            <a:r>
              <a:rPr lang="de-DE" altLang="zh-CN" sz="2800" dirty="0">
                <a:solidFill>
                  <a:prstClr val="black"/>
                </a:solidFill>
              </a:rPr>
              <a:t>ich. </a:t>
            </a:r>
            <a:endParaRPr lang="de-DE" altLang="zh-CN" sz="2800" dirty="0" smtClean="0">
              <a:solidFill>
                <a:prstClr val="black"/>
              </a:solidFill>
            </a:endParaRPr>
          </a:p>
          <a:p>
            <a:pPr lvl="0" algn="ctr"/>
            <a:r>
              <a:rPr lang="de-DE" altLang="zh-CN" sz="2800" dirty="0" smtClean="0">
                <a:solidFill>
                  <a:prstClr val="black"/>
                </a:solidFill>
              </a:rPr>
              <a:t>Er ist </a:t>
            </a:r>
            <a:r>
              <a:rPr lang="de-DE" altLang="zh-CN" sz="2800" dirty="0" smtClean="0">
                <a:solidFill>
                  <a:srgbClr val="FF0000"/>
                </a:solidFill>
              </a:rPr>
              <a:t>genauso</a:t>
            </a:r>
            <a:r>
              <a:rPr lang="de-DE" altLang="zh-CN" sz="2800" dirty="0" smtClean="0">
                <a:solidFill>
                  <a:prstClr val="black"/>
                </a:solidFill>
              </a:rPr>
              <a:t> aktiv </a:t>
            </a:r>
            <a:r>
              <a:rPr lang="de-DE" altLang="zh-CN" sz="2800" dirty="0" smtClean="0">
                <a:solidFill>
                  <a:srgbClr val="FF0000"/>
                </a:solidFill>
              </a:rPr>
              <a:t>wie</a:t>
            </a:r>
            <a:r>
              <a:rPr lang="de-DE" altLang="zh-CN" sz="2800" dirty="0" smtClean="0">
                <a:solidFill>
                  <a:prstClr val="black"/>
                </a:solidFill>
              </a:rPr>
              <a:t> ich./Wir sind </a:t>
            </a:r>
            <a:r>
              <a:rPr lang="de-DE" altLang="zh-CN" sz="2800" dirty="0" smtClean="0">
                <a:solidFill>
                  <a:srgbClr val="FF0000"/>
                </a:solidFill>
              </a:rPr>
              <a:t>gleich</a:t>
            </a:r>
            <a:r>
              <a:rPr lang="de-DE" altLang="zh-CN" sz="2800" dirty="0" smtClean="0">
                <a:solidFill>
                  <a:prstClr val="black"/>
                </a:solidFill>
              </a:rPr>
              <a:t> aktiv.</a:t>
            </a:r>
          </a:p>
          <a:p>
            <a:pPr lvl="0" algn="ctr"/>
            <a:r>
              <a:rPr lang="de-DE" altLang="zh-CN" sz="2800" dirty="0" smtClean="0">
                <a:solidFill>
                  <a:prstClr val="black"/>
                </a:solidFill>
              </a:rPr>
              <a:t>Aber er ist </a:t>
            </a:r>
            <a:r>
              <a:rPr lang="de-DE" altLang="zh-CN" sz="2800" dirty="0" smtClean="0">
                <a:solidFill>
                  <a:srgbClr val="FF0000"/>
                </a:solidFill>
              </a:rPr>
              <a:t>nicht so </a:t>
            </a:r>
            <a:r>
              <a:rPr lang="de-DE" altLang="zh-CN" sz="2800" dirty="0" smtClean="0">
                <a:solidFill>
                  <a:prstClr val="black"/>
                </a:solidFill>
              </a:rPr>
              <a:t>gut am Feuer </a:t>
            </a:r>
            <a:r>
              <a:rPr lang="de-DE" altLang="zh-CN" sz="2800" dirty="0" smtClean="0">
                <a:solidFill>
                  <a:srgbClr val="FF0000"/>
                </a:solidFill>
              </a:rPr>
              <a:t>wie</a:t>
            </a:r>
            <a:r>
              <a:rPr lang="de-DE" altLang="zh-CN" sz="2800" dirty="0" smtClean="0">
                <a:solidFill>
                  <a:prstClr val="black"/>
                </a:solidFill>
              </a:rPr>
              <a:t> </a:t>
            </a:r>
            <a:r>
              <a:rPr lang="de-DE" altLang="zh-CN" sz="2800" dirty="0" smtClean="0">
                <a:solidFill>
                  <a:schemeClr val="tx1"/>
                </a:solidFill>
              </a:rPr>
              <a:t>ich</a:t>
            </a:r>
            <a:r>
              <a:rPr lang="de-DE" altLang="zh-CN" sz="2800" dirty="0" smtClean="0">
                <a:solidFill>
                  <a:prstClr val="black"/>
                </a:solidFill>
              </a:rPr>
              <a:t>.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564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3143240" y="0"/>
            <a:ext cx="3286148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Vergleiche</a:t>
            </a:r>
            <a:endParaRPr lang="zh-CN" altLang="en-US" sz="4000" dirty="0"/>
          </a:p>
        </p:txBody>
      </p:sp>
      <p:pic>
        <p:nvPicPr>
          <p:cNvPr id="3" name="图片 2" descr="20097241923579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4942" y="857232"/>
            <a:ext cx="3286128" cy="3810000"/>
          </a:xfrm>
          <a:prstGeom prst="rect">
            <a:avLst/>
          </a:prstGeom>
        </p:spPr>
      </p:pic>
      <p:pic>
        <p:nvPicPr>
          <p:cNvPr id="4" name="图片 3" descr="005545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000108"/>
            <a:ext cx="3857652" cy="337006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14282" y="4572008"/>
            <a:ext cx="4286248" cy="1643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chemeClr val="tx1"/>
                </a:solidFill>
              </a:rPr>
              <a:t>Mein Freund ist größer und stärker als ich. Aber er ist </a:t>
            </a:r>
            <a:r>
              <a:rPr lang="de-DE" altLang="zh-CN" sz="2800" dirty="0" smtClean="0">
                <a:solidFill>
                  <a:srgbClr val="FF0000"/>
                </a:solidFill>
              </a:rPr>
              <a:t>nicht so </a:t>
            </a:r>
            <a:r>
              <a:rPr lang="de-DE" altLang="zh-CN" sz="2800" dirty="0" smtClean="0">
                <a:solidFill>
                  <a:schemeClr val="tx1"/>
                </a:solidFill>
              </a:rPr>
              <a:t>cool wie </a:t>
            </a:r>
            <a:r>
              <a:rPr lang="de-DE" altLang="zh-CN" sz="2800" dirty="0" smtClean="0">
                <a:solidFill>
                  <a:srgbClr val="FF0000"/>
                </a:solidFill>
              </a:rPr>
              <a:t>ich</a:t>
            </a:r>
            <a:r>
              <a:rPr lang="de-DE" altLang="zh-CN" sz="2800" dirty="0" smtClean="0">
                <a:solidFill>
                  <a:schemeClr val="tx1"/>
                </a:solidFill>
              </a:rPr>
              <a:t>.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43438" y="4714884"/>
            <a:ext cx="4286248" cy="1643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chemeClr val="tx1"/>
                </a:solidFill>
              </a:rPr>
              <a:t>Meine Schwester ist </a:t>
            </a:r>
            <a:r>
              <a:rPr lang="de-DE" altLang="zh-CN" sz="2800" dirty="0" smtClean="0">
                <a:solidFill>
                  <a:srgbClr val="FF0000"/>
                </a:solidFill>
              </a:rPr>
              <a:t>genauso</a:t>
            </a:r>
            <a:r>
              <a:rPr lang="de-DE" altLang="zh-CN" sz="2800" dirty="0" smtClean="0">
                <a:solidFill>
                  <a:schemeClr val="tx1"/>
                </a:solidFill>
              </a:rPr>
              <a:t> groß </a:t>
            </a:r>
            <a:r>
              <a:rPr lang="de-DE" altLang="zh-CN" sz="2800" dirty="0" smtClean="0">
                <a:solidFill>
                  <a:srgbClr val="FF0000"/>
                </a:solidFill>
              </a:rPr>
              <a:t>wie</a:t>
            </a:r>
            <a:r>
              <a:rPr lang="de-DE" altLang="zh-CN" sz="2800" dirty="0" smtClean="0">
                <a:solidFill>
                  <a:schemeClr val="tx1"/>
                </a:solidFill>
              </a:rPr>
              <a:t> ich. Wir sind </a:t>
            </a:r>
            <a:r>
              <a:rPr lang="de-DE" altLang="zh-CN" sz="2800" dirty="0" smtClean="0">
                <a:solidFill>
                  <a:srgbClr val="FF0000"/>
                </a:solidFill>
              </a:rPr>
              <a:t>gleich</a:t>
            </a:r>
            <a:r>
              <a:rPr lang="de-DE" altLang="zh-CN" sz="2800" dirty="0" smtClean="0">
                <a:solidFill>
                  <a:schemeClr val="tx1"/>
                </a:solidFill>
              </a:rPr>
              <a:t> alt.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0" y="214290"/>
            <a:ext cx="4572032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Schreibt Vergleiche</a:t>
            </a:r>
            <a:endParaRPr lang="zh-CN" altLang="en-US" sz="4000" dirty="0"/>
          </a:p>
        </p:txBody>
      </p:sp>
      <p:pic>
        <p:nvPicPr>
          <p:cNvPr id="3" name="图片 2" descr="1-1006040933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142984"/>
            <a:ext cx="2867025" cy="3810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42844" y="4929174"/>
            <a:ext cx="4286248" cy="192882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chemeClr val="tx1"/>
                </a:solidFill>
              </a:rPr>
              <a:t>Hund ist größer als Katze. Hund ist genauso schön wie Katze. Aber Hund ist </a:t>
            </a:r>
            <a:r>
              <a:rPr lang="de-DE" altLang="zh-CN" sz="2800" dirty="0" smtClean="0">
                <a:solidFill>
                  <a:srgbClr val="FF0000"/>
                </a:solidFill>
              </a:rPr>
              <a:t>nicht so </a:t>
            </a:r>
            <a:r>
              <a:rPr lang="de-DE" altLang="zh-CN" sz="2800" dirty="0" smtClean="0">
                <a:solidFill>
                  <a:schemeClr val="tx1"/>
                </a:solidFill>
              </a:rPr>
              <a:t>frech wie </a:t>
            </a:r>
            <a:r>
              <a:rPr lang="de-DE" altLang="zh-CN" sz="2800" dirty="0" smtClean="0">
                <a:solidFill>
                  <a:srgbClr val="FF0000"/>
                </a:solidFill>
              </a:rPr>
              <a:t>Kartze</a:t>
            </a:r>
            <a:r>
              <a:rPr lang="de-DE" altLang="zh-CN" sz="2800" dirty="0" smtClean="0">
                <a:solidFill>
                  <a:schemeClr val="tx1"/>
                </a:solidFill>
              </a:rPr>
              <a:t>.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  <p:pic>
        <p:nvPicPr>
          <p:cNvPr id="5" name="图片 4" descr="36f05884e0afc97f66096e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214810" y="2571744"/>
            <a:ext cx="4929190" cy="17145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chemeClr val="tx1"/>
                </a:solidFill>
              </a:rPr>
              <a:t>Shnishi ist ernster als Kid. Kid ist genauso klug wie Shnishi. Sie sind gleich hübsch. 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660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857356" y="214290"/>
            <a:ext cx="5429288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Vergleiche in der Schule</a:t>
            </a:r>
            <a:endParaRPr lang="zh-CN" altLang="en-US" sz="4000" dirty="0"/>
          </a:p>
        </p:txBody>
      </p:sp>
      <p:sp>
        <p:nvSpPr>
          <p:cNvPr id="3" name="文本占位符 2"/>
          <p:cNvSpPr txBox="1">
            <a:spLocks/>
          </p:cNvSpPr>
          <p:nvPr/>
        </p:nvSpPr>
        <p:spPr>
          <a:xfrm>
            <a:off x="714348" y="1142984"/>
            <a:ext cx="8186738" cy="3582160"/>
          </a:xfrm>
          <a:prstGeom prst="rect">
            <a:avLst/>
          </a:prstGeom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Klasse </a:t>
            </a:r>
            <a:r>
              <a:rPr lang="de-DE" altLang="zh-CN" sz="3200" dirty="0">
                <a:latin typeface="+mn-lt"/>
                <a:ea typeface="+mn-ea"/>
              </a:rPr>
              <a:t>7</a:t>
            </a:r>
            <a:r>
              <a:rPr lang="de-DE" altLang="zh-CN" sz="3200" dirty="0" smtClean="0">
                <a:latin typeface="+mn-lt"/>
                <a:ea typeface="+mn-ea"/>
              </a:rPr>
              <a:t> hat mehr Schüler als Klasse 8. </a:t>
            </a:r>
            <a:endParaRPr lang="en-US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Nummer 7 ist genauso klug wie Nummer 17.</a:t>
            </a:r>
            <a:endParaRPr lang="en-US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Ich finde den Matheunterricht interessanter als Kunstunterricht.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Frau Ji ist hübscher als Nummer 24.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Herr Shu und Herr Liao sind größer als Frau Ji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.....</a:t>
            </a:r>
            <a:endParaRPr lang="de-DE" altLang="zh-CN" sz="3200" dirty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zh-CN" altLang="en-US" sz="3200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11053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0" y="122902"/>
            <a:ext cx="4572032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Schreibt Vergleiche</a:t>
            </a:r>
            <a:endParaRPr lang="zh-CN" altLang="en-US" sz="4000" dirty="0"/>
          </a:p>
        </p:txBody>
      </p:sp>
      <p:pic>
        <p:nvPicPr>
          <p:cNvPr id="1025" name="Picture 1" descr="C:\Users\Administrator\AppData\Roaming\Tencent\Users\493525575\QQ\WinTemp\RichOle\QGWGJ0H6AH9$3CV5`S~TJ8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63" y="1000108"/>
            <a:ext cx="7649108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dministrator\AppData\Roaming\Tencent\Users\493525575\QQ\WinTemp\RichOle\I4D3ZGJA)1)8HI`3ST@2QW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63" y="3789040"/>
            <a:ext cx="7649108" cy="2637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4582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0" y="122902"/>
            <a:ext cx="4572032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Schreibt Vergleiche</a:t>
            </a:r>
            <a:endParaRPr lang="zh-CN" altLang="en-US" sz="4000" dirty="0"/>
          </a:p>
        </p:txBody>
      </p:sp>
      <p:pic>
        <p:nvPicPr>
          <p:cNvPr id="2049" name="Picture 1" descr="C:\Users\Administrator\AppData\Roaming\Tencent\Users\493525575\QQ\WinTemp\RichOle\0L9IQ[Q~CVSK{Y6HSTVR11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21670"/>
            <a:ext cx="7488832" cy="2564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dministrator\AppData\Roaming\Tencent\Users\493525575\QQ\WinTemp\RichOle\34U{G0JRF7[HRDS$B`37N(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645024"/>
            <a:ext cx="7488832" cy="2720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433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214282" y="214290"/>
            <a:ext cx="5437838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Komplimente</a:t>
            </a:r>
            <a:r>
              <a:rPr lang="en-US" altLang="zh-CN" sz="4000" dirty="0" smtClean="0"/>
              <a:t> </a:t>
            </a:r>
            <a:r>
              <a:rPr lang="zh-CN" altLang="en-US" sz="4000" dirty="0" smtClean="0"/>
              <a:t>称赞</a:t>
            </a:r>
            <a:endParaRPr lang="zh-CN" altLang="en-US" sz="4000" dirty="0"/>
          </a:p>
        </p:txBody>
      </p:sp>
      <p:sp>
        <p:nvSpPr>
          <p:cNvPr id="3" name="文本占位符 2"/>
          <p:cNvSpPr txBox="1">
            <a:spLocks/>
          </p:cNvSpPr>
          <p:nvPr/>
        </p:nvSpPr>
        <p:spPr>
          <a:xfrm>
            <a:off x="428596" y="1142984"/>
            <a:ext cx="8429652" cy="5286412"/>
          </a:xfrm>
          <a:prstGeom prst="rect">
            <a:avLst/>
          </a:prstGeom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3200" dirty="0" err="1" smtClean="0">
                <a:latin typeface="+mn-lt"/>
                <a:ea typeface="+mn-ea"/>
              </a:rPr>
              <a:t>echt</a:t>
            </a:r>
            <a:r>
              <a:rPr lang="zh-CN" altLang="en-US" sz="3200" dirty="0" smtClean="0">
                <a:latin typeface="+mn-lt"/>
                <a:ea typeface="+mn-ea"/>
              </a:rPr>
              <a:t>， 真的</a:t>
            </a:r>
            <a:endParaRPr lang="de-DE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Du bist echt klasse/ total nett/ echt cool.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>
                <a:latin typeface="+mn-lt"/>
                <a:ea typeface="+mn-ea"/>
              </a:rPr>
              <a:t>Ich finde dich </a:t>
            </a:r>
            <a:r>
              <a:rPr lang="de-DE" altLang="zh-CN" sz="3200">
                <a:latin typeface="+mn-lt"/>
                <a:ea typeface="+mn-ea"/>
              </a:rPr>
              <a:t>lieb/lustig</a:t>
            </a:r>
            <a:r>
              <a:rPr lang="de-DE" altLang="zh-CN" sz="3200" smtClean="0">
                <a:latin typeface="+mn-lt"/>
                <a:ea typeface="+mn-ea"/>
              </a:rPr>
              <a:t>.</a:t>
            </a:r>
            <a:endParaRPr lang="de-DE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Dein Kleid/Rock sieht toll/super aus.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Du kannst sehr gut singen/ toll tanzen/ gut schreiben.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Deine Augen/Haare sind so schön.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Mit dir kann ich lustig sein/so gut reden.</a:t>
            </a:r>
            <a:endParaRPr lang="de-DE" altLang="zh-CN" sz="3200" dirty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zh-CN" altLang="en-US" sz="3200" dirty="0">
              <a:latin typeface="+mn-lt"/>
              <a:ea typeface="+mn-ea"/>
            </a:endParaRPr>
          </a:p>
        </p:txBody>
      </p:sp>
      <p:sp>
        <p:nvSpPr>
          <p:cNvPr id="4" name="动作按钮: 声音 3">
            <a:hlinkClick r:id="rId3" action="ppaction://hlinkfile" highlightClick="1">
              <a:snd r:embed="rId2" name="applause.wav"/>
            </a:hlinkClick>
          </p:cNvPr>
          <p:cNvSpPr/>
          <p:nvPr/>
        </p:nvSpPr>
        <p:spPr>
          <a:xfrm>
            <a:off x="8244408" y="6309320"/>
            <a:ext cx="613840" cy="548680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1743" y="-76877"/>
            <a:ext cx="1368152" cy="13681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214282" y="214290"/>
            <a:ext cx="5437838" cy="78581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4000" dirty="0" smtClean="0"/>
              <a:t>Komplimente</a:t>
            </a:r>
            <a:r>
              <a:rPr lang="en-US" altLang="zh-CN" sz="4000" dirty="0" smtClean="0"/>
              <a:t> </a:t>
            </a:r>
            <a:r>
              <a:rPr lang="zh-CN" altLang="en-US" sz="4000" dirty="0" smtClean="0"/>
              <a:t>称赞</a:t>
            </a:r>
            <a:endParaRPr lang="zh-CN" altLang="en-US" sz="4000" dirty="0"/>
          </a:p>
        </p:txBody>
      </p:sp>
      <p:sp>
        <p:nvSpPr>
          <p:cNvPr id="3" name="文本占位符 2"/>
          <p:cNvSpPr txBox="1">
            <a:spLocks/>
          </p:cNvSpPr>
          <p:nvPr/>
        </p:nvSpPr>
        <p:spPr>
          <a:xfrm>
            <a:off x="428596" y="1142984"/>
            <a:ext cx="8429652" cy="5286412"/>
          </a:xfrm>
          <a:prstGeom prst="rect">
            <a:avLst/>
          </a:prstGeom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3200" dirty="0" err="1" smtClean="0">
                <a:latin typeface="+mn-lt"/>
                <a:ea typeface="+mn-ea"/>
              </a:rPr>
              <a:t>echt</a:t>
            </a:r>
            <a:r>
              <a:rPr lang="zh-CN" altLang="en-US" sz="3200" dirty="0" smtClean="0">
                <a:latin typeface="+mn-lt"/>
                <a:ea typeface="+mn-ea"/>
              </a:rPr>
              <a:t>， 真的</a:t>
            </a:r>
            <a:endParaRPr lang="de-DE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klasse</a:t>
            </a:r>
            <a:r>
              <a:rPr lang="zh-CN" altLang="en-US" sz="3200" dirty="0" smtClean="0">
                <a:latin typeface="+mn-lt"/>
                <a:ea typeface="+mn-ea"/>
              </a:rPr>
              <a:t>，极好的，了不起的，令人叫绝的</a:t>
            </a:r>
            <a:endParaRPr lang="de-DE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Du bist echt klasse/ total nett/ echt cool.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Dein Kleid/Rock sieht toll/super aus.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Du kannst sehr gut singen/ toll tanzen/ gut schreiben.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Deine Augen/Haare sind so schön.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Ich finde dich lieb/lustig.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Mit dir kann ich lustig sein/so gut reden.</a:t>
            </a:r>
            <a:endParaRPr lang="de-DE" altLang="zh-CN" sz="3200" dirty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zh-CN" altLang="en-US" sz="3200" dirty="0">
              <a:latin typeface="+mn-lt"/>
              <a:ea typeface="+mn-ea"/>
            </a:endParaRPr>
          </a:p>
        </p:txBody>
      </p:sp>
      <p:sp>
        <p:nvSpPr>
          <p:cNvPr id="4" name="动作按钮: 声音 3">
            <a:hlinkClick r:id="rId3" action="ppaction://hlinkfile" highlightClick="1">
              <a:snd r:embed="rId2" name="applause.wav"/>
            </a:hlinkClick>
          </p:cNvPr>
          <p:cNvSpPr/>
          <p:nvPr/>
        </p:nvSpPr>
        <p:spPr>
          <a:xfrm>
            <a:off x="8244408" y="6309320"/>
            <a:ext cx="613840" cy="548680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1743" y="-76877"/>
            <a:ext cx="1368152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83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2"/>
          <p:cNvSpPr txBox="1">
            <a:spLocks/>
          </p:cNvSpPr>
          <p:nvPr/>
        </p:nvSpPr>
        <p:spPr>
          <a:xfrm>
            <a:off x="357158" y="1357298"/>
            <a:ext cx="8186738" cy="4572032"/>
          </a:xfrm>
          <a:prstGeom prst="rect">
            <a:avLst/>
          </a:prstGeom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de-DE" altLang="zh-CN" sz="3200" dirty="0" smtClean="0">
                <a:latin typeface="+mn-lt"/>
                <a:ea typeface="+mn-ea"/>
              </a:rPr>
              <a:t>wütend,  adj.  </a:t>
            </a:r>
            <a:r>
              <a:rPr lang="zh-CN" altLang="en-US" sz="3200" dirty="0" smtClean="0">
                <a:latin typeface="+mn-lt"/>
                <a:ea typeface="+mn-ea"/>
              </a:rPr>
              <a:t>盛怒的，暴怒的</a:t>
            </a:r>
            <a:endParaRPr lang="en-US" altLang="zh-CN" sz="3200" dirty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3200" dirty="0" err="1" smtClean="0">
                <a:latin typeface="+mn-lt"/>
                <a:ea typeface="+mn-ea"/>
              </a:rPr>
              <a:t>lösen</a:t>
            </a:r>
            <a:r>
              <a:rPr lang="en-US" altLang="zh-CN" sz="3200" dirty="0" smtClean="0">
                <a:latin typeface="+mn-lt"/>
                <a:ea typeface="+mn-ea"/>
              </a:rPr>
              <a:t>, </a:t>
            </a:r>
            <a:r>
              <a:rPr lang="en-US" altLang="zh-CN" sz="3200" dirty="0" err="1" smtClean="0">
                <a:latin typeface="+mn-lt"/>
                <a:ea typeface="+mn-ea"/>
              </a:rPr>
              <a:t>vt</a:t>
            </a:r>
            <a:r>
              <a:rPr lang="en-US" altLang="zh-CN" sz="3200" dirty="0" smtClean="0">
                <a:latin typeface="+mn-lt"/>
                <a:ea typeface="+mn-ea"/>
              </a:rPr>
              <a:t>. </a:t>
            </a:r>
            <a:r>
              <a:rPr lang="zh-CN" altLang="en-US" sz="3200" dirty="0" smtClean="0">
                <a:latin typeface="+mn-lt"/>
                <a:ea typeface="+mn-ea"/>
              </a:rPr>
              <a:t>解决</a:t>
            </a:r>
            <a:endParaRPr lang="en-US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3200" dirty="0" err="1" smtClean="0">
                <a:latin typeface="+mn-lt"/>
                <a:ea typeface="+mn-ea"/>
              </a:rPr>
              <a:t>reden</a:t>
            </a:r>
            <a:r>
              <a:rPr lang="de-DE" altLang="zh-CN" sz="3200" dirty="0" smtClean="0">
                <a:latin typeface="+mn-lt"/>
                <a:ea typeface="+mn-ea"/>
              </a:rPr>
              <a:t>, v</a:t>
            </a:r>
            <a:r>
              <a:rPr lang="en-US" altLang="zh-CN" sz="3200" dirty="0" err="1" smtClean="0">
                <a:latin typeface="+mn-lt"/>
                <a:ea typeface="+mn-ea"/>
              </a:rPr>
              <a:t>i</a:t>
            </a:r>
            <a:r>
              <a:rPr lang="de-DE" altLang="zh-CN" sz="3200" dirty="0" smtClean="0">
                <a:latin typeface="+mn-lt"/>
                <a:ea typeface="+mn-ea"/>
              </a:rPr>
              <a:t>. </a:t>
            </a:r>
            <a:r>
              <a:rPr lang="zh-CN" altLang="en-US" sz="3200" dirty="0" smtClean="0">
                <a:latin typeface="+mn-lt"/>
                <a:ea typeface="+mn-ea"/>
              </a:rPr>
              <a:t>交谈</a:t>
            </a:r>
            <a:endParaRPr lang="en-US" altLang="zh-CN" sz="3200" dirty="0"/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3200" dirty="0" err="1" smtClean="0">
                <a:latin typeface="+mn-lt"/>
                <a:ea typeface="+mn-ea"/>
              </a:rPr>
              <a:t>verschieden</a:t>
            </a:r>
            <a:r>
              <a:rPr lang="de-DE" altLang="zh-CN" sz="3200" dirty="0" smtClean="0">
                <a:latin typeface="+mn-lt"/>
                <a:ea typeface="+mn-ea"/>
              </a:rPr>
              <a:t>, adj.  </a:t>
            </a:r>
            <a:r>
              <a:rPr lang="zh-CN" altLang="en-US" sz="3200" dirty="0" smtClean="0">
                <a:latin typeface="+mn-lt"/>
                <a:ea typeface="+mn-ea"/>
              </a:rPr>
              <a:t>不同的</a:t>
            </a:r>
            <a:endParaRPr lang="en-US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3200" dirty="0" err="1" smtClean="0">
                <a:latin typeface="+mn-lt"/>
                <a:ea typeface="+mn-ea"/>
              </a:rPr>
              <a:t>brauchen</a:t>
            </a:r>
            <a:r>
              <a:rPr lang="en-US" altLang="zh-CN" sz="3200" dirty="0" smtClean="0">
                <a:latin typeface="+mn-lt"/>
                <a:ea typeface="+mn-ea"/>
              </a:rPr>
              <a:t>, </a:t>
            </a:r>
            <a:r>
              <a:rPr lang="en-US" altLang="zh-CN" sz="3200" dirty="0" err="1" smtClean="0">
                <a:latin typeface="+mn-lt"/>
                <a:ea typeface="+mn-ea"/>
              </a:rPr>
              <a:t>vt</a:t>
            </a:r>
            <a:r>
              <a:rPr lang="en-US" altLang="zh-CN" sz="3200" dirty="0" smtClean="0">
                <a:latin typeface="+mn-lt"/>
                <a:ea typeface="+mn-ea"/>
              </a:rPr>
              <a:t>. </a:t>
            </a:r>
            <a:r>
              <a:rPr lang="zh-CN" altLang="en-US" sz="3200" dirty="0" smtClean="0">
                <a:latin typeface="+mn-lt"/>
                <a:ea typeface="+mn-ea"/>
              </a:rPr>
              <a:t>需要</a:t>
            </a:r>
            <a:endParaRPr lang="en-US" altLang="zh-CN" sz="3200" dirty="0" smtClean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3200" dirty="0" err="1" smtClean="0">
                <a:latin typeface="+mn-lt"/>
                <a:ea typeface="+mn-ea"/>
              </a:rPr>
              <a:t>passieren</a:t>
            </a:r>
            <a:r>
              <a:rPr lang="en-US" altLang="zh-CN" sz="3200" dirty="0" smtClean="0">
                <a:latin typeface="+mn-lt"/>
                <a:ea typeface="+mn-ea"/>
              </a:rPr>
              <a:t>, vi. </a:t>
            </a:r>
            <a:r>
              <a:rPr lang="zh-CN" altLang="en-US" sz="3200" dirty="0" smtClean="0">
                <a:latin typeface="+mn-lt"/>
                <a:ea typeface="+mn-ea"/>
              </a:rPr>
              <a:t>发生</a:t>
            </a:r>
            <a:r>
              <a:rPr lang="en-US" altLang="zh-CN" sz="3200" dirty="0" smtClean="0">
                <a:latin typeface="+mn-lt"/>
                <a:ea typeface="+mn-ea"/>
              </a:rPr>
              <a:t> </a:t>
            </a:r>
            <a:endParaRPr lang="de-DE" altLang="zh-CN" sz="3200" dirty="0">
              <a:latin typeface="+mn-lt"/>
              <a:ea typeface="+mn-ea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zh-CN" altLang="en-US" sz="3200" dirty="0">
              <a:latin typeface="+mn-lt"/>
              <a:ea typeface="+mn-ea"/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214313" y="142875"/>
            <a:ext cx="4143375" cy="785813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de-DE" altLang="zh-CN" sz="4400">
                <a:latin typeface="+mj-lt"/>
                <a:ea typeface="+mj-ea"/>
                <a:cs typeface="+mj-cs"/>
              </a:rPr>
              <a:t>Wörter</a:t>
            </a:r>
            <a:endParaRPr lang="zh-CN" altLang="en-US" sz="4400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86317"/>
            <a:ext cx="7776864" cy="5832648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467544" y="188640"/>
            <a:ext cx="417646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err="1" smtClean="0"/>
              <a:t>Lachen</a:t>
            </a:r>
            <a:r>
              <a:rPr lang="en-US" altLang="zh-CN" sz="3200" dirty="0" smtClean="0"/>
              <a:t> und </a:t>
            </a:r>
            <a:r>
              <a:rPr lang="en-US" altLang="zh-CN" sz="3200" dirty="0" err="1" smtClean="0"/>
              <a:t>lernen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54377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22602542O03V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928670"/>
            <a:ext cx="4810639" cy="3571900"/>
          </a:xfrm>
          <a:prstGeom prst="rect">
            <a:avLst/>
          </a:prstGeom>
        </p:spPr>
      </p:pic>
      <p:pic>
        <p:nvPicPr>
          <p:cNvPr id="3" name="图片 2" descr="11332341392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071546"/>
            <a:ext cx="4736308" cy="3071834"/>
          </a:xfrm>
          <a:prstGeom prst="rect">
            <a:avLst/>
          </a:prstGeom>
        </p:spPr>
      </p:pic>
      <p:pic>
        <p:nvPicPr>
          <p:cNvPr id="4" name="图片 3" descr="4479135057_5f381bea5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1500166" y="0"/>
            <a:ext cx="6500812" cy="7858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b="1" dirty="0">
                <a:solidFill>
                  <a:schemeClr val="tx1"/>
                </a:solidFill>
              </a:rPr>
              <a:t>Verben mit Dativformen</a:t>
            </a:r>
            <a:endParaRPr lang="zh-CN" altLang="en-US" sz="3600" b="1" dirty="0">
              <a:solidFill>
                <a:schemeClr val="tx1"/>
              </a:solidFill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2071670" y="1000108"/>
            <a:ext cx="2500330" cy="64294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b="1" dirty="0">
                <a:solidFill>
                  <a:schemeClr val="tx1"/>
                </a:solidFill>
              </a:rPr>
              <a:t>schmecken</a:t>
            </a:r>
            <a:endParaRPr lang="zh-CN" altLang="en-US" sz="3600" b="1" dirty="0">
              <a:solidFill>
                <a:schemeClr val="tx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572000" y="1000108"/>
            <a:ext cx="2714644" cy="71438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latin typeface="+mn-ea"/>
              </a:rPr>
              <a:t>吃起来有</a:t>
            </a:r>
            <a:r>
              <a:rPr lang="en-US" altLang="zh-CN" sz="2800" dirty="0" smtClean="0">
                <a:latin typeface="+mn-ea"/>
              </a:rPr>
              <a:t>… </a:t>
            </a:r>
            <a:r>
              <a:rPr lang="zh-CN" altLang="en-US" sz="2800" dirty="0" smtClean="0">
                <a:latin typeface="+mn-ea"/>
              </a:rPr>
              <a:t>味</a:t>
            </a:r>
            <a:endParaRPr lang="zh-CN" altLang="en-US" sz="2800" dirty="0">
              <a:latin typeface="+mn-ea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1142976" y="1785926"/>
            <a:ext cx="7500990" cy="507207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785918" y="1857364"/>
            <a:ext cx="5857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/>
              <a:t>Wem </a:t>
            </a:r>
            <a:r>
              <a:rPr lang="de-DE" altLang="zh-CN" sz="3200" smtClean="0"/>
              <a:t>schmecken </a:t>
            </a:r>
            <a:r>
              <a:rPr lang="de-DE" altLang="zh-CN" sz="3200" dirty="0" smtClean="0"/>
              <a:t>die Brote </a:t>
            </a:r>
            <a:r>
              <a:rPr lang="de-DE" altLang="zh-CN" sz="3200" dirty="0"/>
              <a:t>gut?</a:t>
            </a:r>
            <a:endParaRPr lang="zh-CN" altLang="en-US" sz="3200" dirty="0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785918" y="2285992"/>
            <a:ext cx="4143404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de-DE" altLang="zh-CN" sz="3200" dirty="0" smtClean="0"/>
              <a:t>Es </a:t>
            </a:r>
            <a:r>
              <a:rPr lang="de-DE" altLang="zh-CN" sz="3200" dirty="0"/>
              <a:t>schmeckt mir gut.</a:t>
            </a:r>
            <a:endParaRPr lang="zh-CN" altLang="en-US" sz="3200" dirty="0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785918" y="2714620"/>
            <a:ext cx="67151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de-DE" altLang="zh-CN" sz="3200" dirty="0" smtClean="0"/>
              <a:t>Die Brote schmecken dir nicht gut</a:t>
            </a:r>
            <a:r>
              <a:rPr lang="de-DE" altLang="zh-CN" sz="3200" dirty="0"/>
              <a:t>.</a:t>
            </a:r>
            <a:endParaRPr lang="zh-CN" altLang="en-US" sz="3200" dirty="0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785918" y="3286124"/>
            <a:ext cx="55006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 dirty="0"/>
              <a:t>Das </a:t>
            </a:r>
            <a:r>
              <a:rPr lang="de-DE" altLang="zh-CN" sz="3200" dirty="0" smtClean="0"/>
              <a:t>Brot </a:t>
            </a:r>
            <a:r>
              <a:rPr lang="de-DE" altLang="zh-CN" sz="3200" dirty="0"/>
              <a:t>schmeckt ihm gut.</a:t>
            </a:r>
            <a:endParaRPr lang="zh-CN" altLang="en-US" sz="3200" dirty="0"/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714480" y="3786190"/>
            <a:ext cx="642942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de-DE" altLang="zh-CN" sz="3200" dirty="0"/>
              <a:t>Das </a:t>
            </a:r>
            <a:r>
              <a:rPr lang="de-DE" altLang="zh-CN" sz="3200" dirty="0" smtClean="0"/>
              <a:t>Brot </a:t>
            </a:r>
            <a:r>
              <a:rPr lang="de-DE" altLang="zh-CN" sz="3200" dirty="0"/>
              <a:t>schmeckt ihr </a:t>
            </a:r>
            <a:r>
              <a:rPr lang="de-DE" altLang="zh-CN" sz="3200" dirty="0" smtClean="0"/>
              <a:t>nicht gut</a:t>
            </a:r>
            <a:r>
              <a:rPr lang="de-DE" altLang="zh-CN" sz="3200" dirty="0"/>
              <a:t>.</a:t>
            </a:r>
            <a:endParaRPr lang="zh-CN" altLang="en-US" sz="3200" dirty="0"/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714480" y="4357694"/>
            <a:ext cx="55006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de-DE" altLang="zh-CN" sz="3200" dirty="0" smtClean="0"/>
              <a:t>Die Brote schmecken </a:t>
            </a:r>
            <a:r>
              <a:rPr lang="de-DE" altLang="zh-CN" sz="3200" dirty="0"/>
              <a:t>uns gut.</a:t>
            </a:r>
            <a:endParaRPr lang="zh-CN" altLang="en-US" sz="3200" dirty="0"/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571604" y="4929198"/>
            <a:ext cx="5929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 dirty="0" smtClean="0"/>
              <a:t> Die </a:t>
            </a:r>
            <a:r>
              <a:rPr lang="de-DE" altLang="zh-CN" sz="3200" smtClean="0"/>
              <a:t>Brote schmecken euch </a:t>
            </a:r>
            <a:r>
              <a:rPr lang="de-DE" altLang="zh-CN" sz="3200" dirty="0"/>
              <a:t>gut.</a:t>
            </a:r>
            <a:endParaRPr lang="zh-CN" altLang="en-US" sz="3200" dirty="0"/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1571604" y="5429264"/>
            <a:ext cx="7072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3200" dirty="0"/>
              <a:t>Das Essen schmeckt ihnen/Ihnen gut.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95822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/>
          <p:cNvGraphicFramePr/>
          <p:nvPr/>
        </p:nvGraphicFramePr>
        <p:xfrm>
          <a:off x="1928794" y="500042"/>
          <a:ext cx="5500726" cy="2571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矩形 2"/>
          <p:cNvSpPr/>
          <p:nvPr/>
        </p:nvSpPr>
        <p:spPr>
          <a:xfrm>
            <a:off x="785813" y="3286125"/>
            <a:ext cx="7072312" cy="218598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3050" fontAlgn="auto">
              <a:spcBef>
                <a:spcPts val="0"/>
              </a:spcBef>
              <a:spcAft>
                <a:spcPts val="0"/>
              </a:spcAft>
              <a:buFont typeface="Calibri" pitchFamily="34" charset="0"/>
              <a:buChar char="−"/>
              <a:defRPr/>
            </a:pPr>
            <a:r>
              <a:rPr lang="en-US" sz="2400" b="1" dirty="0">
                <a:latin typeface="+mn-lt"/>
                <a:ea typeface="+mn-ea"/>
              </a:rPr>
              <a:t>The Easter Season</a:t>
            </a:r>
          </a:p>
          <a:p>
            <a:pPr marL="2730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n-lt"/>
                <a:ea typeface="+mn-ea"/>
              </a:rPr>
              <a:t>Easter is not only a holiday but a season unto itself. To many religious people, it marks a time of miracles and a reaffirming of faith. To those with a more secular view of the world, it is a celebration of the end of winter, a time to look toward the warmth of the coming summer and a chance to shed the heavy clothing of the winter for the bright colors of spring.</a:t>
            </a:r>
            <a:br>
              <a:rPr lang="en-US" sz="1600" dirty="0">
                <a:latin typeface="+mn-lt"/>
                <a:ea typeface="+mn-ea"/>
              </a:rPr>
            </a:br>
            <a:endParaRPr lang="en-US" sz="1600" dirty="0">
              <a:latin typeface="+mn-lt"/>
              <a:ea typeface="+mn-ea"/>
            </a:endParaRPr>
          </a:p>
          <a:p>
            <a:pPr marL="2730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n-lt"/>
                <a:ea typeface="+mn-ea"/>
              </a:rPr>
              <a:t>The Date of Easter</a:t>
            </a:r>
            <a:endParaRPr lang="zh-CN" altLang="en-US" sz="1600" dirty="0"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/>
          <p:cNvSpPr>
            <a:spLocks noChangeArrowheads="1"/>
          </p:cNvSpPr>
          <p:nvPr/>
        </p:nvSpPr>
        <p:spPr bwMode="blackWhite">
          <a:xfrm>
            <a:off x="1714500" y="571500"/>
            <a:ext cx="3429000" cy="2357438"/>
          </a:xfrm>
          <a:prstGeom prst="roundRect">
            <a:avLst>
              <a:gd name="adj" fmla="val 9106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bg1"/>
                </a:solidFill>
              </a:rPr>
              <a:t>photo</a:t>
            </a:r>
          </a:p>
        </p:txBody>
      </p:sp>
      <p:sp>
        <p:nvSpPr>
          <p:cNvPr id="4" name="AutoShape 5"/>
          <p:cNvSpPr>
            <a:spLocks noChangeArrowheads="1"/>
          </p:cNvSpPr>
          <p:nvPr/>
        </p:nvSpPr>
        <p:spPr bwMode="blackWhite">
          <a:xfrm>
            <a:off x="500063" y="1928813"/>
            <a:ext cx="3571875" cy="2435225"/>
          </a:xfrm>
          <a:prstGeom prst="roundRect">
            <a:avLst>
              <a:gd name="adj" fmla="val 9106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bg1"/>
                </a:solidFill>
              </a:rPr>
              <a:t>photo</a:t>
            </a:r>
          </a:p>
        </p:txBody>
      </p:sp>
      <p:sp>
        <p:nvSpPr>
          <p:cNvPr id="5" name="AutoShape 6"/>
          <p:cNvSpPr>
            <a:spLocks noChangeArrowheads="1"/>
          </p:cNvSpPr>
          <p:nvPr/>
        </p:nvSpPr>
        <p:spPr bwMode="blackWhite">
          <a:xfrm>
            <a:off x="1928813" y="3286125"/>
            <a:ext cx="3500437" cy="2513013"/>
          </a:xfrm>
          <a:prstGeom prst="roundRect">
            <a:avLst>
              <a:gd name="adj" fmla="val 9106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bg1"/>
                </a:solidFill>
              </a:rPr>
              <a:t>photo</a:t>
            </a:r>
          </a:p>
        </p:txBody>
      </p:sp>
      <p:sp>
        <p:nvSpPr>
          <p:cNvPr id="7" name="矩形 6"/>
          <p:cNvSpPr/>
          <p:nvPr/>
        </p:nvSpPr>
        <p:spPr>
          <a:xfrm>
            <a:off x="5643563" y="560388"/>
            <a:ext cx="3214687" cy="366236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3050" fontAlgn="auto">
              <a:spcBef>
                <a:spcPts val="0"/>
              </a:spcBef>
              <a:spcAft>
                <a:spcPts val="0"/>
              </a:spcAft>
              <a:buFont typeface="Calibri" pitchFamily="34" charset="0"/>
              <a:buChar char="−"/>
              <a:defRPr/>
            </a:pPr>
            <a:r>
              <a:rPr lang="en-US" sz="2400" b="1" dirty="0">
                <a:latin typeface="+mn-lt"/>
                <a:ea typeface="+mn-ea"/>
              </a:rPr>
              <a:t>The Easter Season</a:t>
            </a:r>
          </a:p>
          <a:p>
            <a:pPr marL="2730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n-lt"/>
                <a:ea typeface="+mn-ea"/>
              </a:rPr>
              <a:t>Easter is not only a holiday but a season unto itself. To many religious people, it marks a time of miracles and a reaffirming of faith. To those with a more secular view of the world, it is a celebration of the end of winter, a time to look toward the warmth of the coming summer and a chance to shed the heavy clothing of the winter for the bright colors of spring.</a:t>
            </a:r>
            <a:br>
              <a:rPr lang="en-US" sz="1600" dirty="0">
                <a:latin typeface="+mn-lt"/>
                <a:ea typeface="+mn-ea"/>
              </a:rPr>
            </a:br>
            <a:endParaRPr lang="en-US" sz="1600" dirty="0"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996501" y="5534585"/>
            <a:ext cx="4932953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b="1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</a:rPr>
              <a:t>Thank you!</a:t>
            </a:r>
            <a:endParaRPr lang="zh-CN" altLang="en-US" sz="8000" b="1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2835</TotalTime>
  <Words>980</Words>
  <Application>Microsoft Office PowerPoint</Application>
  <PresentationFormat>全屏显示(4:3)</PresentationFormat>
  <Paragraphs>247</Paragraphs>
  <Slides>30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5" baseType="lpstr">
      <vt:lpstr>宋体</vt:lpstr>
      <vt:lpstr>Arial</vt:lpstr>
      <vt:lpstr>Calibri</vt:lpstr>
      <vt:lpstr>Verdana</vt:lpstr>
      <vt:lpstr>Office 主题</vt:lpstr>
      <vt:lpstr>Freundschaft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Vivien</dc:creator>
  <cp:lastModifiedBy>Administrator</cp:lastModifiedBy>
  <cp:revision>127</cp:revision>
  <dcterms:created xsi:type="dcterms:W3CDTF">2009-03-23T22:10:45Z</dcterms:created>
  <dcterms:modified xsi:type="dcterms:W3CDTF">2020-07-03T07:51:13Z</dcterms:modified>
</cp:coreProperties>
</file>