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629" r:id="rId4"/>
    <p:sldId id="634" r:id="rId5"/>
    <p:sldId id="644" r:id="rId6"/>
    <p:sldId id="632" r:id="rId7"/>
    <p:sldId id="635" r:id="rId8"/>
    <p:sldId id="630" r:id="rId9"/>
    <p:sldId id="631" r:id="rId10"/>
    <p:sldId id="633" r:id="rId11"/>
    <p:sldId id="638" r:id="rId12"/>
    <p:sldId id="639" r:id="rId13"/>
    <p:sldId id="640" r:id="rId14"/>
    <p:sldId id="645" r:id="rId15"/>
    <p:sldId id="636" r:id="rId16"/>
    <p:sldId id="637" r:id="rId17"/>
    <p:sldId id="610" r:id="rId18"/>
    <p:sldId id="641" r:id="rId19"/>
    <p:sldId id="642" r:id="rId20"/>
    <p:sldId id="309" r:id="rId21"/>
    <p:sldId id="643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changjun" initials="l" lastIdx="1" clrIdx="0">
    <p:extLst>
      <p:ext uri="{19B8F6BF-5375-455C-9EA6-DF929625EA0E}">
        <p15:presenceInfo xmlns:p15="http://schemas.microsoft.com/office/powerpoint/2012/main" userId="lichangju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6BD2A"/>
    <a:srgbClr val="445469"/>
    <a:srgbClr val="CF6B71"/>
    <a:srgbClr val="6D6968"/>
    <a:srgbClr val="F2F2F2"/>
    <a:srgbClr val="E1AD58"/>
    <a:srgbClr val="ECC95D"/>
    <a:srgbClr val="8CC5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606" autoAdjust="0"/>
  </p:normalViewPr>
  <p:slideViewPr>
    <p:cSldViewPr snapToGrid="0">
      <p:cViewPr varScale="1">
        <p:scale>
          <a:sx n="69" d="100"/>
          <a:sy n="69" d="100"/>
        </p:scale>
        <p:origin x="1128" y="3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192"/>
    </p:cViewPr>
  </p:sorter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566924-5B34-4342-A2E1-BE76F1067E4C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912734-37D3-474F-8EE3-C636908549F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道德是社会关系的基石，是人际和谐的基础。“道不可坐论，德不能空谈。”在社会生活中，我们应该尊重他人，努力做社会主义道德的践行者，形成崇德向善、见贤思齐的社会风尚，共同创造文明的社会生活。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912734-37D3-474F-8EE3-C636908549F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168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5.xml"/><Relationship Id="rId13" Type="http://schemas.openxmlformats.org/officeDocument/2006/relationships/image" Target="../media/image1.png"/><Relationship Id="rId3" Type="http://schemas.openxmlformats.org/officeDocument/2006/relationships/tags" Target="../tags/tag10.xml"/><Relationship Id="rId7" Type="http://schemas.openxmlformats.org/officeDocument/2006/relationships/tags" Target="../tags/tag14.xml"/><Relationship Id="rId12" Type="http://schemas.openxmlformats.org/officeDocument/2006/relationships/slideMaster" Target="../slideMasters/slideMaster2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6" Type="http://schemas.openxmlformats.org/officeDocument/2006/relationships/tags" Target="../tags/tag13.xml"/><Relationship Id="rId11" Type="http://schemas.openxmlformats.org/officeDocument/2006/relationships/tags" Target="../tags/tag18.xml"/><Relationship Id="rId5" Type="http://schemas.openxmlformats.org/officeDocument/2006/relationships/tags" Target="../tags/tag12.xml"/><Relationship Id="rId10" Type="http://schemas.openxmlformats.org/officeDocument/2006/relationships/tags" Target="../tags/tag17.xml"/><Relationship Id="rId4" Type="http://schemas.openxmlformats.org/officeDocument/2006/relationships/tags" Target="../tags/tag11.xml"/><Relationship Id="rId9" Type="http://schemas.openxmlformats.org/officeDocument/2006/relationships/tags" Target="../tags/tag16.xml"/><Relationship Id="rId14" Type="http://schemas.openxmlformats.org/officeDocument/2006/relationships/image" Target="../media/image2.jpe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26.xml"/><Relationship Id="rId13" Type="http://schemas.openxmlformats.org/officeDocument/2006/relationships/tags" Target="../tags/tag31.xml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12" Type="http://schemas.openxmlformats.org/officeDocument/2006/relationships/tags" Target="../tags/tag30.xml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11" Type="http://schemas.openxmlformats.org/officeDocument/2006/relationships/tags" Target="../tags/tag29.xml"/><Relationship Id="rId5" Type="http://schemas.openxmlformats.org/officeDocument/2006/relationships/tags" Target="../tags/tag23.xml"/><Relationship Id="rId10" Type="http://schemas.openxmlformats.org/officeDocument/2006/relationships/tags" Target="../tags/tag28.xml"/><Relationship Id="rId4" Type="http://schemas.openxmlformats.org/officeDocument/2006/relationships/tags" Target="../tags/tag22.xml"/><Relationship Id="rId9" Type="http://schemas.openxmlformats.org/officeDocument/2006/relationships/tags" Target="../tags/tag27.xml"/><Relationship Id="rId14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39.xml"/><Relationship Id="rId3" Type="http://schemas.openxmlformats.org/officeDocument/2006/relationships/tags" Target="../tags/tag34.xml"/><Relationship Id="rId7" Type="http://schemas.openxmlformats.org/officeDocument/2006/relationships/tags" Target="../tags/tag38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6" Type="http://schemas.openxmlformats.org/officeDocument/2006/relationships/tags" Target="../tags/tag37.xml"/><Relationship Id="rId5" Type="http://schemas.openxmlformats.org/officeDocument/2006/relationships/tags" Target="../tags/tag36.xml"/><Relationship Id="rId10" Type="http://schemas.openxmlformats.org/officeDocument/2006/relationships/slideMaster" Target="../slideMasters/slideMaster2.xml"/><Relationship Id="rId4" Type="http://schemas.openxmlformats.org/officeDocument/2006/relationships/tags" Target="../tags/tag35.xml"/><Relationship Id="rId9" Type="http://schemas.openxmlformats.org/officeDocument/2006/relationships/tags" Target="../tags/tag40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tags" Target="../tags/tag43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tags" Target="../tags/tag46.xml"/><Relationship Id="rId5" Type="http://schemas.openxmlformats.org/officeDocument/2006/relationships/tags" Target="../tags/tag45.xml"/><Relationship Id="rId4" Type="http://schemas.openxmlformats.org/officeDocument/2006/relationships/tags" Target="../tags/tag44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54.xml"/><Relationship Id="rId3" Type="http://schemas.openxmlformats.org/officeDocument/2006/relationships/tags" Target="../tags/tag49.xml"/><Relationship Id="rId7" Type="http://schemas.openxmlformats.org/officeDocument/2006/relationships/tags" Target="../tags/tag53.xml"/><Relationship Id="rId2" Type="http://schemas.openxmlformats.org/officeDocument/2006/relationships/tags" Target="../tags/tag48.xml"/><Relationship Id="rId1" Type="http://schemas.openxmlformats.org/officeDocument/2006/relationships/tags" Target="../tags/tag47.xml"/><Relationship Id="rId6" Type="http://schemas.openxmlformats.org/officeDocument/2006/relationships/tags" Target="../tags/tag52.xml"/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9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tags" Target="../tags/tag57.xml"/><Relationship Id="rId2" Type="http://schemas.openxmlformats.org/officeDocument/2006/relationships/tags" Target="../tags/tag56.xml"/><Relationship Id="rId1" Type="http://schemas.openxmlformats.org/officeDocument/2006/relationships/tags" Target="../tags/tag55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58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tags" Target="../tags/tag61.xml"/><Relationship Id="rId2" Type="http://schemas.openxmlformats.org/officeDocument/2006/relationships/tags" Target="../tags/tag60.xml"/><Relationship Id="rId1" Type="http://schemas.openxmlformats.org/officeDocument/2006/relationships/tags" Target="../tags/tag59.xml"/><Relationship Id="rId4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tags" Target="../tags/tag64.xml"/><Relationship Id="rId7" Type="http://schemas.openxmlformats.org/officeDocument/2006/relationships/slideMaster" Target="../slideMasters/slideMaster2.xml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5" Type="http://schemas.openxmlformats.org/officeDocument/2006/relationships/tags" Target="../tags/tag66.xml"/><Relationship Id="rId4" Type="http://schemas.openxmlformats.org/officeDocument/2006/relationships/tags" Target="../tags/tag65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tags" Target="../tags/tag70.xml"/><Relationship Id="rId2" Type="http://schemas.openxmlformats.org/officeDocument/2006/relationships/tags" Target="../tags/tag69.xml"/><Relationship Id="rId1" Type="http://schemas.openxmlformats.org/officeDocument/2006/relationships/tags" Target="../tags/tag68.xml"/><Relationship Id="rId6" Type="http://schemas.openxmlformats.org/officeDocument/2006/relationships/slideMaster" Target="../slideMasters/slideMaster2.xml"/><Relationship Id="rId5" Type="http://schemas.openxmlformats.org/officeDocument/2006/relationships/tags" Target="../tags/tag72.xml"/><Relationship Id="rId4" Type="http://schemas.openxmlformats.org/officeDocument/2006/relationships/tags" Target="../tags/tag7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tags" Target="../tags/tag75.xml"/><Relationship Id="rId2" Type="http://schemas.openxmlformats.org/officeDocument/2006/relationships/tags" Target="../tags/tag74.xml"/><Relationship Id="rId1" Type="http://schemas.openxmlformats.org/officeDocument/2006/relationships/tags" Target="../tags/tag73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76.xml"/></Relationships>
</file>

<file path=ppt/slideLayouts/_rels/slideLayout22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2.xml"/><Relationship Id="rId3" Type="http://schemas.openxmlformats.org/officeDocument/2006/relationships/tags" Target="../tags/tag79.xml"/><Relationship Id="rId7" Type="http://schemas.openxmlformats.org/officeDocument/2006/relationships/tags" Target="../tags/tag83.xml"/><Relationship Id="rId2" Type="http://schemas.openxmlformats.org/officeDocument/2006/relationships/tags" Target="../tags/tag78.xml"/><Relationship Id="rId1" Type="http://schemas.openxmlformats.org/officeDocument/2006/relationships/tags" Target="../tags/tag77.xml"/><Relationship Id="rId6" Type="http://schemas.openxmlformats.org/officeDocument/2006/relationships/tags" Target="../tags/tag82.xml"/><Relationship Id="rId5" Type="http://schemas.openxmlformats.org/officeDocument/2006/relationships/tags" Target="../tags/tag81.xml"/><Relationship Id="rId4" Type="http://schemas.openxmlformats.org/officeDocument/2006/relationships/tags" Target="../tags/tag80.xml"/><Relationship Id="rId9" Type="http://schemas.openxmlformats.org/officeDocument/2006/relationships/image" Target="../media/image3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tags" Target="../tags/tag86.xml"/><Relationship Id="rId2" Type="http://schemas.openxmlformats.org/officeDocument/2006/relationships/tags" Target="../tags/tag85.xml"/><Relationship Id="rId1" Type="http://schemas.openxmlformats.org/officeDocument/2006/relationships/tags" Target="../tags/tag84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87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tags" Target="../tags/tag90.xml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9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tags" Target="../tags/tag94.xml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95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tags" Target="../tags/tag98.xml"/><Relationship Id="rId2" Type="http://schemas.openxmlformats.org/officeDocument/2006/relationships/tags" Target="../tags/tag97.xml"/><Relationship Id="rId1" Type="http://schemas.openxmlformats.org/officeDocument/2006/relationships/tags" Target="../tags/tag96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99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tags" Target="../tags/tag102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tags" Target="../tags/tag106.xml"/><Relationship Id="rId2" Type="http://schemas.openxmlformats.org/officeDocument/2006/relationships/tags" Target="../tags/tag105.xml"/><Relationship Id="rId1" Type="http://schemas.openxmlformats.org/officeDocument/2006/relationships/tags" Target="../tags/tag104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07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tags" Target="../tags/tag110.xml"/><Relationship Id="rId2" Type="http://schemas.openxmlformats.org/officeDocument/2006/relationships/tags" Target="../tags/tag109.xml"/><Relationship Id="rId1" Type="http://schemas.openxmlformats.org/officeDocument/2006/relationships/tags" Target="../tags/tag108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11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15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tags" Target="../tags/tag118.xml"/><Relationship Id="rId2" Type="http://schemas.openxmlformats.org/officeDocument/2006/relationships/tags" Target="../tags/tag117.xml"/><Relationship Id="rId1" Type="http://schemas.openxmlformats.org/officeDocument/2006/relationships/tags" Target="../tags/tag116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19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tags" Target="../tags/tag120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2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tags" Target="../tags/tag126.xml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27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tags" Target="../tags/tag130.xml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3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tags" Target="../tags/tag134.xml"/><Relationship Id="rId2" Type="http://schemas.openxmlformats.org/officeDocument/2006/relationships/tags" Target="../tags/tag133.xml"/><Relationship Id="rId1" Type="http://schemas.openxmlformats.org/officeDocument/2006/relationships/tags" Target="../tags/tag132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35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tags" Target="../tags/tag138.xml"/><Relationship Id="rId2" Type="http://schemas.openxmlformats.org/officeDocument/2006/relationships/tags" Target="../tags/tag137.xml"/><Relationship Id="rId1" Type="http://schemas.openxmlformats.org/officeDocument/2006/relationships/tags" Target="../tags/tag136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39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tags" Target="../tags/tag142.xml"/><Relationship Id="rId2" Type="http://schemas.openxmlformats.org/officeDocument/2006/relationships/tags" Target="../tags/tag141.xml"/><Relationship Id="rId1" Type="http://schemas.openxmlformats.org/officeDocument/2006/relationships/tags" Target="../tags/tag140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43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tags" Target="../tags/tag146.xml"/><Relationship Id="rId2" Type="http://schemas.openxmlformats.org/officeDocument/2006/relationships/tags" Target="../tags/tag145.xml"/><Relationship Id="rId1" Type="http://schemas.openxmlformats.org/officeDocument/2006/relationships/tags" Target="../tags/tag144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47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tags" Target="../tags/tag150.xml"/><Relationship Id="rId2" Type="http://schemas.openxmlformats.org/officeDocument/2006/relationships/tags" Target="../tags/tag149.xml"/><Relationship Id="rId1" Type="http://schemas.openxmlformats.org/officeDocument/2006/relationships/tags" Target="../tags/tag148.xml"/><Relationship Id="rId5" Type="http://schemas.openxmlformats.org/officeDocument/2006/relationships/slideMaster" Target="../slideMasters/slideMaster2.xml"/><Relationship Id="rId4" Type="http://schemas.openxmlformats.org/officeDocument/2006/relationships/tags" Target="../tags/tag15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矩形 7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模板下载：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www.1ppt.com/moban/     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行业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模板：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www.1ppt.com/hangye/ </a:t>
            </a:r>
          </a:p>
          <a:p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节日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模板：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www.1ppt.com/jieri/           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素材下载：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www.1ppt.com/sucai/</a:t>
            </a:r>
          </a:p>
          <a:p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背景图片：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www.1ppt.com/beijing/      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图表下载：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www.1ppt.com/tubiao/      </a:t>
            </a:r>
          </a:p>
          <a:p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优秀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www.1ppt.com/xiazai/        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教程： 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www.1ppt.com/powerpoint/      </a:t>
            </a:r>
          </a:p>
          <a:p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Word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教程： 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www.1ppt.com/word/              Excel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教程：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www.1ppt.com/excel/  </a:t>
            </a:r>
          </a:p>
          <a:p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资料下载：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www.1ppt.com/ziliao/                PPT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课件下载：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www.1ppt.com/kejian/ </a:t>
            </a:r>
          </a:p>
          <a:p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范文下载：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www.1ppt.com/fanwen/             </a:t>
            </a:r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试卷下载：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www.1ppt.com/shiti/  </a:t>
            </a:r>
          </a:p>
          <a:p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教案下载：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www.1ppt.com/jiaoan/        </a:t>
            </a:r>
          </a:p>
          <a:p>
            <a:r>
              <a:rPr lang="zh-CN" altLang="en-US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字体下载：</a:t>
            </a:r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www.1ppt.com/ziti/</a:t>
            </a:r>
          </a:p>
          <a:p>
            <a:r>
              <a:rPr lang="en-US" altLang="zh-CN" sz="100">
                <a:solidFill>
                  <a:prstClr val="white"/>
                </a:solidFill>
                <a:latin typeface="Calibri"/>
                <a:ea typeface="宋体" panose="02010600030101010101" pitchFamily="2" charset="-122"/>
              </a:rPr>
              <a:t> </a:t>
            </a:r>
            <a:endParaRPr lang="zh-CN" altLang="en-US" sz="100">
              <a:solidFill>
                <a:prstClr val="white"/>
              </a:solidFill>
              <a:latin typeface="Calibri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32174"/>
            <a:ext cx="7200000" cy="5925826"/>
          </a:xfrm>
          <a:prstGeom prst="rect">
            <a:avLst/>
          </a:prstGeom>
        </p:spPr>
      </p:pic>
      <p:sp>
        <p:nvSpPr>
          <p:cNvPr id="35" name="任意多边形: 形状 34"/>
          <p:cNvSpPr/>
          <p:nvPr>
            <p:custDataLst>
              <p:tags r:id="rId2"/>
            </p:custDataLst>
          </p:nvPr>
        </p:nvSpPr>
        <p:spPr>
          <a:xfrm>
            <a:off x="-11724" y="0"/>
            <a:ext cx="3867023" cy="3855298"/>
          </a:xfrm>
          <a:custGeom>
            <a:avLst/>
            <a:gdLst>
              <a:gd name="connsiteX0" fmla="*/ 0 w 3867023"/>
              <a:gd name="connsiteY0" fmla="*/ 0 h 3855298"/>
              <a:gd name="connsiteX1" fmla="*/ 3867023 w 3867023"/>
              <a:gd name="connsiteY1" fmla="*/ 0 h 3855298"/>
              <a:gd name="connsiteX2" fmla="*/ 11725 w 3867023"/>
              <a:gd name="connsiteY2" fmla="*/ 3855298 h 3855298"/>
              <a:gd name="connsiteX3" fmla="*/ 0 w 3867023"/>
              <a:gd name="connsiteY3" fmla="*/ 3843573 h 3855298"/>
              <a:gd name="connsiteX4" fmla="*/ 0 w 3867023"/>
              <a:gd name="connsiteY4" fmla="*/ 0 h 385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67023" h="3855298">
                <a:moveTo>
                  <a:pt x="0" y="0"/>
                </a:moveTo>
                <a:lnTo>
                  <a:pt x="3867023" y="0"/>
                </a:lnTo>
                <a:lnTo>
                  <a:pt x="11725" y="3855298"/>
                </a:lnTo>
                <a:lnTo>
                  <a:pt x="0" y="3843573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: 形状 71"/>
          <p:cNvSpPr/>
          <p:nvPr>
            <p:custDataLst>
              <p:tags r:id="rId3"/>
            </p:custDataLst>
          </p:nvPr>
        </p:nvSpPr>
        <p:spPr>
          <a:xfrm rot="2700000">
            <a:off x="4037099" y="-1453959"/>
            <a:ext cx="2537431" cy="3802371"/>
          </a:xfrm>
          <a:custGeom>
            <a:avLst/>
            <a:gdLst>
              <a:gd name="connsiteX0" fmla="*/ 0 w 2537431"/>
              <a:gd name="connsiteY0" fmla="*/ 2516160 h 3802371"/>
              <a:gd name="connsiteX1" fmla="*/ 2361883 w 2537431"/>
              <a:gd name="connsiteY1" fmla="*/ 154277 h 3802371"/>
              <a:gd name="connsiteX2" fmla="*/ 2537430 w 2537431"/>
              <a:gd name="connsiteY2" fmla="*/ 0 h 3802371"/>
              <a:gd name="connsiteX3" fmla="*/ 2537431 w 2537431"/>
              <a:gd name="connsiteY3" fmla="*/ 3802370 h 3802371"/>
              <a:gd name="connsiteX4" fmla="*/ 0 w 2537431"/>
              <a:gd name="connsiteY4" fmla="*/ 3802371 h 3802371"/>
              <a:gd name="connsiteX5" fmla="*/ 0 w 2537431"/>
              <a:gd name="connsiteY5" fmla="*/ 2516160 h 3802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37431" h="3802370">
                <a:moveTo>
                  <a:pt x="0" y="2516160"/>
                </a:moveTo>
                <a:lnTo>
                  <a:pt x="2361883" y="154277"/>
                </a:lnTo>
                <a:lnTo>
                  <a:pt x="2537430" y="0"/>
                </a:lnTo>
                <a:lnTo>
                  <a:pt x="2537431" y="3802370"/>
                </a:lnTo>
                <a:lnTo>
                  <a:pt x="0" y="3802371"/>
                </a:lnTo>
                <a:lnTo>
                  <a:pt x="0" y="251616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任意多边形: 形状 65"/>
          <p:cNvSpPr/>
          <p:nvPr>
            <p:custDataLst>
              <p:tags r:id="rId4"/>
            </p:custDataLst>
          </p:nvPr>
        </p:nvSpPr>
        <p:spPr>
          <a:xfrm rot="2700000">
            <a:off x="285499" y="7249108"/>
            <a:ext cx="22354" cy="22353"/>
          </a:xfrm>
          <a:custGeom>
            <a:avLst/>
            <a:gdLst>
              <a:gd name="connsiteX0" fmla="*/ 0 w 22354"/>
              <a:gd name="connsiteY0" fmla="*/ 22353 h 22353"/>
              <a:gd name="connsiteX1" fmla="*/ 22354 w 22354"/>
              <a:gd name="connsiteY1" fmla="*/ 0 h 22353"/>
              <a:gd name="connsiteX2" fmla="*/ 22354 w 22354"/>
              <a:gd name="connsiteY2" fmla="*/ 22353 h 22353"/>
              <a:gd name="connsiteX3" fmla="*/ 0 w 22354"/>
              <a:gd name="connsiteY3" fmla="*/ 22353 h 22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354" h="22353">
                <a:moveTo>
                  <a:pt x="0" y="22353"/>
                </a:moveTo>
                <a:lnTo>
                  <a:pt x="22354" y="0"/>
                </a:lnTo>
                <a:lnTo>
                  <a:pt x="22354" y="22353"/>
                </a:lnTo>
                <a:lnTo>
                  <a:pt x="0" y="22353"/>
                </a:lnTo>
                <a:close/>
              </a:path>
            </a:pathLst>
          </a:custGeom>
          <a:blipFill>
            <a:blip r:embed="rId14"/>
            <a:stretch>
              <a:fillRect l="-63428" r="-62794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2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3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4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801" name="副标题 2"/>
          <p:cNvSpPr>
            <a:spLocks noGrp="1"/>
          </p:cNvSpPr>
          <p:nvPr>
            <p:ph type="subTitle" idx="1" hasCustomPrompt="1"/>
            <p:custDataLst>
              <p:tags r:id="rId8"/>
            </p:custDataLst>
          </p:nvPr>
        </p:nvSpPr>
        <p:spPr>
          <a:xfrm>
            <a:off x="6485862" y="4291014"/>
            <a:ext cx="5155522" cy="495404"/>
          </a:xfrm>
        </p:spPr>
        <p:txBody>
          <a:bodyPr lIns="90000" tIns="46800" rIns="90000" bIns="46800" anchor="b" anchorCtr="0">
            <a:normAutofit/>
          </a:bodyPr>
          <a:lstStyle>
            <a:lvl1pPr marL="0" indent="0" algn="r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en-US"/>
          </a:p>
        </p:txBody>
      </p:sp>
      <p:sp>
        <p:nvSpPr>
          <p:cNvPr id="9802" name="标题 1"/>
          <p:cNvSpPr>
            <a:spLocks noGrp="1"/>
          </p:cNvSpPr>
          <p:nvPr>
            <p:ph type="ctrTitle" hasCustomPrompt="1"/>
            <p:custDataLst>
              <p:tags r:id="rId9"/>
            </p:custDataLst>
          </p:nvPr>
        </p:nvSpPr>
        <p:spPr>
          <a:xfrm>
            <a:off x="6485862" y="4848644"/>
            <a:ext cx="5155522" cy="1395476"/>
          </a:xfrm>
        </p:spPr>
        <p:txBody>
          <a:bodyPr lIns="90000" tIns="46800" rIns="90000" bIns="46800" anchor="t" anchorCtr="0">
            <a:normAutofit/>
          </a:bodyPr>
          <a:lstStyle>
            <a:lvl1pPr algn="r">
              <a:defRPr sz="4800">
                <a:solidFill>
                  <a:schemeClr val="bg2"/>
                </a:solidFill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12" name="文本占位符 13"/>
          <p:cNvSpPr>
            <a:spLocks noGrp="1"/>
          </p:cNvSpPr>
          <p:nvPr>
            <p:ph type="body" sz="quarter" idx="10" hasCustomPrompt="1"/>
            <p:custDataLst>
              <p:tags r:id="rId10"/>
            </p:custDataLst>
          </p:nvPr>
        </p:nvSpPr>
        <p:spPr>
          <a:xfrm>
            <a:off x="10083605" y="3796789"/>
            <a:ext cx="1557779" cy="432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vert="horz" lIns="90000" tIns="46800" rIns="90000" bIns="46800" anchor="ctr">
            <a:normAutofit/>
          </a:bodyPr>
          <a:lstStyle>
            <a:lvl1pPr marL="0" indent="0" algn="r"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/>
              <a:t>编辑文本</a:t>
            </a:r>
            <a:endParaRPr lang="en-US" altLang="zh-CN"/>
          </a:p>
        </p:txBody>
      </p:sp>
      <p:sp>
        <p:nvSpPr>
          <p:cNvPr id="13" name="文本占位符 13"/>
          <p:cNvSpPr>
            <a:spLocks noGrp="1"/>
          </p:cNvSpPr>
          <p:nvPr>
            <p:ph type="body" sz="quarter" idx="11" hasCustomPrompt="1"/>
            <p:custDataLst>
              <p:tags r:id="rId11"/>
            </p:custDataLst>
          </p:nvPr>
        </p:nvSpPr>
        <p:spPr>
          <a:xfrm>
            <a:off x="10083605" y="3302564"/>
            <a:ext cx="1557779" cy="432000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</p:spPr>
        <p:txBody>
          <a:bodyPr vert="horz" lIns="90000" tIns="46800" rIns="90000" bIns="46800" anchor="ctr">
            <a:normAutofit/>
          </a:bodyPr>
          <a:lstStyle>
            <a:lvl1pPr marL="0" indent="0" algn="r">
              <a:buNone/>
              <a:defRPr sz="1800" b="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zh-CN" altLang="en-US"/>
              <a:t>编辑文本</a:t>
            </a:r>
          </a:p>
        </p:txBody>
      </p:sp>
    </p:spTree>
    <p:extLst>
      <p:ext uri="{BB962C8B-B14F-4D97-AF65-F5344CB8AC3E}">
        <p14:creationId xmlns:p14="http://schemas.microsoft.com/office/powerpoint/2010/main" val="13025454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直角三角形 17"/>
          <p:cNvSpPr/>
          <p:nvPr>
            <p:custDataLst>
              <p:tags r:id="rId1"/>
            </p:custDataLst>
          </p:nvPr>
        </p:nvSpPr>
        <p:spPr>
          <a:xfrm>
            <a:off x="1" y="5136961"/>
            <a:ext cx="1695449" cy="1721038"/>
          </a:xfrm>
          <a:prstGeom prst="rtTriangl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itchFamily="34" charset="0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13" name="组合 12"/>
          <p:cNvGrpSpPr/>
          <p:nvPr>
            <p:custDataLst>
              <p:tags r:id="rId7"/>
            </p:custDataLst>
          </p:nvPr>
        </p:nvGrpSpPr>
        <p:grpSpPr>
          <a:xfrm flipH="1">
            <a:off x="7072590" y="-570240"/>
            <a:ext cx="5652810" cy="7352040"/>
            <a:chOff x="-560110" y="-562571"/>
            <a:chExt cx="5652810" cy="7352040"/>
          </a:xfrm>
        </p:grpSpPr>
        <p:sp>
          <p:nvSpPr>
            <p:cNvPr id="10" name="菱形 9"/>
            <p:cNvSpPr/>
            <p:nvPr>
              <p:custDataLst>
                <p:tags r:id="rId11"/>
              </p:custDataLst>
            </p:nvPr>
          </p:nvSpPr>
          <p:spPr>
            <a:xfrm>
              <a:off x="1803400" y="1784350"/>
              <a:ext cx="3289300" cy="3289300"/>
            </a:xfrm>
            <a:prstGeom prst="diamond">
              <a:avLst/>
            </a:prstGeom>
            <a:solidFill>
              <a:schemeClr val="accent3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任意多边形: 形状 10"/>
            <p:cNvSpPr/>
            <p:nvPr>
              <p:custDataLst>
                <p:tags r:id="rId12"/>
              </p:custDataLst>
            </p:nvPr>
          </p:nvSpPr>
          <p:spPr>
            <a:xfrm rot="2700000">
              <a:off x="-520087" y="48665"/>
              <a:ext cx="3594436" cy="2371963"/>
            </a:xfrm>
            <a:custGeom>
              <a:avLst/>
              <a:gdLst>
                <a:gd name="connsiteX0" fmla="*/ 0 w 3594436"/>
                <a:gd name="connsiteY0" fmla="*/ 1237145 h 2371963"/>
                <a:gd name="connsiteX1" fmla="*/ 1237145 w 3594436"/>
                <a:gd name="connsiteY1" fmla="*/ 0 h 2371963"/>
                <a:gd name="connsiteX2" fmla="*/ 3594436 w 3594436"/>
                <a:gd name="connsiteY2" fmla="*/ 0 h 2371963"/>
                <a:gd name="connsiteX3" fmla="*/ 3594436 w 3594436"/>
                <a:gd name="connsiteY3" fmla="*/ 2371963 h 2371963"/>
                <a:gd name="connsiteX4" fmla="*/ 1134818 w 3594436"/>
                <a:gd name="connsiteY4" fmla="*/ 2371963 h 2371963"/>
                <a:gd name="connsiteX5" fmla="*/ 0 w 3594436"/>
                <a:gd name="connsiteY5" fmla="*/ 1237145 h 2371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594436" h="2371963">
                  <a:moveTo>
                    <a:pt x="0" y="1237145"/>
                  </a:moveTo>
                  <a:lnTo>
                    <a:pt x="1237145" y="0"/>
                  </a:lnTo>
                  <a:lnTo>
                    <a:pt x="3594436" y="0"/>
                  </a:lnTo>
                  <a:lnTo>
                    <a:pt x="3594436" y="2371963"/>
                  </a:lnTo>
                  <a:lnTo>
                    <a:pt x="1134818" y="2371963"/>
                  </a:lnTo>
                  <a:lnTo>
                    <a:pt x="0" y="1237145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任意多边形: 形状 11"/>
            <p:cNvSpPr/>
            <p:nvPr>
              <p:custDataLst>
                <p:tags r:id="rId13"/>
              </p:custDataLst>
            </p:nvPr>
          </p:nvSpPr>
          <p:spPr>
            <a:xfrm rot="2700000">
              <a:off x="58970" y="3795165"/>
              <a:ext cx="2375224" cy="3613383"/>
            </a:xfrm>
            <a:custGeom>
              <a:avLst/>
              <a:gdLst>
                <a:gd name="connsiteX0" fmla="*/ 0 w 2375224"/>
                <a:gd name="connsiteY0" fmla="*/ 0 h 3613383"/>
                <a:gd name="connsiteX1" fmla="*/ 2375224 w 2375224"/>
                <a:gd name="connsiteY1" fmla="*/ 0 h 3613383"/>
                <a:gd name="connsiteX2" fmla="*/ 2375224 w 2375224"/>
                <a:gd name="connsiteY2" fmla="*/ 2427284 h 3613383"/>
                <a:gd name="connsiteX3" fmla="*/ 1189125 w 2375224"/>
                <a:gd name="connsiteY3" fmla="*/ 3613383 h 3613383"/>
                <a:gd name="connsiteX4" fmla="*/ 0 w 2375224"/>
                <a:gd name="connsiteY4" fmla="*/ 2424258 h 3613383"/>
                <a:gd name="connsiteX5" fmla="*/ 0 w 2375224"/>
                <a:gd name="connsiteY5" fmla="*/ 0 h 36133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75224" h="3613383">
                  <a:moveTo>
                    <a:pt x="0" y="0"/>
                  </a:moveTo>
                  <a:lnTo>
                    <a:pt x="2375224" y="0"/>
                  </a:lnTo>
                  <a:lnTo>
                    <a:pt x="2375224" y="2427284"/>
                  </a:lnTo>
                  <a:lnTo>
                    <a:pt x="1189125" y="3613383"/>
                  </a:lnTo>
                  <a:lnTo>
                    <a:pt x="0" y="24242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7" name="组合 16"/>
          <p:cNvGrpSpPr/>
          <p:nvPr>
            <p:custDataLst>
              <p:tags r:id="rId8"/>
            </p:custDataLst>
          </p:nvPr>
        </p:nvGrpSpPr>
        <p:grpSpPr>
          <a:xfrm>
            <a:off x="171777" y="63337"/>
            <a:ext cx="498104" cy="742958"/>
            <a:chOff x="-170643" y="-196957"/>
            <a:chExt cx="1023096" cy="1526021"/>
          </a:xfrm>
        </p:grpSpPr>
        <p:sp>
          <p:nvSpPr>
            <p:cNvPr id="15" name="菱形 14"/>
            <p:cNvSpPr/>
            <p:nvPr>
              <p:custDataLst>
                <p:tags r:id="rId9"/>
              </p:custDataLst>
            </p:nvPr>
          </p:nvSpPr>
          <p:spPr>
            <a:xfrm>
              <a:off x="-170643" y="-196957"/>
              <a:ext cx="674248" cy="674248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菱形 15"/>
            <p:cNvSpPr/>
            <p:nvPr>
              <p:custDataLst>
                <p:tags r:id="rId10"/>
              </p:custDataLst>
            </p:nvPr>
          </p:nvSpPr>
          <p:spPr>
            <a:xfrm rot="218437">
              <a:off x="-35280" y="441331"/>
              <a:ext cx="887733" cy="887733"/>
            </a:xfrm>
            <a:prstGeom prst="diamond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270054111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菱形 1"/>
          <p:cNvSpPr/>
          <p:nvPr>
            <p:custDataLst>
              <p:tags r:id="rId1"/>
            </p:custDataLst>
          </p:nvPr>
        </p:nvSpPr>
        <p:spPr>
          <a:xfrm>
            <a:off x="1803400" y="1784350"/>
            <a:ext cx="3289300" cy="3289300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: 形状 16"/>
          <p:cNvSpPr/>
          <p:nvPr>
            <p:custDataLst>
              <p:tags r:id="rId2"/>
            </p:custDataLst>
          </p:nvPr>
        </p:nvSpPr>
        <p:spPr>
          <a:xfrm rot="2700000">
            <a:off x="-520087" y="48665"/>
            <a:ext cx="3594436" cy="2371963"/>
          </a:xfrm>
          <a:custGeom>
            <a:avLst/>
            <a:gdLst>
              <a:gd name="connsiteX0" fmla="*/ 0 w 3594436"/>
              <a:gd name="connsiteY0" fmla="*/ 1237145 h 2371963"/>
              <a:gd name="connsiteX1" fmla="*/ 1237145 w 3594436"/>
              <a:gd name="connsiteY1" fmla="*/ 0 h 2371963"/>
              <a:gd name="connsiteX2" fmla="*/ 3594436 w 3594436"/>
              <a:gd name="connsiteY2" fmla="*/ 0 h 2371963"/>
              <a:gd name="connsiteX3" fmla="*/ 3594436 w 3594436"/>
              <a:gd name="connsiteY3" fmla="*/ 2371963 h 2371963"/>
              <a:gd name="connsiteX4" fmla="*/ 1134818 w 3594436"/>
              <a:gd name="connsiteY4" fmla="*/ 2371963 h 2371963"/>
              <a:gd name="connsiteX5" fmla="*/ 0 w 3594436"/>
              <a:gd name="connsiteY5" fmla="*/ 1237145 h 23719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94436" h="2371963">
                <a:moveTo>
                  <a:pt x="0" y="1237145"/>
                </a:moveTo>
                <a:lnTo>
                  <a:pt x="1237145" y="0"/>
                </a:lnTo>
                <a:lnTo>
                  <a:pt x="3594436" y="0"/>
                </a:lnTo>
                <a:lnTo>
                  <a:pt x="3594436" y="2371963"/>
                </a:lnTo>
                <a:lnTo>
                  <a:pt x="1134818" y="2371963"/>
                </a:lnTo>
                <a:lnTo>
                  <a:pt x="0" y="123714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: 形状 15"/>
          <p:cNvSpPr/>
          <p:nvPr>
            <p:custDataLst>
              <p:tags r:id="rId3"/>
            </p:custDataLst>
          </p:nvPr>
        </p:nvSpPr>
        <p:spPr>
          <a:xfrm rot="2700000">
            <a:off x="58970" y="3795165"/>
            <a:ext cx="2375224" cy="3613383"/>
          </a:xfrm>
          <a:custGeom>
            <a:avLst/>
            <a:gdLst>
              <a:gd name="connsiteX0" fmla="*/ 0 w 2375224"/>
              <a:gd name="connsiteY0" fmla="*/ 0 h 3613383"/>
              <a:gd name="connsiteX1" fmla="*/ 2375224 w 2375224"/>
              <a:gd name="connsiteY1" fmla="*/ 0 h 3613383"/>
              <a:gd name="connsiteX2" fmla="*/ 2375224 w 2375224"/>
              <a:gd name="connsiteY2" fmla="*/ 2427284 h 3613383"/>
              <a:gd name="connsiteX3" fmla="*/ 1189125 w 2375224"/>
              <a:gd name="connsiteY3" fmla="*/ 3613383 h 3613383"/>
              <a:gd name="connsiteX4" fmla="*/ 0 w 2375224"/>
              <a:gd name="connsiteY4" fmla="*/ 2424258 h 3613383"/>
              <a:gd name="connsiteX5" fmla="*/ 0 w 2375224"/>
              <a:gd name="connsiteY5" fmla="*/ 0 h 36133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375224" h="3613383">
                <a:moveTo>
                  <a:pt x="0" y="0"/>
                </a:moveTo>
                <a:lnTo>
                  <a:pt x="2375224" y="0"/>
                </a:lnTo>
                <a:lnTo>
                  <a:pt x="2375224" y="2427284"/>
                </a:lnTo>
                <a:lnTo>
                  <a:pt x="1189125" y="3613383"/>
                </a:lnTo>
                <a:lnTo>
                  <a:pt x="0" y="2424258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: 形状 14"/>
          <p:cNvSpPr/>
          <p:nvPr>
            <p:custDataLst>
              <p:tags r:id="rId4"/>
            </p:custDataLst>
          </p:nvPr>
        </p:nvSpPr>
        <p:spPr>
          <a:xfrm rot="2700000">
            <a:off x="-30218" y="6880413"/>
            <a:ext cx="510" cy="255"/>
          </a:xfrm>
          <a:custGeom>
            <a:avLst/>
            <a:gdLst>
              <a:gd name="connsiteX0" fmla="*/ 0 w 510"/>
              <a:gd name="connsiteY0" fmla="*/ 255 h 255"/>
              <a:gd name="connsiteX1" fmla="*/ 255 w 510"/>
              <a:gd name="connsiteY1" fmla="*/ 0 h 255"/>
              <a:gd name="connsiteX2" fmla="*/ 510 w 510"/>
              <a:gd name="connsiteY2" fmla="*/ 255 h 255"/>
              <a:gd name="connsiteX3" fmla="*/ 0 w 510"/>
              <a:gd name="connsiteY3" fmla="*/ 255 h 2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0" h="255">
                <a:moveTo>
                  <a:pt x="0" y="255"/>
                </a:moveTo>
                <a:lnTo>
                  <a:pt x="255" y="0"/>
                </a:lnTo>
                <a:lnTo>
                  <a:pt x="510" y="255"/>
                </a:lnTo>
                <a:lnTo>
                  <a:pt x="0" y="255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0" name="标题 1"/>
          <p:cNvSpPr>
            <a:spLocks noGrp="1"/>
          </p:cNvSpPr>
          <p:nvPr>
            <p:ph type="title" hasCustomPrompt="1"/>
            <p:custDataLst>
              <p:tags r:id="rId8"/>
            </p:custDataLst>
          </p:nvPr>
        </p:nvSpPr>
        <p:spPr>
          <a:xfrm>
            <a:off x="5139017" y="2448738"/>
            <a:ext cx="5776634" cy="1251392"/>
          </a:xfrm>
        </p:spPr>
        <p:txBody>
          <a:bodyPr lIns="90000" tIns="46800" rIns="90000" bIns="46800" anchor="b">
            <a:normAutofit/>
          </a:bodyPr>
          <a:lstStyle>
            <a:lvl1pPr algn="l">
              <a:defRPr sz="5000" b="1">
                <a:solidFill>
                  <a:schemeClr val="bg2"/>
                </a:solidFill>
              </a:defRPr>
            </a:lvl1pPr>
          </a:lstStyle>
          <a:p>
            <a:r>
              <a:rPr lang="zh-CN" altLang="en-US"/>
              <a:t>单击此处编辑标题</a:t>
            </a:r>
          </a:p>
        </p:txBody>
      </p:sp>
      <p:sp>
        <p:nvSpPr>
          <p:cNvPr id="21" name="文本占位符 2"/>
          <p:cNvSpPr>
            <a:spLocks noGrp="1"/>
          </p:cNvSpPr>
          <p:nvPr>
            <p:ph type="body" idx="1"/>
            <p:custDataLst>
              <p:tags r:id="rId9"/>
            </p:custDataLst>
          </p:nvPr>
        </p:nvSpPr>
        <p:spPr>
          <a:xfrm>
            <a:off x="5139017" y="3774558"/>
            <a:ext cx="5776634" cy="670065"/>
          </a:xfrm>
        </p:spPr>
        <p:txBody>
          <a:bodyPr lIns="90000" tIns="46800" rIns="90000" bIns="46800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800">
                <a:solidFill>
                  <a:schemeClr val="bg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1756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1pPr>
            <a:lvl2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2pPr>
            <a:lvl3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3pPr>
            <a:lvl4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0519787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0" u="none" strike="noStrike" kern="1200" cap="none" spc="20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 kumimoji="0" lang="zh-CN" altLang="en-US" sz="2000" b="0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0836636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195102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8414475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190695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微软雅黑" panose="020B0503020204020204" pitchFamily="34" charset="-122"/>
                <a:ea typeface="微软雅黑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57209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1pPr>
            <a:lvl2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2pPr>
            <a:lvl3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3pPr>
            <a:lvl4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4pPr>
            <a:lvl5pPr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97232810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356" y="1514957"/>
            <a:ext cx="3279932" cy="4115157"/>
          </a:xfrm>
          <a:prstGeom prst="rect">
            <a:avLst/>
          </a:prstGeom>
        </p:spPr>
      </p:pic>
      <p:sp>
        <p:nvSpPr>
          <p:cNvPr id="3" name="直角三角形 2"/>
          <p:cNvSpPr/>
          <p:nvPr>
            <p:custDataLst>
              <p:tags r:id="rId2"/>
            </p:custDataLst>
          </p:nvPr>
        </p:nvSpPr>
        <p:spPr>
          <a:xfrm>
            <a:off x="0" y="1581150"/>
            <a:ext cx="5198390" cy="527685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菱形 3"/>
          <p:cNvSpPr/>
          <p:nvPr>
            <p:custDataLst>
              <p:tags r:id="rId3"/>
            </p:custDataLst>
          </p:nvPr>
        </p:nvSpPr>
        <p:spPr>
          <a:xfrm>
            <a:off x="1261084" y="2406835"/>
            <a:ext cx="674248" cy="674248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标题 1"/>
          <p:cNvSpPr>
            <a:spLocks noGrp="1"/>
          </p:cNvSpPr>
          <p:nvPr>
            <p:ph type="ctrTitle" hasCustomPrompt="1"/>
            <p:custDataLst>
              <p:tags r:id="rId4"/>
            </p:custDataLst>
          </p:nvPr>
        </p:nvSpPr>
        <p:spPr>
          <a:xfrm>
            <a:off x="5310608" y="2642420"/>
            <a:ext cx="5066526" cy="1573349"/>
          </a:xfrm>
          <a:noFill/>
        </p:spPr>
        <p:txBody>
          <a:bodyPr lIns="90000" tIns="46800" rIns="90000" bIns="46800" anchor="b">
            <a:normAutofit/>
          </a:bodyPr>
          <a:lstStyle>
            <a:lvl1pPr marL="0" indent="0" algn="ctr">
              <a:buFont typeface="Arial" pitchFamily="34" charset="0"/>
              <a:buNone/>
              <a:defRPr sz="8000">
                <a:solidFill>
                  <a:schemeClr val="bg2"/>
                </a:solidFill>
              </a:defRPr>
            </a:lvl1pPr>
          </a:lstStyle>
          <a:p>
            <a:r>
              <a:rPr lang="zh-CN" altLang="en-US"/>
              <a:t>编辑标题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9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20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" name="灯片编号占位符 9"/>
          <p:cNvSpPr>
            <a:spLocks noGrp="1"/>
          </p:cNvSpPr>
          <p:nvPr>
            <p:ph type="sldNum" sz="quarter" idx="21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89646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5614313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968068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120542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3005441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595990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8601735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549361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739077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5548037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219751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6104597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4681309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7438380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4313146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8685286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8768882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3350962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26" Type="http://schemas.openxmlformats.org/officeDocument/2006/relationships/slideLayout" Target="../slideLayouts/slideLayout37.xml"/><Relationship Id="rId3" Type="http://schemas.openxmlformats.org/officeDocument/2006/relationships/slideLayout" Target="../slideLayouts/slideLayout14.xml"/><Relationship Id="rId21" Type="http://schemas.openxmlformats.org/officeDocument/2006/relationships/slideLayout" Target="../slideLayouts/slideLayout32.xml"/><Relationship Id="rId34" Type="http://schemas.openxmlformats.org/officeDocument/2006/relationships/tags" Target="../tags/tag6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5" Type="http://schemas.openxmlformats.org/officeDocument/2006/relationships/slideLayout" Target="../slideLayouts/slideLayout36.xml"/><Relationship Id="rId33" Type="http://schemas.openxmlformats.org/officeDocument/2006/relationships/tags" Target="../tags/tag5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29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24" Type="http://schemas.openxmlformats.org/officeDocument/2006/relationships/slideLayout" Target="../slideLayouts/slideLayout35.xml"/><Relationship Id="rId32" Type="http://schemas.openxmlformats.org/officeDocument/2006/relationships/tags" Target="../tags/tag4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23" Type="http://schemas.openxmlformats.org/officeDocument/2006/relationships/slideLayout" Target="../slideLayouts/slideLayout34.xml"/><Relationship Id="rId28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31" Type="http://schemas.openxmlformats.org/officeDocument/2006/relationships/tags" Target="../tags/tag3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Relationship Id="rId22" Type="http://schemas.openxmlformats.org/officeDocument/2006/relationships/slideLayout" Target="../slideLayouts/slideLayout33.xml"/><Relationship Id="rId27" Type="http://schemas.openxmlformats.org/officeDocument/2006/relationships/slideLayout" Target="../slideLayouts/slideLayout38.xml"/><Relationship Id="rId30" Type="http://schemas.openxmlformats.org/officeDocument/2006/relationships/tags" Target="../tags/tag2.xml"/><Relationship Id="rId35" Type="http://schemas.openxmlformats.org/officeDocument/2006/relationships/tags" Target="../tags/tag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DAFD3-4A7D-41D8-B8ED-5F938A2DB60A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585B6F-B833-46C0-95C4-678EC12C5AE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30"/>
            </p:custDataLst>
          </p:nvPr>
        </p:nvSpPr>
        <p:spPr>
          <a:xfrm>
            <a:off x="669882" y="443230"/>
            <a:ext cx="10852237" cy="441964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3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2020/10/20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3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3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35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52794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  <p:sldLayoutId id="2147483688" r:id="rId28"/>
  </p:sldLayoutIdLst>
  <p:transition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itchFamily="34" charset="0"/>
        <a:buChar char="•"/>
        <a:defRPr sz="1600" u="none" strike="noStrike" kern="1200" cap="none" spc="15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itchFamily="34" charset="0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7" Type="http://schemas.openxmlformats.org/officeDocument/2006/relationships/image" Target="../media/image25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4.pn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305673" y="5458276"/>
            <a:ext cx="11814371" cy="1399724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4091845" y="2940177"/>
            <a:ext cx="37737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4000" spc="3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5.1   </a:t>
            </a:r>
            <a:r>
              <a:rPr lang="zh-CN" altLang="en-US" sz="4000" spc="300" dirty="0">
                <a:solidFill>
                  <a:srgbClr val="7030A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法不可违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2831691" y="545937"/>
            <a:ext cx="6564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800" spc="300" dirty="0">
                <a:latin typeface="仿宋" panose="02010609060101010101" pitchFamily="49" charset="-122"/>
                <a:ea typeface="仿宋" panose="02010609060101010101" pitchFamily="49" charset="-122"/>
              </a:rPr>
              <a:t>八年级上册第四课 社会生活讲道德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796902" y="747113"/>
            <a:ext cx="893623" cy="915795"/>
            <a:chOff x="1796902" y="747113"/>
            <a:chExt cx="893623" cy="915795"/>
          </a:xfrm>
        </p:grpSpPr>
        <p:sp>
          <p:nvSpPr>
            <p:cNvPr id="8" name="椭圆 7"/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" name="直接连接符 2"/>
            <p:cNvCxnSpPr>
              <a:stCxn id="8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/>
            <p:cNvCxnSpPr/>
            <p:nvPr/>
          </p:nvCxnSpPr>
          <p:spPr>
            <a:xfrm flipH="1"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组合 14"/>
          <p:cNvGrpSpPr/>
          <p:nvPr/>
        </p:nvGrpSpPr>
        <p:grpSpPr>
          <a:xfrm flipH="1">
            <a:off x="9490842" y="759854"/>
            <a:ext cx="893623" cy="915795"/>
            <a:chOff x="1796902" y="747113"/>
            <a:chExt cx="893623" cy="915795"/>
          </a:xfrm>
        </p:grpSpPr>
        <p:sp>
          <p:nvSpPr>
            <p:cNvPr id="16" name="椭圆 15"/>
            <p:cNvSpPr/>
            <p:nvPr/>
          </p:nvSpPr>
          <p:spPr>
            <a:xfrm>
              <a:off x="2147515" y="1386983"/>
              <a:ext cx="275925" cy="275925"/>
            </a:xfrm>
            <a:prstGeom prst="ellipse">
              <a:avLst/>
            </a:prstGeom>
            <a:solidFill>
              <a:srgbClr val="F6BD2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7" name="直接连接符 16"/>
            <p:cNvCxnSpPr>
              <a:stCxn id="16" idx="2"/>
            </p:cNvCxnSpPr>
            <p:nvPr/>
          </p:nvCxnSpPr>
          <p:spPr>
            <a:xfrm flipH="1" flipV="1">
              <a:off x="1807535" y="1524945"/>
              <a:ext cx="339980" cy="1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 flipH="1" flipV="1">
              <a:off x="1818169" y="759854"/>
              <a:ext cx="0" cy="775724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1796902" y="747113"/>
              <a:ext cx="893623" cy="0"/>
            </a:xfrm>
            <a:prstGeom prst="line">
              <a:avLst/>
            </a:prstGeom>
            <a:ln w="38100">
              <a:solidFill>
                <a:srgbClr val="F6BD2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文本框 1">
            <a:extLst>
              <a:ext uri="{FF2B5EF4-FFF2-40B4-BE49-F238E27FC236}">
                <a16:creationId xmlns:a16="http://schemas.microsoft.com/office/drawing/2014/main" id="{A2FE2A42-FDA9-4439-B76F-36A003C279DE}"/>
              </a:ext>
            </a:extLst>
          </p:cNvPr>
          <p:cNvSpPr txBox="1"/>
          <p:nvPr/>
        </p:nvSpPr>
        <p:spPr>
          <a:xfrm>
            <a:off x="3205317" y="1436768"/>
            <a:ext cx="58600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0070C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第五课   做守法的公民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B38C3551-4485-48E6-A135-9B35717EA79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3" t="12033" r="7724" b="54174"/>
          <a:stretch/>
        </p:blipFill>
        <p:spPr>
          <a:xfrm>
            <a:off x="3749424" y="4159386"/>
            <a:ext cx="4458630" cy="2174015"/>
          </a:xfrm>
          <a:prstGeom prst="rect">
            <a:avLst/>
          </a:prstGeom>
        </p:spPr>
      </p:pic>
      <p:sp>
        <p:nvSpPr>
          <p:cNvPr id="4" name="椭圆 3">
            <a:extLst>
              <a:ext uri="{FF2B5EF4-FFF2-40B4-BE49-F238E27FC236}">
                <a16:creationId xmlns:a16="http://schemas.microsoft.com/office/drawing/2014/main" id="{C777787B-6C2C-46B9-AC30-18CA39282316}"/>
              </a:ext>
            </a:extLst>
          </p:cNvPr>
          <p:cNvSpPr/>
          <p:nvPr/>
        </p:nvSpPr>
        <p:spPr bwMode="auto">
          <a:xfrm flipV="1">
            <a:off x="3906014" y="2349916"/>
            <a:ext cx="4156317" cy="100794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2A59F634-BF6A-4940-BB22-B3F2BA6A1E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722" y="1584432"/>
            <a:ext cx="4663064" cy="2238143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3A56526F-4E66-4F28-8BEF-E3DBFCF6061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940" b="32114"/>
          <a:stretch/>
        </p:blipFill>
        <p:spPr>
          <a:xfrm>
            <a:off x="788947" y="3490331"/>
            <a:ext cx="3486614" cy="1047256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62113CEB-F8DF-40E9-B9AF-7CC8B46C6306}"/>
              </a:ext>
            </a:extLst>
          </p:cNvPr>
          <p:cNvSpPr txBox="1"/>
          <p:nvPr/>
        </p:nvSpPr>
        <p:spPr>
          <a:xfrm>
            <a:off x="5787477" y="2810103"/>
            <a:ext cx="5653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00FF"/>
                </a:solidFill>
              </a:rPr>
              <a:t>2.</a:t>
            </a:r>
            <a:r>
              <a:rPr lang="zh-CN" altLang="en-US" sz="3200" dirty="0">
                <a:solidFill>
                  <a:srgbClr val="0000FF"/>
                </a:solidFill>
              </a:rPr>
              <a:t>违法行为分为哪些类型？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52F039C9-0FC1-4D62-B5A8-F14A8F5080E3}"/>
              </a:ext>
            </a:extLst>
          </p:cNvPr>
          <p:cNvSpPr txBox="1"/>
          <p:nvPr/>
        </p:nvSpPr>
        <p:spPr>
          <a:xfrm>
            <a:off x="5787478" y="3947532"/>
            <a:ext cx="55843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00FF"/>
                </a:solidFill>
              </a:rPr>
              <a:t>3.</a:t>
            </a:r>
            <a:r>
              <a:rPr lang="zh-CN" altLang="en-US" sz="3200" dirty="0">
                <a:solidFill>
                  <a:srgbClr val="0000FF"/>
                </a:solidFill>
              </a:rPr>
              <a:t>如何警惕身边的违法行为？</a:t>
            </a:r>
          </a:p>
        </p:txBody>
      </p:sp>
      <p:sp>
        <p:nvSpPr>
          <p:cNvPr id="9" name="左大括号 8">
            <a:extLst>
              <a:ext uri="{FF2B5EF4-FFF2-40B4-BE49-F238E27FC236}">
                <a16:creationId xmlns:a16="http://schemas.microsoft.com/office/drawing/2014/main" id="{80BAAD13-F73A-4ADD-B5E7-6EB645BE9984}"/>
              </a:ext>
            </a:extLst>
          </p:cNvPr>
          <p:cNvSpPr/>
          <p:nvPr/>
        </p:nvSpPr>
        <p:spPr>
          <a:xfrm>
            <a:off x="4946962" y="1906052"/>
            <a:ext cx="504579" cy="2434839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7" name="Picture 4" descr="http://p0.so.qhmsg.com/bdr/_240_/t01e4b514de196ac16f.jpg">
            <a:extLst>
              <a:ext uri="{FF2B5EF4-FFF2-40B4-BE49-F238E27FC236}">
                <a16:creationId xmlns:a16="http://schemas.microsoft.com/office/drawing/2014/main" id="{5476F2EE-E356-4622-AE87-7E0F3AC65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r="4533"/>
          <a:stretch>
            <a:fillRect/>
          </a:stretch>
        </p:blipFill>
        <p:spPr bwMode="auto">
          <a:xfrm>
            <a:off x="10026865" y="5199381"/>
            <a:ext cx="16875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4" descr="http://p0.so.qhmsg.com/bdr/_240_/t01e4b514de196ac16f.jpg">
            <a:extLst>
              <a:ext uri="{FF2B5EF4-FFF2-40B4-BE49-F238E27FC236}">
                <a16:creationId xmlns:a16="http://schemas.microsoft.com/office/drawing/2014/main" id="{75B2C854-E64D-4A58-A696-BC7BE967C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r="4533"/>
          <a:stretch>
            <a:fillRect/>
          </a:stretch>
        </p:blipFill>
        <p:spPr bwMode="auto">
          <a:xfrm>
            <a:off x="10145831" y="834929"/>
            <a:ext cx="16875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F34EECAA-797F-4ABC-AC8C-7C242AD2C9F4}"/>
              </a:ext>
            </a:extLst>
          </p:cNvPr>
          <p:cNvSpPr txBox="1"/>
          <p:nvPr/>
        </p:nvSpPr>
        <p:spPr>
          <a:xfrm>
            <a:off x="5820931" y="1761893"/>
            <a:ext cx="4045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solidFill>
                  <a:srgbClr val="0000FF"/>
                </a:solidFill>
                <a:latin typeface="+mn-ea"/>
              </a:rPr>
              <a:t>1.</a:t>
            </a:r>
            <a:r>
              <a:rPr lang="zh-CN" altLang="en-US" sz="3200" dirty="0">
                <a:solidFill>
                  <a:srgbClr val="0000FF"/>
                </a:solidFill>
                <a:latin typeface="+mn-ea"/>
              </a:rPr>
              <a:t>什么是违法行为？</a:t>
            </a:r>
          </a:p>
        </p:txBody>
      </p:sp>
    </p:spTree>
    <p:extLst>
      <p:ext uri="{BB962C8B-B14F-4D97-AF65-F5344CB8AC3E}">
        <p14:creationId xmlns:p14="http://schemas.microsoft.com/office/powerpoint/2010/main" val="88680837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4244A684-9C81-4B2E-9834-7848385BC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5219" y="1064942"/>
            <a:ext cx="9701561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A6942755-8D2E-458E-960E-EEA662389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17" y="153329"/>
            <a:ext cx="11664175" cy="6551342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0138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9908AC9A-A35A-47C5-936A-4F78B2B2DF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2459" y="1517803"/>
            <a:ext cx="10872439" cy="322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    </a:t>
            </a:r>
            <a:r>
              <a:rPr lang="en-US" altLang="zh-CN" sz="2800" b="1" dirty="0">
                <a:latin typeface="宋体" panose="02010600030101010101" pitchFamily="2" charset="-122"/>
              </a:rPr>
              <a:t>a.</a:t>
            </a:r>
            <a:r>
              <a:rPr lang="zh-CN" altLang="en-US" sz="2800" b="1" dirty="0">
                <a:latin typeface="宋体" panose="02010600030101010101" pitchFamily="2" charset="-122"/>
              </a:rPr>
              <a:t>法律明确告知人们可以做什么，必须做什么，应当做什么、不应当做什么，为人们的行为提供一个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模式、标准</a:t>
            </a:r>
            <a:r>
              <a:rPr lang="zh-CN" altLang="en-US" sz="2800" b="1" dirty="0">
                <a:latin typeface="宋体" panose="02010600030101010101" pitchFamily="2" charset="-122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方向</a:t>
            </a:r>
            <a:r>
              <a:rPr lang="zh-CN" altLang="en-US" sz="2800" b="1" dirty="0">
                <a:latin typeface="宋体" panose="02010600030101010101" pitchFamily="2" charset="-122"/>
              </a:rPr>
              <a:t>。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latin typeface="宋体" panose="02010600030101010101" pitchFamily="2" charset="-122"/>
              </a:rPr>
              <a:t>    b.</a:t>
            </a:r>
            <a:r>
              <a:rPr lang="zh-CN" altLang="en-US" sz="2800" b="1" dirty="0">
                <a:latin typeface="宋体" panose="02010600030101010101" pitchFamily="2" charset="-122"/>
              </a:rPr>
              <a:t>法律告知人们，哪些行为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合法，哪些行为非法，它是评价</a:t>
            </a:r>
            <a:endParaRPr lang="en-US" altLang="zh-CN" sz="2800" b="1" dirty="0"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人们行为是否</a:t>
            </a:r>
            <a:r>
              <a:rPr lang="zh-CN" altLang="en-US" sz="2800" b="1" i="1" dirty="0">
                <a:solidFill>
                  <a:srgbClr val="FF0000"/>
                </a:solidFill>
                <a:latin typeface="宋体" panose="02010600030101010101" pitchFamily="2" charset="-122"/>
              </a:rPr>
              <a:t>有效</a:t>
            </a:r>
            <a:r>
              <a:rPr lang="zh-CN" altLang="en-US" sz="2800" b="1" dirty="0">
                <a:latin typeface="宋体" panose="02010600030101010101" pitchFamily="2" charset="-122"/>
              </a:rPr>
              <a:t>的准绳。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p46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882054B7-360A-4881-94AA-E18764FFAFBE}"/>
              </a:ext>
            </a:extLst>
          </p:cNvPr>
          <p:cNvSpPr txBox="1"/>
          <p:nvPr/>
        </p:nvSpPr>
        <p:spPr>
          <a:xfrm>
            <a:off x="1929160" y="568716"/>
            <a:ext cx="46500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>
                <a:solidFill>
                  <a:srgbClr val="0000FF"/>
                </a:solidFill>
              </a:rPr>
              <a:t>——</a:t>
            </a:r>
            <a:r>
              <a:rPr lang="zh-CN" altLang="en-US" sz="3600" dirty="0">
                <a:solidFill>
                  <a:srgbClr val="0000FF"/>
                </a:solidFill>
              </a:rPr>
              <a:t>法律的规范作用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B0E65600-B8A2-4CED-91FE-D9EC3E646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5979" y="3093234"/>
            <a:ext cx="4150109" cy="1980571"/>
          </a:xfrm>
          <a:prstGeom prst="ellipse">
            <a:avLst/>
          </a:prstGeom>
          <a:ln w="63500" cap="rnd">
            <a:solidFill>
              <a:srgbClr val="FF0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23922072-3453-4C09-A914-3B6C9C5D90F4}"/>
              </a:ext>
            </a:extLst>
          </p:cNvPr>
          <p:cNvSpPr txBox="1"/>
          <p:nvPr/>
        </p:nvSpPr>
        <p:spPr>
          <a:xfrm>
            <a:off x="992459" y="5519854"/>
            <a:ext cx="10326029" cy="63767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Q.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法律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是最刚性的社会规则，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不违法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是人们行为的底线。</a:t>
            </a:r>
            <a:r>
              <a:rPr lang="en-US" altLang="zh-CN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p46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   </a:t>
            </a:r>
            <a:endParaRPr lang="en-US" altLang="zh-CN" sz="2800" b="1" dirty="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974235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:a16="http://schemas.microsoft.com/office/drawing/2014/main" id="{A0293293-9236-4130-85C9-D9A90BB6F7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7688" y="2346473"/>
            <a:ext cx="4873083" cy="293157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3200" b="1" dirty="0">
                <a:solidFill>
                  <a:srgbClr val="0000FF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违法行为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是指出于过错违反法律法规的规定，危害社会的行为。</a:t>
            </a:r>
            <a:r>
              <a:rPr lang="en-US" altLang="zh-CN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P48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上</a:t>
            </a:r>
            <a:endParaRPr lang="en-US" altLang="zh-CN" sz="32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3200" b="1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矩形 1">
            <a:extLst>
              <a:ext uri="{FF2B5EF4-FFF2-40B4-BE49-F238E27FC236}">
                <a16:creationId xmlns:a16="http://schemas.microsoft.com/office/drawing/2014/main" id="{8BA29ABC-95DC-4382-9F5E-129BEC5CCE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20618" y="717666"/>
            <a:ext cx="415390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1.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什么是违法行为？</a:t>
            </a:r>
            <a:endParaRPr lang="zh-CN" altLang="zh-CN" sz="32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2BB7CB98-3734-4859-BCE4-964CB5C88EE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03" t="12033" r="7724" b="54174"/>
          <a:stretch/>
        </p:blipFill>
        <p:spPr>
          <a:xfrm>
            <a:off x="559419" y="2313720"/>
            <a:ext cx="4057186" cy="2931571"/>
          </a:xfrm>
          <a:prstGeom prst="rect">
            <a:avLst/>
          </a:prstGeom>
        </p:spPr>
      </p:pic>
      <p:pic>
        <p:nvPicPr>
          <p:cNvPr id="9" name="Picture 4" descr="http://p0.so.qhmsg.com/bdr/_240_/t01e4b514de196ac16f.jpg">
            <a:extLst>
              <a:ext uri="{FF2B5EF4-FFF2-40B4-BE49-F238E27FC236}">
                <a16:creationId xmlns:a16="http://schemas.microsoft.com/office/drawing/2014/main" id="{4253C5B8-ED47-48D5-B71E-DD2B3B6C0A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r="4533"/>
          <a:stretch>
            <a:fillRect/>
          </a:stretch>
        </p:blipFill>
        <p:spPr bwMode="auto">
          <a:xfrm>
            <a:off x="10227626" y="1525507"/>
            <a:ext cx="16875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http://p0.so.qhmsg.com/bdr/_240_/t01e4b514de196ac16f.jpg">
            <a:extLst>
              <a:ext uri="{FF2B5EF4-FFF2-40B4-BE49-F238E27FC236}">
                <a16:creationId xmlns:a16="http://schemas.microsoft.com/office/drawing/2014/main" id="{37299235-8E18-4F59-8322-6B148FAB6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r="4533"/>
          <a:stretch>
            <a:fillRect/>
          </a:stretch>
        </p:blipFill>
        <p:spPr bwMode="auto">
          <a:xfrm>
            <a:off x="10175606" y="3766102"/>
            <a:ext cx="16875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椭圆 2">
            <a:extLst>
              <a:ext uri="{FF2B5EF4-FFF2-40B4-BE49-F238E27FC236}">
                <a16:creationId xmlns:a16="http://schemas.microsoft.com/office/drawing/2014/main" id="{5B306E59-9E7E-4F77-BCE8-59A1D23BA75D}"/>
              </a:ext>
            </a:extLst>
          </p:cNvPr>
          <p:cNvSpPr/>
          <p:nvPr/>
        </p:nvSpPr>
        <p:spPr bwMode="auto">
          <a:xfrm flipV="1">
            <a:off x="1120618" y="1525507"/>
            <a:ext cx="3696709" cy="138596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651233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id="{1550B72C-25EC-4A8D-B474-67D11A0509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7098" y="1458574"/>
            <a:ext cx="1159177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/>
              <a:t>       </a:t>
            </a:r>
            <a:r>
              <a:rPr lang="zh-CN" altLang="en-US" sz="2800" b="1" dirty="0"/>
              <a:t>生活中经常出现捡到失物据为己有的情况，或向失主索要报酬。</a:t>
            </a:r>
            <a:endParaRPr lang="en-US" altLang="zh-CN" sz="2800" b="1" dirty="0"/>
          </a:p>
          <a:p>
            <a:pPr eaLnBrk="1" hangingPunct="1"/>
            <a:r>
              <a:rPr lang="en-US" altLang="zh-CN" sz="2800" b="1" dirty="0"/>
              <a:t>        </a:t>
            </a:r>
            <a:r>
              <a:rPr lang="zh-CN" altLang="en-US" sz="2800" b="1" dirty="0"/>
              <a:t>这些行为允许吗？</a:t>
            </a:r>
          </a:p>
        </p:txBody>
      </p:sp>
      <p:grpSp>
        <p:nvGrpSpPr>
          <p:cNvPr id="5" name="组合 9">
            <a:extLst>
              <a:ext uri="{FF2B5EF4-FFF2-40B4-BE49-F238E27FC236}">
                <a16:creationId xmlns:a16="http://schemas.microsoft.com/office/drawing/2014/main" id="{821FDE28-3819-4E1C-92A7-8977920E0ECA}"/>
              </a:ext>
            </a:extLst>
          </p:cNvPr>
          <p:cNvGrpSpPr>
            <a:grpSpLocks/>
          </p:cNvGrpSpPr>
          <p:nvPr/>
        </p:nvGrpSpPr>
        <p:grpSpPr bwMode="auto">
          <a:xfrm>
            <a:off x="286367" y="299614"/>
            <a:ext cx="3153694" cy="808931"/>
            <a:chOff x="3275856" y="3759200"/>
            <a:chExt cx="2883930" cy="808207"/>
          </a:xfrm>
        </p:grpSpPr>
        <p:sp>
          <p:nvSpPr>
            <p:cNvPr id="6" name="矩形 10">
              <a:extLst>
                <a:ext uri="{FF2B5EF4-FFF2-40B4-BE49-F238E27FC236}">
                  <a16:creationId xmlns:a16="http://schemas.microsoft.com/office/drawing/2014/main" id="{DDED9DEA-063E-4B4C-B3A1-3271382AE6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922492" y="3983155"/>
              <a:ext cx="2237294" cy="5842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探究与分享</a:t>
              </a:r>
            </a:p>
          </p:txBody>
        </p:sp>
        <p:pic>
          <p:nvPicPr>
            <p:cNvPr id="7" name="Picture 9" descr="http://2c.zol-img.com.cn/product/70/382/ceqB1aXJNp9yc.gif">
              <a:extLst>
                <a:ext uri="{FF2B5EF4-FFF2-40B4-BE49-F238E27FC236}">
                  <a16:creationId xmlns:a16="http://schemas.microsoft.com/office/drawing/2014/main" id="{4002A67D-8D32-4959-9955-C8A2CA24FEC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56" y="3759200"/>
              <a:ext cx="720080" cy="720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矩形 13">
            <a:extLst>
              <a:ext uri="{FF2B5EF4-FFF2-40B4-BE49-F238E27FC236}">
                <a16:creationId xmlns:a16="http://schemas.microsoft.com/office/drawing/2014/main" id="{C537C402-A07E-465C-8C03-6C2A9BF7DC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1598" y="4387758"/>
            <a:ext cx="1069402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 dirty="0"/>
              <a:t>       </a:t>
            </a:r>
            <a:r>
              <a:rPr lang="zh-CN" altLang="en-US" sz="2800" b="1" dirty="0"/>
              <a:t>经常在公众场所看到他人喧闹起哄。违法吗？</a:t>
            </a:r>
          </a:p>
        </p:txBody>
      </p:sp>
      <p:sp>
        <p:nvSpPr>
          <p:cNvPr id="11" name="矩形 7">
            <a:extLst>
              <a:ext uri="{FF2B5EF4-FFF2-40B4-BE49-F238E27FC236}">
                <a16:creationId xmlns:a16="http://schemas.microsoft.com/office/drawing/2014/main" id="{02573D1D-7F24-4C9F-AF0B-2776BB90FA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81858" y="5008021"/>
            <a:ext cx="649889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镜头二扰乱了公共场所秩序，违法。</a:t>
            </a:r>
          </a:p>
        </p:txBody>
      </p:sp>
      <p:sp>
        <p:nvSpPr>
          <p:cNvPr id="12" name="矩形 13">
            <a:extLst>
              <a:ext uri="{FF2B5EF4-FFF2-40B4-BE49-F238E27FC236}">
                <a16:creationId xmlns:a16="http://schemas.microsoft.com/office/drawing/2014/main" id="{CB75FBCC-A7A1-4D0F-873C-82AC48D58E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6214" y="5525930"/>
            <a:ext cx="10581298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我国治安管理处罚规定，对扰乱公共场所秩序的行为应予以处罚。</a:t>
            </a:r>
          </a:p>
        </p:txBody>
      </p:sp>
      <p:sp>
        <p:nvSpPr>
          <p:cNvPr id="13" name="矩形 13">
            <a:extLst>
              <a:ext uri="{FF2B5EF4-FFF2-40B4-BE49-F238E27FC236}">
                <a16:creationId xmlns:a16="http://schemas.microsoft.com/office/drawing/2014/main" id="{394FF29E-5882-4ACE-B1C7-0FF6ACE1B8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0224" y="2552502"/>
            <a:ext cx="11095464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我国民法典规定，拾得遗失物，应当归还失主。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权利人领取遗失物时，应当向拾得人或有关部门支付保管遗失物等支出的必要费用。权利人悬赏寻找遗失物的，领取遗失物时应当按照承诺履行义务。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1C84D829-148A-4C40-B080-84FABC296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748" y="1441797"/>
            <a:ext cx="1377254" cy="523220"/>
          </a:xfrm>
          <a:prstGeom prst="rect">
            <a:avLst/>
          </a:prstGeom>
          <a:noFill/>
          <a:ln w="127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镜头一</a:t>
            </a:r>
          </a:p>
        </p:txBody>
      </p:sp>
      <p:sp>
        <p:nvSpPr>
          <p:cNvPr id="17" name="矩形 12">
            <a:extLst>
              <a:ext uri="{FF2B5EF4-FFF2-40B4-BE49-F238E27FC236}">
                <a16:creationId xmlns:a16="http://schemas.microsoft.com/office/drawing/2014/main" id="{80C99BFD-5878-4AA7-B9F1-C52002FC5C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6410" y="4359889"/>
            <a:ext cx="1266693" cy="523220"/>
          </a:xfrm>
          <a:prstGeom prst="rect">
            <a:avLst/>
          </a:prstGeom>
          <a:noFill/>
          <a:ln w="12700">
            <a:solidFill>
              <a:srgbClr val="00B05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镜头二</a:t>
            </a:r>
          </a:p>
        </p:txBody>
      </p:sp>
      <p:pic>
        <p:nvPicPr>
          <p:cNvPr id="2" name="Picture 4" descr="http://p0.so.qhmsg.com/bdr/_240_/t01e4b514de196ac16f.jpg">
            <a:extLst>
              <a:ext uri="{FF2B5EF4-FFF2-40B4-BE49-F238E27FC236}">
                <a16:creationId xmlns:a16="http://schemas.microsoft.com/office/drawing/2014/main" id="{22F9E490-BD36-4CEA-BE18-C844576DA4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r="4533"/>
          <a:stretch>
            <a:fillRect/>
          </a:stretch>
        </p:blipFill>
        <p:spPr bwMode="auto">
          <a:xfrm>
            <a:off x="6396863" y="26507"/>
            <a:ext cx="16875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4" descr="http://p0.so.qhmsg.com/bdr/_240_/t01e4b514de196ac16f.jpg">
            <a:extLst>
              <a:ext uri="{FF2B5EF4-FFF2-40B4-BE49-F238E27FC236}">
                <a16:creationId xmlns:a16="http://schemas.microsoft.com/office/drawing/2014/main" id="{1FBBCF4A-4A72-4577-8F5E-CDBCE5DE5E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r="4533"/>
          <a:stretch>
            <a:fillRect/>
          </a:stretch>
        </p:blipFill>
        <p:spPr bwMode="auto">
          <a:xfrm>
            <a:off x="9067899" y="40345"/>
            <a:ext cx="16875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19344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>
            <a:extLst>
              <a:ext uri="{FF2B5EF4-FFF2-40B4-BE49-F238E27FC236}">
                <a16:creationId xmlns:a16="http://schemas.microsoft.com/office/drawing/2014/main" id="{8F0280A5-FCF6-411A-9E38-950ED3731B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2602" y="429322"/>
            <a:ext cx="5386041" cy="267765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情景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1: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李某三人在电影院观看电影时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起哄、打闹、吹口哨。影院工作人员多次劝阻，他们就是不听。工作人员找来民警将三人带走。公安机关给予李某等三人警告的处罚。</a:t>
            </a:r>
          </a:p>
        </p:txBody>
      </p:sp>
      <p:sp>
        <p:nvSpPr>
          <p:cNvPr id="6" name="Text Box 10">
            <a:extLst>
              <a:ext uri="{FF2B5EF4-FFF2-40B4-BE49-F238E27FC236}">
                <a16:creationId xmlns:a16="http://schemas.microsoft.com/office/drawing/2014/main" id="{8AA67437-35C6-4A0E-AE92-4A09350F24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7433" y="754562"/>
            <a:ext cx="4151965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FF"/>
            </a:solidFill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不履行法律规定义务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法律禁止的行为。</a:t>
            </a:r>
            <a:endParaRPr lang="en-US" altLang="zh-CN" sz="2800" b="1" dirty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触犯</a:t>
            </a:r>
            <a:r>
              <a:rPr lang="zh-CN" altLang="en-US" sz="2800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治安管理处罚法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情节较轻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; </a:t>
            </a: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9940544A-94DB-40BF-8BDA-9DC6EFE3B9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16312" y="3687606"/>
            <a:ext cx="5382331" cy="224676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情景二：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朱某在工厂浴室拾到苏某的进口名牌名牌手表，先说第</a:t>
            </a:r>
            <a:r>
              <a:rPr lang="en-US" altLang="zh-CN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2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天还，后来又说自己把手表弄丢了。苏某向人民法院起诉，法院判决朱某限期归还手表。</a:t>
            </a:r>
          </a:p>
        </p:txBody>
      </p:sp>
      <p:sp>
        <p:nvSpPr>
          <p:cNvPr id="9" name="箭头: 右 8">
            <a:extLst>
              <a:ext uri="{FF2B5EF4-FFF2-40B4-BE49-F238E27FC236}">
                <a16:creationId xmlns:a16="http://schemas.microsoft.com/office/drawing/2014/main" id="{06DB7A8F-E04B-4D32-8E8F-740A36858B8D}"/>
              </a:ext>
            </a:extLst>
          </p:cNvPr>
          <p:cNvSpPr/>
          <p:nvPr/>
        </p:nvSpPr>
        <p:spPr>
          <a:xfrm>
            <a:off x="6135438" y="1299799"/>
            <a:ext cx="978408" cy="936702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C9630F2A-BD6E-4A43-BDC7-61D08F4C6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38595" y="4191000"/>
            <a:ext cx="4326664" cy="138499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FF"/>
            </a:solidFill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CC0066"/>
                </a:solidFill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不履行法律规定义务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法律禁止的行为。</a:t>
            </a:r>
            <a:endParaRPr lang="en-US" altLang="zh-CN" sz="2800" b="1" dirty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触犯</a:t>
            </a:r>
            <a:r>
              <a:rPr lang="zh-CN" altLang="en-US" sz="2800" b="1" dirty="0">
                <a:ln>
                  <a:solidFill>
                    <a:srgbClr val="0000FF"/>
                  </a:solidFill>
                </a:ln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民法典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情节较轻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</a:t>
            </a:r>
            <a:endParaRPr lang="zh-CN" altLang="en-US" sz="2800" b="1" dirty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2" name="箭头: 右 11">
            <a:extLst>
              <a:ext uri="{FF2B5EF4-FFF2-40B4-BE49-F238E27FC236}">
                <a16:creationId xmlns:a16="http://schemas.microsoft.com/office/drawing/2014/main" id="{DEA3F23E-C197-4EA9-A8EC-0E4515438A81}"/>
              </a:ext>
            </a:extLst>
          </p:cNvPr>
          <p:cNvSpPr/>
          <p:nvPr/>
        </p:nvSpPr>
        <p:spPr>
          <a:xfrm>
            <a:off x="6287838" y="4273454"/>
            <a:ext cx="978408" cy="936702"/>
          </a:xfrm>
          <a:prstGeom prst="right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n>
                <a:solidFill>
                  <a:srgbClr val="0000FF"/>
                </a:solidFill>
              </a:ln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74375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6">
            <a:extLst>
              <a:ext uri="{FF2B5EF4-FFF2-40B4-BE49-F238E27FC236}">
                <a16:creationId xmlns:a16="http://schemas.microsoft.com/office/drawing/2014/main" id="{565A76E6-438F-48F3-81D3-F6752548654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0450" y="1199031"/>
            <a:ext cx="9545444" cy="1569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32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情景</a:t>
            </a:r>
            <a:r>
              <a:rPr lang="en-US" altLang="zh-CN" sz="32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：</a:t>
            </a:r>
            <a:r>
              <a:rPr lang="en-US" altLang="zh-CN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17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岁的中学生赵某，多次手持三棱刮刀，强夺</a:t>
            </a:r>
            <a:r>
              <a:rPr lang="en-US" altLang="zh-CN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9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名小学生的财物，得赃款</a:t>
            </a:r>
            <a:r>
              <a:rPr lang="en-US" altLang="zh-CN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1000</a:t>
            </a:r>
            <a:r>
              <a:rPr lang="zh-CN" altLang="en-US" sz="3200" b="1" dirty="0">
                <a:latin typeface="仿宋" panose="02010609060101010101" pitchFamily="49" charset="-122"/>
                <a:ea typeface="仿宋" panose="02010609060101010101" pitchFamily="49" charset="-122"/>
              </a:rPr>
              <a:t>多元。人民法院认定赵某犯了抢劫罪，依据刑法判处有期徒刑。</a:t>
            </a:r>
          </a:p>
        </p:txBody>
      </p:sp>
      <p:sp>
        <p:nvSpPr>
          <p:cNvPr id="5" name="Text Box 7">
            <a:extLst>
              <a:ext uri="{FF2B5EF4-FFF2-40B4-BE49-F238E27FC236}">
                <a16:creationId xmlns:a16="http://schemas.microsoft.com/office/drawing/2014/main" id="{F7D03DC5-511A-42FA-86A1-F629D0FAF5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13460" y="4532974"/>
            <a:ext cx="7081024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FF"/>
            </a:solidFill>
          </a:ln>
          <a:effectLst/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rgbClr val="CC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不履行法律规定义务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法律禁止的行为；</a:t>
            </a:r>
            <a:endParaRPr lang="en-US" altLang="zh-CN" sz="2800" b="1" dirty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en-US" altLang="zh-CN" sz="2800" b="1" dirty="0">
                <a:solidFill>
                  <a:srgbClr val="CC0066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触犯</a:t>
            </a:r>
            <a:r>
              <a:rPr lang="zh-CN" altLang="en-US" sz="2800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刑法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情节严重</a:t>
            </a:r>
            <a:r>
              <a:rPr lang="en-US" altLang="zh-CN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;</a:t>
            </a:r>
            <a:endParaRPr lang="zh-CN" altLang="en-US" sz="2800" b="1" dirty="0">
              <a:solidFill>
                <a:srgbClr val="0000FF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2" name="箭头: 下 11">
            <a:extLst>
              <a:ext uri="{FF2B5EF4-FFF2-40B4-BE49-F238E27FC236}">
                <a16:creationId xmlns:a16="http://schemas.microsoft.com/office/drawing/2014/main" id="{4DEB48F1-0890-408E-A4C7-441097C742CC}"/>
              </a:ext>
            </a:extLst>
          </p:cNvPr>
          <p:cNvSpPr/>
          <p:nvPr/>
        </p:nvSpPr>
        <p:spPr>
          <a:xfrm>
            <a:off x="5157440" y="3110902"/>
            <a:ext cx="1360448" cy="978408"/>
          </a:xfrm>
          <a:prstGeom prst="downArrow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Picture 4" descr="http://p0.so.qhmsg.com/bdr/_240_/t01e4b514de196ac16f.jpg">
            <a:extLst>
              <a:ext uri="{FF2B5EF4-FFF2-40B4-BE49-F238E27FC236}">
                <a16:creationId xmlns:a16="http://schemas.microsoft.com/office/drawing/2014/main" id="{A810A6A7-91AB-467D-81AE-8720F7360E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r="4533"/>
          <a:stretch>
            <a:fillRect/>
          </a:stretch>
        </p:blipFill>
        <p:spPr bwMode="auto">
          <a:xfrm>
            <a:off x="427514" y="4178981"/>
            <a:ext cx="16875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http://p0.so.qhmsg.com/bdr/_240_/t01e4b514de196ac16f.jpg">
            <a:extLst>
              <a:ext uri="{FF2B5EF4-FFF2-40B4-BE49-F238E27FC236}">
                <a16:creationId xmlns:a16="http://schemas.microsoft.com/office/drawing/2014/main" id="{A22B5022-6D34-46A8-AC06-3D4A283569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0" r="4533"/>
          <a:stretch>
            <a:fillRect/>
          </a:stretch>
        </p:blipFill>
        <p:spPr bwMode="auto">
          <a:xfrm>
            <a:off x="10299998" y="4089310"/>
            <a:ext cx="1687512" cy="130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876325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1E4056C6-CA5B-4DFD-A3BA-0785BF5CC4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8450" y="538124"/>
            <a:ext cx="533511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、违法行为的种类有哪些？</a:t>
            </a:r>
            <a:endParaRPr lang="zh-CN" altLang="zh-CN" sz="32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03295601-735F-4DC8-8C33-FB5C277588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579" y="1158991"/>
            <a:ext cx="11324141" cy="11331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   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根据</a:t>
            </a:r>
            <a:r>
              <a:rPr lang="zh-CN" altLang="en-US" sz="2800" u="sng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违反法律的</a:t>
            </a:r>
            <a:r>
              <a:rPr lang="zh-CN" altLang="en-US" sz="2800" u="sng" dirty="0">
                <a:solidFill>
                  <a:srgbClr val="0000FF"/>
                </a:solidFill>
                <a:latin typeface="+mn-ea"/>
                <a:ea typeface="+mn-ea"/>
              </a:rPr>
              <a:t>类别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，违法行为分为</a:t>
            </a:r>
            <a:r>
              <a:rPr lang="zh-CN" altLang="en-US" sz="2800" u="sng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民事违法行为、行政违法行为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和</a:t>
            </a:r>
            <a:r>
              <a:rPr lang="zh-CN" altLang="en-US" sz="2800" u="sng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刑事违法行为</a:t>
            </a:r>
            <a:r>
              <a:rPr lang="zh-CN" altLang="en-US" sz="2800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p48</a:t>
            </a:r>
            <a:endParaRPr lang="zh-CN" altLang="en-US" sz="2800" dirty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aphicFrame>
        <p:nvGraphicFramePr>
          <p:cNvPr id="5" name="表格 4">
            <a:extLst>
              <a:ext uri="{FF2B5EF4-FFF2-40B4-BE49-F238E27FC236}">
                <a16:creationId xmlns:a16="http://schemas.microsoft.com/office/drawing/2014/main" id="{7EDBFF0C-3A9A-4D76-B366-FE9C757506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5458389"/>
              </p:ext>
            </p:extLst>
          </p:nvPr>
        </p:nvGraphicFramePr>
        <p:xfrm>
          <a:off x="367990" y="2578370"/>
          <a:ext cx="11206974" cy="3736974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186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385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3151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种 类</a:t>
                      </a:r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24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定 义</a:t>
                      </a:r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57941">
                <a:tc>
                  <a:txBody>
                    <a:bodyPr/>
                    <a:lstStyle/>
                    <a:p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民事违法</a:t>
                      </a:r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57941">
                <a:tc>
                  <a:txBody>
                    <a:bodyPr/>
                    <a:lstStyle/>
                    <a:p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行政违法</a:t>
                      </a:r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57941">
                <a:tc>
                  <a:txBody>
                    <a:bodyPr/>
                    <a:lstStyle/>
                    <a:p>
                      <a:r>
                        <a:rPr lang="zh-CN" altLang="en-US" sz="3200" b="1" dirty="0">
                          <a:solidFill>
                            <a:srgbClr val="0000FF"/>
                          </a:solidFill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刑事违法</a:t>
                      </a:r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zh-CN" altLang="en-US" sz="2400" b="1" dirty="0"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marT="45710" marB="457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矩形 4">
            <a:extLst>
              <a:ext uri="{FF2B5EF4-FFF2-40B4-BE49-F238E27FC236}">
                <a16:creationId xmlns:a16="http://schemas.microsoft.com/office/drawing/2014/main" id="{C6A5F919-00EC-4328-BA4E-6B1AB7D653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30242" y="3173413"/>
            <a:ext cx="917745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指违反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民事法律规范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，应当承担民事责任的行为，如欠债不还的行为。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p48</a:t>
            </a:r>
            <a:endParaRPr lang="zh-CN" altLang="en-US" sz="28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矩形 6">
            <a:extLst>
              <a:ext uri="{FF2B5EF4-FFF2-40B4-BE49-F238E27FC236}">
                <a16:creationId xmlns:a16="http://schemas.microsoft.com/office/drawing/2014/main" id="{0219D4E5-212B-4964-B48E-C8E0584F0F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63695" y="4203700"/>
            <a:ext cx="9177453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指违反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行政法律规范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，应当受到行政处分或行政处罚的行为，如扰乱社会治安的行为。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p48</a:t>
            </a:r>
            <a:endParaRPr lang="zh-CN" altLang="en-US" sz="2800" b="1" dirty="0">
              <a:solidFill>
                <a:srgbClr val="7030A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79D178B-5662-4C2A-89EF-B523DF0C84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52543" y="5262563"/>
            <a:ext cx="9300119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指违反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刑事法律规范</a:t>
            </a:r>
            <a:r>
              <a:rPr lang="zh-CN" altLang="en-US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，应当受到刑罚处罚的行为，如故意杀人的行为。</a:t>
            </a:r>
            <a:r>
              <a:rPr lang="en-US" altLang="zh-CN" sz="28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P48         </a:t>
            </a:r>
            <a:r>
              <a:rPr lang="zh-CN" altLang="en-US" sz="28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犯罪行为</a:t>
            </a:r>
          </a:p>
        </p:txBody>
      </p:sp>
    </p:spTree>
    <p:extLst>
      <p:ext uri="{BB962C8B-B14F-4D97-AF65-F5344CB8AC3E}">
        <p14:creationId xmlns:p14="http://schemas.microsoft.com/office/powerpoint/2010/main" val="273980277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3FE7CC9C-2EDC-4D08-B948-2C2FB12EC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712" y="312234"/>
            <a:ext cx="11117766" cy="6300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直接箭头连接符 3">
            <a:extLst>
              <a:ext uri="{FF2B5EF4-FFF2-40B4-BE49-F238E27FC236}">
                <a16:creationId xmlns:a16="http://schemas.microsoft.com/office/drawing/2014/main" id="{8FC82586-A84A-4CFC-ADE8-C6F303FAEB14}"/>
              </a:ext>
            </a:extLst>
          </p:cNvPr>
          <p:cNvCxnSpPr>
            <a:cxnSpLocks/>
          </p:cNvCxnSpPr>
          <p:nvPr/>
        </p:nvCxnSpPr>
        <p:spPr>
          <a:xfrm flipH="1" flipV="1">
            <a:off x="2096429" y="1281504"/>
            <a:ext cx="635621" cy="480390"/>
          </a:xfrm>
          <a:prstGeom prst="straightConnector1">
            <a:avLst/>
          </a:prstGeom>
          <a:ln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AE4EC377-F41F-41A5-99E7-3042DF291ACB}"/>
              </a:ext>
            </a:extLst>
          </p:cNvPr>
          <p:cNvCxnSpPr>
            <a:cxnSpLocks/>
          </p:cNvCxnSpPr>
          <p:nvPr/>
        </p:nvCxnSpPr>
        <p:spPr>
          <a:xfrm flipH="1" flipV="1">
            <a:off x="1326995" y="1281504"/>
            <a:ext cx="301083" cy="982195"/>
          </a:xfrm>
          <a:prstGeom prst="straightConnector1">
            <a:avLst/>
          </a:prstGeom>
          <a:ln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AEE6C67C-FF6A-4ABE-AD32-3532CFEBBA39}"/>
              </a:ext>
            </a:extLst>
          </p:cNvPr>
          <p:cNvSpPr txBox="1"/>
          <p:nvPr/>
        </p:nvSpPr>
        <p:spPr>
          <a:xfrm>
            <a:off x="635620" y="75828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</a:rPr>
              <a:t>民事违法行为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C6853BB4-00B3-4189-BF32-AC2E234EF9B2}"/>
              </a:ext>
            </a:extLst>
          </p:cNvPr>
          <p:cNvSpPr txBox="1"/>
          <p:nvPr/>
        </p:nvSpPr>
        <p:spPr>
          <a:xfrm>
            <a:off x="8876372" y="724832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</a:rPr>
              <a:t>行政违法行为</a:t>
            </a:r>
          </a:p>
        </p:txBody>
      </p:sp>
      <p:cxnSp>
        <p:nvCxnSpPr>
          <p:cNvPr id="14" name="直接箭头连接符 13">
            <a:extLst>
              <a:ext uri="{FF2B5EF4-FFF2-40B4-BE49-F238E27FC236}">
                <a16:creationId xmlns:a16="http://schemas.microsoft.com/office/drawing/2014/main" id="{92401EF7-D0A4-4556-8362-688B40B5DFFB}"/>
              </a:ext>
            </a:extLst>
          </p:cNvPr>
          <p:cNvCxnSpPr>
            <a:cxnSpLocks/>
            <a:endCxn id="12" idx="1"/>
          </p:cNvCxnSpPr>
          <p:nvPr/>
        </p:nvCxnSpPr>
        <p:spPr>
          <a:xfrm flipV="1">
            <a:off x="8408020" y="986442"/>
            <a:ext cx="468352" cy="295062"/>
          </a:xfrm>
          <a:prstGeom prst="straightConnector1">
            <a:avLst/>
          </a:prstGeom>
          <a:ln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DC727B57-67DF-4AE9-AEAF-1A02FB5BA1CE}"/>
              </a:ext>
            </a:extLst>
          </p:cNvPr>
          <p:cNvSpPr txBox="1"/>
          <p:nvPr/>
        </p:nvSpPr>
        <p:spPr>
          <a:xfrm>
            <a:off x="546411" y="5531004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</a:rPr>
              <a:t>刑事违法行为</a:t>
            </a:r>
          </a:p>
        </p:txBody>
      </p:sp>
      <p:cxnSp>
        <p:nvCxnSpPr>
          <p:cNvPr id="18" name="直接箭头连接符 17">
            <a:extLst>
              <a:ext uri="{FF2B5EF4-FFF2-40B4-BE49-F238E27FC236}">
                <a16:creationId xmlns:a16="http://schemas.microsoft.com/office/drawing/2014/main" id="{376378FF-5D6A-4D81-9131-FBD86E1AEAD2}"/>
              </a:ext>
            </a:extLst>
          </p:cNvPr>
          <p:cNvCxnSpPr>
            <a:cxnSpLocks/>
          </p:cNvCxnSpPr>
          <p:nvPr/>
        </p:nvCxnSpPr>
        <p:spPr>
          <a:xfrm>
            <a:off x="1037063" y="4861932"/>
            <a:ext cx="0" cy="669072"/>
          </a:xfrm>
          <a:prstGeom prst="straightConnector1">
            <a:avLst/>
          </a:prstGeom>
          <a:ln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>
            <a:extLst>
              <a:ext uri="{FF2B5EF4-FFF2-40B4-BE49-F238E27FC236}">
                <a16:creationId xmlns:a16="http://schemas.microsoft.com/office/drawing/2014/main" id="{340A697A-6CD7-4B60-A4E2-74F329F6EECF}"/>
              </a:ext>
            </a:extLst>
          </p:cNvPr>
          <p:cNvSpPr/>
          <p:nvPr/>
        </p:nvSpPr>
        <p:spPr>
          <a:xfrm>
            <a:off x="2051824" y="1929166"/>
            <a:ext cx="1620957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dirty="0">
                <a:solidFill>
                  <a:srgbClr val="0000FF"/>
                </a:solidFill>
              </a:rPr>
              <a:t>民法典</a:t>
            </a:r>
          </a:p>
        </p:txBody>
      </p:sp>
      <p:cxnSp>
        <p:nvCxnSpPr>
          <p:cNvPr id="22" name="直接箭头连接符 21">
            <a:extLst>
              <a:ext uri="{FF2B5EF4-FFF2-40B4-BE49-F238E27FC236}">
                <a16:creationId xmlns:a16="http://schemas.microsoft.com/office/drawing/2014/main" id="{A8A366BE-D6D4-4AA7-B304-F8E2953F9679}"/>
              </a:ext>
            </a:extLst>
          </p:cNvPr>
          <p:cNvCxnSpPr>
            <a:cxnSpLocks/>
          </p:cNvCxnSpPr>
          <p:nvPr/>
        </p:nvCxnSpPr>
        <p:spPr>
          <a:xfrm flipH="1" flipV="1">
            <a:off x="1717287" y="1281504"/>
            <a:ext cx="539290" cy="826075"/>
          </a:xfrm>
          <a:prstGeom prst="straightConnector1">
            <a:avLst/>
          </a:prstGeom>
          <a:ln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4">
            <a:extLst>
              <a:ext uri="{FF2B5EF4-FFF2-40B4-BE49-F238E27FC236}">
                <a16:creationId xmlns:a16="http://schemas.microsoft.com/office/drawing/2014/main" id="{B88C617A-5DBD-46BD-951D-9A731582E135}"/>
              </a:ext>
            </a:extLst>
          </p:cNvPr>
          <p:cNvCxnSpPr>
            <a:cxnSpLocks/>
          </p:cNvCxnSpPr>
          <p:nvPr/>
        </p:nvCxnSpPr>
        <p:spPr>
          <a:xfrm flipH="1" flipV="1">
            <a:off x="10514275" y="1248052"/>
            <a:ext cx="246652" cy="2398398"/>
          </a:xfrm>
          <a:prstGeom prst="straightConnector1">
            <a:avLst/>
          </a:prstGeom>
          <a:ln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>
            <a:extLst>
              <a:ext uri="{FF2B5EF4-FFF2-40B4-BE49-F238E27FC236}">
                <a16:creationId xmlns:a16="http://schemas.microsoft.com/office/drawing/2014/main" id="{5714E38C-636F-41A3-B4E8-90945AE628EC}"/>
              </a:ext>
            </a:extLst>
          </p:cNvPr>
          <p:cNvSpPr txBox="1"/>
          <p:nvPr/>
        </p:nvSpPr>
        <p:spPr>
          <a:xfrm>
            <a:off x="5408343" y="312239"/>
            <a:ext cx="1784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</a:rPr>
              <a:t>违宪行为</a:t>
            </a:r>
          </a:p>
        </p:txBody>
      </p:sp>
    </p:spTree>
    <p:extLst>
      <p:ext uri="{BB962C8B-B14F-4D97-AF65-F5344CB8AC3E}">
        <p14:creationId xmlns:p14="http://schemas.microsoft.com/office/powerpoint/2010/main" val="373062141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35F183F1-163D-4E85-A35B-F86C1B32DC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000"/>
          <a:stretch/>
        </p:blipFill>
        <p:spPr>
          <a:xfrm>
            <a:off x="45999" y="33452"/>
            <a:ext cx="3890381" cy="292893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CBB2B161-2989-48F6-91FB-135DD65CD4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2" y="3036733"/>
            <a:ext cx="3871178" cy="3592548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11A44102-BDF3-4038-8AD4-FD4A70FBF3C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7" t="5111" r="4518"/>
          <a:stretch/>
        </p:blipFill>
        <p:spPr>
          <a:xfrm>
            <a:off x="4057966" y="3036733"/>
            <a:ext cx="3871178" cy="3711728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4C12374B-4A7F-4FA8-8050-949A582CE7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2231" y="33452"/>
            <a:ext cx="3871178" cy="292893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EE345664-1FF7-4A93-BEC4-E6648CE6002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3"/>
          <a:stretch/>
        </p:blipFill>
        <p:spPr>
          <a:xfrm>
            <a:off x="8125520" y="109538"/>
            <a:ext cx="3992763" cy="6519743"/>
          </a:xfrm>
          <a:prstGeom prst="rect">
            <a:avLst/>
          </a:prstGeom>
        </p:spPr>
      </p:pic>
      <p:sp>
        <p:nvSpPr>
          <p:cNvPr id="16" name="椭圆 15">
            <a:extLst>
              <a:ext uri="{FF2B5EF4-FFF2-40B4-BE49-F238E27FC236}">
                <a16:creationId xmlns:a16="http://schemas.microsoft.com/office/drawing/2014/main" id="{24ABBBB0-D82E-49FE-8834-91472A50908A}"/>
              </a:ext>
            </a:extLst>
          </p:cNvPr>
          <p:cNvSpPr/>
          <p:nvPr/>
        </p:nvSpPr>
        <p:spPr>
          <a:xfrm>
            <a:off x="3943812" y="2579533"/>
            <a:ext cx="4235448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0000FF"/>
                </a:solidFill>
              </a:rPr>
              <a:t>行政违法行为</a:t>
            </a:r>
          </a:p>
        </p:txBody>
      </p:sp>
    </p:spTree>
    <p:extLst>
      <p:ext uri="{BB962C8B-B14F-4D97-AF65-F5344CB8AC3E}">
        <p14:creationId xmlns:p14="http://schemas.microsoft.com/office/powerpoint/2010/main" val="13273264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7205A663-0A1A-46EB-9906-7EA5AF7118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749" y="3505627"/>
            <a:ext cx="5261427" cy="3056092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2A40E02A-DDF7-44C8-B34C-3E63FD2482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8" y="186860"/>
            <a:ext cx="5456661" cy="3242140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F8DA1085-B3D6-41A9-94E5-A294537933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749" y="110234"/>
            <a:ext cx="5261427" cy="3242140"/>
          </a:xfrm>
          <a:prstGeom prst="rect">
            <a:avLst/>
          </a:prstGeom>
          <a:ln>
            <a:solidFill>
              <a:srgbClr val="0000FF"/>
            </a:solidFill>
          </a:ln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28819DC-06D3-4304-895F-5C56AA310B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339" y="3505627"/>
            <a:ext cx="5456662" cy="3056092"/>
          </a:xfrm>
          <a:prstGeom prst="rect">
            <a:avLst/>
          </a:prstGeom>
          <a:ln>
            <a:solidFill>
              <a:srgbClr val="0000FF"/>
            </a:solidFill>
          </a:ln>
        </p:spPr>
      </p:pic>
      <p:sp>
        <p:nvSpPr>
          <p:cNvPr id="12" name="椭圆 11">
            <a:extLst>
              <a:ext uri="{FF2B5EF4-FFF2-40B4-BE49-F238E27FC236}">
                <a16:creationId xmlns:a16="http://schemas.microsoft.com/office/drawing/2014/main" id="{A721FAA0-4E8E-409D-9F5D-567BC86C6D72}"/>
              </a:ext>
            </a:extLst>
          </p:cNvPr>
          <p:cNvSpPr/>
          <p:nvPr/>
        </p:nvSpPr>
        <p:spPr>
          <a:xfrm>
            <a:off x="4347297" y="2971800"/>
            <a:ext cx="3722557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0000FF"/>
                </a:solidFill>
              </a:rPr>
              <a:t>民事违法行为</a:t>
            </a:r>
          </a:p>
        </p:txBody>
      </p:sp>
    </p:spTree>
    <p:extLst>
      <p:ext uri="{BB962C8B-B14F-4D97-AF65-F5344CB8AC3E}">
        <p14:creationId xmlns:p14="http://schemas.microsoft.com/office/powerpoint/2010/main" val="339743706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23AAE7A-4AEA-480A-B8EA-F5C58DCD20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06" y="26138"/>
            <a:ext cx="3776542" cy="344728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id="{B211F2D3-BEDB-4574-88CB-B672404AA0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838" y="0"/>
            <a:ext cx="4215162" cy="3447288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9F87749A-6BB9-4D30-8256-8BA09FE98A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682" y="26136"/>
            <a:ext cx="3858322" cy="3447287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2790F3DC-5CE7-4F7C-B1D1-2F9B3C38ADC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69" y="3817375"/>
            <a:ext cx="3631578" cy="3040624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02E57B08-498C-4A5D-8FCC-739B736633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8681" y="3791239"/>
            <a:ext cx="3858321" cy="304062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C68CD7DD-B9AC-4FCD-A945-F46CE00950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6836" y="3852341"/>
            <a:ext cx="4215163" cy="3023142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14" name="椭圆 13">
            <a:extLst>
              <a:ext uri="{FF2B5EF4-FFF2-40B4-BE49-F238E27FC236}">
                <a16:creationId xmlns:a16="http://schemas.microsoft.com/office/drawing/2014/main" id="{D088C185-C753-4554-8E7D-F18347362FB5}"/>
              </a:ext>
            </a:extLst>
          </p:cNvPr>
          <p:cNvSpPr/>
          <p:nvPr/>
        </p:nvSpPr>
        <p:spPr>
          <a:xfrm>
            <a:off x="4347297" y="2971800"/>
            <a:ext cx="3722557" cy="9144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dirty="0">
                <a:solidFill>
                  <a:srgbClr val="0000FF"/>
                </a:solidFill>
              </a:rPr>
              <a:t>刑事违法行为</a:t>
            </a:r>
          </a:p>
        </p:txBody>
      </p:sp>
    </p:spTree>
    <p:extLst>
      <p:ext uri="{BB962C8B-B14F-4D97-AF65-F5344CB8AC3E}">
        <p14:creationId xmlns:p14="http://schemas.microsoft.com/office/powerpoint/2010/main" val="42511890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8841E1D3-4294-4305-BADF-6953DE6D274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2" t="5041" r="12677" b="15935"/>
          <a:stretch/>
        </p:blipFill>
        <p:spPr>
          <a:xfrm>
            <a:off x="122663" y="256478"/>
            <a:ext cx="11686477" cy="64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240994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DD35522B-F952-4A9D-9DBB-EF9B2DEE6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18" y="178420"/>
            <a:ext cx="11764536" cy="6345043"/>
          </a:xfrm>
          <a:prstGeom prst="rect">
            <a:avLst/>
          </a:prstGeom>
        </p:spPr>
      </p:pic>
      <p:sp>
        <p:nvSpPr>
          <p:cNvPr id="4" name="文本框 3">
            <a:extLst>
              <a:ext uri="{FF2B5EF4-FFF2-40B4-BE49-F238E27FC236}">
                <a16:creationId xmlns:a16="http://schemas.microsoft.com/office/drawing/2014/main" id="{4F01E45A-CC64-43CD-A29E-9D66316DE5F0}"/>
              </a:ext>
            </a:extLst>
          </p:cNvPr>
          <p:cNvSpPr txBox="1"/>
          <p:nvPr/>
        </p:nvSpPr>
        <p:spPr>
          <a:xfrm>
            <a:off x="7850458" y="758285"/>
            <a:ext cx="32673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solidFill>
                  <a:srgbClr val="FFFF00"/>
                </a:solidFill>
              </a:rPr>
              <a:t>划记课文</a:t>
            </a:r>
            <a:r>
              <a:rPr lang="en-US" altLang="zh-CN" sz="3600" dirty="0">
                <a:solidFill>
                  <a:srgbClr val="FFFF00"/>
                </a:solidFill>
              </a:rPr>
              <a:t>p48</a:t>
            </a:r>
            <a:endParaRPr lang="zh-CN" altLang="en-US" sz="3600" dirty="0">
              <a:solidFill>
                <a:srgbClr val="FFFF00"/>
              </a:solidFill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39B40824-CF24-407B-8AF9-48AD9E206F31}"/>
              </a:ext>
            </a:extLst>
          </p:cNvPr>
          <p:cNvSpPr txBox="1"/>
          <p:nvPr/>
        </p:nvSpPr>
        <p:spPr>
          <a:xfrm>
            <a:off x="9634655" y="3412276"/>
            <a:ext cx="141577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FFFF00"/>
                </a:solidFill>
              </a:rPr>
              <a:t>犯罪</a:t>
            </a:r>
          </a:p>
        </p:txBody>
      </p:sp>
    </p:spTree>
    <p:extLst>
      <p:ext uri="{BB962C8B-B14F-4D97-AF65-F5344CB8AC3E}">
        <p14:creationId xmlns:p14="http://schemas.microsoft.com/office/powerpoint/2010/main" val="197220360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www.nuohanwei.com/UpFiles/Article/201304/20134893445779.jpg">
            <a:extLst>
              <a:ext uri="{FF2B5EF4-FFF2-40B4-BE49-F238E27FC236}">
                <a16:creationId xmlns:a16="http://schemas.microsoft.com/office/drawing/2014/main" id="{3E619C7B-BA3E-4651-87EB-AC8F696A2D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08" t="15446" r="12114" b="13078"/>
          <a:stretch>
            <a:fillRect/>
          </a:stretch>
        </p:blipFill>
        <p:spPr bwMode="auto">
          <a:xfrm>
            <a:off x="2286000" y="1020552"/>
            <a:ext cx="8106937" cy="3517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A4EDBAC2-0ABC-4390-986A-C33A3C4C8D87}"/>
              </a:ext>
            </a:extLst>
          </p:cNvPr>
          <p:cNvSpPr txBox="1"/>
          <p:nvPr/>
        </p:nvSpPr>
        <p:spPr>
          <a:xfrm>
            <a:off x="4148253" y="4705815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dirty="0">
                <a:solidFill>
                  <a:srgbClr val="0000FF"/>
                </a:solidFill>
              </a:rPr>
              <a:t>你有不明白的吗？</a:t>
            </a:r>
          </a:p>
        </p:txBody>
      </p:sp>
    </p:spTree>
    <p:extLst>
      <p:ext uri="{BB962C8B-B14F-4D97-AF65-F5344CB8AC3E}">
        <p14:creationId xmlns:p14="http://schemas.microsoft.com/office/powerpoint/2010/main" val="33697999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6B922EA5-6636-40E5-96A3-B7A98DD62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0687" y="673062"/>
            <a:ext cx="512832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solidFill>
                  <a:srgbClr val="0000FF"/>
                </a:solidFill>
                <a:latin typeface="华文仿宋" panose="02010600040101010101" pitchFamily="2" charset="-122"/>
                <a:ea typeface="华文仿宋" panose="02010600040101010101" pitchFamily="2" charset="-122"/>
              </a:rPr>
              <a:t>◆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身边违法行为的主要表现</a:t>
            </a:r>
            <a:endParaRPr lang="zh-CN" altLang="zh-CN" sz="32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DDA064C6-C9C2-4559-AE54-C0E492DB5E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7953" y="3936576"/>
            <a:ext cx="9127354" cy="63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*没有依法履行合同，是违反</a:t>
            </a:r>
            <a:r>
              <a:rPr lang="zh-CN" altLang="en-US" sz="2800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民法典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民事违法行为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en-US" altLang="zh-CN" sz="2800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p50</a:t>
            </a:r>
            <a:endParaRPr lang="zh-CN" altLang="en-US" sz="2800" b="1" dirty="0">
              <a:solidFill>
                <a:srgbClr val="C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DCFF6DA-6986-4D6F-9E86-10BD08EAF05F}"/>
              </a:ext>
            </a:extLst>
          </p:cNvPr>
          <p:cNvSpPr txBox="1"/>
          <p:nvPr/>
        </p:nvSpPr>
        <p:spPr>
          <a:xfrm>
            <a:off x="1048215" y="1616927"/>
            <a:ext cx="10069551" cy="12840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*谎报险情，破坏环境、殴打他人等行为都是违反</a:t>
            </a:r>
            <a:r>
              <a:rPr lang="zh-CN" altLang="en-US" sz="2800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治安管理处罚法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lang="zh-CN" altLang="en-US" sz="28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行政违法行为</a:t>
            </a:r>
            <a:r>
              <a:rPr lang="zh-CN" altLang="en-US" sz="2800" b="1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r>
              <a:rPr lang="en-US" altLang="zh-CN" sz="2800" b="1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p49</a:t>
            </a:r>
            <a:endParaRPr lang="zh-CN" altLang="en-US" sz="2800" b="1" dirty="0">
              <a:solidFill>
                <a:srgbClr val="C0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67CBF402-28B6-4D06-B19C-6AE63BB46B02}"/>
              </a:ext>
            </a:extLst>
          </p:cNvPr>
          <p:cNvSpPr txBox="1"/>
          <p:nvPr/>
        </p:nvSpPr>
        <p:spPr>
          <a:xfrm>
            <a:off x="1048215" y="3139070"/>
            <a:ext cx="109393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*闯红灯，超速驾驶，酒驾，都是违反</a:t>
            </a:r>
            <a:r>
              <a:rPr lang="zh-CN" altLang="en-US" sz="28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交通安全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法的</a:t>
            </a:r>
            <a:r>
              <a:rPr lang="zh-CN" altLang="en-US" sz="2800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行政违法行为。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25B1EE9F-8A4C-4075-9B90-AC760FED3AEB}"/>
              </a:ext>
            </a:extLst>
          </p:cNvPr>
          <p:cNvSpPr txBox="1"/>
          <p:nvPr/>
        </p:nvSpPr>
        <p:spPr>
          <a:xfrm>
            <a:off x="997953" y="4995747"/>
            <a:ext cx="1036514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*爆炸投毒、抢劫强奸、贪污巨款、醉驾等行为，是违反</a:t>
            </a:r>
            <a:r>
              <a:rPr lang="zh-CN" altLang="en-US" sz="2800" dirty="0">
                <a:solidFill>
                  <a:srgbClr val="C0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刑法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的</a:t>
            </a:r>
            <a:r>
              <a:rPr lang="zh-CN" altLang="en-US" sz="2800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刑事违法行为</a:t>
            </a:r>
            <a:r>
              <a:rPr lang="zh-CN" altLang="en-US" sz="2800" dirty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37EF7CA2-42C3-478C-BBD1-0C4303F5CADB}"/>
              </a:ext>
            </a:extLst>
          </p:cNvPr>
          <p:cNvSpPr/>
          <p:nvPr/>
        </p:nvSpPr>
        <p:spPr bwMode="auto">
          <a:xfrm flipV="1">
            <a:off x="1274700" y="1397912"/>
            <a:ext cx="4684313" cy="98061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19142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">
            <a:extLst>
              <a:ext uri="{FF2B5EF4-FFF2-40B4-BE49-F238E27FC236}">
                <a16:creationId xmlns:a16="http://schemas.microsoft.com/office/drawing/2014/main" id="{92BBA091-CAAD-413B-BC59-1325BB9C04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2134" y="661911"/>
            <a:ext cx="863249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3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、如何做到遵章守法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(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警惕身边的违法行为</a:t>
            </a:r>
            <a:r>
              <a:rPr lang="en-US" altLang="zh-CN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)</a:t>
            </a:r>
            <a:r>
              <a:rPr lang="zh-CN" altLang="en-US" sz="3200" b="1" dirty="0">
                <a:solidFill>
                  <a:srgbClr val="0000FF"/>
                </a:solidFill>
                <a:latin typeface="宋体" panose="02010600030101010101" pitchFamily="2" charset="-122"/>
              </a:rPr>
              <a:t>？</a:t>
            </a:r>
            <a:endParaRPr lang="zh-CN" altLang="zh-CN" sz="3200" b="1" dirty="0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6A34D96A-AA34-4FC3-9961-8159B877CE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7594" y="1717483"/>
            <a:ext cx="10777731" cy="4482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 dirty="0">
                <a:latin typeface="宋体" panose="02010600030101010101" pitchFamily="2" charset="-122"/>
              </a:rPr>
              <a:t>  </a:t>
            </a:r>
            <a:r>
              <a:rPr lang="en-US" altLang="zh-CN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h1.</a:t>
            </a:r>
            <a:r>
              <a:rPr lang="zh-CN" altLang="en-US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我们要认识一般违法行为的危害，自觉依法规范自己的行为。</a:t>
            </a:r>
            <a:r>
              <a:rPr lang="en-US" altLang="zh-CN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p51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r>
              <a:rPr lang="en-US" altLang="zh-CN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h2.</a:t>
            </a:r>
            <a:r>
              <a:rPr lang="zh-CN" altLang="en-US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要分清是非，增强守法观念，严格遵守治安管理的法律规定。</a:t>
            </a:r>
            <a:r>
              <a:rPr lang="en-US" altLang="zh-CN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p51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</a:t>
            </a:r>
            <a:r>
              <a:rPr lang="en-US" altLang="zh-CN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h3.</a:t>
            </a:r>
            <a:r>
              <a:rPr lang="zh-CN" altLang="en-US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要依法从事民事活动，积极防范民事侵权行为和合同违法行为。</a:t>
            </a:r>
            <a:r>
              <a:rPr lang="en-US" altLang="zh-CN" sz="3200" b="1" dirty="0">
                <a:solidFill>
                  <a:srgbClr val="7030A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p51</a:t>
            </a:r>
          </a:p>
          <a:p>
            <a:pPr eaLnBrk="1" hangingPunct="1">
              <a:lnSpc>
                <a:spcPct val="130000"/>
              </a:lnSpc>
            </a:pPr>
            <a:r>
              <a:rPr lang="en-US" altLang="zh-CN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h4.</a:t>
            </a:r>
            <a:r>
              <a:rPr lang="zh-CN" altLang="en-US" sz="3200" b="1" dirty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结合材料</a:t>
            </a:r>
          </a:p>
        </p:txBody>
      </p:sp>
      <p:sp>
        <p:nvSpPr>
          <p:cNvPr id="2" name="椭圆 1">
            <a:extLst>
              <a:ext uri="{FF2B5EF4-FFF2-40B4-BE49-F238E27FC236}">
                <a16:creationId xmlns:a16="http://schemas.microsoft.com/office/drawing/2014/main" id="{16A3A625-7E65-43E8-B010-AD6EFC8F6928}"/>
              </a:ext>
            </a:extLst>
          </p:cNvPr>
          <p:cNvSpPr/>
          <p:nvPr/>
        </p:nvSpPr>
        <p:spPr bwMode="auto">
          <a:xfrm>
            <a:off x="1232134" y="1379377"/>
            <a:ext cx="8371104" cy="137189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0"/>
              </a:spcBef>
              <a:buClr>
                <a:srgbClr val="000000"/>
              </a:buClr>
              <a:buFontTx/>
              <a:buNone/>
              <a:defRPr/>
            </a:pPr>
            <a:endParaRPr lang="zh-CN" altLang="en-US" b="1" u="sng">
              <a:solidFill>
                <a:srgbClr val="0000FF"/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680109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椭圆 5"/>
          <p:cNvSpPr/>
          <p:nvPr/>
        </p:nvSpPr>
        <p:spPr>
          <a:xfrm>
            <a:off x="114610" y="4987724"/>
            <a:ext cx="12077390" cy="2604977"/>
          </a:xfrm>
          <a:prstGeom prst="ellipse">
            <a:avLst/>
          </a:prstGeom>
          <a:solidFill>
            <a:srgbClr val="F6BD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568712" y="567787"/>
            <a:ext cx="259822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chemeClr val="accent2">
                    <a:lumMod val="7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教师寄语：</a:t>
            </a:r>
          </a:p>
        </p:txBody>
      </p:sp>
      <p:pic>
        <p:nvPicPr>
          <p:cNvPr id="8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2446000" y="12128500"/>
            <a:ext cx="355600" cy="254000"/>
          </a:xfrm>
          <a:prstGeom prst="cube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2702BEAA-7F4D-4C03-BE23-447C736E0664}"/>
              </a:ext>
            </a:extLst>
          </p:cNvPr>
          <p:cNvSpPr txBox="1"/>
          <p:nvPr/>
        </p:nvSpPr>
        <p:spPr>
          <a:xfrm>
            <a:off x="3434574" y="2587083"/>
            <a:ext cx="584487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rgbClr val="0000FF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不违法</a:t>
            </a:r>
            <a:r>
              <a:rPr lang="zh-CN" altLang="en-US" sz="4000" b="1" dirty="0">
                <a:latin typeface="仿宋" panose="02010609060101010101" pitchFamily="49" charset="-122"/>
                <a:ea typeface="仿宋" panose="02010609060101010101" pitchFamily="49" charset="-122"/>
              </a:rPr>
              <a:t>是人们行为的底线</a:t>
            </a:r>
            <a:endParaRPr lang="zh-CN" altLang="en-US" sz="4000" dirty="0"/>
          </a:p>
        </p:txBody>
      </p:sp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1">
            <a:extLst>
              <a:ext uri="{FF2B5EF4-FFF2-40B4-BE49-F238E27FC236}">
                <a16:creationId xmlns:a16="http://schemas.microsoft.com/office/drawing/2014/main" id="{AD8A857C-2B6A-4F17-BBB6-65B762F54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217" y="144966"/>
            <a:ext cx="11115598" cy="6423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9864551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  <p:tag name="ISPRING_PRESENTATION_TITLE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8"/>
  <p:tag name="KSO_WM_BEAUTIFY_FLAG" val="#wm#"/>
  <p:tag name="KSO_WM_TAG_VERSION" val="1.0"/>
  <p:tag name="KSO_WM_TEMPLATE_CATEGORY" val="custom"/>
  <p:tag name="KSO_WM_TEMPLATE_INDEX" val="2019144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9"/>
  <p:tag name="KSO_WM_BEAUTIFY_FLAG" val="#wm#"/>
  <p:tag name="KSO_WM_TAG_VERSION" val="1.0"/>
  <p:tag name="KSO_WM_TEMPLATE_CATEGORY" val="custom"/>
  <p:tag name="KSO_WM_TEMPLATE_INDEX" val="20191445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53"/>
  <p:tag name="KSO_WM_BEAUTIFY_FLAG" val="#wm#"/>
  <p:tag name="KSO_WM_TAG_VERSION" val="1.0"/>
  <p:tag name="KSO_WM_TEMPLATE_CATEGORY" val="custom"/>
  <p:tag name="KSO_WM_TEMPLATE_INDEX" val="20191445"/>
  <p:tag name="KSO_WM_TEMPLATE_SUBCATEGORY" val="0"/>
  <p:tag name="KSO_WM_TEMPLATE_THUMBS_INDEX" val="1、2、14、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7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8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09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0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1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2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3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4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4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2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3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5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6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7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8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59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0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1"/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3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4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5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6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8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69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0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3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4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5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6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8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79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0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3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4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5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6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8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89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0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3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4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5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6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8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199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0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3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4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5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6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8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09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0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3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4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5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6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8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19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0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3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4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5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6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8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29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0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3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4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5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6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8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39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0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3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4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5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UNIQUEID" val="1246"/>
</p:tagLst>
</file>

<file path=ppt/theme/theme1.xml><?xml version="1.0" encoding="utf-8"?>
<a:theme xmlns:a="http://schemas.openxmlformats.org/drawingml/2006/main" name="第一PPT，www.1ppt.com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主题​​">
  <a:themeElements>
    <a:clrScheme name="20191445">
      <a:dk1>
        <a:srgbClr val="000000"/>
      </a:dk1>
      <a:lt1>
        <a:srgbClr val="FFFFFF"/>
      </a:lt1>
      <a:dk2>
        <a:srgbClr val="255861"/>
      </a:dk2>
      <a:lt2>
        <a:srgbClr val="DEA62B"/>
      </a:lt2>
      <a:accent1>
        <a:srgbClr val="255861"/>
      </a:accent1>
      <a:accent2>
        <a:srgbClr val="398585"/>
      </a:accent2>
      <a:accent3>
        <a:srgbClr val="DEA62B"/>
      </a:accent3>
      <a:accent4>
        <a:srgbClr val="D3B98D"/>
      </a:accent4>
      <a:accent5>
        <a:srgbClr val="D5A535"/>
      </a:accent5>
      <a:accent6>
        <a:srgbClr val="B49E63"/>
      </a:accent6>
      <a:hlink>
        <a:srgbClr val="4276AA"/>
      </a:hlink>
      <a:folHlink>
        <a:srgbClr val="BFBFBF"/>
      </a:folHlink>
    </a:clrScheme>
    <a:fontScheme name="Arial Black-Arial">
      <a:majorFont>
        <a:latin typeface="Arial Black"/>
        <a:ea typeface="Arial"/>
        <a:cs typeface="Arial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Arial"/>
        <a:cs typeface="Arial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1119</TotalTime>
  <Words>832</Words>
  <Application>Microsoft Office PowerPoint</Application>
  <PresentationFormat>宽屏</PresentationFormat>
  <Paragraphs>67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4" baseType="lpstr">
      <vt:lpstr>等线</vt:lpstr>
      <vt:lpstr>等线 Light</vt:lpstr>
      <vt:lpstr>仿宋</vt:lpstr>
      <vt:lpstr>黑体</vt:lpstr>
      <vt:lpstr>华文仿宋</vt:lpstr>
      <vt:lpstr>华文琥珀</vt:lpstr>
      <vt:lpstr>楷体</vt:lpstr>
      <vt:lpstr>宋体</vt:lpstr>
      <vt:lpstr>微软雅黑</vt:lpstr>
      <vt:lpstr>幼圆</vt:lpstr>
      <vt:lpstr>Arial</vt:lpstr>
      <vt:lpstr>Calibri</vt:lpstr>
      <vt:lpstr>第一PPT，www.1ppt.com​​</vt:lpstr>
      <vt:lpstr>2_Office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rbm.xkw.com</dc:creator>
  <cp:lastModifiedBy>lichangjun</cp:lastModifiedBy>
  <cp:revision>95</cp:revision>
  <cp:lastPrinted>2020-09-20T22:50:51Z</cp:lastPrinted>
  <dcterms:created xsi:type="dcterms:W3CDTF">2020-09-20T22:50:51Z</dcterms:created>
  <dcterms:modified xsi:type="dcterms:W3CDTF">2020-10-20T07:15:55Z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