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2"/>
  </p:sldMasterIdLst>
  <p:notesMasterIdLst>
    <p:notesMasterId r:id="rId29"/>
  </p:notesMasterIdLst>
  <p:sldIdLst>
    <p:sldId id="256" r:id="rId3"/>
    <p:sldId id="259" r:id="rId4"/>
    <p:sldId id="260" r:id="rId5"/>
    <p:sldId id="271" r:id="rId6"/>
    <p:sldId id="280" r:id="rId7"/>
    <p:sldId id="272" r:id="rId8"/>
    <p:sldId id="281" r:id="rId9"/>
    <p:sldId id="282" r:id="rId10"/>
    <p:sldId id="275" r:id="rId11"/>
    <p:sldId id="283" r:id="rId12"/>
    <p:sldId id="284" r:id="rId13"/>
    <p:sldId id="285" r:id="rId14"/>
    <p:sldId id="286" r:id="rId15"/>
    <p:sldId id="287" r:id="rId16"/>
    <p:sldId id="288" r:id="rId17"/>
    <p:sldId id="269" r:id="rId18"/>
    <p:sldId id="289" r:id="rId19"/>
    <p:sldId id="290" r:id="rId20"/>
    <p:sldId id="295" r:id="rId21"/>
    <p:sldId id="291" r:id="rId22"/>
    <p:sldId id="294" r:id="rId23"/>
    <p:sldId id="296" r:id="rId24"/>
    <p:sldId id="297" r:id="rId25"/>
    <p:sldId id="293" r:id="rId26"/>
    <p:sldId id="270" r:id="rId27"/>
    <p:sldId id="29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517E"/>
    <a:srgbClr val="DA888A"/>
    <a:srgbClr val="FE83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3" autoAdjust="0"/>
    <p:restoredTop sz="93891" autoAdjust="0"/>
  </p:normalViewPr>
  <p:slideViewPr>
    <p:cSldViewPr snapToGrid="0">
      <p:cViewPr varScale="1">
        <p:scale>
          <a:sx n="64" d="100"/>
          <a:sy n="64" d="100"/>
        </p:scale>
        <p:origin x="300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2" d="100"/>
        <a:sy n="6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09A94-CB93-45AA-B113-D66CF30C9288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E7FF5-E3AD-4E27-9E74-3D0B2CB28F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齐读全词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E7FF5-E3AD-4E27-9E74-3D0B2CB28F8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448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“愁”是个看不见摸不着的东西，怎么表达呢？回一下以前我们学过的“关于愁”的诗句？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683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李清照这一次又是如何表达自己的“愁”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7062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如果一天就如此被计入文学史中的话，未免太矫情了，还有哪个地方体现了时间之长？还有没有更长的时间来表明？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8737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不仅是心理上对时间的漫长之感，还有身体上切肤的感受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46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如果一天就如此被计入文学史中的话，未免太矫情了，还有哪个地方体现了时间之长？还有没有更长的时间来表明？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8576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68664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喝酒赏花有用吗？抽刀断水水更流，举杯消愁愁更愁</a:t>
            </a:r>
            <a:endParaRPr lang="en-US" altLang="zh-CN" dirty="0"/>
          </a:p>
          <a:p>
            <a:r>
              <a:rPr lang="zh-CN" altLang="en-US" dirty="0"/>
              <a:t>衣带渐宽终不悔，为伊消得人憔悴，清减了小腰围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081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E7FF5-E3AD-4E27-9E74-3D0B2CB28F8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23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古人常常爱以花喻人之美貌：芙蓉如面柳如眉</a:t>
            </a:r>
            <a:r>
              <a:rPr lang="en-US" altLang="zh-CN" dirty="0"/>
              <a:t>/</a:t>
            </a:r>
            <a:r>
              <a:rPr lang="zh-CN" altLang="en-US" dirty="0"/>
              <a:t>人面桃花相映红，极美！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外形？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情感？</a:t>
            </a:r>
            <a:r>
              <a:rPr lang="en-US" altLang="zh-CN" dirty="0"/>
              <a:t>——</a:t>
            </a:r>
          </a:p>
          <a:p>
            <a:r>
              <a:rPr lang="en-US" altLang="zh-CN" dirty="0"/>
              <a:t>3.</a:t>
            </a:r>
            <a:r>
              <a:rPr lang="zh-CN" altLang="en-US" dirty="0"/>
              <a:t>为何不用别的花？</a:t>
            </a:r>
            <a:r>
              <a:rPr lang="en-US" altLang="zh-CN" dirty="0"/>
              <a:t>——</a:t>
            </a:r>
            <a:r>
              <a:rPr lang="zh-CN" altLang="en-US" dirty="0"/>
              <a:t>牡丹、兰花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7973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这就是一首情诗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0221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这作为一首情诗，大家觉得写得怎么样？</a:t>
            </a:r>
            <a:endParaRPr lang="en-US" altLang="zh-CN" dirty="0"/>
          </a:p>
          <a:p>
            <a:r>
              <a:rPr lang="zh-CN" altLang="en-US" dirty="0"/>
              <a:t>齐背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584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词主要想表达什么？</a:t>
            </a:r>
            <a:r>
              <a:rPr lang="en-US" altLang="zh-CN" dirty="0"/>
              <a:t>——</a:t>
            </a:r>
            <a:r>
              <a:rPr lang="zh-CN" altLang="en-US" dirty="0"/>
              <a:t>愁</a:t>
            </a:r>
            <a:endParaRPr lang="en-US" altLang="zh-CN" dirty="0"/>
          </a:p>
          <a:p>
            <a:r>
              <a:rPr lang="zh-CN" altLang="en-US" dirty="0"/>
              <a:t>为何这么“愁”</a:t>
            </a:r>
            <a:endParaRPr lang="en-US" altLang="zh-CN" dirty="0"/>
          </a:p>
          <a:p>
            <a:r>
              <a:rPr lang="zh-CN" altLang="en-US" dirty="0"/>
              <a:t>齐读全词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4492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怎么表达自己的愁绪？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2EB20A-403F-44E9-9F40-29DD8395CE0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为何是“淡酒”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92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为何见到大雁会伤心？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E7FF5-E3AD-4E27-9E74-3D0B2CB28F8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3114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为何见到大雁会伤心？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6410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为何见到大雁会伤心？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0E7FF5-E3AD-4E27-9E74-3D0B2CB28F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259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就好比一首热烈缠绵的曲子到最后铿锵一声终止，袅袅有余韵。“具体愁什么呢 ？”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E7FF5-E3AD-4E27-9E74-3D0B2CB28F8D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575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有不懂的地方提出来。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358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有不懂的地方提出来。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2EB20A-403F-44E9-9F40-29DD8395CE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7882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2520" y="250825"/>
            <a:ext cx="10515600" cy="572135"/>
          </a:xfrm>
        </p:spPr>
        <p:txBody>
          <a:bodyPr>
            <a:normAutofit/>
          </a:bodyPr>
          <a:lstStyle>
            <a:lvl1pPr>
              <a:defRPr sz="3200" b="1">
                <a:gradFill flip="none" rotWithShape="1">
                  <a:gsLst>
                    <a:gs pos="0">
                      <a:srgbClr val="CC517E">
                        <a:shade val="30000"/>
                        <a:satMod val="115000"/>
                      </a:srgbClr>
                    </a:gs>
                    <a:gs pos="50000">
                      <a:srgbClr val="CC517E">
                        <a:shade val="67500"/>
                        <a:satMod val="115000"/>
                      </a:srgbClr>
                    </a:gs>
                    <a:gs pos="100000">
                      <a:srgbClr val="CC517E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rgbClr val="002A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-1" y="247362"/>
            <a:ext cx="3352801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0"/>
            <a:endParaRPr lang="en-US" altLang="zh-CN" noProof="0" dirty="0"/>
          </a:p>
          <a:p>
            <a:pPr lvl="0"/>
            <a:endParaRPr lang="en-US" altLang="zh-CN" noProof="0" dirty="0"/>
          </a:p>
        </p:txBody>
      </p:sp>
      <p:sp>
        <p:nvSpPr>
          <p:cNvPr id="3" name="矩形 2"/>
          <p:cNvSpPr/>
          <p:nvPr userDrawn="1"/>
        </p:nvSpPr>
        <p:spPr>
          <a:xfrm>
            <a:off x="3528921" y="247362"/>
            <a:ext cx="331184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4036226" y="247362"/>
            <a:ext cx="195172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 hasCustomPrompt="1"/>
          </p:nvPr>
        </p:nvSpPr>
        <p:spPr>
          <a:xfrm>
            <a:off x="-12274" y="258199"/>
            <a:ext cx="3365074" cy="40313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/>
              <a:t>ADD YOUR TLTLE HERE</a:t>
            </a:r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72167"/>
            <a:ext cx="2972692" cy="40617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单击此处添加文本</a:t>
            </a:r>
          </a:p>
        </p:txBody>
      </p:sp>
      <p:grpSp>
        <p:nvGrpSpPr>
          <p:cNvPr id="7" name="组合 9"/>
          <p:cNvGrpSpPr/>
          <p:nvPr userDrawn="1"/>
        </p:nvGrpSpPr>
        <p:grpSpPr>
          <a:xfrm flipH="1" flipV="1">
            <a:off x="7718344" y="-4526"/>
            <a:ext cx="4473655" cy="1082869"/>
            <a:chOff x="2" y="4661198"/>
            <a:chExt cx="9075645" cy="2196802"/>
          </a:xfrm>
        </p:grpSpPr>
        <p:sp>
          <p:nvSpPr>
            <p:cNvPr id="9" name="矩形 8"/>
            <p:cNvSpPr/>
            <p:nvPr/>
          </p:nvSpPr>
          <p:spPr>
            <a:xfrm>
              <a:off x="5729" y="4661198"/>
              <a:ext cx="9069918" cy="2191862"/>
            </a:xfrm>
            <a:custGeom>
              <a:avLst/>
              <a:gdLst/>
              <a:ahLst/>
              <a:cxnLst/>
              <a:rect l="l" t="t" r="r" b="b"/>
              <a:pathLst>
                <a:path w="3758087" h="896558">
                  <a:moveTo>
                    <a:pt x="680678" y="472"/>
                  </a:moveTo>
                  <a:cubicBezTo>
                    <a:pt x="785010" y="4055"/>
                    <a:pt x="890363" y="28152"/>
                    <a:pt x="991013" y="74859"/>
                  </a:cubicBezTo>
                  <a:cubicBezTo>
                    <a:pt x="1141990" y="144920"/>
                    <a:pt x="1260948" y="255903"/>
                    <a:pt x="1340819" y="388495"/>
                  </a:cubicBezTo>
                  <a:lnTo>
                    <a:pt x="1340897" y="388658"/>
                  </a:lnTo>
                  <a:lnTo>
                    <a:pt x="1361522" y="373333"/>
                  </a:lnTo>
                  <a:cubicBezTo>
                    <a:pt x="1497483" y="291433"/>
                    <a:pt x="1670374" y="276335"/>
                    <a:pt x="1825187" y="348176"/>
                  </a:cubicBezTo>
                  <a:lnTo>
                    <a:pt x="1884436" y="383286"/>
                  </a:lnTo>
                  <a:lnTo>
                    <a:pt x="1941443" y="320279"/>
                  </a:lnTo>
                  <a:cubicBezTo>
                    <a:pt x="2084229" y="190902"/>
                    <a:pt x="2296038" y="151918"/>
                    <a:pt x="2481813" y="238128"/>
                  </a:cubicBezTo>
                  <a:cubicBezTo>
                    <a:pt x="2667588" y="324337"/>
                    <a:pt x="2774567" y="511253"/>
                    <a:pt x="2767953" y="703823"/>
                  </a:cubicBezTo>
                  <a:lnTo>
                    <a:pt x="2764077" y="732687"/>
                  </a:lnTo>
                  <a:lnTo>
                    <a:pt x="2788901" y="726206"/>
                  </a:lnTo>
                  <a:cubicBezTo>
                    <a:pt x="2882924" y="711064"/>
                    <a:pt x="2982319" y="722871"/>
                    <a:pt x="3075207" y="765975"/>
                  </a:cubicBezTo>
                  <a:lnTo>
                    <a:pt x="3122055" y="793736"/>
                  </a:lnTo>
                  <a:lnTo>
                    <a:pt x="3125558" y="791133"/>
                  </a:lnTo>
                  <a:cubicBezTo>
                    <a:pt x="3261518" y="709234"/>
                    <a:pt x="3434409" y="694136"/>
                    <a:pt x="3589222" y="765976"/>
                  </a:cubicBezTo>
                  <a:cubicBezTo>
                    <a:pt x="3651147" y="794712"/>
                    <a:pt x="3704317" y="834639"/>
                    <a:pt x="3747443" y="882234"/>
                  </a:cubicBezTo>
                  <a:lnTo>
                    <a:pt x="3758087" y="896558"/>
                  </a:lnTo>
                  <a:lnTo>
                    <a:pt x="0" y="896558"/>
                  </a:lnTo>
                  <a:lnTo>
                    <a:pt x="0" y="107791"/>
                  </a:lnTo>
                  <a:lnTo>
                    <a:pt x="11496" y="109335"/>
                  </a:lnTo>
                  <a:cubicBezTo>
                    <a:pt x="25965" y="112763"/>
                    <a:pt x="40305" y="117692"/>
                    <a:pt x="54318" y="124194"/>
                  </a:cubicBezTo>
                  <a:cubicBezTo>
                    <a:pt x="82343" y="137200"/>
                    <a:pt x="106407" y="155269"/>
                    <a:pt x="125925" y="176810"/>
                  </a:cubicBezTo>
                  <a:lnTo>
                    <a:pt x="136342" y="190830"/>
                  </a:lnTo>
                  <a:lnTo>
                    <a:pt x="237386" y="115750"/>
                  </a:lnTo>
                  <a:cubicBezTo>
                    <a:pt x="369979" y="35879"/>
                    <a:pt x="524179" y="-4904"/>
                    <a:pt x="680678" y="472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" name="矩形 8"/>
            <p:cNvSpPr/>
            <p:nvPr/>
          </p:nvSpPr>
          <p:spPr>
            <a:xfrm>
              <a:off x="2" y="5436894"/>
              <a:ext cx="5880530" cy="1421106"/>
            </a:xfrm>
            <a:custGeom>
              <a:avLst/>
              <a:gdLst/>
              <a:ahLst/>
              <a:cxnLst/>
              <a:rect l="l" t="t" r="r" b="b"/>
              <a:pathLst>
                <a:path w="3758087" h="896558">
                  <a:moveTo>
                    <a:pt x="680678" y="472"/>
                  </a:moveTo>
                  <a:cubicBezTo>
                    <a:pt x="785010" y="4055"/>
                    <a:pt x="890363" y="28152"/>
                    <a:pt x="991013" y="74859"/>
                  </a:cubicBezTo>
                  <a:cubicBezTo>
                    <a:pt x="1141990" y="144920"/>
                    <a:pt x="1260948" y="255903"/>
                    <a:pt x="1340819" y="388495"/>
                  </a:cubicBezTo>
                  <a:lnTo>
                    <a:pt x="1340897" y="388658"/>
                  </a:lnTo>
                  <a:lnTo>
                    <a:pt x="1361522" y="373333"/>
                  </a:lnTo>
                  <a:cubicBezTo>
                    <a:pt x="1497483" y="291433"/>
                    <a:pt x="1670374" y="276335"/>
                    <a:pt x="1825187" y="348176"/>
                  </a:cubicBezTo>
                  <a:lnTo>
                    <a:pt x="1884436" y="383286"/>
                  </a:lnTo>
                  <a:lnTo>
                    <a:pt x="1941443" y="320279"/>
                  </a:lnTo>
                  <a:cubicBezTo>
                    <a:pt x="2084229" y="190902"/>
                    <a:pt x="2296038" y="151918"/>
                    <a:pt x="2481813" y="238128"/>
                  </a:cubicBezTo>
                  <a:cubicBezTo>
                    <a:pt x="2667588" y="324337"/>
                    <a:pt x="2774567" y="511253"/>
                    <a:pt x="2767953" y="703823"/>
                  </a:cubicBezTo>
                  <a:lnTo>
                    <a:pt x="2764077" y="732687"/>
                  </a:lnTo>
                  <a:lnTo>
                    <a:pt x="2788901" y="726206"/>
                  </a:lnTo>
                  <a:cubicBezTo>
                    <a:pt x="2882924" y="711064"/>
                    <a:pt x="2982319" y="722871"/>
                    <a:pt x="3075207" y="765975"/>
                  </a:cubicBezTo>
                  <a:lnTo>
                    <a:pt x="3122055" y="793736"/>
                  </a:lnTo>
                  <a:lnTo>
                    <a:pt x="3125558" y="791133"/>
                  </a:lnTo>
                  <a:cubicBezTo>
                    <a:pt x="3261518" y="709234"/>
                    <a:pt x="3434409" y="694136"/>
                    <a:pt x="3589222" y="765976"/>
                  </a:cubicBezTo>
                  <a:cubicBezTo>
                    <a:pt x="3651147" y="794712"/>
                    <a:pt x="3704317" y="834639"/>
                    <a:pt x="3747443" y="882234"/>
                  </a:cubicBezTo>
                  <a:lnTo>
                    <a:pt x="3758087" y="896558"/>
                  </a:lnTo>
                  <a:lnTo>
                    <a:pt x="0" y="896558"/>
                  </a:lnTo>
                  <a:lnTo>
                    <a:pt x="0" y="107791"/>
                  </a:lnTo>
                  <a:lnTo>
                    <a:pt x="11496" y="109335"/>
                  </a:lnTo>
                  <a:cubicBezTo>
                    <a:pt x="25965" y="112763"/>
                    <a:pt x="40305" y="117692"/>
                    <a:pt x="54318" y="124194"/>
                  </a:cubicBezTo>
                  <a:cubicBezTo>
                    <a:pt x="82343" y="137200"/>
                    <a:pt x="106407" y="155269"/>
                    <a:pt x="125925" y="176810"/>
                  </a:cubicBezTo>
                  <a:lnTo>
                    <a:pt x="136342" y="190830"/>
                  </a:lnTo>
                  <a:lnTo>
                    <a:pt x="237386" y="115750"/>
                  </a:lnTo>
                  <a:cubicBezTo>
                    <a:pt x="369979" y="35879"/>
                    <a:pt x="524179" y="-4904"/>
                    <a:pt x="680678" y="472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>
          <a:xfrm>
            <a:off x="4022725" y="5272088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>
          <a:xfrm>
            <a:off x="8153400" y="51752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8AE19DD-7B5E-4167-B388-F6C20B657B5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>
          <a:xfrm>
            <a:off x="5748338" y="6461125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3E868A17-A989-4012-A0F6-3BBF9D1393F1}" type="datetime1">
              <a:rPr lang="zh-CN" altLang="en-US"/>
              <a:pPr/>
              <a:t>2018/5/31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和内容">
    <p:bg>
      <p:bgPr>
        <a:solidFill>
          <a:srgbClr val="002A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1" y="247362"/>
            <a:ext cx="3352801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0"/>
            <a:endParaRPr lang="en-US" altLang="zh-CN" noProof="0" dirty="0"/>
          </a:p>
          <a:p>
            <a:pPr lvl="0"/>
            <a:endParaRPr lang="en-US" altLang="zh-CN" noProof="0" dirty="0"/>
          </a:p>
        </p:txBody>
      </p:sp>
      <p:sp>
        <p:nvSpPr>
          <p:cNvPr id="3" name="矩形 2"/>
          <p:cNvSpPr/>
          <p:nvPr/>
        </p:nvSpPr>
        <p:spPr>
          <a:xfrm>
            <a:off x="3528921" y="247362"/>
            <a:ext cx="331184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36226" y="247362"/>
            <a:ext cx="195172" cy="83098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 hasCustomPrompt="1"/>
          </p:nvPr>
        </p:nvSpPr>
        <p:spPr>
          <a:xfrm>
            <a:off x="-12274" y="258199"/>
            <a:ext cx="3365074" cy="40313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/>
              <a:t>ADD YOUR TLTLE HERE</a:t>
            </a:r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72167"/>
            <a:ext cx="2972692" cy="40617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单击此处添加文本</a:t>
            </a:r>
          </a:p>
        </p:txBody>
      </p:sp>
      <p:grpSp>
        <p:nvGrpSpPr>
          <p:cNvPr id="7" name="组合 9"/>
          <p:cNvGrpSpPr/>
          <p:nvPr/>
        </p:nvGrpSpPr>
        <p:grpSpPr>
          <a:xfrm flipH="1" flipV="1">
            <a:off x="7718344" y="-4526"/>
            <a:ext cx="4473655" cy="1082869"/>
            <a:chOff x="2" y="4661198"/>
            <a:chExt cx="9075645" cy="2196802"/>
          </a:xfrm>
        </p:grpSpPr>
        <p:sp>
          <p:nvSpPr>
            <p:cNvPr id="9" name="矩形 8"/>
            <p:cNvSpPr/>
            <p:nvPr/>
          </p:nvSpPr>
          <p:spPr>
            <a:xfrm>
              <a:off x="5729" y="4661198"/>
              <a:ext cx="9069918" cy="2191862"/>
            </a:xfrm>
            <a:custGeom>
              <a:avLst/>
              <a:gdLst/>
              <a:ahLst/>
              <a:cxnLst/>
              <a:rect l="l" t="t" r="r" b="b"/>
              <a:pathLst>
                <a:path w="3758087" h="896558">
                  <a:moveTo>
                    <a:pt x="680678" y="472"/>
                  </a:moveTo>
                  <a:cubicBezTo>
                    <a:pt x="785010" y="4055"/>
                    <a:pt x="890363" y="28152"/>
                    <a:pt x="991013" y="74859"/>
                  </a:cubicBezTo>
                  <a:cubicBezTo>
                    <a:pt x="1141990" y="144920"/>
                    <a:pt x="1260948" y="255903"/>
                    <a:pt x="1340819" y="388495"/>
                  </a:cubicBezTo>
                  <a:lnTo>
                    <a:pt x="1340897" y="388658"/>
                  </a:lnTo>
                  <a:lnTo>
                    <a:pt x="1361522" y="373333"/>
                  </a:lnTo>
                  <a:cubicBezTo>
                    <a:pt x="1497483" y="291433"/>
                    <a:pt x="1670374" y="276335"/>
                    <a:pt x="1825187" y="348176"/>
                  </a:cubicBezTo>
                  <a:lnTo>
                    <a:pt x="1884436" y="383286"/>
                  </a:lnTo>
                  <a:lnTo>
                    <a:pt x="1941443" y="320279"/>
                  </a:lnTo>
                  <a:cubicBezTo>
                    <a:pt x="2084229" y="190902"/>
                    <a:pt x="2296038" y="151918"/>
                    <a:pt x="2481813" y="238128"/>
                  </a:cubicBezTo>
                  <a:cubicBezTo>
                    <a:pt x="2667588" y="324337"/>
                    <a:pt x="2774567" y="511253"/>
                    <a:pt x="2767953" y="703823"/>
                  </a:cubicBezTo>
                  <a:lnTo>
                    <a:pt x="2764077" y="732687"/>
                  </a:lnTo>
                  <a:lnTo>
                    <a:pt x="2788901" y="726206"/>
                  </a:lnTo>
                  <a:cubicBezTo>
                    <a:pt x="2882924" y="711064"/>
                    <a:pt x="2982319" y="722871"/>
                    <a:pt x="3075207" y="765975"/>
                  </a:cubicBezTo>
                  <a:lnTo>
                    <a:pt x="3122055" y="793736"/>
                  </a:lnTo>
                  <a:lnTo>
                    <a:pt x="3125558" y="791133"/>
                  </a:lnTo>
                  <a:cubicBezTo>
                    <a:pt x="3261518" y="709234"/>
                    <a:pt x="3434409" y="694136"/>
                    <a:pt x="3589222" y="765976"/>
                  </a:cubicBezTo>
                  <a:cubicBezTo>
                    <a:pt x="3651147" y="794712"/>
                    <a:pt x="3704317" y="834639"/>
                    <a:pt x="3747443" y="882234"/>
                  </a:cubicBezTo>
                  <a:lnTo>
                    <a:pt x="3758087" y="896558"/>
                  </a:lnTo>
                  <a:lnTo>
                    <a:pt x="0" y="896558"/>
                  </a:lnTo>
                  <a:lnTo>
                    <a:pt x="0" y="107791"/>
                  </a:lnTo>
                  <a:lnTo>
                    <a:pt x="11496" y="109335"/>
                  </a:lnTo>
                  <a:cubicBezTo>
                    <a:pt x="25965" y="112763"/>
                    <a:pt x="40305" y="117692"/>
                    <a:pt x="54318" y="124194"/>
                  </a:cubicBezTo>
                  <a:cubicBezTo>
                    <a:pt x="82343" y="137200"/>
                    <a:pt x="106407" y="155269"/>
                    <a:pt x="125925" y="176810"/>
                  </a:cubicBezTo>
                  <a:lnTo>
                    <a:pt x="136342" y="190830"/>
                  </a:lnTo>
                  <a:lnTo>
                    <a:pt x="237386" y="115750"/>
                  </a:lnTo>
                  <a:cubicBezTo>
                    <a:pt x="369979" y="35879"/>
                    <a:pt x="524179" y="-4904"/>
                    <a:pt x="680678" y="472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" name="矩形 8"/>
            <p:cNvSpPr/>
            <p:nvPr/>
          </p:nvSpPr>
          <p:spPr>
            <a:xfrm>
              <a:off x="2" y="5436894"/>
              <a:ext cx="5880530" cy="1421106"/>
            </a:xfrm>
            <a:custGeom>
              <a:avLst/>
              <a:gdLst/>
              <a:ahLst/>
              <a:cxnLst/>
              <a:rect l="l" t="t" r="r" b="b"/>
              <a:pathLst>
                <a:path w="3758087" h="896558">
                  <a:moveTo>
                    <a:pt x="680678" y="472"/>
                  </a:moveTo>
                  <a:cubicBezTo>
                    <a:pt x="785010" y="4055"/>
                    <a:pt x="890363" y="28152"/>
                    <a:pt x="991013" y="74859"/>
                  </a:cubicBezTo>
                  <a:cubicBezTo>
                    <a:pt x="1141990" y="144920"/>
                    <a:pt x="1260948" y="255903"/>
                    <a:pt x="1340819" y="388495"/>
                  </a:cubicBezTo>
                  <a:lnTo>
                    <a:pt x="1340897" y="388658"/>
                  </a:lnTo>
                  <a:lnTo>
                    <a:pt x="1361522" y="373333"/>
                  </a:lnTo>
                  <a:cubicBezTo>
                    <a:pt x="1497483" y="291433"/>
                    <a:pt x="1670374" y="276335"/>
                    <a:pt x="1825187" y="348176"/>
                  </a:cubicBezTo>
                  <a:lnTo>
                    <a:pt x="1884436" y="383286"/>
                  </a:lnTo>
                  <a:lnTo>
                    <a:pt x="1941443" y="320279"/>
                  </a:lnTo>
                  <a:cubicBezTo>
                    <a:pt x="2084229" y="190902"/>
                    <a:pt x="2296038" y="151918"/>
                    <a:pt x="2481813" y="238128"/>
                  </a:cubicBezTo>
                  <a:cubicBezTo>
                    <a:pt x="2667588" y="324337"/>
                    <a:pt x="2774567" y="511253"/>
                    <a:pt x="2767953" y="703823"/>
                  </a:cubicBezTo>
                  <a:lnTo>
                    <a:pt x="2764077" y="732687"/>
                  </a:lnTo>
                  <a:lnTo>
                    <a:pt x="2788901" y="726206"/>
                  </a:lnTo>
                  <a:cubicBezTo>
                    <a:pt x="2882924" y="711064"/>
                    <a:pt x="2982319" y="722871"/>
                    <a:pt x="3075207" y="765975"/>
                  </a:cubicBezTo>
                  <a:lnTo>
                    <a:pt x="3122055" y="793736"/>
                  </a:lnTo>
                  <a:lnTo>
                    <a:pt x="3125558" y="791133"/>
                  </a:lnTo>
                  <a:cubicBezTo>
                    <a:pt x="3261518" y="709234"/>
                    <a:pt x="3434409" y="694136"/>
                    <a:pt x="3589222" y="765976"/>
                  </a:cubicBezTo>
                  <a:cubicBezTo>
                    <a:pt x="3651147" y="794712"/>
                    <a:pt x="3704317" y="834639"/>
                    <a:pt x="3747443" y="882234"/>
                  </a:cubicBezTo>
                  <a:lnTo>
                    <a:pt x="3758087" y="896558"/>
                  </a:lnTo>
                  <a:lnTo>
                    <a:pt x="0" y="896558"/>
                  </a:lnTo>
                  <a:lnTo>
                    <a:pt x="0" y="107791"/>
                  </a:lnTo>
                  <a:lnTo>
                    <a:pt x="11496" y="109335"/>
                  </a:lnTo>
                  <a:cubicBezTo>
                    <a:pt x="25965" y="112763"/>
                    <a:pt x="40305" y="117692"/>
                    <a:pt x="54318" y="124194"/>
                  </a:cubicBezTo>
                  <a:cubicBezTo>
                    <a:pt x="82343" y="137200"/>
                    <a:pt x="106407" y="155269"/>
                    <a:pt x="125925" y="176810"/>
                  </a:cubicBezTo>
                  <a:lnTo>
                    <a:pt x="136342" y="190830"/>
                  </a:lnTo>
                  <a:lnTo>
                    <a:pt x="237386" y="115750"/>
                  </a:lnTo>
                  <a:cubicBezTo>
                    <a:pt x="369979" y="35879"/>
                    <a:pt x="524179" y="-4904"/>
                    <a:pt x="680678" y="472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文本框 2"/>
          <p:cNvSpPr txBox="1"/>
          <p:nvPr>
            <p:custDataLst>
              <p:tags r:id="rId1"/>
            </p:custDataLst>
          </p:nvPr>
        </p:nvSpPr>
        <p:spPr>
          <a:xfrm>
            <a:off x="3275160" y="1548215"/>
            <a:ext cx="620818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solidFill>
                  <a:srgbClr val="CC517E"/>
                </a:solidFill>
                <a:latin typeface="+mn-ea"/>
              </a:rPr>
              <a:t>李清照词两首</a:t>
            </a:r>
          </a:p>
        </p:txBody>
      </p:sp>
      <p:cxnSp>
        <p:nvCxnSpPr>
          <p:cNvPr id="6" name="PA_直接连接符 5"/>
          <p:cNvCxnSpPr/>
          <p:nvPr>
            <p:custDataLst>
              <p:tags r:id="rId2"/>
            </p:custDataLst>
          </p:nvPr>
        </p:nvCxnSpPr>
        <p:spPr>
          <a:xfrm>
            <a:off x="2686973" y="2663719"/>
            <a:ext cx="7490883" cy="0"/>
          </a:xfrm>
          <a:prstGeom prst="line">
            <a:avLst/>
          </a:prstGeom>
          <a:ln>
            <a:solidFill>
              <a:srgbClr val="DA88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占位符 1">
            <a:extLst>
              <a:ext uri="{FF2B5EF4-FFF2-40B4-BE49-F238E27FC236}">
                <a16:creationId xmlns:a16="http://schemas.microsoft.com/office/drawing/2014/main" id="{116E3DB1-1E9A-4424-8691-A6A8DFD52409}"/>
              </a:ext>
            </a:extLst>
          </p:cNvPr>
          <p:cNvSpPr txBox="1"/>
          <p:nvPr/>
        </p:nvSpPr>
        <p:spPr>
          <a:xfrm>
            <a:off x="4725309" y="2471545"/>
            <a:ext cx="4259485" cy="21325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4000" b="1" dirty="0">
                <a:solidFill>
                  <a:srgbClr val="CC517E"/>
                </a:solidFill>
              </a:rPr>
              <a:t>《</a:t>
            </a:r>
            <a:r>
              <a:rPr kumimoji="1" lang="zh-CN" altLang="en-US" sz="4000" b="1" dirty="0">
                <a:solidFill>
                  <a:srgbClr val="CC517E"/>
                </a:solidFill>
              </a:rPr>
              <a:t>醉花阴</a:t>
            </a:r>
            <a:r>
              <a:rPr kumimoji="1" lang="en-US" altLang="zh-CN" sz="4000" b="1" dirty="0">
                <a:solidFill>
                  <a:srgbClr val="CC517E"/>
                </a:solidFill>
              </a:rPr>
              <a:t>》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4000" b="1" dirty="0">
                <a:solidFill>
                  <a:srgbClr val="CC517E"/>
                </a:solidFill>
              </a:rPr>
              <a:t>《</a:t>
            </a:r>
            <a:r>
              <a:rPr kumimoji="1" lang="zh-CN" altLang="en-US" sz="4000" b="1" dirty="0">
                <a:solidFill>
                  <a:srgbClr val="CC517E"/>
                </a:solidFill>
              </a:rPr>
              <a:t>声声慢</a:t>
            </a:r>
            <a:r>
              <a:rPr kumimoji="1" lang="en-US" altLang="zh-CN" sz="4000" b="1" dirty="0">
                <a:solidFill>
                  <a:srgbClr val="CC517E"/>
                </a:solidFill>
              </a:rPr>
              <a:t>》</a:t>
            </a:r>
            <a:endParaRPr kumimoji="1" lang="zh-CN" altLang="en-US" sz="4000" b="1" dirty="0">
              <a:solidFill>
                <a:srgbClr val="CC517E"/>
              </a:solidFill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615A39B-C0E5-4DC4-889F-2A6F2CC0BB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39" y="3323893"/>
            <a:ext cx="3125721" cy="353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 txBox="1"/>
          <p:nvPr/>
        </p:nvSpPr>
        <p:spPr>
          <a:xfrm>
            <a:off x="1452029" y="202983"/>
            <a:ext cx="4259485" cy="491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4400" dirty="0">
                <a:solidFill>
                  <a:srgbClr val="CC517E"/>
                </a:solidFill>
              </a:rPr>
              <a:t>李清照</a:t>
            </a: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0365" y="4515951"/>
            <a:ext cx="2712782" cy="2316087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3CE6184A-C4A3-42C6-BEE2-47A4BBC2E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397" y="3071191"/>
            <a:ext cx="3348426" cy="3539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矩形 5">
            <a:extLst>
              <a:ext uri="{FF2B5EF4-FFF2-40B4-BE49-F238E27FC236}">
                <a16:creationId xmlns:a16="http://schemas.microsoft.com/office/drawing/2014/main" id="{57CE3576-2C4E-4F29-86FF-71A71DDED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9896" y="1081088"/>
            <a:ext cx="10416208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1pPr>
            <a:lvl2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2pPr>
            <a:lvl3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3pPr>
            <a:lvl4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4pPr>
            <a:lvl5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宋代女词人，婉约词派代表，有“</a:t>
            </a:r>
            <a:r>
              <a:rPr lang="zh-CN" altLang="en-US" sz="2800" u="sng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千古第一才女</a:t>
            </a: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”之称。</a:t>
            </a:r>
            <a:r>
              <a:rPr lang="zh-CN" altLang="en-US" sz="2800" u="sng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早期生活优裕</a:t>
            </a: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，与夫赵明诚共同致力于书画金石的搜集整理。所作词</a:t>
            </a:r>
            <a:r>
              <a:rPr lang="zh-CN" altLang="en-US" sz="2800" u="sng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多写其悠闲生活及对丈夫的思念之情</a:t>
            </a: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32" name="矩形 6">
            <a:extLst>
              <a:ext uri="{FF2B5EF4-FFF2-40B4-BE49-F238E27FC236}">
                <a16:creationId xmlns:a16="http://schemas.microsoft.com/office/drawing/2014/main" id="{65AD0D99-4390-4743-A532-4BEC96952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786" y="3306512"/>
            <a:ext cx="838922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1pPr>
            <a:lvl2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2pPr>
            <a:lvl3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3pPr>
            <a:lvl4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4pPr>
            <a:lvl5pPr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4400" b="1">
                <a:solidFill>
                  <a:srgbClr val="FF9900"/>
                </a:solidFill>
                <a:latin typeface="Arial" panose="020B0604020202020204" pitchFamily="34" charset="0"/>
                <a:ea typeface="华文中宋" panose="0201060004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u="sng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后期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金兵入据中原时，流寓南方，丈夫病逝，境遇孤苦。所作词多</a:t>
            </a:r>
            <a:r>
              <a:rPr lang="zh-CN" altLang="en-US" sz="2800" u="sng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悲叹身世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，情调感伤。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占位符 1">
            <a:extLst>
              <a:ext uri="{FF2B5EF4-FFF2-40B4-BE49-F238E27FC236}">
                <a16:creationId xmlns:a16="http://schemas.microsoft.com/office/drawing/2014/main" id="{54B016B9-564E-49DA-91DF-8C5FAF353A70}"/>
              </a:ext>
            </a:extLst>
          </p:cNvPr>
          <p:cNvSpPr txBox="1"/>
          <p:nvPr/>
        </p:nvSpPr>
        <p:spPr>
          <a:xfrm>
            <a:off x="1544420" y="312820"/>
            <a:ext cx="9103159" cy="40907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kumimoji="1" lang="en-US" altLang="zh-CN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kumimoji="1" lang="zh-CN" altLang="en-US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醉花阴</a:t>
            </a:r>
            <a:r>
              <a:rPr kumimoji="1" lang="en-US" altLang="zh-CN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zh-CN" altLang="en-US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全词围绕什么字而展开？</a:t>
            </a:r>
            <a:endParaRPr kumimoji="1" lang="en-US" altLang="zh-CN" sz="4000" b="1" dirty="0">
              <a:solidFill>
                <a:srgbClr val="CC517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kumimoji="1" lang="en-US" altLang="zh-CN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kumimoji="1" lang="zh-CN" altLang="en-US" sz="4000" b="1" dirty="0">
                <a:solidFill>
                  <a:srgbClr val="CC517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愁</a:t>
            </a:r>
            <a:endParaRPr kumimoji="1" lang="en-US" altLang="zh-CN" sz="4000" b="1" dirty="0">
              <a:solidFill>
                <a:srgbClr val="CC517E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zh-CN" altLang="en-US" sz="4000" b="1" dirty="0">
                <a:solidFill>
                  <a:srgbClr val="CC517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词人因何而愁？</a:t>
            </a:r>
            <a:endParaRPr kumimoji="1" lang="en-US" altLang="zh-CN" sz="4000" b="1" dirty="0">
              <a:solidFill>
                <a:srgbClr val="CC517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9C2B2CA-B9A9-4B46-A9E2-0A47AD297335}"/>
              </a:ext>
            </a:extLst>
          </p:cNvPr>
          <p:cNvSpPr txBox="1"/>
          <p:nvPr/>
        </p:nvSpPr>
        <p:spPr>
          <a:xfrm>
            <a:off x="389466" y="1202012"/>
            <a:ext cx="11413067" cy="445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写作背景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当时李清照的丈夫赵明诚在山东莱州做官，李清照留在老家青州居住，爱情深笃的夫妻却过起了“牛郎织女”般的生活。李清照形单影只，孤独寂寞，就写了这首词给丈夫以寄相思之苦。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</a:t>
            </a: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因相思而“愁”</a:t>
            </a:r>
          </a:p>
        </p:txBody>
      </p:sp>
    </p:spTree>
    <p:extLst>
      <p:ext uri="{BB962C8B-B14F-4D97-AF65-F5344CB8AC3E}">
        <p14:creationId xmlns:p14="http://schemas.microsoft.com/office/powerpoint/2010/main" val="2055990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616BAAF-64C6-4D67-9F6C-7E93C95C02E8}"/>
              </a:ext>
            </a:extLst>
          </p:cNvPr>
          <p:cNvSpPr txBox="1"/>
          <p:nvPr/>
        </p:nvSpPr>
        <p:spPr>
          <a:xfrm>
            <a:off x="0" y="1686692"/>
            <a:ext cx="8678174" cy="2967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李白：白发三千丈，缘愁似个长。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李昱：问君能有几多愁，恰似一江春水像东流。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李清照：只恐双溪舴艋舟，载不动，许多愁。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白居易：别有幽愁暗恨生，此时无声胜有声。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FB01C7C-5588-42FE-93A5-DBCF3067393F}"/>
              </a:ext>
            </a:extLst>
          </p:cNvPr>
          <p:cNvSpPr txBox="1"/>
          <p:nvPr/>
        </p:nvSpPr>
        <p:spPr>
          <a:xfrm>
            <a:off x="6096000" y="1686692"/>
            <a:ext cx="558416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“愁”有具体的长度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52364D3-8117-4BC6-A6CC-23ED340828D6}"/>
              </a:ext>
            </a:extLst>
          </p:cNvPr>
          <p:cNvSpPr txBox="1"/>
          <p:nvPr/>
        </p:nvSpPr>
        <p:spPr>
          <a:xfrm>
            <a:off x="8543027" y="2454626"/>
            <a:ext cx="351670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“愁”无止尽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0153638-E840-4ECC-9DCB-28DEBEE5B129}"/>
              </a:ext>
            </a:extLst>
          </p:cNvPr>
          <p:cNvSpPr txBox="1"/>
          <p:nvPr/>
        </p:nvSpPr>
        <p:spPr>
          <a:xfrm>
            <a:off x="8123207" y="3163018"/>
            <a:ext cx="406879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“愁”有重量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ABAED9C-47C5-4A52-8761-EE06609C9047}"/>
              </a:ext>
            </a:extLst>
          </p:cNvPr>
          <p:cNvSpPr txBox="1"/>
          <p:nvPr/>
        </p:nvSpPr>
        <p:spPr>
          <a:xfrm>
            <a:off x="8144774" y="3934548"/>
            <a:ext cx="406879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“愁”有氛围</a:t>
            </a:r>
          </a:p>
        </p:txBody>
      </p:sp>
    </p:spTree>
    <p:extLst>
      <p:ext uri="{BB962C8B-B14F-4D97-AF65-F5344CB8AC3E}">
        <p14:creationId xmlns:p14="http://schemas.microsoft.com/office/powerpoint/2010/main" val="840443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0">
        <p15:prstTrans prst="origami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8A1AFE4-AC35-45D8-8AE5-129EB25B0ACE}"/>
              </a:ext>
            </a:extLst>
          </p:cNvPr>
          <p:cNvSpPr txBox="1"/>
          <p:nvPr/>
        </p:nvSpPr>
        <p:spPr>
          <a:xfrm>
            <a:off x="439385" y="916740"/>
            <a:ext cx="11579087" cy="445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李清照的愁绪延续了多长时间？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薄雾浓云愁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永昼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，瑞脑销金兽。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漫长的一天</a:t>
            </a:r>
            <a:endParaRPr lang="en-US" altLang="zh-CN" sz="3200" b="1" dirty="0">
              <a:solidFill>
                <a:schemeClr val="accent2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佳节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又重阳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，玉枕纱橱，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半夜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凉初透。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又到了重阳佳节，又是一年光阴过去，又是亲人团聚的日子</a:t>
            </a:r>
            <a:endParaRPr lang="en-US" altLang="zh-CN" sz="3200" b="1" dirty="0">
              <a:solidFill>
                <a:schemeClr val="accent2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由白天到夜晚，整天整天地愁苦</a:t>
            </a:r>
          </a:p>
        </p:txBody>
      </p:sp>
    </p:spTree>
    <p:extLst>
      <p:ext uri="{BB962C8B-B14F-4D97-AF65-F5344CB8AC3E}">
        <p14:creationId xmlns:p14="http://schemas.microsoft.com/office/powerpoint/2010/main" val="347703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10716ED-5B73-4D1B-9E2C-BF0A88B4288E}"/>
              </a:ext>
            </a:extLst>
          </p:cNvPr>
          <p:cNvSpPr txBox="1"/>
          <p:nvPr/>
        </p:nvSpPr>
        <p:spPr>
          <a:xfrm>
            <a:off x="939800" y="1432426"/>
            <a:ext cx="10312400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accent2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“愁”</a:t>
            </a:r>
            <a:endParaRPr lang="en-US" altLang="zh-CN" sz="4000" b="1" dirty="0">
              <a:solidFill>
                <a:schemeClr val="accent2">
                  <a:lumMod val="50000"/>
                </a:schemeClr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 u="sng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从时间上着手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：离别至少有一年之久，时间漫长，</a:t>
            </a:r>
            <a:endParaRPr lang="en-US" altLang="zh-CN" sz="3200" b="1" dirty="0">
              <a:solidFill>
                <a:schemeClr val="accent2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百无聊赖，相思成灾。</a:t>
            </a:r>
          </a:p>
        </p:txBody>
      </p:sp>
    </p:spTree>
    <p:extLst>
      <p:ext uri="{BB962C8B-B14F-4D97-AF65-F5344CB8AC3E}">
        <p14:creationId xmlns:p14="http://schemas.microsoft.com/office/powerpoint/2010/main" val="277183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8A1AFE4-AC35-45D8-8AE5-129EB25B0ACE}"/>
              </a:ext>
            </a:extLst>
          </p:cNvPr>
          <p:cNvSpPr txBox="1"/>
          <p:nvPr/>
        </p:nvSpPr>
        <p:spPr>
          <a:xfrm>
            <a:off x="3671977" y="507361"/>
            <a:ext cx="4848046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半夜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初透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天凉，身凉，心凉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477564B-2CB4-4E99-AE02-A3EE09A029A9}"/>
              </a:ext>
            </a:extLst>
          </p:cNvPr>
          <p:cNvSpPr txBox="1"/>
          <p:nvPr/>
        </p:nvSpPr>
        <p:spPr>
          <a:xfrm>
            <a:off x="939800" y="2497976"/>
            <a:ext cx="10312400" cy="16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accent2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“愁”</a:t>
            </a: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）从</a:t>
            </a:r>
            <a:r>
              <a:rPr lang="zh-CN" altLang="en-US" sz="3200" b="1" u="sng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触感上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着手：寒冷心凉，彻夜难眠</a:t>
            </a:r>
          </a:p>
        </p:txBody>
      </p:sp>
    </p:spTree>
    <p:extLst>
      <p:ext uri="{BB962C8B-B14F-4D97-AF65-F5344CB8AC3E}">
        <p14:creationId xmlns:p14="http://schemas.microsoft.com/office/powerpoint/2010/main" val="13873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DB09709-0AF6-4FB4-A9C7-F0CC10A754FD}"/>
              </a:ext>
            </a:extLst>
          </p:cNvPr>
          <p:cNvSpPr txBox="1"/>
          <p:nvPr/>
        </p:nvSpPr>
        <p:spPr>
          <a:xfrm>
            <a:off x="2449904" y="1404509"/>
            <a:ext cx="7677508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上片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小结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天气日渐寒冷，时光难以打发，对丈夫思念日胜一日。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6735261"/>
      </p:ext>
    </p:extLst>
  </p:cSld>
  <p:clrMapOvr>
    <a:masterClrMapping/>
  </p:clrMapOvr>
  <p:transition spd="slow" advClick="0" advTm="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A06A263F-6970-4B24-A24E-AE1E6A1F199F}"/>
              </a:ext>
            </a:extLst>
          </p:cNvPr>
          <p:cNvSpPr txBox="1"/>
          <p:nvPr/>
        </p:nvSpPr>
        <p:spPr>
          <a:xfrm>
            <a:off x="918234" y="4366671"/>
            <a:ext cx="10312400" cy="16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accent2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“愁”</a:t>
            </a:r>
          </a:p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）从</a:t>
            </a:r>
            <a:r>
              <a:rPr lang="zh-CN" altLang="en-US" sz="3200" b="1" u="sng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消愁方式上</a:t>
            </a:r>
            <a:r>
              <a:rPr lang="zh-CN" altLang="en-US" sz="3200" b="1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着手：喝酒赏菊皆无法排遣愁绪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EBC133E-8216-4727-A06E-B7E018ED2B17}"/>
              </a:ext>
            </a:extLst>
          </p:cNvPr>
          <p:cNvSpPr txBox="1"/>
          <p:nvPr/>
        </p:nvSpPr>
        <p:spPr>
          <a:xfrm>
            <a:off x="2853568" y="0"/>
            <a:ext cx="6441731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下片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词人如何排遣“愁绪”？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C2C1544-0BE1-4BBA-8BA3-4EE2D5A41E78}"/>
              </a:ext>
            </a:extLst>
          </p:cNvPr>
          <p:cNvSpPr txBox="1"/>
          <p:nvPr/>
        </p:nvSpPr>
        <p:spPr>
          <a:xfrm>
            <a:off x="3163891" y="915010"/>
            <a:ext cx="5864217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东篱把酒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黄昏后，有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暗香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盈袖。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FA1AFD-50F6-4733-938A-21DFDF46BB70}"/>
              </a:ext>
            </a:extLst>
          </p:cNvPr>
          <p:cNvSpPr txBox="1"/>
          <p:nvPr/>
        </p:nvSpPr>
        <p:spPr>
          <a:xfrm>
            <a:off x="95147" y="1666049"/>
            <a:ext cx="12001703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借酒消愁，黄昏赏菊，正因寂寞，各种细碎的感觉都格外清晰。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FA3665-7E1A-41B9-9C34-B13D1F18DDA2}"/>
              </a:ext>
            </a:extLst>
          </p:cNvPr>
          <p:cNvSpPr txBox="1"/>
          <p:nvPr/>
        </p:nvSpPr>
        <p:spPr>
          <a:xfrm>
            <a:off x="2591353" y="2582437"/>
            <a:ext cx="7009289" cy="751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莫道不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销魂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，帘卷西风，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人比黄花瘦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2ABA4CA-D072-49DE-BAC2-179557822C69}"/>
              </a:ext>
            </a:extLst>
          </p:cNvPr>
          <p:cNvSpPr txBox="1"/>
          <p:nvPr/>
        </p:nvSpPr>
        <p:spPr>
          <a:xfrm>
            <a:off x="4056994" y="3351962"/>
            <a:ext cx="3300248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人比菊花瘦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2480617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0365" y="3670463"/>
            <a:ext cx="3703085" cy="316157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8C44905-8244-4EB2-B848-57706BBBB315}"/>
              </a:ext>
            </a:extLst>
          </p:cNvPr>
          <p:cNvSpPr txBox="1"/>
          <p:nvPr/>
        </p:nvSpPr>
        <p:spPr>
          <a:xfrm>
            <a:off x="1794296" y="213886"/>
            <a:ext cx="10058398" cy="445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易安以重阳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醉花阴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词函致明诚。明诚叹赏，自愧弗逮，务欲胜之。一切谢客，忘食忘寝者三日夜，得五十阕，杂易安作，以示友人陆德夫。德夫玩之再三，曰：“只三句绝佳。”明诚诘之，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答曰：“莫道不销魂，帘卷西风，人比黄花瘦。”正易安作也。</a:t>
            </a:r>
            <a:endParaRPr lang="en-US" altLang="zh-CN" sz="3200" b="1" u="sng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r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琅寰记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卷中引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外传</a:t>
            </a: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3359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crush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0365" y="4459179"/>
            <a:ext cx="2779278" cy="237285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8C44905-8244-4EB2-B848-57706BBBB315}"/>
              </a:ext>
            </a:extLst>
          </p:cNvPr>
          <p:cNvSpPr txBox="1"/>
          <p:nvPr/>
        </p:nvSpPr>
        <p:spPr>
          <a:xfrm>
            <a:off x="2926081" y="555754"/>
            <a:ext cx="6617970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词人说“人比黄花瘦”，有何妙处？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707920E-5D8C-4273-8508-BF11621EAF36}"/>
              </a:ext>
            </a:extLst>
          </p:cNvPr>
          <p:cNvSpPr txBox="1"/>
          <p:nvPr/>
        </p:nvSpPr>
        <p:spPr>
          <a:xfrm>
            <a:off x="238270" y="1482530"/>
            <a:ext cx="11993592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a.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外形：菊花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素淡娇弱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词人外貌不加修饰，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面容憔悴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身体瘦弱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b. 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情感：“馨香盈怀袖，路远莫致之”，有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夫妻暌离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之感；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c. 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品质：菊花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高洁、淡泊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，词人清丽高雅，透出脱俗的人格襟怀。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5DD54B8-98F4-4215-AF1A-32CF228D3CC9}"/>
              </a:ext>
            </a:extLst>
          </p:cNvPr>
          <p:cNvSpPr txBox="1"/>
          <p:nvPr/>
        </p:nvSpPr>
        <p:spPr>
          <a:xfrm>
            <a:off x="8829524" y="3698522"/>
            <a:ext cx="1685818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altLang="zh-CN" sz="3200" b="1" noProof="0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noProof="0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美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032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0365" y="3670463"/>
            <a:ext cx="3703085" cy="316157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8C44905-8244-4EB2-B848-57706BBBB315}"/>
              </a:ext>
            </a:extLst>
          </p:cNvPr>
          <p:cNvSpPr txBox="1"/>
          <p:nvPr/>
        </p:nvSpPr>
        <p:spPr>
          <a:xfrm>
            <a:off x="2604052" y="960549"/>
            <a:ext cx="8080513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小结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一人独处时，对时间流动、季节更迭以及周遭事物一点一滴的变化，都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格外敏感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。李清照将这种敏感刻进文字，塑造了一位美丽多情、思念丈夫的女子形象。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51019"/>
      </p:ext>
    </p:extLst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0365" y="3670463"/>
            <a:ext cx="3703085" cy="316157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E8C44905-8244-4EB2-B848-57706BBBB315}"/>
              </a:ext>
            </a:extLst>
          </p:cNvPr>
          <p:cNvSpPr txBox="1"/>
          <p:nvPr/>
        </p:nvSpPr>
        <p:spPr>
          <a:xfrm>
            <a:off x="2956988" y="861158"/>
            <a:ext cx="7906482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总结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情感细腻真挚，直面自己的内心世界；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坦率表达自己的思念之情，大胆新颖。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       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李清照词的可贵之处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52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230EC4B-AEBA-4B02-82F4-8C254F33F3F4}"/>
              </a:ext>
            </a:extLst>
          </p:cNvPr>
          <p:cNvSpPr txBox="1"/>
          <p:nvPr/>
        </p:nvSpPr>
        <p:spPr>
          <a:xfrm>
            <a:off x="4785788" y="793629"/>
            <a:ext cx="2891721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声声慢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605CD80-7280-4B35-9A08-3813B8BF0B30}"/>
              </a:ext>
            </a:extLst>
          </p:cNvPr>
          <p:cNvSpPr txBox="1"/>
          <p:nvPr/>
        </p:nvSpPr>
        <p:spPr>
          <a:xfrm>
            <a:off x="2923419" y="2136474"/>
            <a:ext cx="1061986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愁：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823643D-D651-48F2-AE54-B618E407C270}"/>
              </a:ext>
            </a:extLst>
          </p:cNvPr>
          <p:cNvSpPr txBox="1"/>
          <p:nvPr/>
        </p:nvSpPr>
        <p:spPr>
          <a:xfrm>
            <a:off x="3985405" y="2136473"/>
            <a:ext cx="5133654" cy="76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这次第，怎一个愁字了得？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0492032"/>
      </p:ext>
    </p:extLst>
  </p:cSld>
  <p:clrMapOvr>
    <a:masterClrMapping/>
  </p:clrMapOvr>
  <p:transition spd="slow" advClick="0" advTm="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25593" y="916757"/>
            <a:ext cx="9540813" cy="38960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写作背景</a:t>
            </a: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】    </a:t>
            </a:r>
            <a:b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</a:b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    《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声声慢</a:t>
            </a: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写于后期国家败亡，被迫逃离故乡，丈夫病亡，无儿无女，自己孤身一人到处辗转逃亡，又丢失了珍爱的文物、古籍，晚景凄凉。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838DF577-524B-41EF-AAF4-4D12ACDC5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8903" y="0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FFE55235-9283-420C-A101-6E692170C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50" y="1348621"/>
            <a:ext cx="92020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tx1"/>
                </a:solidFill>
              </a:rPr>
              <a:t>1.</a:t>
            </a:r>
            <a:r>
              <a:rPr lang="zh-CN" altLang="en-US" sz="3200" dirty="0">
                <a:solidFill>
                  <a:schemeClr val="tx1"/>
                </a:solidFill>
              </a:rPr>
              <a:t>直接描写：</a:t>
            </a:r>
            <a:r>
              <a:rPr lang="zh-CN" altLang="en-US" sz="3200" u="sng" dirty="0">
                <a:solidFill>
                  <a:schemeClr val="tx1"/>
                </a:solidFill>
              </a:rPr>
              <a:t>寻寻觅觅，冷冷清清，凄凄惨惨戚戚</a:t>
            </a:r>
            <a:r>
              <a:rPr lang="zh-CN" altLang="en-US" sz="3200" dirty="0">
                <a:solidFill>
                  <a:schemeClr val="tx1"/>
                </a:solidFill>
              </a:rPr>
              <a:t>。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9E556667-DD1C-4E95-B9C1-56115564E1FE}"/>
              </a:ext>
            </a:extLst>
          </p:cNvPr>
          <p:cNvSpPr txBox="1">
            <a:spLocks/>
          </p:cNvSpPr>
          <p:nvPr/>
        </p:nvSpPr>
        <p:spPr>
          <a:xfrm>
            <a:off x="4247360" y="1980514"/>
            <a:ext cx="1209365" cy="7928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gradFill flip="none" rotWithShape="1">
                  <a:gsLst>
                    <a:gs pos="0">
                      <a:srgbClr val="CC517E">
                        <a:shade val="30000"/>
                        <a:satMod val="115000"/>
                      </a:srgbClr>
                    </a:gs>
                    <a:gs pos="50000">
                      <a:srgbClr val="CC517E">
                        <a:shade val="67500"/>
                        <a:satMod val="115000"/>
                      </a:srgbClr>
                    </a:gs>
                    <a:gs pos="100000">
                      <a:srgbClr val="CC517E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accent2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动作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4139C2C-2EBB-4801-A1B9-5DF1CD63138F}"/>
              </a:ext>
            </a:extLst>
          </p:cNvPr>
          <p:cNvSpPr txBox="1"/>
          <p:nvPr/>
        </p:nvSpPr>
        <p:spPr>
          <a:xfrm>
            <a:off x="6422883" y="2028203"/>
            <a:ext cx="120936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环境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101B4E1-9C89-4E81-87B1-78891E4FAB66}"/>
              </a:ext>
            </a:extLst>
          </p:cNvPr>
          <p:cNvSpPr txBox="1"/>
          <p:nvPr/>
        </p:nvSpPr>
        <p:spPr>
          <a:xfrm>
            <a:off x="8793478" y="2012736"/>
            <a:ext cx="120936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感受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EFE9011-8430-463A-B0B8-C4A76B1BF05D}"/>
              </a:ext>
            </a:extLst>
          </p:cNvPr>
          <p:cNvSpPr txBox="1"/>
          <p:nvPr/>
        </p:nvSpPr>
        <p:spPr>
          <a:xfrm>
            <a:off x="3878178" y="2811369"/>
            <a:ext cx="254470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若有所失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E797954-7F35-4507-A883-183A0E8877D5}"/>
              </a:ext>
            </a:extLst>
          </p:cNvPr>
          <p:cNvSpPr txBox="1"/>
          <p:nvPr/>
        </p:nvSpPr>
        <p:spPr>
          <a:xfrm>
            <a:off x="6096000" y="2826275"/>
            <a:ext cx="199799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寂寞清冷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4C5E49E-F26E-4617-AF02-EF0201243BAA}"/>
              </a:ext>
            </a:extLst>
          </p:cNvPr>
          <p:cNvSpPr txBox="1"/>
          <p:nvPr/>
        </p:nvSpPr>
        <p:spPr>
          <a:xfrm>
            <a:off x="8367669" y="2852733"/>
            <a:ext cx="206098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凄凉惨淡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FA34AD79-28E9-49AC-BBDA-E4AD814093BB}"/>
              </a:ext>
            </a:extLst>
          </p:cNvPr>
          <p:cNvSpPr txBox="1"/>
          <p:nvPr/>
        </p:nvSpPr>
        <p:spPr>
          <a:xfrm>
            <a:off x="465596" y="4010058"/>
            <a:ext cx="11260808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首句为整首词定下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哀婉愁苦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的基调，营造出</a:t>
            </a:r>
            <a:r>
              <a:rPr lang="zh-CN" altLang="en-US" sz="3200" b="1" u="sng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悲伤的氛围</a:t>
            </a: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dirty="0">
              <a:solidFill>
                <a:srgbClr val="FEA3C1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EA3C1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连用七个叠词，舒缓有致，颇有韵律感。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5655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720D56-9E0F-41B3-B6D3-0147CA326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8902" y="468352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5CFBDFA9-9076-4FF9-98CD-FC0044FBC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5312" y="1776137"/>
            <a:ext cx="76696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tx1"/>
                </a:solidFill>
              </a:rPr>
              <a:t>2.</a:t>
            </a:r>
            <a:r>
              <a:rPr lang="zh-CN" altLang="en-US" sz="3200" dirty="0">
                <a:solidFill>
                  <a:schemeClr val="tx1"/>
                </a:solidFill>
              </a:rPr>
              <a:t>季节更迭：</a:t>
            </a:r>
            <a:r>
              <a:rPr lang="zh-CN" altLang="en-US" sz="3200" u="sng" dirty="0">
                <a:solidFill>
                  <a:schemeClr val="tx1"/>
                </a:solidFill>
              </a:rPr>
              <a:t>乍暖还寒时候，最难将息。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9A42739-1BD9-4243-8123-6C3B181E8266}"/>
              </a:ext>
            </a:extLst>
          </p:cNvPr>
          <p:cNvSpPr txBox="1"/>
          <p:nvPr/>
        </p:nvSpPr>
        <p:spPr>
          <a:xfrm>
            <a:off x="2390351" y="2875818"/>
            <a:ext cx="8065065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EA3C1">
                    <a:lumMod val="50000"/>
                  </a:srgbClr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心里本已难受，偏偏天气还忽冷忽热，身体承受不住，更加难受。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EA3C1">
                  <a:lumMod val="50000"/>
                </a:srgbClr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0529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fallOve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815932-3C47-465B-8A49-CDE7EC8BF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191" y="329184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7F03DE80-ACE1-470B-BC62-5269FBF35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6891" y="1542853"/>
            <a:ext cx="8828561" cy="440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意象：</a:t>
            </a:r>
            <a:r>
              <a:rPr lang="zh-CN" altLang="en-US" sz="3200" u="sng" dirty="0">
                <a:solidFill>
                  <a:srgbClr val="000000"/>
                </a:solidFill>
              </a:rPr>
              <a:t>三杯两盏淡酒，怎敌他、晚来风急！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淡酒：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>
                <a:solidFill>
                  <a:srgbClr val="000000"/>
                </a:solidFill>
              </a:rPr>
              <a:t>酒</a:t>
            </a:r>
            <a:r>
              <a:rPr lang="en-US" altLang="zh-CN" sz="3200" dirty="0">
                <a:solidFill>
                  <a:srgbClr val="000000"/>
                </a:solidFill>
              </a:rPr>
              <a:t>—— </a:t>
            </a: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“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愁</a:t>
            </a: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”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的象征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并非酒淡，愁情太重，酒力压不住心愁，自然也就觉得酒味淡，这是一种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主观感受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可见词人内心之苦有多重！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3322725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815932-3C47-465B-8A49-CDE7EC8BF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191" y="329184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7F03DE80-ACE1-470B-BC62-5269FBF35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384" y="1542853"/>
            <a:ext cx="10844783" cy="440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200" dirty="0">
                <a:solidFill>
                  <a:schemeClr val="tx1"/>
                </a:solidFill>
              </a:rPr>
              <a:t>3.</a:t>
            </a:r>
            <a:r>
              <a:rPr lang="zh-CN" altLang="en-US" sz="3200" dirty="0">
                <a:solidFill>
                  <a:schemeClr val="tx1"/>
                </a:solidFill>
              </a:rPr>
              <a:t>意象：（</a:t>
            </a:r>
            <a:r>
              <a:rPr lang="en-US" altLang="zh-CN" sz="3200" dirty="0">
                <a:solidFill>
                  <a:schemeClr val="tx1"/>
                </a:solidFill>
              </a:rPr>
              <a:t>2</a:t>
            </a:r>
            <a:r>
              <a:rPr lang="zh-CN" altLang="en-US" sz="3200" dirty="0">
                <a:solidFill>
                  <a:schemeClr val="tx1"/>
                </a:solidFill>
              </a:rPr>
              <a:t>）</a:t>
            </a:r>
            <a:r>
              <a:rPr lang="zh-CN" altLang="en-US" sz="3200" u="sng" dirty="0">
                <a:solidFill>
                  <a:schemeClr val="tx1"/>
                </a:solidFill>
              </a:rPr>
              <a:t>雁过也，正伤心，却是旧时相识。</a:t>
            </a:r>
            <a:endParaRPr lang="en-US" altLang="zh-CN" sz="3200" u="sng" dirty="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雁</a:t>
            </a:r>
            <a:r>
              <a:rPr lang="en-US" altLang="zh-CN" sz="3200" dirty="0">
                <a:solidFill>
                  <a:schemeClr val="tx1"/>
                </a:solidFill>
              </a:rPr>
              <a:t>——</a:t>
            </a:r>
            <a:r>
              <a:rPr lang="zh-CN" altLang="en-US" sz="3200" dirty="0">
                <a:solidFill>
                  <a:schemeClr val="tx1"/>
                </a:solidFill>
              </a:rPr>
              <a:t>是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“思乡怀人”的象征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chemeClr val="tx1"/>
                </a:solidFill>
              </a:rPr>
              <a:t>    因为“雁”是“旧时相识”，也是从北方来到南方。</a:t>
            </a:r>
            <a:r>
              <a:rPr lang="zh-CN" altLang="en-US" sz="3200" u="sng" dirty="0">
                <a:solidFill>
                  <a:schemeClr val="tx1"/>
                </a:solidFill>
              </a:rPr>
              <a:t>作者正愁苦时看到曾为她和丈夫传递相思的大雁</a:t>
            </a:r>
            <a:r>
              <a:rPr lang="zh-CN" altLang="en-US" sz="3200" dirty="0">
                <a:solidFill>
                  <a:schemeClr val="tx1"/>
                </a:solidFill>
              </a:rPr>
              <a:t>，如今大雁依旧而收信的丈夫却不在人世，所以看到大雁</a:t>
            </a:r>
            <a:r>
              <a:rPr lang="zh-CN" altLang="en-US" sz="3200" u="sng" dirty="0">
                <a:solidFill>
                  <a:schemeClr val="tx1"/>
                </a:solidFill>
              </a:rPr>
              <a:t>睹物思人</a:t>
            </a:r>
            <a:r>
              <a:rPr lang="zh-CN" altLang="en-US" sz="3200" dirty="0">
                <a:solidFill>
                  <a:schemeClr val="tx1"/>
                </a:solidFill>
              </a:rPr>
              <a:t>，不禁伤心。</a:t>
            </a:r>
            <a:endParaRPr lang="en-US" altLang="zh-CN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7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07C328-FA64-443F-97CD-B9BDAE03D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058" y="1060704"/>
            <a:ext cx="9672110" cy="48280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【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小结</a:t>
            </a: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词人整日恍恍惚惚，如有所失，天气转凉，想借酒御寒，寒风凛冽，并无用处，一抬头，发现旧时传递书信的大雁。</a:t>
            </a:r>
          </a:p>
        </p:txBody>
      </p:sp>
    </p:spTree>
    <p:extLst>
      <p:ext uri="{BB962C8B-B14F-4D97-AF65-F5344CB8AC3E}">
        <p14:creationId xmlns:p14="http://schemas.microsoft.com/office/powerpoint/2010/main" val="321386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815932-3C47-465B-8A49-CDE7EC8BF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191" y="329184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7F03DE80-ACE1-470B-BC62-5269FBF35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384" y="1542853"/>
            <a:ext cx="10844783" cy="219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意象：（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满地黄花堆积，憔悴损，如今有谁堪摘？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落菊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“凄婉愁苦”之情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的象征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>
                <a:solidFill>
                  <a:srgbClr val="000000"/>
                </a:solidFill>
              </a:rPr>
              <a:t>    词人此时也无心赏菊，任菊花凋零满地，更添愁绪。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5782283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815932-3C47-465B-8A49-CDE7EC8BF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191" y="329184"/>
            <a:ext cx="6627962" cy="7928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词人是如何表达自己的“愁”的？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7F03DE80-ACE1-470B-BC62-5269FBF35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384" y="1542853"/>
            <a:ext cx="10844783" cy="440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意象：（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梧桐更兼细雨，到黄昏、点点滴滴。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梧桐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“孤独忧愁，离情别绪”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的象征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“愁绪”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的象征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rgbClr val="000000"/>
                </a:solidFill>
              </a:rPr>
              <a:t>    梧桐滴雨的声音又从</a:t>
            </a:r>
            <a:r>
              <a:rPr lang="zh-CN" altLang="en-US" sz="3200" u="sng" dirty="0">
                <a:solidFill>
                  <a:srgbClr val="000000"/>
                </a:solidFill>
              </a:rPr>
              <a:t>听觉</a:t>
            </a:r>
            <a:r>
              <a:rPr lang="zh-CN" altLang="en-US" sz="3200" dirty="0">
                <a:solidFill>
                  <a:srgbClr val="000000"/>
                </a:solidFill>
              </a:rPr>
              <a:t>上强化了一种</a:t>
            </a:r>
            <a:r>
              <a:rPr lang="zh-CN" altLang="en-US" sz="3200" u="sng" dirty="0">
                <a:solidFill>
                  <a:srgbClr val="000000"/>
                </a:solidFill>
              </a:rPr>
              <a:t>悲剧色彩</a:t>
            </a:r>
            <a:r>
              <a:rPr lang="zh-CN" altLang="en-US" sz="3200" dirty="0">
                <a:solidFill>
                  <a:srgbClr val="000000"/>
                </a:solidFill>
              </a:rPr>
              <a:t>，那是对心灵的敲击，</a:t>
            </a:r>
            <a:r>
              <a:rPr lang="zh-CN" altLang="en-US" sz="3200" u="sng" dirty="0">
                <a:solidFill>
                  <a:srgbClr val="000000"/>
                </a:solidFill>
              </a:rPr>
              <a:t>哀婉悲凄愈发浓重</a:t>
            </a:r>
            <a:r>
              <a:rPr lang="zh-CN" altLang="en-US" sz="3200" dirty="0">
                <a:solidFill>
                  <a:srgbClr val="000000"/>
                </a:solidFill>
              </a:rPr>
              <a:t>，至此气氛渲染已到无可复加的程度了。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9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wind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>
            <a:extLst>
              <a:ext uri="{FF2B5EF4-FFF2-40B4-BE49-F238E27FC236}">
                <a16:creationId xmlns:a16="http://schemas.microsoft.com/office/drawing/2014/main" id="{74CA8851-2AA5-411C-A4FF-73CC4A262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678" y="1018746"/>
            <a:ext cx="11478322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</a:rPr>
              <a:t>【</a:t>
            </a:r>
            <a:r>
              <a:rPr lang="zh-CN" altLang="en-US" sz="3200" dirty="0">
                <a:solidFill>
                  <a:srgbClr val="000000"/>
                </a:solidFill>
              </a:rPr>
              <a:t>小结</a:t>
            </a:r>
            <a:r>
              <a:rPr lang="en-US" altLang="zh-CN" sz="3200" dirty="0">
                <a:solidFill>
                  <a:srgbClr val="000000"/>
                </a:solidFill>
              </a:rPr>
              <a:t>】</a:t>
            </a:r>
            <a:r>
              <a:rPr lang="zh-CN" altLang="en-US" sz="3200" dirty="0">
                <a:solidFill>
                  <a:srgbClr val="000000"/>
                </a:solidFill>
              </a:rPr>
              <a:t>守着窗儿，独自怎生得黑</a:t>
            </a:r>
            <a:r>
              <a:rPr lang="en-US" altLang="zh-CN" sz="3200" dirty="0">
                <a:solidFill>
                  <a:srgbClr val="000000"/>
                </a:solidFill>
              </a:rPr>
              <a:t>/</a:t>
            </a:r>
            <a:r>
              <a:rPr lang="zh-CN" altLang="en-US" sz="3200" dirty="0">
                <a:solidFill>
                  <a:srgbClr val="000000"/>
                </a:solidFill>
              </a:rPr>
              <a:t>这次第，怎一个愁字了得？</a:t>
            </a:r>
            <a:br>
              <a:rPr lang="zh-CN" altLang="en-US" sz="3200" dirty="0">
                <a:solidFill>
                  <a:srgbClr val="000000"/>
                </a:solidFill>
              </a:rPr>
            </a:b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0D69413F-1F13-405A-A53E-984FE4435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1071" y="1943009"/>
            <a:ext cx="275643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直接抒情</a:t>
            </a:r>
            <a:r>
              <a:rPr lang="zh-CN" altLang="en-US" sz="3200" dirty="0">
                <a:solidFill>
                  <a:srgbClr val="000000"/>
                </a:solidFill>
              </a:rPr>
              <a:t>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9797B114-4C4A-4B35-BD2D-BD1190B0E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7092" y="2844191"/>
            <a:ext cx="6184391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rgbClr val="000000"/>
                </a:solidFill>
              </a:rPr>
              <a:t>愁绪层层累积，到最后到达顶点。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FDEB2170-16A4-49E7-A6C1-D8EB80068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4350" y="3930973"/>
            <a:ext cx="3589873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个人</a:t>
            </a: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——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飘零之苦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6D9DE859-89FF-43E7-B1DA-EAB4079F5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4349" y="4841356"/>
            <a:ext cx="3589873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家庭</a:t>
            </a: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——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丧夫之痛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E1973549-0D7C-4BD0-8129-06AA46898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4349" y="5751739"/>
            <a:ext cx="3589873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国家</a:t>
            </a: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——</a:t>
            </a:r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</a:rPr>
              <a:t>国亡之恨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9337098"/>
      </p:ext>
    </p:ext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3DCAA61D-1725-47E0-9984-EF62C49D5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69" y="1878602"/>
            <a:ext cx="11877261" cy="715511"/>
          </a:xfrm>
        </p:spPr>
        <p:txBody>
          <a:bodyPr>
            <a:normAutofit/>
          </a:bodyPr>
          <a:lstStyle/>
          <a:p>
            <a:r>
              <a:rPr lang="zh-CN" altLang="en-US" dirty="0"/>
              <a:t>细读两首词，从意境的营造和情感的表达方面，谈谈二者的异同。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5E64D73A-9297-4DC0-9D5B-9C6E638241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369" y="2896165"/>
            <a:ext cx="11877261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意境：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醉花阴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青烟袅袅、天气初凉和菊花吐蕊时的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清新、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chemeClr val="accent2">
                    <a:lumMod val="50000"/>
                  </a:schemeClr>
                </a:solidFill>
              </a:rPr>
              <a:t>                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寂静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的意境。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      《</a:t>
            </a:r>
            <a:r>
              <a:rPr lang="zh-CN" altLang="en-US" sz="3200" dirty="0">
                <a:solidFill>
                  <a:srgbClr val="000000"/>
                </a:solidFill>
              </a:rPr>
              <a:t>声声慢</a:t>
            </a:r>
            <a:r>
              <a:rPr lang="en-US" altLang="zh-CN" sz="3200" dirty="0">
                <a:solidFill>
                  <a:srgbClr val="000000"/>
                </a:solidFill>
              </a:rPr>
              <a:t>》——</a:t>
            </a:r>
            <a:r>
              <a:rPr lang="zh-CN" altLang="en-US" sz="3200" dirty="0">
                <a:solidFill>
                  <a:srgbClr val="000000"/>
                </a:solidFill>
              </a:rPr>
              <a:t>晚风送寒、秋雨连绵、黄花凋零和北雁</a:t>
            </a:r>
            <a:endParaRPr lang="en-US" altLang="zh-CN" sz="320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                    </a:t>
            </a:r>
            <a:r>
              <a:rPr lang="zh-CN" altLang="en-US" sz="3200" dirty="0">
                <a:solidFill>
                  <a:srgbClr val="000000"/>
                </a:solidFill>
              </a:rPr>
              <a:t>南飞的</a:t>
            </a:r>
            <a:r>
              <a:rPr lang="zh-CN" altLang="en-US" sz="3200" u="sng" dirty="0">
                <a:solidFill>
                  <a:schemeClr val="accent2">
                    <a:lumMod val="50000"/>
                  </a:schemeClr>
                </a:solidFill>
              </a:rPr>
              <a:t>凄惨、悲凉</a:t>
            </a:r>
            <a:r>
              <a:rPr lang="zh-CN" altLang="en-US" sz="3200" dirty="0">
                <a:solidFill>
                  <a:srgbClr val="000000"/>
                </a:solidFill>
              </a:rPr>
              <a:t>的意境。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885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3DCAA61D-1725-47E0-9984-EF62C49D5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69" y="1878602"/>
            <a:ext cx="11877261" cy="715511"/>
          </a:xfrm>
        </p:spPr>
        <p:txBody>
          <a:bodyPr>
            <a:normAutofit/>
          </a:bodyPr>
          <a:lstStyle/>
          <a:p>
            <a:r>
              <a:rPr lang="zh-CN" altLang="en-US" dirty="0"/>
              <a:t>细读两首词，从意境的营造和情感的表达方面，谈谈二者的异同。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5E64D73A-9297-4DC0-9D5B-9C6E638241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369" y="2896165"/>
            <a:ext cx="11877261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>
                <a:solidFill>
                  <a:srgbClr val="000000"/>
                </a:solidFill>
              </a:rPr>
              <a:t>情感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醉花阴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写于前期，表达离别相思之愁，虽愁却能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        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联想到二人之间的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</a:rPr>
              <a:t>爱意与相思</a:t>
            </a:r>
            <a:r>
              <a:rPr lang="zh-CN" altLang="en-US" sz="3200" u="sng" dirty="0">
                <a:solidFill>
                  <a:schemeClr val="accent2">
                    <a:lumMod val="50000"/>
                  </a:schemeClr>
                </a:solidFill>
              </a:rPr>
              <a:t>时的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</a:rPr>
              <a:t>一丝甜蜜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   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声声慢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写于后期，表达经历国破、家亡、夫死的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dirty="0">
                <a:solidFill>
                  <a:srgbClr val="000000"/>
                </a:solidFill>
              </a:rPr>
              <a:t>        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各种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巨大的人生痛苦后的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浓重悲痛与哀愁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7890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0">
        <p15:prstTrans prst="origami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466">
      <a:dk1>
        <a:srgbClr val="000000"/>
      </a:dk1>
      <a:lt1>
        <a:srgbClr val="FFFFFF"/>
      </a:lt1>
      <a:dk2>
        <a:srgbClr val="D79FC5"/>
      </a:dk2>
      <a:lt2>
        <a:srgbClr val="F8F8F8"/>
      </a:lt2>
      <a:accent1>
        <a:srgbClr val="D79FC5"/>
      </a:accent1>
      <a:accent2>
        <a:srgbClr val="FEA3C1"/>
      </a:accent2>
      <a:accent3>
        <a:srgbClr val="D79FC5"/>
      </a:accent3>
      <a:accent4>
        <a:srgbClr val="FEA3C1"/>
      </a:accent4>
      <a:accent5>
        <a:srgbClr val="D79FC5"/>
      </a:accent5>
      <a:accent6>
        <a:srgbClr val="FEA3C1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清风素材 https://12sc.taobao.com">
  <a:themeElements>
    <a:clrScheme name="自定义 19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3CC1F0"/>
      </a:accent1>
      <a:accent2>
        <a:srgbClr val="34BFB1"/>
      </a:accent2>
      <a:accent3>
        <a:srgbClr val="98CB37"/>
      </a:accent3>
      <a:accent4>
        <a:srgbClr val="FEC650"/>
      </a:accent4>
      <a:accent5>
        <a:srgbClr val="F43E33"/>
      </a:accent5>
      <a:accent6>
        <a:srgbClr val="515151"/>
      </a:accent6>
      <a:hlink>
        <a:srgbClr val="0563C1"/>
      </a:hlink>
      <a:folHlink>
        <a:srgbClr val="954F72"/>
      </a:folHlink>
    </a:clrScheme>
    <a:fontScheme name="自定义 8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1743</Words>
  <Application>Microsoft Office PowerPoint</Application>
  <PresentationFormat>宽屏</PresentationFormat>
  <Paragraphs>154</Paragraphs>
  <Slides>26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黑体</vt:lpstr>
      <vt:lpstr>华文楷体</vt:lpstr>
      <vt:lpstr>华文隶书</vt:lpstr>
      <vt:lpstr>宋体</vt:lpstr>
      <vt:lpstr>微软雅黑</vt:lpstr>
      <vt:lpstr>幼圆</vt:lpstr>
      <vt:lpstr>Arial</vt:lpstr>
      <vt:lpstr>Arial Black</vt:lpstr>
      <vt:lpstr>Calibri</vt:lpstr>
      <vt:lpstr>Century Gothic</vt:lpstr>
      <vt:lpstr>Office 主题</vt:lpstr>
      <vt:lpstr>清风素材 https://12sc.taobao.com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【写作背景】         《声声慢》写于后期国家败亡，被迫逃离故乡，丈夫病亡，无儿无女，自己孤身一人到处辗转逃亡，又丢失了珍爱的文物、古籍，晚景凄凉。</vt:lpstr>
      <vt:lpstr>词人是如何表达自己的“愁”的？</vt:lpstr>
      <vt:lpstr>词人是如何表达自己的“愁”的？</vt:lpstr>
      <vt:lpstr>词人是如何表达自己的“愁”的？</vt:lpstr>
      <vt:lpstr>词人是如何表达自己的“愁”的？</vt:lpstr>
      <vt:lpstr>【小结】词人整日恍恍惚惚，如有所失，天气转凉，想借酒御寒，寒风凛冽，并无用处，一抬头，发现旧时传递书信的大雁。</vt:lpstr>
      <vt:lpstr>词人是如何表达自己的“愁”的？</vt:lpstr>
      <vt:lpstr>词人是如何表达自己的“愁”的？</vt:lpstr>
      <vt:lpstr>PowerPoint 演示文稿</vt:lpstr>
      <vt:lpstr>细读两首词，从意境的营造和情感的表达方面，谈谈二者的异同。</vt:lpstr>
      <vt:lpstr>细读两首词，从意境的营造和情感的表达方面，谈谈二者的异同。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MICHAEL</dc:creator>
  <cp:lastModifiedBy>zhao</cp:lastModifiedBy>
  <cp:revision>72</cp:revision>
  <dcterms:created xsi:type="dcterms:W3CDTF">2015-05-05T08:02:00Z</dcterms:created>
  <dcterms:modified xsi:type="dcterms:W3CDTF">2018-05-31T02:12:28Z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