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70" r:id="rId15"/>
    <p:sldId id="269" r:id="rId16"/>
    <p:sldId id="271" r:id="rId17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1.jpeg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3.wmf"/><Relationship Id="rId10" Type="http://schemas.openxmlformats.org/officeDocument/2006/relationships/image" Target="../media/image15.wmf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-21590"/>
            <a:ext cx="12191365" cy="6879590"/>
          </a:xfrm>
          <a:prstGeom prst="rect">
            <a:avLst/>
          </a:prstGeom>
        </p:spPr>
      </p:pic>
      <p:sp>
        <p:nvSpPr>
          <p:cNvPr id="12" name="副标题 3"/>
          <p:cNvSpPr txBox="1"/>
          <p:nvPr/>
        </p:nvSpPr>
        <p:spPr>
          <a:xfrm>
            <a:off x="3238257" y="1506374"/>
            <a:ext cx="6120000" cy="504056"/>
          </a:xfrm>
          <a:prstGeom prst="rect">
            <a:avLst/>
          </a:prstGeom>
        </p:spPr>
        <p:txBody>
          <a:bodyPr anchor="ctr">
            <a:noAutofit/>
          </a:bodyPr>
          <a:lstStyle>
            <a:lvl1pPr marL="457200" indent="-4572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600" indent="-3810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4000" indent="-3048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600" indent="-3048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indent="-304800" algn="l" defTabSz="1218565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800" indent="-3048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400" indent="-3048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2000" indent="-3048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600" indent="-304800" algn="l" defTabSz="121856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  <a:ea typeface="微软雅黑" charset="-122"/>
                <a:cs typeface="Times New Roman" panose="02020603050405020304" pitchFamily="18" charset="0"/>
              </a:rPr>
              <a:t>第九章</a:t>
            </a:r>
            <a:r>
              <a:rPr lang="zh-CN" altLang="zh-CN" sz="4000" b="1">
                <a:solidFill>
                  <a:srgbClr val="FF0000"/>
                </a:solidFill>
                <a:latin typeface="Times New Roman" pitchFamily="18" charset="0"/>
                <a:ea typeface="微软雅黑" charset="-122"/>
                <a:cs typeface="Times New Roman" panose="02020603050405020304" pitchFamily="18" charset="0"/>
              </a:rPr>
              <a:t>　静电场及其应用</a:t>
            </a:r>
          </a:p>
        </p:txBody>
      </p:sp>
      <p:sp>
        <p:nvSpPr>
          <p:cNvPr id="10" name="标题 2"/>
          <p:cNvSpPr txBox="1"/>
          <p:nvPr/>
        </p:nvSpPr>
        <p:spPr>
          <a:xfrm>
            <a:off x="2692157" y="3007627"/>
            <a:ext cx="7056784" cy="68391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 b="1" kern="100">
                <a:solidFill>
                  <a:srgbClr val="FF0000"/>
                </a:solidFill>
                <a:latin typeface="Times New Roman" pitchFamily="18" charset="0"/>
                <a:ea typeface="微软雅黑" charset="-122"/>
                <a:cs typeface="Times New Roman" panose="02020603050405020304" pitchFamily="18" charset="0"/>
              </a:rPr>
              <a:t>第</a:t>
            </a:r>
            <a:r>
              <a:rPr lang="en-US" altLang="zh-CN" sz="2800" b="1" kern="100">
                <a:solidFill>
                  <a:srgbClr val="FF0000"/>
                </a:solidFill>
                <a:latin typeface="Times New Roman" pitchFamily="18" charset="0"/>
                <a:ea typeface="微软雅黑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 kern="100">
                <a:solidFill>
                  <a:srgbClr val="FF0000"/>
                </a:solidFill>
                <a:latin typeface="Times New Roman" pitchFamily="18" charset="0"/>
                <a:ea typeface="微软雅黑" charset="-122"/>
                <a:cs typeface="Times New Roman" panose="02020603050405020304" pitchFamily="18" charset="0"/>
              </a:rPr>
              <a:t>节 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itchFamily="18" charset="0"/>
                <a:ea typeface="微软雅黑" charset="-122"/>
                <a:cs typeface="Times New Roman" panose="02020603050405020304" pitchFamily="18" charset="0"/>
              </a:rPr>
              <a:t>电荷</a:t>
            </a:r>
          </a:p>
          <a:p>
            <a:pPr algn="l"/>
            <a:r>
              <a:rPr lang="zh-CN" altLang="zh-CN" sz="2400" kern="100">
                <a:solidFill>
                  <a:srgbClr val="FF0000"/>
                </a:solidFill>
                <a:latin typeface="Times New Roman" pitchFamily="18" charset="0"/>
                <a:ea typeface="微软雅黑" charset="-122"/>
                <a:cs typeface="Times New Roman" panose="02020603050405020304" pitchFamily="18" charset="0"/>
              </a:rPr>
              <a:t>     </a:t>
            </a:r>
          </a:p>
          <a:p>
            <a:pPr algn="l"/>
            <a:endParaRPr lang="zh-CN" altLang="zh-CN" sz="2800" kern="100">
              <a:solidFill>
                <a:srgbClr val="FF0000"/>
              </a:solidFill>
              <a:latin typeface="Times New Roman" pitchFamily="18" charset="0"/>
              <a:ea typeface="微软雅黑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273685" y="796925"/>
            <a:ext cx="11791950" cy="5855970"/>
          </a:xfrm>
          <a:prstGeom prst="roundRect">
            <a:avLst/>
          </a:prstGeom>
          <a:noFill/>
          <a:ln w="57150">
            <a:solidFill>
              <a:schemeClr val="accent1"/>
            </a:solidFill>
            <a:prstDash val="lg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186940" y="306070"/>
            <a:ext cx="6343015" cy="49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zh-CN" sz="2600" b="1" kern="100">
                <a:solidFill>
                  <a:schemeClr val="tx1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第一节电荷</a:t>
            </a:r>
            <a:r>
              <a:rPr lang="zh-CN" altLang="zh-CN" sz="2600" b="1" kern="100">
                <a:solidFill>
                  <a:srgbClr val="FF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  </a:t>
            </a:r>
            <a:r>
              <a:rPr lang="zh-CN" altLang="zh-CN" sz="2600" b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学科素养与目标要求</a:t>
            </a:r>
            <a:endParaRPr lang="zh-CN" altLang="zh-CN" sz="2600" b="1" kern="100">
              <a:solidFill>
                <a:srgbClr val="FF0000"/>
              </a:solidFill>
              <a:latin typeface="Times New Roman"/>
              <a:ea typeface="微软雅黑" charset="-122"/>
              <a:cs typeface="Times New Roman" panose="02020503050405090304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7933" y="1635434"/>
            <a:ext cx="11344407" cy="175323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1.</a:t>
            </a:r>
            <a:r>
              <a:rPr lang="zh-CN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知道自然界中的两种电荷及三种起电方式</a:t>
            </a:r>
            <a:r>
              <a:rPr lang="en-US" altLang="zh-CN" sz="2400" kern="100" smtClean="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.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 smtClean="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2</a:t>
            </a:r>
            <a:r>
              <a:rPr lang="en-US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.</a:t>
            </a:r>
            <a:r>
              <a:rPr lang="zh-CN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掌握电荷守恒定律</a:t>
            </a:r>
            <a:r>
              <a:rPr lang="en-US" altLang="zh-CN" sz="2400" kern="100" smtClean="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.</a:t>
            </a: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kern="100" smtClean="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3</a:t>
            </a:r>
            <a:r>
              <a:rPr lang="en-US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.</a:t>
            </a:r>
            <a:r>
              <a:rPr lang="zh-CN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知道电荷量及元电荷的概念</a:t>
            </a:r>
            <a:r>
              <a:rPr lang="en-US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.</a:t>
            </a:r>
            <a:endParaRPr lang="zh-CN" altLang="zh-CN" sz="2400" kern="100">
              <a:effectLst/>
              <a:latin typeface="华文细黑" panose="02010600040101010101" charset="-122"/>
              <a:ea typeface="华文细黑" charset="-122"/>
              <a:cs typeface="华文细黑" panose="02010600040101010101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3003" y="1001331"/>
            <a:ext cx="1851789" cy="6924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  <a:tabLst>
                <a:tab pos="2070735" algn="l"/>
              </a:tabLst>
            </a:pPr>
            <a:r>
              <a:rPr lang="zh-CN" altLang="zh-CN" sz="2600" kern="100">
                <a:solidFill>
                  <a:srgbClr val="0000FF"/>
                </a:solidFill>
                <a:latin typeface="Times New Roman"/>
                <a:ea typeface="微软雅黑" charset="-122"/>
                <a:cs typeface="Times New Roman" panose="02020503050405090304"/>
              </a:rPr>
              <a:t>物理观念：</a:t>
            </a:r>
            <a:endParaRPr lang="en-US" altLang="zh-CN" sz="2600" kern="100">
              <a:solidFill>
                <a:srgbClr val="0000FF"/>
              </a:solidFill>
              <a:latin typeface="Times New Roman"/>
              <a:ea typeface="微软雅黑" charset="-122"/>
              <a:cs typeface="Times New Roman" panose="020205030504050903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3003" y="3388570"/>
            <a:ext cx="5240155" cy="62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zh-CN" altLang="zh-CN" sz="2600" kern="100">
                <a:solidFill>
                  <a:srgbClr val="0000FF"/>
                </a:solidFill>
                <a:latin typeface="Times New Roman"/>
                <a:ea typeface="微软雅黑" charset="-122"/>
                <a:cs typeface="Times New Roman" panose="02020503050405090304"/>
              </a:rPr>
              <a:t>科学探究：</a:t>
            </a:r>
            <a:endParaRPr lang="en-US" altLang="zh-CN" sz="2600" kern="100">
              <a:solidFill>
                <a:srgbClr val="0000FF"/>
              </a:solidFill>
              <a:latin typeface="Times New Roman"/>
              <a:ea typeface="微软雅黑" charset="-122"/>
              <a:cs typeface="Times New Roman" panose="02020503050405090304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7933" y="4117447"/>
            <a:ext cx="11576859" cy="506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了解验电器的构造、原理，并借助验电器感受摩擦起电、感应起电的过程.</a:t>
            </a:r>
          </a:p>
        </p:txBody>
      </p:sp>
      <p:sp>
        <p:nvSpPr>
          <p:cNvPr id="9" name="矩形 8"/>
          <p:cNvSpPr/>
          <p:nvPr/>
        </p:nvSpPr>
        <p:spPr>
          <a:xfrm>
            <a:off x="423003" y="4732324"/>
            <a:ext cx="5240155" cy="621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070735" algn="l"/>
              </a:tabLst>
            </a:pPr>
            <a:r>
              <a:rPr lang="zh-CN" altLang="zh-CN" sz="2600" kern="100">
                <a:solidFill>
                  <a:srgbClr val="0000FF"/>
                </a:solidFill>
                <a:latin typeface="Times New Roman"/>
                <a:ea typeface="微软雅黑" charset="-122"/>
                <a:cs typeface="Times New Roman" panose="02020503050405090304"/>
              </a:rPr>
              <a:t>科学思维：</a:t>
            </a:r>
            <a:endParaRPr lang="en-US" altLang="zh-CN" sz="2600" kern="100">
              <a:solidFill>
                <a:srgbClr val="0000FF"/>
              </a:solidFill>
              <a:latin typeface="Times New Roman"/>
              <a:ea typeface="微软雅黑" charset="-122"/>
              <a:cs typeface="Times New Roman" panose="02020503050405090304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9043" y="5353886"/>
            <a:ext cx="11576859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kern="100">
                <a:latin typeface="华文细黑" panose="02010600040101010101" charset="-122"/>
                <a:ea typeface="华文细黑" charset="-122"/>
                <a:cs typeface="华文细黑" panose="02010600040101010101" charset="-122"/>
              </a:rPr>
              <a:t>通过对原子结构模型的学习使学生明确物体带电的本质，知道三种带电方式的实质是相同的.</a:t>
            </a:r>
          </a:p>
        </p:txBody>
      </p:sp>
    </p:spTree>
  </p:cSld>
  <p:clrMapOvr>
    <a:masterClrMapping/>
  </p:clrMapOvr>
  <p:transition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3710" y="164465"/>
            <a:ext cx="2214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电荷的提出</a:t>
            </a:r>
            <a:endParaRPr lang="en-US" altLang="zh-CN" sz="3200"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05" y="1529715"/>
            <a:ext cx="3376930" cy="226568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4388485" y="905510"/>
            <a:ext cx="7680960" cy="913765"/>
            <a:chOff x="6911" y="1426"/>
            <a:chExt cx="12096" cy="1439"/>
          </a:xfrm>
        </p:grpSpPr>
        <p:sp>
          <p:nvSpPr>
            <p:cNvPr id="6" name="矩形 5"/>
            <p:cNvSpPr/>
            <p:nvPr/>
          </p:nvSpPr>
          <p:spPr>
            <a:xfrm>
              <a:off x="6911" y="1521"/>
              <a:ext cx="3814" cy="13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公元前</a:t>
              </a:r>
              <a:r>
                <a:rPr lang="en-US" altLang="zh-CN"/>
                <a:t>600</a:t>
              </a:r>
              <a:r>
                <a:rPr lang="zh-CN" altLang="en-US"/>
                <a:t>年 </a:t>
              </a:r>
            </a:p>
            <a:p>
              <a:pPr algn="ctr"/>
              <a:r>
                <a:rPr lang="zh-CN" altLang="en-US"/>
                <a:t>希腊学者</a:t>
              </a:r>
            </a:p>
            <a:p>
              <a:pPr algn="ctr"/>
              <a:r>
                <a:rPr lang="zh-CN" altLang="en-US"/>
                <a:t>泰勒斯</a:t>
              </a: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0767" y="1426"/>
              <a:ext cx="8240" cy="1345"/>
              <a:chOff x="10767" y="1426"/>
              <a:chExt cx="8240" cy="1345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12559" y="1426"/>
                <a:ext cx="6448" cy="134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/>
                  <a:t>摩擦过</a:t>
                </a:r>
              </a:p>
              <a:p>
                <a:pPr algn="ctr"/>
                <a:r>
                  <a:rPr lang="zh-CN" altLang="en-US"/>
                  <a:t>的琥珀吸引轻小物体的现象。</a:t>
                </a:r>
              </a:p>
            </p:txBody>
          </p:sp>
          <p:sp>
            <p:nvSpPr>
              <p:cNvPr id="17" name="右箭头 16"/>
              <p:cNvSpPr/>
              <p:nvPr/>
            </p:nvSpPr>
            <p:spPr>
              <a:xfrm>
                <a:off x="10767" y="1976"/>
                <a:ext cx="1792" cy="433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505" y="4561840"/>
            <a:ext cx="3376930" cy="2296160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4415155" y="2303780"/>
            <a:ext cx="7739380" cy="922655"/>
            <a:chOff x="6953" y="3628"/>
            <a:chExt cx="12188" cy="1453"/>
          </a:xfrm>
        </p:grpSpPr>
        <p:sp>
          <p:nvSpPr>
            <p:cNvPr id="7" name="矩形 6"/>
            <p:cNvSpPr/>
            <p:nvPr/>
          </p:nvSpPr>
          <p:spPr>
            <a:xfrm>
              <a:off x="6953" y="3628"/>
              <a:ext cx="3814" cy="14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公元1世纪</a:t>
              </a:r>
            </a:p>
            <a:p>
              <a:pPr algn="ctr"/>
              <a:r>
                <a:rPr lang="zh-CN" altLang="en-US"/>
                <a:t>我国学者</a:t>
              </a:r>
            </a:p>
            <a:p>
              <a:pPr algn="ctr"/>
              <a:r>
                <a:rPr lang="zh-CN" altLang="en-US"/>
                <a:t>王充</a:t>
              </a: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2619" y="3629"/>
              <a:ext cx="6522" cy="145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《论衡》书中写下“顿牟掇芥”一语。此语意为摩擦过</a:t>
              </a:r>
            </a:p>
            <a:p>
              <a:pPr algn="ctr"/>
              <a:r>
                <a:rPr lang="zh-CN" altLang="en-US"/>
                <a:t>的琥珀能吸引像草芥一类的轻小物体。</a:t>
              </a:r>
            </a:p>
          </p:txBody>
        </p:sp>
        <p:sp>
          <p:nvSpPr>
            <p:cNvPr id="21" name="右箭头 20"/>
            <p:cNvSpPr/>
            <p:nvPr/>
          </p:nvSpPr>
          <p:spPr>
            <a:xfrm>
              <a:off x="10815" y="4138"/>
              <a:ext cx="1792" cy="4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415155" y="3639820"/>
            <a:ext cx="7815580" cy="922020"/>
            <a:chOff x="6953" y="5732"/>
            <a:chExt cx="12308" cy="1452"/>
          </a:xfrm>
        </p:grpSpPr>
        <p:sp>
          <p:nvSpPr>
            <p:cNvPr id="8" name="矩形 7"/>
            <p:cNvSpPr/>
            <p:nvPr/>
          </p:nvSpPr>
          <p:spPr>
            <a:xfrm>
              <a:off x="6953" y="5732"/>
              <a:ext cx="3862" cy="14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16世纪</a:t>
              </a:r>
            </a:p>
            <a:p>
              <a:pPr algn="ctr"/>
              <a:r>
                <a:rPr lang="zh-CN" altLang="en-US"/>
                <a:t>英国科学家</a:t>
              </a:r>
            </a:p>
            <a:p>
              <a:pPr algn="ctr"/>
              <a:r>
                <a:rPr lang="zh-CN" altLang="en-US"/>
                <a:t>吉尔伯特</a:t>
              </a: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12619" y="5734"/>
              <a:ext cx="6642" cy="145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创造了</a:t>
              </a:r>
            </a:p>
            <a:p>
              <a:pPr algn="ctr"/>
              <a:r>
                <a:rPr lang="zh-CN" altLang="en-US"/>
                <a:t>英语中的“electricity”（电）这个词，认为摩擦过的琥珀带有电荷。</a:t>
              </a:r>
            </a:p>
          </p:txBody>
        </p:sp>
        <p:sp>
          <p:nvSpPr>
            <p:cNvPr id="22" name="右箭头 21"/>
            <p:cNvSpPr/>
            <p:nvPr/>
          </p:nvSpPr>
          <p:spPr>
            <a:xfrm>
              <a:off x="10815" y="6243"/>
              <a:ext cx="1792" cy="4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15155" y="5307965"/>
            <a:ext cx="7715885" cy="922020"/>
            <a:chOff x="6953" y="8359"/>
            <a:chExt cx="12151" cy="1452"/>
          </a:xfrm>
        </p:grpSpPr>
        <p:sp>
          <p:nvSpPr>
            <p:cNvPr id="24" name="矩形 23"/>
            <p:cNvSpPr/>
            <p:nvPr/>
          </p:nvSpPr>
          <p:spPr>
            <a:xfrm>
              <a:off x="6953" y="8359"/>
              <a:ext cx="3862" cy="14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  <a:p>
              <a:pPr algn="ctr"/>
              <a:r>
                <a:rPr lang="zh-CN" altLang="en-US"/>
                <a:t>美国科学家</a:t>
              </a:r>
            </a:p>
            <a:p>
              <a:pPr algn="ctr"/>
              <a:r>
                <a:rPr lang="zh-CN" altLang="en-US"/>
                <a:t>富兰克林</a:t>
              </a:r>
            </a:p>
          </p:txBody>
        </p:sp>
        <p:sp>
          <p:nvSpPr>
            <p:cNvPr id="25" name="右箭头 24"/>
            <p:cNvSpPr/>
            <p:nvPr/>
          </p:nvSpPr>
          <p:spPr>
            <a:xfrm>
              <a:off x="10827" y="8868"/>
              <a:ext cx="1792" cy="4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12656" y="8466"/>
              <a:ext cx="6448" cy="134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并命名了正电荷（positive charge）和</a:t>
              </a:r>
            </a:p>
            <a:p>
              <a:pPr algn="ctr"/>
              <a:r>
                <a:rPr lang="zh-CN" altLang="en-US"/>
                <a:t>负电荷（negative charge）。</a:t>
              </a:r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14325" y="174625"/>
            <a:ext cx="1808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一、电荷</a:t>
            </a:r>
            <a:endParaRPr lang="en-US" altLang="zh-CN" sz="3200"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31545" y="969010"/>
            <a:ext cx="11077575" cy="4431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en-US" sz="2800"/>
              <a:t>、自然界中只存在两种电荷：</a:t>
            </a:r>
          </a:p>
          <a:p>
            <a:pPr fontAlgn="auto">
              <a:lnSpc>
                <a:spcPct val="150000"/>
              </a:lnSpc>
            </a:pPr>
            <a:r>
              <a:rPr lang="zh-CN" altLang="en-US" sz="2800"/>
              <a:t>     </a:t>
            </a:r>
            <a:r>
              <a:rPr lang="zh-CN" altLang="en-US" sz="2400"/>
              <a:t> </a:t>
            </a:r>
            <a:r>
              <a:rPr lang="en-US" altLang="zh-CN" sz="2400">
                <a:sym typeface="+mn-ea"/>
              </a:rPr>
              <a:t>1.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正电荷</a:t>
            </a:r>
            <a:r>
              <a:rPr lang="zh-CN" altLang="en-US" sz="2400">
                <a:sym typeface="+mn-ea"/>
              </a:rPr>
              <a:t>：丝绸摩擦玻璃棒所带的电荷称为正电荷。“+”</a:t>
            </a:r>
            <a:endParaRPr lang="zh-CN" altLang="en-US" sz="2400"/>
          </a:p>
          <a:p>
            <a:pPr fontAlgn="auto">
              <a:lnSpc>
                <a:spcPct val="150000"/>
              </a:lnSpc>
            </a:pPr>
            <a:r>
              <a:rPr lang="en-US" altLang="zh-CN" sz="2400">
                <a:sym typeface="+mn-ea"/>
              </a:rPr>
              <a:t>       2.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负电荷</a:t>
            </a:r>
            <a:r>
              <a:rPr lang="zh-CN" altLang="en-US" sz="2400">
                <a:sym typeface="+mn-ea"/>
              </a:rPr>
              <a:t>：毛皮摩擦橡胶棒所带的电荷称为负电荷。“-”</a:t>
            </a:r>
          </a:p>
          <a:p>
            <a:pPr fontAlgn="auto">
              <a:lnSpc>
                <a:spcPct val="150000"/>
              </a:lnSpc>
            </a:pPr>
            <a:r>
              <a:rPr lang="en-US" altLang="zh-CN" sz="2800">
                <a:sym typeface="+mn-ea"/>
              </a:rPr>
              <a:t>2</a:t>
            </a:r>
            <a:r>
              <a:rPr lang="zh-CN" altLang="en-US" sz="2800">
                <a:sym typeface="+mn-ea"/>
              </a:rPr>
              <a:t>、电荷的基本特性：</a:t>
            </a:r>
            <a:endParaRPr lang="en-US" altLang="zh-CN" sz="2800"/>
          </a:p>
          <a:p>
            <a:pPr fontAlgn="auto">
              <a:lnSpc>
                <a:spcPct val="150000"/>
              </a:lnSpc>
            </a:pPr>
            <a:r>
              <a:rPr lang="en-US" altLang="zh-CN" sz="2800">
                <a:sym typeface="+mn-ea"/>
              </a:rPr>
              <a:t>      </a:t>
            </a:r>
            <a:r>
              <a:rPr lang="en-US" altLang="zh-CN" sz="2400">
                <a:sym typeface="+mn-ea"/>
              </a:rPr>
              <a:t>1.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带电物体能够吸引轻小物体。</a:t>
            </a:r>
            <a:endParaRPr lang="zh-CN" altLang="en-US" sz="2400">
              <a:solidFill>
                <a:srgbClr val="FF0000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ym typeface="+mn-ea"/>
              </a:rPr>
              <a:t>       </a:t>
            </a:r>
            <a:r>
              <a:rPr lang="en-US" altLang="zh-CN" sz="2400">
                <a:sym typeface="+mn-ea"/>
              </a:rPr>
              <a:t>2.</a:t>
            </a:r>
            <a:r>
              <a:rPr lang="en-US" altLang="zh-CN" sz="2400">
                <a:solidFill>
                  <a:srgbClr val="FF0000"/>
                </a:solidFill>
                <a:sym typeface="+mn-ea"/>
              </a:rPr>
              <a:t>同种电荷相互排斥，异种电荷相互吸引。</a:t>
            </a:r>
            <a:endParaRPr lang="en-US" altLang="zh-CN" sz="2400">
              <a:solidFill>
                <a:srgbClr val="FF0000"/>
              </a:solidFill>
            </a:endParaRPr>
          </a:p>
          <a:p>
            <a:pPr fontAlgn="auto">
              <a:lnSpc>
                <a:spcPct val="150000"/>
              </a:lnSpc>
            </a:pPr>
            <a:endParaRPr lang="zh-CN" altLang="en-US" sz="28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3320" y="3286125"/>
            <a:ext cx="3895725" cy="1524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30910" y="4919345"/>
            <a:ext cx="1115758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>
                <a:sym typeface="+mn-ea"/>
              </a:rPr>
              <a:t>3、电荷量：</a:t>
            </a:r>
            <a:endParaRPr lang="zh-CN" altLang="en-US" sz="2800"/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ym typeface="+mn-ea"/>
              </a:rPr>
              <a:t>     1.电荷的多少叫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电荷量</a:t>
            </a:r>
            <a:r>
              <a:rPr lang="zh-CN" altLang="en-US" sz="2400">
                <a:sym typeface="+mn-ea"/>
              </a:rPr>
              <a:t>,用Q或q表示；国际单位制中，单位是库仑，符号：C</a:t>
            </a:r>
            <a:endParaRPr lang="zh-CN" altLang="en-US" sz="2400"/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sym typeface="+mn-ea"/>
              </a:rPr>
              <a:t>      2.正电荷的电荷量为正值，负电荷的电荷量为负值。</a:t>
            </a:r>
            <a:r>
              <a:rPr lang="zh-CN" altLang="en-US" sz="2400">
                <a:solidFill>
                  <a:srgbClr val="FF0000"/>
                </a:solidFill>
                <a:sym typeface="+mn-ea"/>
              </a:rPr>
              <a:t>正负不代表大小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0485" y="1115695"/>
            <a:ext cx="1212151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00B0F0"/>
                </a:solidFill>
              </a:rPr>
              <a:t>【例1】</a:t>
            </a:r>
            <a:r>
              <a:rPr lang="zh-CN" altLang="en-US" sz="2400"/>
              <a:t>挂在绝缘细线下的两轻质通草球，由于电荷的相互作用靠近或远离（        ）</a:t>
            </a:r>
            <a:r>
              <a:rPr lang="en-US" altLang="zh-CN" sz="2400">
                <a:sym typeface="+mn-ea"/>
              </a:rPr>
              <a:t>(</a:t>
            </a:r>
            <a:r>
              <a:rPr lang="zh-CN" altLang="zh-CN" sz="2400">
                <a:sym typeface="+mn-ea"/>
              </a:rPr>
              <a:t>多选</a:t>
            </a:r>
            <a:r>
              <a:rPr lang="en-US" altLang="zh-CN" sz="2400">
                <a:sym typeface="+mn-ea"/>
              </a:rPr>
              <a:t>)</a:t>
            </a:r>
            <a:endParaRPr lang="zh-CN" altLang="en-US" sz="2400"/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A甲图中两球一定带异种电荷；</a:t>
            </a:r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B甲图中至少有一个带电；</a:t>
            </a:r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C乙图中两球一定带同种电荷；</a:t>
            </a:r>
          </a:p>
          <a:p>
            <a:pPr lvl="2" fontAlgn="auto">
              <a:lnSpc>
                <a:spcPct val="150000"/>
              </a:lnSpc>
            </a:pPr>
            <a:r>
              <a:rPr lang="zh-CN" altLang="en-US" sz="2400"/>
              <a:t>D乙图中两球可能只有一个带电。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320" y="4048125"/>
            <a:ext cx="5153025" cy="20574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0317480" y="1330325"/>
            <a:ext cx="6769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BC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8750" y="165100"/>
            <a:ext cx="3840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二、物质的微观结构</a:t>
            </a:r>
            <a:endParaRPr lang="en-US" altLang="zh-CN" sz="3200">
              <a:sym typeface="+mn-ea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08710" y="2069465"/>
            <a:ext cx="3777615" cy="1108075"/>
            <a:chOff x="2616" y="2870"/>
            <a:chExt cx="5949" cy="1745"/>
          </a:xfrm>
        </p:grpSpPr>
        <p:sp>
          <p:nvSpPr>
            <p:cNvPr id="3" name="右箭头 2"/>
            <p:cNvSpPr/>
            <p:nvPr/>
          </p:nvSpPr>
          <p:spPr>
            <a:xfrm rot="20760000">
              <a:off x="4078" y="3216"/>
              <a:ext cx="1239" cy="47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矩形 1"/>
            <p:cNvSpPr/>
            <p:nvPr/>
          </p:nvSpPr>
          <p:spPr>
            <a:xfrm>
              <a:off x="2616" y="3348"/>
              <a:ext cx="1447" cy="7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/>
                <a:t>原子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5357" y="2870"/>
              <a:ext cx="3208" cy="701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 sz="1600"/>
                <a:t>原子</a:t>
              </a:r>
              <a:r>
                <a:rPr lang="zh-CN" altLang="zh-CN"/>
                <a:t>核（带正电）</a:t>
              </a:r>
            </a:p>
          </p:txBody>
        </p:sp>
        <p:sp>
          <p:nvSpPr>
            <p:cNvPr id="6" name="右箭头 5"/>
            <p:cNvSpPr/>
            <p:nvPr/>
          </p:nvSpPr>
          <p:spPr>
            <a:xfrm rot="900000">
              <a:off x="4050" y="3841"/>
              <a:ext cx="1295" cy="47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357" y="3837"/>
              <a:ext cx="3208" cy="77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zh-CN"/>
                <a:t>核外电子（带负电）</a:t>
              </a: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800735" y="1146175"/>
            <a:ext cx="26898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1</a:t>
            </a:r>
            <a:r>
              <a:rPr lang="zh-CN" altLang="en-US" sz="2800"/>
              <a:t>、原子的组成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698740" y="1146175"/>
            <a:ext cx="3924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2</a:t>
            </a:r>
            <a:r>
              <a:rPr lang="zh-CN" altLang="en-US" sz="2800"/>
              <a:t>、金属的微观结构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5015" y="1939290"/>
            <a:ext cx="2286000" cy="156210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15925" y="3979545"/>
            <a:ext cx="1163574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/>
              <a:t>1.</a:t>
            </a:r>
            <a:r>
              <a:rPr lang="zh-CN" altLang="en-US"/>
              <a:t>金属中原子的外层电子往往会脱离原子核的束缚而在金属中</a:t>
            </a:r>
            <a:r>
              <a:rPr lang="zh-CN" altLang="en-US">
                <a:solidFill>
                  <a:srgbClr val="FF0000"/>
                </a:solidFill>
              </a:rPr>
              <a:t>自由运动</a:t>
            </a:r>
            <a:r>
              <a:rPr lang="zh-CN" altLang="en-US"/>
              <a:t>，这种电子叫作</a:t>
            </a:r>
            <a:r>
              <a:rPr lang="zh-CN" altLang="en-US">
                <a:solidFill>
                  <a:srgbClr val="FF0000"/>
                </a:solidFill>
              </a:rPr>
              <a:t>自由电子</a:t>
            </a:r>
            <a:r>
              <a:rPr lang="en-US" altLang="zh-CN">
                <a:solidFill>
                  <a:srgbClr val="FF0000"/>
                </a:solidFill>
              </a:rPr>
              <a:t>;</a:t>
            </a:r>
            <a:endParaRPr lang="zh-CN" altLang="en-US">
              <a:solidFill>
                <a:srgbClr val="FF0000"/>
              </a:solidFill>
            </a:endParaRPr>
          </a:p>
          <a:p>
            <a:pPr fontAlgn="auto">
              <a:lnSpc>
                <a:spcPct val="150000"/>
              </a:lnSpc>
            </a:pPr>
            <a:r>
              <a:rPr lang="en-US" altLang="zh-CN"/>
              <a:t>2.</a:t>
            </a:r>
            <a:r>
              <a:rPr lang="zh-CN" altLang="en-US"/>
              <a:t>失去自由电子的原子便成为</a:t>
            </a:r>
            <a:r>
              <a:rPr lang="zh-CN" altLang="en-US">
                <a:solidFill>
                  <a:srgbClr val="FF0000"/>
                </a:solidFill>
              </a:rPr>
              <a:t>带正电的离子</a:t>
            </a:r>
            <a:r>
              <a:rPr lang="zh-CN" altLang="en-US"/>
              <a:t>（ion），它们在金属内部排列起来，每个正离子都在自己的平衡位置附近振动而</a:t>
            </a:r>
            <a:r>
              <a:rPr lang="zh-CN" altLang="en-US">
                <a:solidFill>
                  <a:srgbClr val="FF0000"/>
                </a:solidFill>
              </a:rPr>
              <a:t>不移动</a:t>
            </a:r>
            <a:r>
              <a:rPr lang="zh-CN" altLang="en-US"/>
              <a:t>，</a:t>
            </a:r>
          </a:p>
          <a:p>
            <a:pPr fontAlgn="auto">
              <a:lnSpc>
                <a:spcPct val="150000"/>
              </a:lnSpc>
            </a:pPr>
            <a:r>
              <a:rPr lang="en-US" altLang="zh-CN"/>
              <a:t>3.</a:t>
            </a:r>
            <a:r>
              <a:rPr lang="zh-CN" altLang="en-US">
                <a:solidFill>
                  <a:srgbClr val="FF0000"/>
                </a:solidFill>
              </a:rPr>
              <a:t>导体</a:t>
            </a:r>
            <a:r>
              <a:rPr lang="zh-CN" altLang="en-US"/>
              <a:t>中存在大量的自由电子（如</a:t>
            </a:r>
            <a:r>
              <a:rPr lang="en-US" altLang="zh-CN"/>
              <a:t>:</a:t>
            </a:r>
            <a:r>
              <a:rPr lang="zh-CN" altLang="en-US"/>
              <a:t>金属、地球 、人等）</a:t>
            </a:r>
            <a:r>
              <a:rPr lang="en-US" altLang="zh-CN"/>
              <a:t>;</a:t>
            </a:r>
            <a:r>
              <a:rPr lang="en-US" altLang="zh-CN">
                <a:solidFill>
                  <a:srgbClr val="FF0000"/>
                </a:solidFill>
              </a:rPr>
              <a:t>绝缘体</a:t>
            </a:r>
            <a:r>
              <a:rPr lang="en-US" altLang="zh-CN"/>
              <a:t>中几乎不存在自由移动的电荷。</a:t>
            </a:r>
            <a:r>
              <a:rPr lang="zh-CN" altLang="en-US"/>
              <a:t>（橡胶、塑料等）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4305" y="1868170"/>
            <a:ext cx="1724025" cy="1633220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5420"/>
            <a:ext cx="54959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摩擦起电（</a:t>
            </a:r>
            <a:r>
              <a:rPr lang="en-US" altLang="zh-CN" sz="3200">
                <a:sym typeface="+mn-ea"/>
              </a:rPr>
              <a:t>1</a:t>
            </a:r>
            <a:r>
              <a:rPr lang="zh-CN" altLang="en-US" sz="3200">
                <a:sym typeface="+mn-ea"/>
              </a:rPr>
              <a:t>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55" y="897255"/>
            <a:ext cx="3295650" cy="36004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916045" y="897255"/>
            <a:ext cx="6939915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</a:rPr>
              <a:t>起电原因：</a:t>
            </a:r>
            <a:r>
              <a:rPr lang="zh-CN" altLang="en-US" sz="2400"/>
              <a:t>原子核的结构一般是很稳定的。通常离原子核较远的电子受到的束缚较弱，容易受到外界的作用而脱离原子。当</a:t>
            </a:r>
            <a:r>
              <a:rPr lang="zh-CN" altLang="en-US" sz="2400">
                <a:solidFill>
                  <a:srgbClr val="FF0000"/>
                </a:solidFill>
              </a:rPr>
              <a:t>两种物质</a:t>
            </a:r>
            <a:r>
              <a:rPr lang="zh-CN" altLang="en-US" sz="2400"/>
              <a:t>组成的物体互相摩擦时，一些受束缚较弱的电子会</a:t>
            </a:r>
            <a:r>
              <a:rPr lang="zh-CN" altLang="en-US" sz="2400">
                <a:solidFill>
                  <a:srgbClr val="FF0000"/>
                </a:solidFill>
              </a:rPr>
              <a:t>转移</a:t>
            </a:r>
            <a:r>
              <a:rPr lang="zh-CN" altLang="en-US" sz="2400"/>
              <a:t>到另一个物体上。于是，原来电中性的物体由于得到电子而带负电，失去电子的物体则带正电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916045" y="5236845"/>
            <a:ext cx="81464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400"/>
              <a:t>没有新的电荷，摩擦起电的实质是物体之间电子的转移。</a:t>
            </a:r>
          </a:p>
          <a:p>
            <a:pPr fontAlgn="auto">
              <a:lnSpc>
                <a:spcPct val="150000"/>
              </a:lnSpc>
            </a:pPr>
            <a:r>
              <a:rPr lang="zh-CN" altLang="en-US" sz="2400"/>
              <a:t>             </a:t>
            </a:r>
          </a:p>
        </p:txBody>
      </p:sp>
      <p:sp>
        <p:nvSpPr>
          <p:cNvPr id="1092" name="文本框 1091"/>
          <p:cNvSpPr txBox="1"/>
          <p:nvPr/>
        </p:nvSpPr>
        <p:spPr>
          <a:xfrm>
            <a:off x="3916045" y="4704080"/>
            <a:ext cx="76885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想一想：</a:t>
            </a:r>
            <a:r>
              <a:rPr lang="zh-CN" altLang="zh-CN" sz="2400">
                <a:latin typeface="+mn-ea"/>
                <a:cs typeface="+mn-ea"/>
                <a:sym typeface="+mn-ea"/>
              </a:rPr>
              <a:t>是产生新的电荷了吗</a:t>
            </a:r>
            <a:r>
              <a:rPr lang="zh-CN" altLang="en-US" sz="2400">
                <a:latin typeface="+mn-ea"/>
                <a:cs typeface="+mn-ea"/>
                <a:sym typeface="+mn-ea"/>
              </a:rPr>
              <a:t>？</a:t>
            </a:r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cs typeface="+mn-ea"/>
                <a:sym typeface="+mn-ea"/>
              </a:rPr>
              <a:t>摩擦</a:t>
            </a:r>
            <a:r>
              <a:rPr lang="zh-CN" altLang="en-US" sz="2400">
                <a:latin typeface="+mn-ea"/>
                <a:cs typeface="+mn-ea"/>
                <a:sym typeface="+mn-ea"/>
              </a:rPr>
              <a:t>起电有什么特点</a:t>
            </a:r>
            <a:r>
              <a:rPr lang="en-US" sz="2400">
                <a:latin typeface="+mn-ea"/>
                <a:cs typeface="+mn-ea"/>
                <a:sym typeface="+mn-ea"/>
              </a:rPr>
              <a:t>?</a:t>
            </a:r>
            <a:endParaRPr lang="en-US" sz="2400">
              <a:latin typeface="+mn-ea"/>
              <a:cs typeface="+mn-ea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2" nodeType="click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4" nodeType="click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4"/>
      <p:bldP spid="5" grpId="5"/>
      <p:bldP spid="1092" grpId="2"/>
      <p:bldP spid="1092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85420"/>
            <a:ext cx="579374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感应起电（</a:t>
            </a:r>
            <a:r>
              <a:rPr lang="en-US" altLang="zh-CN" sz="3200">
                <a:sym typeface="+mn-ea"/>
              </a:rPr>
              <a:t>2</a:t>
            </a:r>
            <a:r>
              <a:rPr lang="zh-CN" altLang="en-US" sz="3200">
                <a:sym typeface="+mn-ea"/>
              </a:rPr>
              <a:t>）</a:t>
            </a:r>
          </a:p>
        </p:txBody>
      </p:sp>
      <p:sp>
        <p:nvSpPr>
          <p:cNvPr id="14" name="矩形 13"/>
          <p:cNvSpPr/>
          <p:nvPr/>
        </p:nvSpPr>
        <p:spPr>
          <a:xfrm>
            <a:off x="389255" y="1068070"/>
            <a:ext cx="11471910" cy="501396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600" kern="100">
                <a:latin typeface="Times New Roman"/>
                <a:ea typeface="微软雅黑" charset="-122"/>
                <a:cs typeface="Courier New" panose="02070309020205020404"/>
              </a:rPr>
              <a:t>(1)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</a:rPr>
              <a:t>如图所示，取一对用绝缘柱支撑的导体</a:t>
            </a:r>
            <a:r>
              <a:rPr lang="en-US" altLang="zh-CN" sz="2600" i="1" kern="100">
                <a:latin typeface="Times New Roman"/>
                <a:ea typeface="微软雅黑" charset="-122"/>
                <a:cs typeface="Courier New" panose="02070309020205020404"/>
              </a:rPr>
              <a:t>A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</a:rPr>
              <a:t>和</a:t>
            </a:r>
            <a:r>
              <a:rPr lang="en-US" altLang="zh-CN" sz="2600" i="1" kern="100">
                <a:latin typeface="Times New Roman"/>
                <a:ea typeface="微软雅黑" charset="-122"/>
                <a:cs typeface="Courier New" panose="02070309020205020404"/>
              </a:rPr>
              <a:t>B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</a:rPr>
              <a:t>，使它们彼此接触</a:t>
            </a:r>
            <a:r>
              <a:rPr lang="en-US" altLang="zh-CN" sz="2600" kern="100">
                <a:latin typeface="Times New Roman"/>
                <a:ea typeface="微软雅黑" charset="-122"/>
                <a:cs typeface="Courier New" panose="02070309020205020404"/>
              </a:rPr>
              <a:t>.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</a:rPr>
              <a:t>起初它们不带电，贴在下部的金属箔片是闭合的</a:t>
            </a:r>
            <a:r>
              <a:rPr lang="en-US" altLang="zh-CN" sz="2600" kern="100">
                <a:latin typeface="Times New Roman"/>
                <a:ea typeface="微软雅黑" charset="-122"/>
                <a:cs typeface="Courier New" panose="02070309020205020404"/>
              </a:rPr>
              <a:t>.</a:t>
            </a:r>
            <a:endParaRPr lang="zh-CN" altLang="zh-CN" sz="1050" kern="100">
              <a:latin typeface="宋体" pitchFamily="2" charset="-122"/>
              <a:cs typeface="Courier New" panose="02070309020205020404"/>
            </a:endParaRPr>
          </a:p>
          <a:p>
            <a:pPr algn="ctr">
              <a:lnSpc>
                <a:spcPct val="150000"/>
              </a:lnSpc>
              <a:spcAft>
                <a:spcPct val="0"/>
              </a:spcAft>
            </a:pPr>
            <a:r>
              <a:rPr lang="en-US" altLang="zh-CN" sz="3000" kern="100">
                <a:latin typeface="Times New Roman"/>
                <a:ea typeface="微软雅黑" charset="-122"/>
                <a:cs typeface="Courier New" panose="02070309020205020404"/>
              </a:rPr>
              <a:t> </a:t>
            </a:r>
            <a:endParaRPr lang="zh-CN" altLang="zh-CN" sz="3000" kern="100">
              <a:latin typeface="宋体" pitchFamily="2" charset="-122"/>
              <a:cs typeface="Courier New" panose="02070309020205020404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 smtClean="0">
                <a:latin typeface="宋体" pitchFamily="2" charset="-122"/>
                <a:ea typeface="微软雅黑" charset="-122"/>
                <a:cs typeface="Times New Roman" panose="02020503050405090304"/>
              </a:rPr>
              <a:t>①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</a:rPr>
              <a:t>把带正电荷的物体</a:t>
            </a:r>
            <a:r>
              <a:rPr lang="en-US" altLang="zh-CN" sz="2600" i="1" kern="100">
                <a:latin typeface="Times New Roman"/>
                <a:ea typeface="微软雅黑" charset="-122"/>
              </a:rPr>
              <a:t>C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</a:rPr>
              <a:t>移近导体</a:t>
            </a:r>
            <a:r>
              <a:rPr lang="en-US" altLang="zh-CN" sz="2600" i="1" kern="100">
                <a:latin typeface="Times New Roman"/>
                <a:ea typeface="微软雅黑" charset="-122"/>
              </a:rPr>
              <a:t>A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</a:rPr>
              <a:t>，金属箔片有什么变化？</a:t>
            </a:r>
          </a:p>
          <a:p>
            <a:pPr>
              <a:lnSpc>
                <a:spcPct val="150000"/>
              </a:lnSpc>
            </a:pPr>
            <a:endParaRPr lang="zh-CN" altLang="zh-CN" sz="2600" kern="100">
              <a:effectLst/>
              <a:latin typeface="宋体" pitchFamily="2" charset="-122"/>
              <a:cs typeface="Courier New" panose="02070309020205020404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②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这时把</a:t>
            </a:r>
            <a:r>
              <a:rPr lang="en-US" altLang="zh-CN" sz="2600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A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和</a:t>
            </a:r>
            <a:r>
              <a:rPr lang="en-US" altLang="zh-CN" sz="2600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B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分开，然后移去</a:t>
            </a:r>
            <a:r>
              <a:rPr lang="en-US" altLang="zh-CN" sz="2600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C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，金属箔片又有什么变化？</a:t>
            </a:r>
          </a:p>
          <a:p>
            <a:pPr>
              <a:lnSpc>
                <a:spcPct val="150000"/>
              </a:lnSpc>
            </a:pPr>
            <a:endParaRPr lang="zh-CN" altLang="zh-CN" sz="2600" kern="100">
              <a:latin typeface="Times New Roman"/>
              <a:ea typeface="微软雅黑" charset="-122"/>
              <a:cs typeface="Times New Roman" panose="02020503050405090304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600" kern="100"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③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再让</a:t>
            </a:r>
            <a:r>
              <a:rPr lang="en-US" altLang="zh-CN" sz="2600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A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和</a:t>
            </a:r>
            <a:r>
              <a:rPr lang="en-US" altLang="zh-CN" sz="2600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B</a:t>
            </a:r>
            <a:r>
              <a:rPr lang="zh-CN" altLang="zh-CN" sz="2600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接触，又会看到什么现象？</a:t>
            </a:r>
            <a:endParaRPr lang="zh-CN" altLang="zh-CN" sz="2600" kern="100">
              <a:effectLst/>
              <a:latin typeface="宋体" pitchFamily="2" charset="-122"/>
              <a:cs typeface="Courier New" panose="02070309020205020404"/>
            </a:endParaRPr>
          </a:p>
        </p:txBody>
      </p:sp>
      <p:pic>
        <p:nvPicPr>
          <p:cNvPr id="2050" name="Picture 2" descr="R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62085" y="1823720"/>
            <a:ext cx="2250440" cy="1631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389534" y="768672"/>
            <a:ext cx="1833880" cy="4914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600" b="1">
                <a:solidFill>
                  <a:schemeClr val="accent1"/>
                </a:solidFill>
                <a:latin typeface="微软雅黑" charset="-122"/>
                <a:ea typeface="微软雅黑" charset="-122"/>
              </a:rPr>
              <a:t>观察实验：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33400" y="2222500"/>
            <a:ext cx="5842635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100">
                <a:solidFill>
                  <a:schemeClr val="tx2">
                    <a:lumMod val="75000"/>
                  </a:schemeClr>
                </a:solidFill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（</a:t>
            </a:r>
            <a:r>
              <a:rPr lang="en-US" altLang="zh-CN" kern="100">
                <a:solidFill>
                  <a:schemeClr val="tx2">
                    <a:lumMod val="75000"/>
                  </a:schemeClr>
                </a:solidFill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利用金属的微观结构模型，解释看到的现象</a:t>
            </a:r>
            <a:r>
              <a:rPr lang="zh-CN" altLang="en-US" kern="100">
                <a:solidFill>
                  <a:schemeClr val="tx2">
                    <a:lumMod val="75000"/>
                  </a:schemeClr>
                </a:solidFill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03045" y="3789045"/>
            <a:ext cx="39039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i="1" kern="10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C</a:t>
            </a:r>
            <a:r>
              <a:rPr lang="zh-CN" altLang="zh-CN" kern="1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移近导体</a:t>
            </a:r>
            <a:r>
              <a:rPr lang="en-US" altLang="zh-CN" i="1" kern="10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A</a:t>
            </a:r>
            <a:r>
              <a:rPr lang="zh-CN" altLang="zh-CN" kern="1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，两侧金属箔片都张开；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503045" y="4891405"/>
            <a:ext cx="33832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kern="1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金属箔片仍张开，但张角变小；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503045" y="6082030"/>
            <a:ext cx="303403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i="1" kern="100">
                <a:solidFill>
                  <a:srgbClr val="C00000"/>
                </a:solidFill>
                <a:latin typeface="Times New Roman"/>
                <a:ea typeface="微软雅黑" charset="-122"/>
                <a:sym typeface="+mn-ea"/>
              </a:rPr>
              <a:t>A</a:t>
            </a:r>
            <a:r>
              <a:rPr lang="zh-CN" altLang="zh-CN" kern="1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、</a:t>
            </a:r>
            <a:r>
              <a:rPr lang="en-US" altLang="zh-CN" i="1" kern="100">
                <a:solidFill>
                  <a:srgbClr val="C00000"/>
                </a:solidFill>
                <a:latin typeface="Times New Roman"/>
                <a:ea typeface="微软雅黑" charset="-122"/>
                <a:sym typeface="+mn-ea"/>
              </a:rPr>
              <a:t>B</a:t>
            </a:r>
            <a:r>
              <a:rPr lang="zh-CN" altLang="zh-CN" kern="1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接触，金属箔片都闭合</a:t>
            </a:r>
            <a:r>
              <a:rPr lang="en-US" altLang="zh-CN" kern="100">
                <a:solidFill>
                  <a:srgbClr val="C00000"/>
                </a:solidFill>
                <a:latin typeface="Times New Roman"/>
                <a:ea typeface="微软雅黑" charset="-122"/>
                <a:sym typeface="+mn-ea"/>
              </a:rPr>
              <a:t>.</a:t>
            </a:r>
            <a:endParaRPr lang="zh-CN" altLang="en-US"/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3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1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3"/>
      <p:bldP spid="6" grpId="4"/>
      <p:bldP spid="7" grpId="1"/>
      <p:bldP spid="7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0005" y="175895"/>
            <a:ext cx="44958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感应起电</a:t>
            </a:r>
          </a:p>
        </p:txBody>
      </p:sp>
      <p:sp>
        <p:nvSpPr>
          <p:cNvPr id="697" name="文本框 696"/>
          <p:cNvSpPr txBox="1"/>
          <p:nvPr/>
        </p:nvSpPr>
        <p:spPr>
          <a:xfrm>
            <a:off x="294005" y="1931035"/>
            <a:ext cx="6217285" cy="506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 smtClean="0"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①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把带正电荷的物体</a:t>
            </a:r>
            <a:r>
              <a:rPr lang="en-US" altLang="zh-CN" i="1" kern="100">
                <a:latin typeface="Times New Roman"/>
                <a:ea typeface="微软雅黑" charset="-122"/>
                <a:sym typeface="+mn-ea"/>
              </a:rPr>
              <a:t>C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移近导体</a:t>
            </a:r>
            <a:r>
              <a:rPr lang="en-US" altLang="zh-CN" i="1" kern="100">
                <a:latin typeface="Times New Roman"/>
                <a:ea typeface="微软雅黑" charset="-122"/>
                <a:sym typeface="+mn-ea"/>
              </a:rPr>
              <a:t>A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，金属箔片有什么变化？</a:t>
            </a:r>
            <a:endParaRPr lang="zh-CN" altLang="en-US"/>
          </a:p>
        </p:txBody>
      </p:sp>
      <p:grpSp>
        <p:nvGrpSpPr>
          <p:cNvPr id="833" name="组合 832"/>
          <p:cNvGrpSpPr/>
          <p:nvPr/>
        </p:nvGrpSpPr>
        <p:grpSpPr>
          <a:xfrm>
            <a:off x="1605280" y="895350"/>
            <a:ext cx="3412490" cy="1036320"/>
            <a:chOff x="5572" y="1786"/>
            <a:chExt cx="6690" cy="2268"/>
          </a:xfrm>
        </p:grpSpPr>
        <p:grpSp>
          <p:nvGrpSpPr>
            <p:cNvPr id="335" name="组合 334"/>
            <p:cNvGrpSpPr/>
            <p:nvPr/>
          </p:nvGrpSpPr>
          <p:grpSpPr>
            <a:xfrm>
              <a:off x="5572" y="1786"/>
              <a:ext cx="6690" cy="2268"/>
              <a:chOff x="5650" y="1831"/>
              <a:chExt cx="8033" cy="2852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5650" y="1831"/>
                <a:ext cx="4002" cy="1372"/>
                <a:chOff x="5387" y="2767"/>
                <a:chExt cx="4437" cy="1651"/>
              </a:xfrm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" name="椭圆 2"/>
                <p:cNvSpPr/>
                <p:nvPr/>
              </p:nvSpPr>
              <p:spPr>
                <a:xfrm>
                  <a:off x="5387" y="2767"/>
                  <a:ext cx="1791" cy="1651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" name="矩形 1"/>
                <p:cNvSpPr/>
                <p:nvPr/>
              </p:nvSpPr>
              <p:spPr>
                <a:xfrm>
                  <a:off x="6384" y="2768"/>
                  <a:ext cx="3441" cy="165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6314" y="1931"/>
                <a:ext cx="778" cy="550"/>
                <a:chOff x="6167" y="5076"/>
                <a:chExt cx="778" cy="550"/>
              </a:xfrm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10" name="椭圆 9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11" name="直接连接符 10"/>
                  <p:cNvCxnSpPr>
                    <a:stCxn id="10" idx="2"/>
                    <a:endCxn id="10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直接连接符 11"/>
                  <p:cNvCxnSpPr>
                    <a:stCxn id="10" idx="0"/>
                    <a:endCxn id="10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7" name="组合 16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13" name="椭圆 1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14" name="直接连接符 13"/>
                  <p:cNvCxnSpPr>
                    <a:stCxn id="13" idx="2"/>
                    <a:endCxn id="1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7" name="组合 26"/>
              <p:cNvGrpSpPr/>
              <p:nvPr/>
            </p:nvGrpSpPr>
            <p:grpSpPr>
              <a:xfrm>
                <a:off x="6301" y="2524"/>
                <a:ext cx="778" cy="550"/>
                <a:chOff x="6167" y="5076"/>
                <a:chExt cx="778" cy="550"/>
              </a:xfrm>
            </p:grpSpPr>
            <p:grpSp>
              <p:nvGrpSpPr>
                <p:cNvPr id="28" name="组合 27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29" name="椭圆 2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0" name="直接连接符 29"/>
                  <p:cNvCxnSpPr>
                    <a:stCxn id="29" idx="2"/>
                    <a:endCxn id="2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直接连接符 30"/>
                  <p:cNvCxnSpPr>
                    <a:stCxn id="29" idx="0"/>
                    <a:endCxn id="2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2" name="组合 31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3" name="椭圆 3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4" name="直接连接符 33"/>
                  <p:cNvCxnSpPr>
                    <a:stCxn id="33" idx="2"/>
                    <a:endCxn id="3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5" name="组合 34"/>
              <p:cNvGrpSpPr/>
              <p:nvPr/>
            </p:nvGrpSpPr>
            <p:grpSpPr>
              <a:xfrm>
                <a:off x="7399" y="1931"/>
                <a:ext cx="778" cy="550"/>
                <a:chOff x="6167" y="5076"/>
                <a:chExt cx="778" cy="550"/>
              </a:xfrm>
            </p:grpSpPr>
            <p:grpSp>
              <p:nvGrpSpPr>
                <p:cNvPr id="36" name="组合 35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7" name="椭圆 36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8" name="直接连接符 37"/>
                  <p:cNvCxnSpPr>
                    <a:stCxn id="37" idx="2"/>
                    <a:endCxn id="37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38"/>
                  <p:cNvCxnSpPr>
                    <a:stCxn id="37" idx="0"/>
                    <a:endCxn id="37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0" name="组合 39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41" name="椭圆 40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2" name="直接连接符 41"/>
                  <p:cNvCxnSpPr>
                    <a:stCxn id="41" idx="2"/>
                    <a:endCxn id="41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43" name="组合 42"/>
              <p:cNvGrpSpPr/>
              <p:nvPr/>
            </p:nvGrpSpPr>
            <p:grpSpPr>
              <a:xfrm>
                <a:off x="8641" y="1931"/>
                <a:ext cx="778" cy="550"/>
                <a:chOff x="6167" y="5076"/>
                <a:chExt cx="778" cy="550"/>
              </a:xfrm>
            </p:grpSpPr>
            <p:grpSp>
              <p:nvGrpSpPr>
                <p:cNvPr id="44" name="组合 43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" name="直接连接符 45"/>
                  <p:cNvCxnSpPr>
                    <a:stCxn id="45" idx="2"/>
                    <a:endCxn id="45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直接连接符 46"/>
                  <p:cNvCxnSpPr>
                    <a:stCxn id="45" idx="0"/>
                    <a:endCxn id="45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8" name="组合 47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49" name="椭圆 48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0" name="直接连接符 49"/>
                  <p:cNvCxnSpPr>
                    <a:stCxn id="49" idx="2"/>
                    <a:endCxn id="49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51" name="组合 50"/>
              <p:cNvGrpSpPr/>
              <p:nvPr/>
            </p:nvGrpSpPr>
            <p:grpSpPr>
              <a:xfrm>
                <a:off x="7410" y="2555"/>
                <a:ext cx="778" cy="550"/>
                <a:chOff x="6167" y="5076"/>
                <a:chExt cx="778" cy="550"/>
              </a:xfrm>
            </p:grpSpPr>
            <p:grpSp>
              <p:nvGrpSpPr>
                <p:cNvPr id="52" name="组合 51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53" name="椭圆 52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" name="直接连接符 53"/>
                  <p:cNvCxnSpPr>
                    <a:stCxn id="53" idx="2"/>
                    <a:endCxn id="53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直接连接符 54"/>
                  <p:cNvCxnSpPr>
                    <a:stCxn id="53" idx="0"/>
                    <a:endCxn id="53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6" name="组合 55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57" name="椭圆 56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8" name="直接连接符 57"/>
                  <p:cNvCxnSpPr>
                    <a:stCxn id="57" idx="2"/>
                    <a:endCxn id="57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59" name="组合 58"/>
              <p:cNvGrpSpPr/>
              <p:nvPr/>
            </p:nvGrpSpPr>
            <p:grpSpPr>
              <a:xfrm>
                <a:off x="8640" y="2555"/>
                <a:ext cx="778" cy="550"/>
                <a:chOff x="6167" y="5076"/>
                <a:chExt cx="778" cy="550"/>
              </a:xfrm>
            </p:grpSpPr>
            <p:grpSp>
              <p:nvGrpSpPr>
                <p:cNvPr id="60" name="组合 59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61" name="椭圆 6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62" name="直接连接符 61"/>
                  <p:cNvCxnSpPr>
                    <a:stCxn id="61" idx="2"/>
                    <a:endCxn id="6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直接连接符 62"/>
                  <p:cNvCxnSpPr>
                    <a:stCxn id="61" idx="0"/>
                    <a:endCxn id="6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64" name="组合 63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65" name="椭圆 6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66" name="直接连接符 65"/>
                  <p:cNvCxnSpPr>
                    <a:stCxn id="65" idx="2"/>
                    <a:endCxn id="6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20" name="组合 119"/>
              <p:cNvGrpSpPr/>
              <p:nvPr/>
            </p:nvGrpSpPr>
            <p:grpSpPr>
              <a:xfrm rot="10800000">
                <a:off x="9681" y="1833"/>
                <a:ext cx="4002" cy="1372"/>
                <a:chOff x="5387" y="2767"/>
                <a:chExt cx="4437" cy="1651"/>
              </a:xfrm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1" name="椭圆 120"/>
                <p:cNvSpPr/>
                <p:nvPr/>
              </p:nvSpPr>
              <p:spPr>
                <a:xfrm>
                  <a:off x="5387" y="2767"/>
                  <a:ext cx="1791" cy="1651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2" name="矩形 121"/>
                <p:cNvSpPr/>
                <p:nvPr/>
              </p:nvSpPr>
              <p:spPr>
                <a:xfrm>
                  <a:off x="6384" y="2768"/>
                  <a:ext cx="3441" cy="165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73" name="组合 172"/>
              <p:cNvGrpSpPr/>
              <p:nvPr/>
            </p:nvGrpSpPr>
            <p:grpSpPr>
              <a:xfrm>
                <a:off x="7093" y="3203"/>
                <a:ext cx="1184" cy="1480"/>
                <a:chOff x="7093" y="3203"/>
                <a:chExt cx="1184" cy="1480"/>
              </a:xfrm>
            </p:grpSpPr>
            <p:sp>
              <p:nvSpPr>
                <p:cNvPr id="172" name="椭圆 171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1" name="矩形 170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74" name="组合 173"/>
              <p:cNvGrpSpPr/>
              <p:nvPr/>
            </p:nvGrpSpPr>
            <p:grpSpPr>
              <a:xfrm>
                <a:off x="10693" y="3203"/>
                <a:ext cx="1184" cy="1480"/>
                <a:chOff x="7093" y="3203"/>
                <a:chExt cx="1184" cy="1480"/>
              </a:xfrm>
            </p:grpSpPr>
            <p:sp>
              <p:nvSpPr>
                <p:cNvPr id="175" name="椭圆 174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6" name="矩形 175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87" name="组合 286"/>
              <p:cNvGrpSpPr/>
              <p:nvPr/>
            </p:nvGrpSpPr>
            <p:grpSpPr>
              <a:xfrm>
                <a:off x="9915" y="1931"/>
                <a:ext cx="778" cy="550"/>
                <a:chOff x="6167" y="5076"/>
                <a:chExt cx="778" cy="550"/>
              </a:xfrm>
            </p:grpSpPr>
            <p:grpSp>
              <p:nvGrpSpPr>
                <p:cNvPr id="288" name="组合 287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289" name="椭圆 28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290" name="直接连接符 289"/>
                  <p:cNvCxnSpPr>
                    <a:stCxn id="289" idx="2"/>
                    <a:endCxn id="28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1" name="直接连接符 290"/>
                  <p:cNvCxnSpPr>
                    <a:stCxn id="289" idx="0"/>
                    <a:endCxn id="28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92" name="组合 291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293" name="椭圆 29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294" name="直接连接符 293"/>
                  <p:cNvCxnSpPr>
                    <a:stCxn id="293" idx="2"/>
                    <a:endCxn id="29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95" name="组合 294"/>
              <p:cNvGrpSpPr/>
              <p:nvPr/>
            </p:nvGrpSpPr>
            <p:grpSpPr>
              <a:xfrm>
                <a:off x="9915" y="2555"/>
                <a:ext cx="778" cy="550"/>
                <a:chOff x="6167" y="5076"/>
                <a:chExt cx="778" cy="550"/>
              </a:xfrm>
            </p:grpSpPr>
            <p:grpSp>
              <p:nvGrpSpPr>
                <p:cNvPr id="296" name="组合 295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297" name="椭圆 296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298" name="直接连接符 297"/>
                  <p:cNvCxnSpPr>
                    <a:stCxn id="297" idx="2"/>
                    <a:endCxn id="297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9" name="直接连接符 298"/>
                  <p:cNvCxnSpPr>
                    <a:stCxn id="297" idx="0"/>
                    <a:endCxn id="297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00" name="组合 299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01" name="椭圆 300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02" name="直接连接符 301"/>
                  <p:cNvCxnSpPr>
                    <a:stCxn id="301" idx="2"/>
                    <a:endCxn id="301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03" name="组合 302"/>
              <p:cNvGrpSpPr/>
              <p:nvPr/>
            </p:nvGrpSpPr>
            <p:grpSpPr>
              <a:xfrm>
                <a:off x="11219" y="1980"/>
                <a:ext cx="778" cy="550"/>
                <a:chOff x="6167" y="5076"/>
                <a:chExt cx="778" cy="550"/>
              </a:xfrm>
            </p:grpSpPr>
            <p:grpSp>
              <p:nvGrpSpPr>
                <p:cNvPr id="304" name="组合 303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05" name="椭圆 304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06" name="直接连接符 305"/>
                  <p:cNvCxnSpPr>
                    <a:stCxn id="305" idx="2"/>
                    <a:endCxn id="305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7" name="直接连接符 306"/>
                  <p:cNvCxnSpPr>
                    <a:stCxn id="305" idx="0"/>
                    <a:endCxn id="305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08" name="组合 307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09" name="椭圆 308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10" name="直接连接符 309"/>
                  <p:cNvCxnSpPr>
                    <a:stCxn id="309" idx="2"/>
                    <a:endCxn id="309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11" name="组合 310"/>
              <p:cNvGrpSpPr/>
              <p:nvPr/>
            </p:nvGrpSpPr>
            <p:grpSpPr>
              <a:xfrm>
                <a:off x="12288" y="1974"/>
                <a:ext cx="778" cy="550"/>
                <a:chOff x="6167" y="5076"/>
                <a:chExt cx="778" cy="550"/>
              </a:xfrm>
            </p:grpSpPr>
            <p:grpSp>
              <p:nvGrpSpPr>
                <p:cNvPr id="312" name="组合 311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13" name="椭圆 312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14" name="直接连接符 313"/>
                  <p:cNvCxnSpPr>
                    <a:stCxn id="313" idx="2"/>
                    <a:endCxn id="313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5" name="直接连接符 314"/>
                  <p:cNvCxnSpPr>
                    <a:stCxn id="313" idx="0"/>
                    <a:endCxn id="313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16" name="组合 315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17" name="椭圆 316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18" name="直接连接符 317"/>
                  <p:cNvCxnSpPr>
                    <a:stCxn id="317" idx="2"/>
                    <a:endCxn id="317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19" name="组合 318"/>
              <p:cNvGrpSpPr/>
              <p:nvPr/>
            </p:nvGrpSpPr>
            <p:grpSpPr>
              <a:xfrm>
                <a:off x="11253" y="2573"/>
                <a:ext cx="778" cy="550"/>
                <a:chOff x="6167" y="5076"/>
                <a:chExt cx="778" cy="550"/>
              </a:xfrm>
            </p:grpSpPr>
            <p:grpSp>
              <p:nvGrpSpPr>
                <p:cNvPr id="320" name="组合 319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21" name="椭圆 32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22" name="直接连接符 321"/>
                  <p:cNvCxnSpPr>
                    <a:stCxn id="321" idx="2"/>
                    <a:endCxn id="32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3" name="直接连接符 322"/>
                  <p:cNvCxnSpPr>
                    <a:stCxn id="321" idx="0"/>
                    <a:endCxn id="32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24" name="组合 323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25" name="椭圆 32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26" name="直接连接符 325"/>
                  <p:cNvCxnSpPr>
                    <a:stCxn id="325" idx="2"/>
                    <a:endCxn id="32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327" name="组合 326"/>
              <p:cNvGrpSpPr/>
              <p:nvPr/>
            </p:nvGrpSpPr>
            <p:grpSpPr>
              <a:xfrm>
                <a:off x="12289" y="2573"/>
                <a:ext cx="778" cy="550"/>
                <a:chOff x="6167" y="5076"/>
                <a:chExt cx="778" cy="550"/>
              </a:xfrm>
            </p:grpSpPr>
            <p:grpSp>
              <p:nvGrpSpPr>
                <p:cNvPr id="328" name="组合 327"/>
                <p:cNvGrpSpPr/>
                <p:nvPr/>
              </p:nvGrpSpPr>
              <p:grpSpPr>
                <a:xfrm>
                  <a:off x="6495" y="5174"/>
                  <a:ext cx="451" cy="452"/>
                  <a:chOff x="5589" y="4216"/>
                  <a:chExt cx="1464" cy="1448"/>
                </a:xfrm>
              </p:grpSpPr>
              <p:sp>
                <p:nvSpPr>
                  <p:cNvPr id="329" name="椭圆 32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30" name="直接连接符 329"/>
                  <p:cNvCxnSpPr>
                    <a:stCxn id="329" idx="2"/>
                    <a:endCxn id="32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1" name="直接连接符 330"/>
                  <p:cNvCxnSpPr>
                    <a:stCxn id="329" idx="0"/>
                    <a:endCxn id="32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32" name="组合 331"/>
                <p:cNvGrpSpPr/>
                <p:nvPr/>
              </p:nvGrpSpPr>
              <p:grpSpPr>
                <a:xfrm>
                  <a:off x="6167" y="5076"/>
                  <a:ext cx="235" cy="195"/>
                  <a:chOff x="9884" y="6230"/>
                  <a:chExt cx="794" cy="724"/>
                </a:xfrm>
              </p:grpSpPr>
              <p:sp>
                <p:nvSpPr>
                  <p:cNvPr id="333" name="椭圆 33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334" name="直接连接符 333"/>
                  <p:cNvCxnSpPr>
                    <a:stCxn id="333" idx="2"/>
                    <a:endCxn id="33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cxnSp>
          <p:nvCxnSpPr>
            <p:cNvPr id="698" name="直接连接符 697"/>
            <p:cNvCxnSpPr/>
            <p:nvPr/>
          </p:nvCxnSpPr>
          <p:spPr>
            <a:xfrm flipH="1">
              <a:off x="6292" y="2774"/>
              <a:ext cx="23" cy="709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直接连接符 705"/>
            <p:cNvCxnSpPr/>
            <p:nvPr/>
          </p:nvCxnSpPr>
          <p:spPr>
            <a:xfrm flipH="1">
              <a:off x="11816" y="2634"/>
              <a:ext cx="23" cy="709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08" name="文本框 707"/>
          <p:cNvSpPr txBox="1"/>
          <p:nvPr/>
        </p:nvSpPr>
        <p:spPr>
          <a:xfrm>
            <a:off x="482600" y="3514090"/>
            <a:ext cx="61010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②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这时把</a:t>
            </a:r>
            <a:r>
              <a:rPr lang="en-US" altLang="zh-CN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A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和</a:t>
            </a:r>
            <a:r>
              <a:rPr lang="en-US" altLang="zh-CN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B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分开，然后移去</a:t>
            </a:r>
            <a:r>
              <a:rPr lang="en-US" altLang="zh-CN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C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，金属箔片又有什么变化？</a:t>
            </a:r>
            <a:endParaRPr lang="zh-CN" altLang="en-US"/>
          </a:p>
        </p:txBody>
      </p:sp>
      <p:sp>
        <p:nvSpPr>
          <p:cNvPr id="834" name="文本框 833"/>
          <p:cNvSpPr txBox="1"/>
          <p:nvPr/>
        </p:nvSpPr>
        <p:spPr>
          <a:xfrm>
            <a:off x="537845" y="5118735"/>
            <a:ext cx="411988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③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再让</a:t>
            </a:r>
            <a:r>
              <a:rPr lang="en-US" altLang="zh-CN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A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和</a:t>
            </a:r>
            <a:r>
              <a:rPr lang="en-US" altLang="zh-CN" i="1" kern="100"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B</a:t>
            </a:r>
            <a:r>
              <a:rPr lang="zh-CN" altLang="zh-CN" kern="100"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接触，又会看到什么现象？</a:t>
            </a:r>
            <a:endParaRPr lang="zh-CN" altLang="en-US"/>
          </a:p>
        </p:txBody>
      </p:sp>
      <p:grpSp>
        <p:nvGrpSpPr>
          <p:cNvPr id="1126" name="组合 1125"/>
          <p:cNvGrpSpPr/>
          <p:nvPr/>
        </p:nvGrpSpPr>
        <p:grpSpPr>
          <a:xfrm>
            <a:off x="1696720" y="5774055"/>
            <a:ext cx="3411855" cy="1035685"/>
            <a:chOff x="2672" y="9093"/>
            <a:chExt cx="5373" cy="1631"/>
          </a:xfrm>
        </p:grpSpPr>
        <p:grpSp>
          <p:nvGrpSpPr>
            <p:cNvPr id="837" name="组合 836"/>
            <p:cNvGrpSpPr/>
            <p:nvPr/>
          </p:nvGrpSpPr>
          <p:grpSpPr>
            <a:xfrm>
              <a:off x="2672" y="9093"/>
              <a:ext cx="2677" cy="785"/>
              <a:chOff x="5387" y="2767"/>
              <a:chExt cx="4437" cy="1651"/>
            </a:xfrm>
            <a:solidFill>
              <a:schemeClr val="accent3">
                <a:lumMod val="60000"/>
                <a:lumOff val="40000"/>
              </a:schemeClr>
            </a:solidFill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grpSpPr>
          <p:sp>
            <p:nvSpPr>
              <p:cNvPr id="838" name="椭圆 837"/>
              <p:cNvSpPr/>
              <p:nvPr/>
            </p:nvSpPr>
            <p:spPr>
              <a:xfrm>
                <a:off x="5387" y="2767"/>
                <a:ext cx="1791" cy="165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9" name="矩形 838"/>
              <p:cNvSpPr/>
              <p:nvPr/>
            </p:nvSpPr>
            <p:spPr>
              <a:xfrm>
                <a:off x="6384" y="2768"/>
                <a:ext cx="3441" cy="165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40" name="组合 839"/>
            <p:cNvGrpSpPr/>
            <p:nvPr/>
          </p:nvGrpSpPr>
          <p:grpSpPr>
            <a:xfrm>
              <a:off x="3116" y="9150"/>
              <a:ext cx="520" cy="315"/>
              <a:chOff x="6167" y="5076"/>
              <a:chExt cx="778" cy="550"/>
            </a:xfrm>
          </p:grpSpPr>
          <p:grpSp>
            <p:nvGrpSpPr>
              <p:cNvPr id="841" name="组合 840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42" name="椭圆 84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43" name="直接连接符 842"/>
                <p:cNvCxnSpPr>
                  <a:stCxn id="842" idx="2"/>
                  <a:endCxn id="84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44" name="直接连接符 843"/>
                <p:cNvCxnSpPr>
                  <a:stCxn id="842" idx="0"/>
                  <a:endCxn id="84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45" name="组合 844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46" name="椭圆 84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47" name="直接连接符 846"/>
                <p:cNvCxnSpPr>
                  <a:stCxn id="846" idx="2"/>
                  <a:endCxn id="84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48" name="组合 847"/>
            <p:cNvGrpSpPr/>
            <p:nvPr/>
          </p:nvGrpSpPr>
          <p:grpSpPr>
            <a:xfrm>
              <a:off x="3108" y="9490"/>
              <a:ext cx="520" cy="315"/>
              <a:chOff x="6167" y="5076"/>
              <a:chExt cx="778" cy="550"/>
            </a:xfrm>
          </p:grpSpPr>
          <p:grpSp>
            <p:nvGrpSpPr>
              <p:cNvPr id="849" name="组合 848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50" name="椭圆 849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51" name="直接连接符 850"/>
                <p:cNvCxnSpPr>
                  <a:stCxn id="850" idx="2"/>
                  <a:endCxn id="850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52" name="直接连接符 851"/>
                <p:cNvCxnSpPr>
                  <a:stCxn id="850" idx="0"/>
                  <a:endCxn id="850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53" name="组合 852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54" name="椭圆 853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55" name="直接连接符 854"/>
                <p:cNvCxnSpPr>
                  <a:stCxn id="854" idx="2"/>
                  <a:endCxn id="854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56" name="组合 855"/>
            <p:cNvGrpSpPr/>
            <p:nvPr/>
          </p:nvGrpSpPr>
          <p:grpSpPr>
            <a:xfrm>
              <a:off x="3842" y="9150"/>
              <a:ext cx="520" cy="315"/>
              <a:chOff x="6167" y="5076"/>
              <a:chExt cx="778" cy="550"/>
            </a:xfrm>
          </p:grpSpPr>
          <p:grpSp>
            <p:nvGrpSpPr>
              <p:cNvPr id="857" name="组合 856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58" name="椭圆 857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59" name="直接连接符 858"/>
                <p:cNvCxnSpPr>
                  <a:stCxn id="858" idx="2"/>
                  <a:endCxn id="858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60" name="直接连接符 859"/>
                <p:cNvCxnSpPr>
                  <a:stCxn id="858" idx="0"/>
                  <a:endCxn id="858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61" name="组合 860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62" name="椭圆 861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63" name="直接连接符 862"/>
                <p:cNvCxnSpPr>
                  <a:stCxn id="862" idx="2"/>
                  <a:endCxn id="862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64" name="组合 863"/>
            <p:cNvGrpSpPr/>
            <p:nvPr/>
          </p:nvGrpSpPr>
          <p:grpSpPr>
            <a:xfrm>
              <a:off x="4673" y="9150"/>
              <a:ext cx="520" cy="315"/>
              <a:chOff x="6167" y="5076"/>
              <a:chExt cx="778" cy="550"/>
            </a:xfrm>
          </p:grpSpPr>
          <p:grpSp>
            <p:nvGrpSpPr>
              <p:cNvPr id="865" name="组合 864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66" name="椭圆 865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67" name="直接连接符 866"/>
                <p:cNvCxnSpPr>
                  <a:stCxn id="866" idx="2"/>
                  <a:endCxn id="866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68" name="直接连接符 867"/>
                <p:cNvCxnSpPr>
                  <a:stCxn id="866" idx="0"/>
                  <a:endCxn id="866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69" name="组合 868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70" name="椭圆 869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71" name="直接连接符 870"/>
                <p:cNvCxnSpPr>
                  <a:stCxn id="870" idx="2"/>
                  <a:endCxn id="870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72" name="组合 871"/>
            <p:cNvGrpSpPr/>
            <p:nvPr/>
          </p:nvGrpSpPr>
          <p:grpSpPr>
            <a:xfrm>
              <a:off x="3849" y="9507"/>
              <a:ext cx="520" cy="315"/>
              <a:chOff x="6167" y="5076"/>
              <a:chExt cx="778" cy="550"/>
            </a:xfrm>
          </p:grpSpPr>
          <p:grpSp>
            <p:nvGrpSpPr>
              <p:cNvPr id="873" name="组合 872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74" name="椭圆 873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75" name="直接连接符 874"/>
                <p:cNvCxnSpPr>
                  <a:stCxn id="874" idx="2"/>
                  <a:endCxn id="874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76" name="直接连接符 875"/>
                <p:cNvCxnSpPr>
                  <a:stCxn id="874" idx="0"/>
                  <a:endCxn id="874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77" name="组合 876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78" name="椭圆 877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79" name="直接连接符 878"/>
                <p:cNvCxnSpPr>
                  <a:stCxn id="878" idx="2"/>
                  <a:endCxn id="878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80" name="组合 879"/>
            <p:cNvGrpSpPr/>
            <p:nvPr/>
          </p:nvGrpSpPr>
          <p:grpSpPr>
            <a:xfrm>
              <a:off x="4672" y="9507"/>
              <a:ext cx="520" cy="315"/>
              <a:chOff x="6167" y="5076"/>
              <a:chExt cx="778" cy="550"/>
            </a:xfrm>
          </p:grpSpPr>
          <p:grpSp>
            <p:nvGrpSpPr>
              <p:cNvPr id="881" name="组合 880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82" name="椭圆 88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83" name="直接连接符 882"/>
                <p:cNvCxnSpPr>
                  <a:stCxn id="882" idx="2"/>
                  <a:endCxn id="88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84" name="直接连接符 883"/>
                <p:cNvCxnSpPr>
                  <a:stCxn id="882" idx="0"/>
                  <a:endCxn id="88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85" name="组合 884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886" name="椭圆 88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87" name="直接连接符 886"/>
                <p:cNvCxnSpPr>
                  <a:stCxn id="886" idx="2"/>
                  <a:endCxn id="88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88" name="组合 887"/>
            <p:cNvGrpSpPr/>
            <p:nvPr/>
          </p:nvGrpSpPr>
          <p:grpSpPr>
            <a:xfrm rot="10800000">
              <a:off x="5369" y="9094"/>
              <a:ext cx="2677" cy="785"/>
              <a:chOff x="5387" y="2767"/>
              <a:chExt cx="4437" cy="1651"/>
            </a:xfrm>
            <a:solidFill>
              <a:schemeClr val="accent3">
                <a:lumMod val="60000"/>
                <a:lumOff val="40000"/>
              </a:schemeClr>
            </a:solidFill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grpSpPr>
          <p:sp>
            <p:nvSpPr>
              <p:cNvPr id="889" name="椭圆 888"/>
              <p:cNvSpPr/>
              <p:nvPr/>
            </p:nvSpPr>
            <p:spPr>
              <a:xfrm>
                <a:off x="5387" y="2767"/>
                <a:ext cx="1791" cy="165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0" name="矩形 889"/>
              <p:cNvSpPr/>
              <p:nvPr/>
            </p:nvSpPr>
            <p:spPr>
              <a:xfrm>
                <a:off x="6384" y="2768"/>
                <a:ext cx="3441" cy="165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1" name="组合 890"/>
            <p:cNvGrpSpPr/>
            <p:nvPr/>
          </p:nvGrpSpPr>
          <p:grpSpPr>
            <a:xfrm>
              <a:off x="3637" y="9878"/>
              <a:ext cx="792" cy="847"/>
              <a:chOff x="7093" y="3203"/>
              <a:chExt cx="1184" cy="1480"/>
            </a:xfrm>
          </p:grpSpPr>
          <p:sp>
            <p:nvSpPr>
              <p:cNvPr id="892" name="椭圆 891"/>
              <p:cNvSpPr/>
              <p:nvPr/>
            </p:nvSpPr>
            <p:spPr>
              <a:xfrm>
                <a:off x="7093" y="4247"/>
                <a:ext cx="1184" cy="436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3" name="矩形 892"/>
              <p:cNvSpPr/>
              <p:nvPr/>
            </p:nvSpPr>
            <p:spPr>
              <a:xfrm flipH="1">
                <a:off x="7619" y="3203"/>
                <a:ext cx="120" cy="117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4" name="组合 893"/>
            <p:cNvGrpSpPr/>
            <p:nvPr/>
          </p:nvGrpSpPr>
          <p:grpSpPr>
            <a:xfrm>
              <a:off x="6046" y="9878"/>
              <a:ext cx="792" cy="847"/>
              <a:chOff x="7093" y="3203"/>
              <a:chExt cx="1184" cy="1480"/>
            </a:xfrm>
          </p:grpSpPr>
          <p:sp>
            <p:nvSpPr>
              <p:cNvPr id="895" name="椭圆 894"/>
              <p:cNvSpPr/>
              <p:nvPr/>
            </p:nvSpPr>
            <p:spPr>
              <a:xfrm>
                <a:off x="7093" y="4247"/>
                <a:ext cx="1184" cy="436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6" name="矩形 895"/>
              <p:cNvSpPr/>
              <p:nvPr/>
            </p:nvSpPr>
            <p:spPr>
              <a:xfrm flipH="1">
                <a:off x="7619" y="3203"/>
                <a:ext cx="120" cy="1170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7" name="组合 896"/>
            <p:cNvGrpSpPr/>
            <p:nvPr/>
          </p:nvGrpSpPr>
          <p:grpSpPr>
            <a:xfrm>
              <a:off x="5525" y="9150"/>
              <a:ext cx="520" cy="315"/>
              <a:chOff x="6167" y="5076"/>
              <a:chExt cx="778" cy="550"/>
            </a:xfrm>
          </p:grpSpPr>
          <p:grpSp>
            <p:nvGrpSpPr>
              <p:cNvPr id="898" name="组合 897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899" name="椭圆 89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00" name="直接连接符 899"/>
                <p:cNvCxnSpPr>
                  <a:stCxn id="899" idx="2"/>
                  <a:endCxn id="89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01" name="直接连接符 900"/>
                <p:cNvCxnSpPr>
                  <a:stCxn id="899" idx="0"/>
                  <a:endCxn id="89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02" name="组合 901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03" name="椭圆 90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04" name="直接连接符 903"/>
                <p:cNvCxnSpPr>
                  <a:stCxn id="903" idx="2"/>
                  <a:endCxn id="90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05" name="组合 904"/>
            <p:cNvGrpSpPr/>
            <p:nvPr/>
          </p:nvGrpSpPr>
          <p:grpSpPr>
            <a:xfrm>
              <a:off x="5525" y="9507"/>
              <a:ext cx="520" cy="315"/>
              <a:chOff x="6167" y="5076"/>
              <a:chExt cx="778" cy="550"/>
            </a:xfrm>
          </p:grpSpPr>
          <p:grpSp>
            <p:nvGrpSpPr>
              <p:cNvPr id="906" name="组合 905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07" name="椭圆 906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08" name="直接连接符 907"/>
                <p:cNvCxnSpPr>
                  <a:stCxn id="907" idx="2"/>
                  <a:endCxn id="907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09" name="直接连接符 908"/>
                <p:cNvCxnSpPr>
                  <a:stCxn id="907" idx="0"/>
                  <a:endCxn id="907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10" name="组合 909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11" name="椭圆 910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12" name="直接连接符 911"/>
                <p:cNvCxnSpPr>
                  <a:stCxn id="911" idx="2"/>
                  <a:endCxn id="911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13" name="组合 912"/>
            <p:cNvGrpSpPr/>
            <p:nvPr/>
          </p:nvGrpSpPr>
          <p:grpSpPr>
            <a:xfrm>
              <a:off x="6398" y="9178"/>
              <a:ext cx="520" cy="315"/>
              <a:chOff x="6167" y="5076"/>
              <a:chExt cx="778" cy="550"/>
            </a:xfrm>
          </p:grpSpPr>
          <p:grpSp>
            <p:nvGrpSpPr>
              <p:cNvPr id="914" name="组合 913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15" name="椭圆 914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16" name="直接连接符 915"/>
                <p:cNvCxnSpPr>
                  <a:stCxn id="915" idx="2"/>
                  <a:endCxn id="915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17" name="直接连接符 916"/>
                <p:cNvCxnSpPr>
                  <a:stCxn id="915" idx="0"/>
                  <a:endCxn id="915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18" name="组合 917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19" name="椭圆 918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20" name="直接连接符 919"/>
                <p:cNvCxnSpPr>
                  <a:stCxn id="919" idx="2"/>
                  <a:endCxn id="919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21" name="组合 920"/>
            <p:cNvGrpSpPr/>
            <p:nvPr/>
          </p:nvGrpSpPr>
          <p:grpSpPr>
            <a:xfrm>
              <a:off x="7113" y="9175"/>
              <a:ext cx="520" cy="315"/>
              <a:chOff x="6167" y="5076"/>
              <a:chExt cx="778" cy="550"/>
            </a:xfrm>
          </p:grpSpPr>
          <p:grpSp>
            <p:nvGrpSpPr>
              <p:cNvPr id="922" name="组合 921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23" name="椭圆 922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24" name="直接连接符 923"/>
                <p:cNvCxnSpPr>
                  <a:stCxn id="923" idx="2"/>
                  <a:endCxn id="923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25" name="直接连接符 924"/>
                <p:cNvCxnSpPr>
                  <a:stCxn id="923" idx="0"/>
                  <a:endCxn id="923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26" name="组合 925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27" name="椭圆 926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28" name="直接连接符 927"/>
                <p:cNvCxnSpPr>
                  <a:stCxn id="927" idx="2"/>
                  <a:endCxn id="927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29" name="组合 928"/>
            <p:cNvGrpSpPr/>
            <p:nvPr/>
          </p:nvGrpSpPr>
          <p:grpSpPr>
            <a:xfrm>
              <a:off x="6420" y="9518"/>
              <a:ext cx="520" cy="315"/>
              <a:chOff x="6167" y="5076"/>
              <a:chExt cx="778" cy="550"/>
            </a:xfrm>
          </p:grpSpPr>
          <p:grpSp>
            <p:nvGrpSpPr>
              <p:cNvPr id="930" name="组合 929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31" name="椭圆 930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32" name="直接连接符 931"/>
                <p:cNvCxnSpPr>
                  <a:stCxn id="931" idx="2"/>
                  <a:endCxn id="931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33" name="直接连接符 932"/>
                <p:cNvCxnSpPr>
                  <a:stCxn id="931" idx="0"/>
                  <a:endCxn id="931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34" name="组合 933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35" name="椭圆 934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36" name="直接连接符 935"/>
                <p:cNvCxnSpPr>
                  <a:stCxn id="935" idx="2"/>
                  <a:endCxn id="935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37" name="组合 936"/>
            <p:cNvGrpSpPr/>
            <p:nvPr/>
          </p:nvGrpSpPr>
          <p:grpSpPr>
            <a:xfrm>
              <a:off x="7113" y="9518"/>
              <a:ext cx="520" cy="315"/>
              <a:chOff x="6167" y="5076"/>
              <a:chExt cx="778" cy="550"/>
            </a:xfrm>
          </p:grpSpPr>
          <p:grpSp>
            <p:nvGrpSpPr>
              <p:cNvPr id="938" name="组合 937"/>
              <p:cNvGrpSpPr/>
              <p:nvPr/>
            </p:nvGrpSpPr>
            <p:grpSpPr>
              <a:xfrm>
                <a:off x="6495" y="5174"/>
                <a:ext cx="451" cy="452"/>
                <a:chOff x="5589" y="4216"/>
                <a:chExt cx="1464" cy="1448"/>
              </a:xfrm>
            </p:grpSpPr>
            <p:sp>
              <p:nvSpPr>
                <p:cNvPr id="939" name="椭圆 93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40" name="直接连接符 939"/>
                <p:cNvCxnSpPr>
                  <a:stCxn id="939" idx="2"/>
                  <a:endCxn id="93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941" name="直接连接符 940"/>
                <p:cNvCxnSpPr>
                  <a:stCxn id="939" idx="0"/>
                  <a:endCxn id="93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42" name="组合 941"/>
              <p:cNvGrpSpPr/>
              <p:nvPr/>
            </p:nvGrpSpPr>
            <p:grpSpPr>
              <a:xfrm>
                <a:off x="6167" y="5076"/>
                <a:ext cx="235" cy="195"/>
                <a:chOff x="9884" y="6230"/>
                <a:chExt cx="794" cy="724"/>
              </a:xfrm>
            </p:grpSpPr>
            <p:sp>
              <p:nvSpPr>
                <p:cNvPr id="943" name="椭圆 94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44" name="直接连接符 943"/>
                <p:cNvCxnSpPr>
                  <a:stCxn id="943" idx="2"/>
                  <a:endCxn id="94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945" name="直接连接符 944"/>
            <p:cNvCxnSpPr/>
            <p:nvPr/>
          </p:nvCxnSpPr>
          <p:spPr>
            <a:xfrm flipH="1">
              <a:off x="3250" y="9804"/>
              <a:ext cx="18" cy="510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直接连接符 945"/>
            <p:cNvCxnSpPr/>
            <p:nvPr/>
          </p:nvCxnSpPr>
          <p:spPr>
            <a:xfrm flipH="1">
              <a:off x="7688" y="9703"/>
              <a:ext cx="18" cy="510"/>
            </a:xfrm>
            <a:prstGeom prst="line">
              <a:avLst/>
            </a:prstGeom>
            <a:ln w="539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90" name="文本框 1089"/>
          <p:cNvSpPr txBox="1"/>
          <p:nvPr/>
        </p:nvSpPr>
        <p:spPr>
          <a:xfrm>
            <a:off x="6583680" y="833755"/>
            <a:ext cx="5382260" cy="2168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/>
              <a:t>静电感应：当一个带电体靠近导体时，由于电荷间相互吸引或排斥，导体中的自由电荷便会趋向或远离带电体，使导体靠近带电体的一端带异种电荷，远离带电体的一端带同种电荷。这种现象叫作</a:t>
            </a:r>
            <a:r>
              <a:rPr lang="zh-CN" altLang="en-US">
                <a:solidFill>
                  <a:srgbClr val="FF0000"/>
                </a:solidFill>
              </a:rPr>
              <a:t>静电感应（electrostatic induction）</a:t>
            </a:r>
          </a:p>
        </p:txBody>
      </p:sp>
      <p:sp>
        <p:nvSpPr>
          <p:cNvPr id="1091" name="文本框 1090"/>
          <p:cNvSpPr txBox="1"/>
          <p:nvPr/>
        </p:nvSpPr>
        <p:spPr>
          <a:xfrm>
            <a:off x="6634480" y="3145790"/>
            <a:ext cx="533146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/>
              <a:t>利用静电感应使金属导体带电的过程叫作感应起电。</a:t>
            </a:r>
          </a:p>
        </p:txBody>
      </p:sp>
      <p:sp>
        <p:nvSpPr>
          <p:cNvPr id="1092" name="文本框 1091"/>
          <p:cNvSpPr txBox="1"/>
          <p:nvPr/>
        </p:nvSpPr>
        <p:spPr>
          <a:xfrm>
            <a:off x="6642100" y="3804285"/>
            <a:ext cx="531622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sym typeface="+mn-ea"/>
              </a:rPr>
              <a:t>想一想：</a:t>
            </a:r>
            <a:r>
              <a:rPr lang="zh-CN" altLang="zh-CN">
                <a:sym typeface="+mn-ea"/>
              </a:rPr>
              <a:t>产生新的电荷了吗</a:t>
            </a:r>
            <a:r>
              <a:rPr lang="zh-CN" altLang="en-US">
                <a:sym typeface="+mn-ea"/>
              </a:rPr>
              <a:t>？感应起电有什么特点</a:t>
            </a:r>
            <a:r>
              <a:rPr lang="en-US" altLang="zh-CN">
                <a:sym typeface="+mn-ea"/>
              </a:rPr>
              <a:t>?</a:t>
            </a:r>
            <a:endParaRPr lang="en-US" altLang="zh-CN"/>
          </a:p>
        </p:txBody>
      </p:sp>
      <p:sp>
        <p:nvSpPr>
          <p:cNvPr id="1093" name="文本框 1092"/>
          <p:cNvSpPr txBox="1"/>
          <p:nvPr/>
        </p:nvSpPr>
        <p:spPr>
          <a:xfrm>
            <a:off x="6728460" y="4375150"/>
            <a:ext cx="5315585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/>
              <a:t>     </a:t>
            </a:r>
            <a:r>
              <a:rPr lang="zh-CN" altLang="en-US"/>
              <a:t>并没有产生新的电荷，而是在带电体的作用下，导体上正、负电荷发生了分离，使</a:t>
            </a:r>
            <a:r>
              <a:rPr lang="zh-CN" altLang="en-US">
                <a:solidFill>
                  <a:srgbClr val="FF0000"/>
                </a:solidFill>
              </a:rPr>
              <a:t>电荷从导体的一部分转移到了另一部分</a:t>
            </a:r>
          </a:p>
        </p:txBody>
      </p:sp>
      <p:grpSp>
        <p:nvGrpSpPr>
          <p:cNvPr id="1124" name="组合 1123"/>
          <p:cNvGrpSpPr/>
          <p:nvPr/>
        </p:nvGrpSpPr>
        <p:grpSpPr>
          <a:xfrm>
            <a:off x="582930" y="2470785"/>
            <a:ext cx="4598035" cy="1042670"/>
            <a:chOff x="918" y="3891"/>
            <a:chExt cx="7241" cy="1642"/>
          </a:xfrm>
        </p:grpSpPr>
        <p:grpSp>
          <p:nvGrpSpPr>
            <p:cNvPr id="1089" name="组合 1088"/>
            <p:cNvGrpSpPr/>
            <p:nvPr/>
          </p:nvGrpSpPr>
          <p:grpSpPr>
            <a:xfrm>
              <a:off x="918" y="3891"/>
              <a:ext cx="7187" cy="1643"/>
              <a:chOff x="918" y="3891"/>
              <a:chExt cx="7187" cy="1643"/>
            </a:xfrm>
          </p:grpSpPr>
          <p:grpSp>
            <p:nvGrpSpPr>
              <p:cNvPr id="558" name="组合 557"/>
              <p:cNvGrpSpPr/>
              <p:nvPr/>
            </p:nvGrpSpPr>
            <p:grpSpPr>
              <a:xfrm>
                <a:off x="2741" y="3978"/>
                <a:ext cx="5365" cy="1556"/>
                <a:chOff x="5978" y="8569"/>
                <a:chExt cx="8032" cy="2852"/>
              </a:xfrm>
            </p:grpSpPr>
            <p:sp>
              <p:nvSpPr>
                <p:cNvPr id="447" name="椭圆 446"/>
                <p:cNvSpPr/>
                <p:nvPr/>
              </p:nvSpPr>
              <p:spPr>
                <a:xfrm>
                  <a:off x="5978" y="8569"/>
                  <a:ext cx="1615" cy="1372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8" name="矩形 447"/>
                <p:cNvSpPr/>
                <p:nvPr/>
              </p:nvSpPr>
              <p:spPr>
                <a:xfrm>
                  <a:off x="6877" y="8570"/>
                  <a:ext cx="3104" cy="1371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50" name="组合 449"/>
                <p:cNvGrpSpPr/>
                <p:nvPr/>
              </p:nvGrpSpPr>
              <p:grpSpPr>
                <a:xfrm>
                  <a:off x="6970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451" name="椭圆 45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52" name="直接连接符 451"/>
                  <p:cNvCxnSpPr>
                    <a:stCxn id="451" idx="2"/>
                    <a:endCxn id="45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3" name="直接连接符 452"/>
                  <p:cNvCxnSpPr>
                    <a:stCxn id="451" idx="0"/>
                    <a:endCxn id="45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54" name="组合 453"/>
                <p:cNvGrpSpPr/>
                <p:nvPr/>
              </p:nvGrpSpPr>
              <p:grpSpPr>
                <a:xfrm>
                  <a:off x="6642" y="8669"/>
                  <a:ext cx="235" cy="195"/>
                  <a:chOff x="9884" y="6230"/>
                  <a:chExt cx="794" cy="724"/>
                </a:xfrm>
              </p:grpSpPr>
              <p:sp>
                <p:nvSpPr>
                  <p:cNvPr id="455" name="椭圆 45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56" name="直接连接符 455"/>
                  <p:cNvCxnSpPr>
                    <a:stCxn id="455" idx="2"/>
                    <a:endCxn id="45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58" name="组合 457"/>
                <p:cNvGrpSpPr/>
                <p:nvPr/>
              </p:nvGrpSpPr>
              <p:grpSpPr>
                <a:xfrm>
                  <a:off x="6957" y="9360"/>
                  <a:ext cx="451" cy="452"/>
                  <a:chOff x="5589" y="4216"/>
                  <a:chExt cx="1464" cy="1448"/>
                </a:xfrm>
              </p:grpSpPr>
              <p:sp>
                <p:nvSpPr>
                  <p:cNvPr id="459" name="椭圆 458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0" name="直接连接符 459"/>
                  <p:cNvCxnSpPr>
                    <a:stCxn id="459" idx="2"/>
                    <a:endCxn id="459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1" name="直接连接符 460"/>
                  <p:cNvCxnSpPr>
                    <a:stCxn id="459" idx="0"/>
                    <a:endCxn id="459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62" name="组合 461"/>
                <p:cNvGrpSpPr/>
                <p:nvPr/>
              </p:nvGrpSpPr>
              <p:grpSpPr>
                <a:xfrm>
                  <a:off x="6629" y="9262"/>
                  <a:ext cx="235" cy="195"/>
                  <a:chOff x="9884" y="6230"/>
                  <a:chExt cx="794" cy="724"/>
                </a:xfrm>
              </p:grpSpPr>
              <p:sp>
                <p:nvSpPr>
                  <p:cNvPr id="463" name="椭圆 462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4" name="直接连接符 463"/>
                  <p:cNvCxnSpPr>
                    <a:stCxn id="463" idx="2"/>
                    <a:endCxn id="463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66" name="组合 465"/>
                <p:cNvGrpSpPr/>
                <p:nvPr/>
              </p:nvGrpSpPr>
              <p:grpSpPr>
                <a:xfrm>
                  <a:off x="8055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467" name="椭圆 466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68" name="直接连接符 467"/>
                  <p:cNvCxnSpPr>
                    <a:stCxn id="467" idx="2"/>
                    <a:endCxn id="467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9" name="直接连接符 468"/>
                  <p:cNvCxnSpPr>
                    <a:stCxn id="467" idx="0"/>
                    <a:endCxn id="467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70" name="组合 469"/>
                <p:cNvGrpSpPr/>
                <p:nvPr/>
              </p:nvGrpSpPr>
              <p:grpSpPr>
                <a:xfrm>
                  <a:off x="7727" y="8669"/>
                  <a:ext cx="235" cy="195"/>
                  <a:chOff x="9884" y="6230"/>
                  <a:chExt cx="794" cy="724"/>
                </a:xfrm>
              </p:grpSpPr>
              <p:sp>
                <p:nvSpPr>
                  <p:cNvPr id="471" name="椭圆 470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72" name="直接连接符 471"/>
                  <p:cNvCxnSpPr>
                    <a:stCxn id="471" idx="2"/>
                    <a:endCxn id="471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74" name="组合 473"/>
                <p:cNvGrpSpPr/>
                <p:nvPr/>
              </p:nvGrpSpPr>
              <p:grpSpPr>
                <a:xfrm>
                  <a:off x="9297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475" name="椭圆 474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76" name="直接连接符 475"/>
                  <p:cNvCxnSpPr>
                    <a:stCxn id="475" idx="2"/>
                    <a:endCxn id="475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7" name="直接连接符 476"/>
                  <p:cNvCxnSpPr>
                    <a:stCxn id="475" idx="0"/>
                    <a:endCxn id="475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78" name="组合 477"/>
                <p:cNvGrpSpPr/>
                <p:nvPr/>
              </p:nvGrpSpPr>
              <p:grpSpPr>
                <a:xfrm>
                  <a:off x="8969" y="8669"/>
                  <a:ext cx="235" cy="195"/>
                  <a:chOff x="9884" y="6230"/>
                  <a:chExt cx="794" cy="724"/>
                </a:xfrm>
              </p:grpSpPr>
              <p:sp>
                <p:nvSpPr>
                  <p:cNvPr id="479" name="椭圆 478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80" name="直接连接符 479"/>
                  <p:cNvCxnSpPr>
                    <a:stCxn id="479" idx="2"/>
                    <a:endCxn id="479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82" name="组合 481"/>
                <p:cNvGrpSpPr/>
                <p:nvPr/>
              </p:nvGrpSpPr>
              <p:grpSpPr>
                <a:xfrm>
                  <a:off x="8066" y="9391"/>
                  <a:ext cx="451" cy="452"/>
                  <a:chOff x="5589" y="4216"/>
                  <a:chExt cx="1464" cy="1448"/>
                </a:xfrm>
              </p:grpSpPr>
              <p:sp>
                <p:nvSpPr>
                  <p:cNvPr id="483" name="椭圆 482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84" name="直接连接符 483"/>
                  <p:cNvCxnSpPr>
                    <a:stCxn id="483" idx="2"/>
                    <a:endCxn id="483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5" name="直接连接符 484"/>
                  <p:cNvCxnSpPr>
                    <a:stCxn id="483" idx="0"/>
                    <a:endCxn id="483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86" name="组合 485"/>
                <p:cNvGrpSpPr/>
                <p:nvPr/>
              </p:nvGrpSpPr>
              <p:grpSpPr>
                <a:xfrm>
                  <a:off x="7738" y="9293"/>
                  <a:ext cx="235" cy="195"/>
                  <a:chOff x="9884" y="6230"/>
                  <a:chExt cx="794" cy="724"/>
                </a:xfrm>
              </p:grpSpPr>
              <p:sp>
                <p:nvSpPr>
                  <p:cNvPr id="487" name="椭圆 486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88" name="直接连接符 487"/>
                  <p:cNvCxnSpPr>
                    <a:stCxn id="487" idx="2"/>
                    <a:endCxn id="487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90" name="组合 489"/>
                <p:cNvGrpSpPr/>
                <p:nvPr/>
              </p:nvGrpSpPr>
              <p:grpSpPr>
                <a:xfrm>
                  <a:off x="9296" y="9391"/>
                  <a:ext cx="451" cy="452"/>
                  <a:chOff x="5589" y="4216"/>
                  <a:chExt cx="1464" cy="1448"/>
                </a:xfrm>
              </p:grpSpPr>
              <p:sp>
                <p:nvSpPr>
                  <p:cNvPr id="491" name="椭圆 490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92" name="直接连接符 491"/>
                  <p:cNvCxnSpPr>
                    <a:stCxn id="491" idx="2"/>
                    <a:endCxn id="491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3" name="直接连接符 492"/>
                  <p:cNvCxnSpPr>
                    <a:stCxn id="491" idx="0"/>
                    <a:endCxn id="491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94" name="组合 493"/>
                <p:cNvGrpSpPr/>
                <p:nvPr/>
              </p:nvGrpSpPr>
              <p:grpSpPr>
                <a:xfrm>
                  <a:off x="8968" y="9293"/>
                  <a:ext cx="235" cy="195"/>
                  <a:chOff x="9884" y="6230"/>
                  <a:chExt cx="794" cy="724"/>
                </a:xfrm>
              </p:grpSpPr>
              <p:sp>
                <p:nvSpPr>
                  <p:cNvPr id="495" name="椭圆 494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496" name="直接连接符 495"/>
                  <p:cNvCxnSpPr>
                    <a:stCxn id="495" idx="2"/>
                    <a:endCxn id="495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98" name="椭圆 497"/>
                <p:cNvSpPr/>
                <p:nvPr/>
              </p:nvSpPr>
              <p:spPr>
                <a:xfrm rot="10800000">
                  <a:off x="12396" y="8571"/>
                  <a:ext cx="1615" cy="1372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9" name="矩形 498"/>
                <p:cNvSpPr/>
                <p:nvPr/>
              </p:nvSpPr>
              <p:spPr>
                <a:xfrm rot="10800000">
                  <a:off x="9962" y="8572"/>
                  <a:ext cx="3104" cy="1371"/>
                </a:xfrm>
                <a:prstGeom prst="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00" name="组合 499"/>
                <p:cNvGrpSpPr/>
                <p:nvPr/>
              </p:nvGrpSpPr>
              <p:grpSpPr>
                <a:xfrm>
                  <a:off x="7421" y="9941"/>
                  <a:ext cx="1184" cy="1480"/>
                  <a:chOff x="7093" y="3203"/>
                  <a:chExt cx="1184" cy="1480"/>
                </a:xfrm>
              </p:grpSpPr>
              <p:sp>
                <p:nvSpPr>
                  <p:cNvPr id="501" name="椭圆 500"/>
                  <p:cNvSpPr/>
                  <p:nvPr/>
                </p:nvSpPr>
                <p:spPr>
                  <a:xfrm>
                    <a:off x="7093" y="4247"/>
                    <a:ext cx="1184" cy="436"/>
                  </a:xfrm>
                  <a:prstGeom prst="ellipse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2" name="矩形 501"/>
                  <p:cNvSpPr/>
                  <p:nvPr/>
                </p:nvSpPr>
                <p:spPr>
                  <a:xfrm flipH="1">
                    <a:off x="7619" y="3203"/>
                    <a:ext cx="120" cy="1170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03" name="组合 502"/>
                <p:cNvGrpSpPr/>
                <p:nvPr/>
              </p:nvGrpSpPr>
              <p:grpSpPr>
                <a:xfrm>
                  <a:off x="11021" y="9941"/>
                  <a:ext cx="1184" cy="1480"/>
                  <a:chOff x="7093" y="3203"/>
                  <a:chExt cx="1184" cy="1480"/>
                </a:xfrm>
              </p:grpSpPr>
              <p:sp>
                <p:nvSpPr>
                  <p:cNvPr id="504" name="椭圆 503"/>
                  <p:cNvSpPr/>
                  <p:nvPr/>
                </p:nvSpPr>
                <p:spPr>
                  <a:xfrm>
                    <a:off x="7093" y="4247"/>
                    <a:ext cx="1184" cy="436"/>
                  </a:xfrm>
                  <a:prstGeom prst="ellipse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5" name="矩形 504"/>
                  <p:cNvSpPr/>
                  <p:nvPr/>
                </p:nvSpPr>
                <p:spPr>
                  <a:xfrm flipH="1">
                    <a:off x="7619" y="3203"/>
                    <a:ext cx="120" cy="1170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>
                    <a:noFill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07" name="组合 506"/>
                <p:cNvGrpSpPr/>
                <p:nvPr/>
              </p:nvGrpSpPr>
              <p:grpSpPr>
                <a:xfrm>
                  <a:off x="10571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508" name="椭圆 507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09" name="直接连接符 508"/>
                  <p:cNvCxnSpPr>
                    <a:stCxn id="508" idx="2"/>
                    <a:endCxn id="508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0" name="直接连接符 509"/>
                  <p:cNvCxnSpPr>
                    <a:stCxn id="508" idx="0"/>
                    <a:endCxn id="508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1" name="组合 510"/>
                <p:cNvGrpSpPr/>
                <p:nvPr/>
              </p:nvGrpSpPr>
              <p:grpSpPr>
                <a:xfrm>
                  <a:off x="6339" y="8944"/>
                  <a:ext cx="235" cy="195"/>
                  <a:chOff x="9884" y="6230"/>
                  <a:chExt cx="794" cy="724"/>
                </a:xfrm>
              </p:grpSpPr>
              <p:sp>
                <p:nvSpPr>
                  <p:cNvPr id="512" name="椭圆 511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13" name="直接连接符 512"/>
                  <p:cNvCxnSpPr>
                    <a:stCxn id="512" idx="2"/>
                    <a:endCxn id="512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5" name="组合 514"/>
                <p:cNvGrpSpPr/>
                <p:nvPr/>
              </p:nvGrpSpPr>
              <p:grpSpPr>
                <a:xfrm>
                  <a:off x="10571" y="9391"/>
                  <a:ext cx="451" cy="452"/>
                  <a:chOff x="5589" y="4216"/>
                  <a:chExt cx="1464" cy="1448"/>
                </a:xfrm>
              </p:grpSpPr>
              <p:sp>
                <p:nvSpPr>
                  <p:cNvPr id="516" name="椭圆 515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17" name="直接连接符 516"/>
                  <p:cNvCxnSpPr>
                    <a:stCxn id="516" idx="2"/>
                    <a:endCxn id="516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8" name="直接连接符 517"/>
                  <p:cNvCxnSpPr>
                    <a:stCxn id="516" idx="0"/>
                    <a:endCxn id="516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9" name="组合 518"/>
                <p:cNvGrpSpPr/>
                <p:nvPr/>
              </p:nvGrpSpPr>
              <p:grpSpPr>
                <a:xfrm>
                  <a:off x="7727" y="9714"/>
                  <a:ext cx="235" cy="195"/>
                  <a:chOff x="9884" y="6230"/>
                  <a:chExt cx="794" cy="724"/>
                </a:xfrm>
              </p:grpSpPr>
              <p:sp>
                <p:nvSpPr>
                  <p:cNvPr id="520" name="椭圆 519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21" name="直接连接符 520"/>
                  <p:cNvCxnSpPr>
                    <a:stCxn id="520" idx="2"/>
                    <a:endCxn id="520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23" name="组合 522"/>
                <p:cNvGrpSpPr/>
                <p:nvPr/>
              </p:nvGrpSpPr>
              <p:grpSpPr>
                <a:xfrm>
                  <a:off x="11781" y="8767"/>
                  <a:ext cx="451" cy="452"/>
                  <a:chOff x="5589" y="4216"/>
                  <a:chExt cx="1464" cy="1448"/>
                </a:xfrm>
              </p:grpSpPr>
              <p:sp>
                <p:nvSpPr>
                  <p:cNvPr id="524" name="椭圆 523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25" name="直接连接符 524"/>
                  <p:cNvCxnSpPr>
                    <a:stCxn id="524" idx="2"/>
                    <a:endCxn id="524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6" name="直接连接符 525"/>
                  <p:cNvCxnSpPr>
                    <a:stCxn id="524" idx="0"/>
                    <a:endCxn id="524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27" name="组合 526"/>
                <p:cNvGrpSpPr/>
                <p:nvPr/>
              </p:nvGrpSpPr>
              <p:grpSpPr>
                <a:xfrm>
                  <a:off x="6629" y="9713"/>
                  <a:ext cx="235" cy="195"/>
                  <a:chOff x="9884" y="6230"/>
                  <a:chExt cx="794" cy="724"/>
                </a:xfrm>
              </p:grpSpPr>
              <p:sp>
                <p:nvSpPr>
                  <p:cNvPr id="528" name="椭圆 527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29" name="直接连接符 528"/>
                  <p:cNvCxnSpPr>
                    <a:stCxn id="528" idx="2"/>
                    <a:endCxn id="528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31" name="组合 530"/>
                <p:cNvGrpSpPr/>
                <p:nvPr/>
              </p:nvGrpSpPr>
              <p:grpSpPr>
                <a:xfrm>
                  <a:off x="12944" y="8810"/>
                  <a:ext cx="451" cy="452"/>
                  <a:chOff x="5589" y="4216"/>
                  <a:chExt cx="1464" cy="1448"/>
                </a:xfrm>
              </p:grpSpPr>
              <p:sp>
                <p:nvSpPr>
                  <p:cNvPr id="532" name="椭圆 531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33" name="直接连接符 532"/>
                  <p:cNvCxnSpPr>
                    <a:stCxn id="532" idx="2"/>
                    <a:endCxn id="532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4" name="直接连接符 533"/>
                  <p:cNvCxnSpPr>
                    <a:stCxn id="532" idx="0"/>
                    <a:endCxn id="532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35" name="组合 534"/>
                <p:cNvGrpSpPr/>
                <p:nvPr/>
              </p:nvGrpSpPr>
              <p:grpSpPr>
                <a:xfrm>
                  <a:off x="6270" y="9261"/>
                  <a:ext cx="235" cy="195"/>
                  <a:chOff x="9884" y="6230"/>
                  <a:chExt cx="794" cy="724"/>
                </a:xfrm>
              </p:grpSpPr>
              <p:sp>
                <p:nvSpPr>
                  <p:cNvPr id="536" name="椭圆 535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37" name="直接连接符 536"/>
                  <p:cNvCxnSpPr>
                    <a:stCxn id="536" idx="2"/>
                    <a:endCxn id="536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39" name="组合 538"/>
                <p:cNvGrpSpPr/>
                <p:nvPr/>
              </p:nvGrpSpPr>
              <p:grpSpPr>
                <a:xfrm>
                  <a:off x="11816" y="9456"/>
                  <a:ext cx="451" cy="452"/>
                  <a:chOff x="5589" y="4216"/>
                  <a:chExt cx="1464" cy="1448"/>
                </a:xfrm>
              </p:grpSpPr>
              <p:sp>
                <p:nvSpPr>
                  <p:cNvPr id="540" name="椭圆 539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1" name="直接连接符 540"/>
                  <p:cNvCxnSpPr>
                    <a:stCxn id="540" idx="2"/>
                    <a:endCxn id="540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2" name="直接连接符 541"/>
                  <p:cNvCxnSpPr>
                    <a:stCxn id="540" idx="0"/>
                    <a:endCxn id="540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43" name="组合 542"/>
                <p:cNvGrpSpPr/>
                <p:nvPr/>
              </p:nvGrpSpPr>
              <p:grpSpPr>
                <a:xfrm>
                  <a:off x="7738" y="9041"/>
                  <a:ext cx="235" cy="195"/>
                  <a:chOff x="9884" y="6230"/>
                  <a:chExt cx="794" cy="724"/>
                </a:xfrm>
              </p:grpSpPr>
              <p:sp>
                <p:nvSpPr>
                  <p:cNvPr id="544" name="椭圆 543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5" name="直接连接符 544"/>
                  <p:cNvCxnSpPr>
                    <a:stCxn id="544" idx="2"/>
                    <a:endCxn id="544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47" name="组合 546"/>
                <p:cNvGrpSpPr/>
                <p:nvPr/>
              </p:nvGrpSpPr>
              <p:grpSpPr>
                <a:xfrm>
                  <a:off x="12945" y="9409"/>
                  <a:ext cx="451" cy="452"/>
                  <a:chOff x="5589" y="4216"/>
                  <a:chExt cx="1464" cy="1448"/>
                </a:xfrm>
              </p:grpSpPr>
              <p:sp>
                <p:nvSpPr>
                  <p:cNvPr id="548" name="椭圆 547"/>
                  <p:cNvSpPr/>
                  <p:nvPr/>
                </p:nvSpPr>
                <p:spPr>
                  <a:xfrm>
                    <a:off x="5589" y="4216"/>
                    <a:ext cx="1464" cy="1448"/>
                  </a:xfrm>
                  <a:prstGeom prst="ellipse">
                    <a:avLst/>
                  </a:prstGeom>
                  <a:solidFill>
                    <a:srgbClr val="FFC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49" name="直接连接符 548"/>
                  <p:cNvCxnSpPr>
                    <a:stCxn id="548" idx="2"/>
                    <a:endCxn id="548" idx="6"/>
                  </p:cNvCxnSpPr>
                  <p:nvPr/>
                </p:nvCxnSpPr>
                <p:spPr>
                  <a:xfrm>
                    <a:off x="5589" y="4940"/>
                    <a:ext cx="146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0" name="直接连接符 549"/>
                  <p:cNvCxnSpPr>
                    <a:stCxn id="548" idx="0"/>
                    <a:endCxn id="548" idx="4"/>
                  </p:cNvCxnSpPr>
                  <p:nvPr/>
                </p:nvCxnSpPr>
                <p:spPr>
                  <a:xfrm flipH="1">
                    <a:off x="6321" y="4216"/>
                    <a:ext cx="0" cy="1448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51" name="组合 550"/>
                <p:cNvGrpSpPr/>
                <p:nvPr/>
              </p:nvGrpSpPr>
              <p:grpSpPr>
                <a:xfrm>
                  <a:off x="8828" y="9615"/>
                  <a:ext cx="235" cy="195"/>
                  <a:chOff x="9884" y="6230"/>
                  <a:chExt cx="794" cy="724"/>
                </a:xfrm>
              </p:grpSpPr>
              <p:sp>
                <p:nvSpPr>
                  <p:cNvPr id="552" name="椭圆 551"/>
                  <p:cNvSpPr/>
                  <p:nvPr/>
                </p:nvSpPr>
                <p:spPr>
                  <a:xfrm>
                    <a:off x="9884" y="6230"/>
                    <a:ext cx="794" cy="724"/>
                  </a:xfrm>
                  <a:prstGeom prst="ellipse">
                    <a:avLst/>
                  </a:prstGeom>
                  <a:solidFill>
                    <a:srgbClr val="FF00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cxnSp>
                <p:nvCxnSpPr>
                  <p:cNvPr id="553" name="直接连接符 552"/>
                  <p:cNvCxnSpPr>
                    <a:stCxn id="552" idx="2"/>
                    <a:endCxn id="552" idx="6"/>
                  </p:cNvCxnSpPr>
                  <p:nvPr/>
                </p:nvCxnSpPr>
                <p:spPr>
                  <a:xfrm>
                    <a:off x="9884" y="6592"/>
                    <a:ext cx="794" cy="0"/>
                  </a:xfrm>
                  <a:prstGeom prst="line">
                    <a:avLst/>
                  </a:prstGeom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677" name="组合 676"/>
              <p:cNvGrpSpPr/>
              <p:nvPr/>
            </p:nvGrpSpPr>
            <p:grpSpPr>
              <a:xfrm>
                <a:off x="918" y="3891"/>
                <a:ext cx="1153" cy="818"/>
                <a:chOff x="2911" y="5237"/>
                <a:chExt cx="1726" cy="1500"/>
              </a:xfrm>
            </p:grpSpPr>
            <p:sp>
              <p:nvSpPr>
                <p:cNvPr id="678" name="椭圆 677"/>
                <p:cNvSpPr/>
                <p:nvPr/>
              </p:nvSpPr>
              <p:spPr>
                <a:xfrm>
                  <a:off x="2911" y="5237"/>
                  <a:ext cx="1727" cy="1500"/>
                </a:xfrm>
                <a:prstGeom prst="ellipse">
                  <a:avLst/>
                </a:pr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79" name="组合 678"/>
                <p:cNvGrpSpPr/>
                <p:nvPr/>
              </p:nvGrpSpPr>
              <p:grpSpPr>
                <a:xfrm>
                  <a:off x="3571" y="5450"/>
                  <a:ext cx="414" cy="1085"/>
                  <a:chOff x="1593" y="7981"/>
                  <a:chExt cx="414" cy="1085"/>
                </a:xfrm>
              </p:grpSpPr>
              <p:grpSp>
                <p:nvGrpSpPr>
                  <p:cNvPr id="680" name="组合 679"/>
                  <p:cNvGrpSpPr/>
                  <p:nvPr/>
                </p:nvGrpSpPr>
                <p:grpSpPr>
                  <a:xfrm>
                    <a:off x="1593" y="7981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81" name="椭圆 680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82" name="直接连接符 681"/>
                    <p:cNvCxnSpPr>
                      <a:stCxn id="681" idx="2"/>
                      <a:endCxn id="681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3" name="直接连接符 682"/>
                    <p:cNvCxnSpPr>
                      <a:stCxn id="681" idx="0"/>
                      <a:endCxn id="681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84" name="组合 683"/>
                  <p:cNvGrpSpPr/>
                  <p:nvPr/>
                </p:nvGrpSpPr>
                <p:grpSpPr>
                  <a:xfrm>
                    <a:off x="1593" y="8660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85" name="椭圆 684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86" name="直接连接符 685"/>
                    <p:cNvCxnSpPr>
                      <a:stCxn id="685" idx="2"/>
                      <a:endCxn id="685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7" name="直接连接符 686"/>
                    <p:cNvCxnSpPr>
                      <a:stCxn id="685" idx="0"/>
                      <a:endCxn id="685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688" name="组合 687"/>
                <p:cNvGrpSpPr/>
                <p:nvPr/>
              </p:nvGrpSpPr>
              <p:grpSpPr>
                <a:xfrm rot="5400000">
                  <a:off x="3566" y="5466"/>
                  <a:ext cx="414" cy="1085"/>
                  <a:chOff x="1593" y="7981"/>
                  <a:chExt cx="414" cy="1085"/>
                </a:xfrm>
              </p:grpSpPr>
              <p:grpSp>
                <p:nvGrpSpPr>
                  <p:cNvPr id="689" name="组合 688"/>
                  <p:cNvGrpSpPr/>
                  <p:nvPr/>
                </p:nvGrpSpPr>
                <p:grpSpPr>
                  <a:xfrm>
                    <a:off x="1593" y="7981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90" name="椭圆 689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91" name="直接连接符 690"/>
                    <p:cNvCxnSpPr>
                      <a:stCxn id="690" idx="2"/>
                      <a:endCxn id="690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2" name="直接连接符 691"/>
                    <p:cNvCxnSpPr>
                      <a:stCxn id="690" idx="0"/>
                      <a:endCxn id="690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693" name="组合 692"/>
                  <p:cNvGrpSpPr/>
                  <p:nvPr/>
                </p:nvGrpSpPr>
                <p:grpSpPr>
                  <a:xfrm>
                    <a:off x="1593" y="8660"/>
                    <a:ext cx="414" cy="407"/>
                    <a:chOff x="5589" y="4216"/>
                    <a:chExt cx="1464" cy="1448"/>
                  </a:xfrm>
                </p:grpSpPr>
                <p:sp>
                  <p:nvSpPr>
                    <p:cNvPr id="694" name="椭圆 693"/>
                    <p:cNvSpPr/>
                    <p:nvPr/>
                  </p:nvSpPr>
                  <p:spPr>
                    <a:xfrm>
                      <a:off x="5589" y="4216"/>
                      <a:ext cx="1464" cy="1448"/>
                    </a:xfrm>
                    <a:prstGeom prst="ellipse">
                      <a:avLst/>
                    </a:prstGeom>
                    <a:solidFill>
                      <a:srgbClr val="FFC000"/>
                    </a:solidFill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cxnSp>
                  <p:nvCxnSpPr>
                    <p:cNvPr id="695" name="直接连接符 694"/>
                    <p:cNvCxnSpPr>
                      <a:stCxn id="694" idx="2"/>
                      <a:endCxn id="694" idx="6"/>
                    </p:cNvCxnSpPr>
                    <p:nvPr/>
                  </p:nvCxnSpPr>
                  <p:spPr>
                    <a:xfrm>
                      <a:off x="5589" y="4940"/>
                      <a:ext cx="1464" cy="0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6" name="直接连接符 695"/>
                    <p:cNvCxnSpPr>
                      <a:stCxn id="694" idx="0"/>
                      <a:endCxn id="694" idx="4"/>
                    </p:cNvCxnSpPr>
                    <p:nvPr/>
                  </p:nvCxnSpPr>
                  <p:spPr>
                    <a:xfrm flipH="1">
                      <a:off x="6321" y="4216"/>
                      <a:ext cx="0" cy="1448"/>
                    </a:xfrm>
                    <a:prstGeom prst="line">
                      <a:avLst/>
                    </a:prstGeom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grpSp>
            <p:nvGrpSpPr>
              <p:cNvPr id="702" name="组合 701"/>
              <p:cNvGrpSpPr/>
              <p:nvPr/>
            </p:nvGrpSpPr>
            <p:grpSpPr>
              <a:xfrm>
                <a:off x="3002" y="4562"/>
                <a:ext cx="274" cy="644"/>
                <a:chOff x="15222" y="2302"/>
                <a:chExt cx="410" cy="1180"/>
              </a:xfrm>
            </p:grpSpPr>
            <p:cxnSp>
              <p:nvCxnSpPr>
                <p:cNvPr id="700" name="直接连接符 699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1" name="直接连接符 700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3" name="组合 702"/>
              <p:cNvGrpSpPr/>
              <p:nvPr/>
            </p:nvGrpSpPr>
            <p:grpSpPr>
              <a:xfrm>
                <a:off x="7610" y="4652"/>
                <a:ext cx="274" cy="644"/>
                <a:chOff x="15222" y="2302"/>
                <a:chExt cx="410" cy="1180"/>
              </a:xfrm>
            </p:grpSpPr>
            <p:cxnSp>
              <p:nvCxnSpPr>
                <p:cNvPr id="704" name="直接连接符 703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5" name="直接连接符 704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095" name="组合 1094"/>
            <p:cNvGrpSpPr/>
            <p:nvPr/>
          </p:nvGrpSpPr>
          <p:grpSpPr>
            <a:xfrm>
              <a:off x="7935" y="4967"/>
              <a:ext cx="225" cy="158"/>
              <a:chOff x="5589" y="4216"/>
              <a:chExt cx="1464" cy="1448"/>
            </a:xfrm>
          </p:grpSpPr>
          <p:sp>
            <p:nvSpPr>
              <p:cNvPr id="1096" name="椭圆 1095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97" name="直接连接符 1096"/>
              <p:cNvCxnSpPr>
                <a:stCxn id="1096" idx="2"/>
                <a:endCxn id="1096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98" name="直接连接符 1097"/>
              <p:cNvCxnSpPr>
                <a:stCxn id="1096" idx="0"/>
                <a:endCxn id="1096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99" name="组合 1098"/>
            <p:cNvGrpSpPr/>
            <p:nvPr/>
          </p:nvGrpSpPr>
          <p:grpSpPr>
            <a:xfrm>
              <a:off x="3275" y="4894"/>
              <a:ext cx="211" cy="145"/>
              <a:chOff x="9884" y="6230"/>
              <a:chExt cx="794" cy="724"/>
            </a:xfrm>
          </p:grpSpPr>
          <p:sp>
            <p:nvSpPr>
              <p:cNvPr id="1100" name="椭圆 1099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01" name="直接连接符 1100"/>
              <p:cNvCxnSpPr>
                <a:stCxn id="1100" idx="2"/>
                <a:endCxn id="1100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02" name="组合 1101"/>
            <p:cNvGrpSpPr/>
            <p:nvPr/>
          </p:nvGrpSpPr>
          <p:grpSpPr>
            <a:xfrm>
              <a:off x="7463" y="4967"/>
              <a:ext cx="225" cy="158"/>
              <a:chOff x="5589" y="4216"/>
              <a:chExt cx="1464" cy="1448"/>
            </a:xfrm>
          </p:grpSpPr>
          <p:sp>
            <p:nvSpPr>
              <p:cNvPr id="1103" name="椭圆 1102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04" name="直接连接符 1103"/>
              <p:cNvCxnSpPr>
                <a:stCxn id="1103" idx="2"/>
                <a:endCxn id="1103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05" name="直接连接符 1104"/>
              <p:cNvCxnSpPr>
                <a:stCxn id="1103" idx="0"/>
                <a:endCxn id="1103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06" name="组合 1105"/>
            <p:cNvGrpSpPr/>
            <p:nvPr/>
          </p:nvGrpSpPr>
          <p:grpSpPr>
            <a:xfrm>
              <a:off x="2809" y="4881"/>
              <a:ext cx="211" cy="145"/>
              <a:chOff x="9884" y="6230"/>
              <a:chExt cx="794" cy="724"/>
            </a:xfrm>
          </p:grpSpPr>
          <p:sp>
            <p:nvSpPr>
              <p:cNvPr id="1107" name="椭圆 1106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08" name="直接连接符 1107"/>
              <p:cNvCxnSpPr>
                <a:stCxn id="1107" idx="2"/>
                <a:endCxn id="1107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25" name="组合 1124"/>
          <p:cNvGrpSpPr/>
          <p:nvPr/>
        </p:nvGrpSpPr>
        <p:grpSpPr>
          <a:xfrm>
            <a:off x="1748790" y="4172585"/>
            <a:ext cx="3750310" cy="887730"/>
            <a:chOff x="2754" y="6571"/>
            <a:chExt cx="5906" cy="1398"/>
          </a:xfrm>
        </p:grpSpPr>
        <p:grpSp>
          <p:nvGrpSpPr>
            <p:cNvPr id="831" name="组合 830"/>
            <p:cNvGrpSpPr/>
            <p:nvPr/>
          </p:nvGrpSpPr>
          <p:grpSpPr>
            <a:xfrm>
              <a:off x="2754" y="6571"/>
              <a:ext cx="2729" cy="1399"/>
              <a:chOff x="6591" y="8592"/>
              <a:chExt cx="3299" cy="2208"/>
            </a:xfrm>
          </p:grpSpPr>
          <p:sp>
            <p:nvSpPr>
              <p:cNvPr id="711" name="椭圆 710"/>
              <p:cNvSpPr/>
              <p:nvPr/>
            </p:nvSpPr>
            <p:spPr>
              <a:xfrm>
                <a:off x="6591" y="8592"/>
                <a:ext cx="1331" cy="106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2" name="矩形 711"/>
              <p:cNvSpPr/>
              <p:nvPr/>
            </p:nvSpPr>
            <p:spPr>
              <a:xfrm>
                <a:off x="7332" y="8593"/>
                <a:ext cx="2558" cy="1061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13" name="组合 712"/>
              <p:cNvGrpSpPr/>
              <p:nvPr/>
            </p:nvGrpSpPr>
            <p:grpSpPr>
              <a:xfrm>
                <a:off x="7408" y="8745"/>
                <a:ext cx="372" cy="350"/>
                <a:chOff x="5589" y="4216"/>
                <a:chExt cx="1464" cy="1448"/>
              </a:xfrm>
            </p:grpSpPr>
            <p:sp>
              <p:nvSpPr>
                <p:cNvPr id="714" name="椭圆 713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15" name="直接连接符 714"/>
                <p:cNvCxnSpPr>
                  <a:stCxn id="714" idx="2"/>
                  <a:endCxn id="714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16" name="直接连接符 715"/>
                <p:cNvCxnSpPr>
                  <a:stCxn id="714" idx="0"/>
                  <a:endCxn id="714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7" name="组合 716"/>
              <p:cNvGrpSpPr/>
              <p:nvPr/>
            </p:nvGrpSpPr>
            <p:grpSpPr>
              <a:xfrm>
                <a:off x="7138" y="8669"/>
                <a:ext cx="194" cy="151"/>
                <a:chOff x="9884" y="6230"/>
                <a:chExt cx="794" cy="724"/>
              </a:xfrm>
            </p:grpSpPr>
            <p:sp>
              <p:nvSpPr>
                <p:cNvPr id="718" name="椭圆 717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19" name="直接连接符 718"/>
                <p:cNvCxnSpPr>
                  <a:stCxn id="718" idx="2"/>
                  <a:endCxn id="718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0" name="组合 719"/>
              <p:cNvGrpSpPr/>
              <p:nvPr/>
            </p:nvGrpSpPr>
            <p:grpSpPr>
              <a:xfrm>
                <a:off x="7398" y="9204"/>
                <a:ext cx="372" cy="350"/>
                <a:chOff x="5589" y="4216"/>
                <a:chExt cx="1464" cy="1448"/>
              </a:xfrm>
            </p:grpSpPr>
            <p:sp>
              <p:nvSpPr>
                <p:cNvPr id="721" name="椭圆 720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22" name="直接连接符 721"/>
                <p:cNvCxnSpPr>
                  <a:stCxn id="721" idx="2"/>
                  <a:endCxn id="721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23" name="直接连接符 722"/>
                <p:cNvCxnSpPr>
                  <a:stCxn id="721" idx="0"/>
                  <a:endCxn id="721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4" name="组合 723"/>
              <p:cNvGrpSpPr/>
              <p:nvPr/>
            </p:nvGrpSpPr>
            <p:grpSpPr>
              <a:xfrm>
                <a:off x="7127" y="9129"/>
                <a:ext cx="194" cy="151"/>
                <a:chOff x="9884" y="6230"/>
                <a:chExt cx="794" cy="724"/>
              </a:xfrm>
            </p:grpSpPr>
            <p:sp>
              <p:nvSpPr>
                <p:cNvPr id="725" name="椭圆 724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26" name="直接连接符 725"/>
                <p:cNvCxnSpPr>
                  <a:stCxn id="725" idx="2"/>
                  <a:endCxn id="725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7" name="组合 726"/>
              <p:cNvGrpSpPr/>
              <p:nvPr/>
            </p:nvGrpSpPr>
            <p:grpSpPr>
              <a:xfrm>
                <a:off x="8302" y="8745"/>
                <a:ext cx="372" cy="350"/>
                <a:chOff x="5589" y="4216"/>
                <a:chExt cx="1464" cy="1448"/>
              </a:xfrm>
            </p:grpSpPr>
            <p:sp>
              <p:nvSpPr>
                <p:cNvPr id="728" name="椭圆 727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29" name="直接连接符 728"/>
                <p:cNvCxnSpPr>
                  <a:stCxn id="728" idx="2"/>
                  <a:endCxn id="728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30" name="直接连接符 729"/>
                <p:cNvCxnSpPr>
                  <a:stCxn id="728" idx="0"/>
                  <a:endCxn id="728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1" name="组合 730"/>
              <p:cNvGrpSpPr/>
              <p:nvPr/>
            </p:nvGrpSpPr>
            <p:grpSpPr>
              <a:xfrm>
                <a:off x="8032" y="8669"/>
                <a:ext cx="194" cy="151"/>
                <a:chOff x="9884" y="6230"/>
                <a:chExt cx="794" cy="724"/>
              </a:xfrm>
            </p:grpSpPr>
            <p:sp>
              <p:nvSpPr>
                <p:cNvPr id="732" name="椭圆 731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33" name="直接连接符 732"/>
                <p:cNvCxnSpPr>
                  <a:stCxn id="732" idx="2"/>
                  <a:endCxn id="732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4" name="组合 733"/>
              <p:cNvGrpSpPr/>
              <p:nvPr/>
            </p:nvGrpSpPr>
            <p:grpSpPr>
              <a:xfrm>
                <a:off x="9326" y="8745"/>
                <a:ext cx="372" cy="350"/>
                <a:chOff x="5589" y="4216"/>
                <a:chExt cx="1464" cy="1448"/>
              </a:xfrm>
            </p:grpSpPr>
            <p:sp>
              <p:nvSpPr>
                <p:cNvPr id="735" name="椭圆 734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36" name="直接连接符 735"/>
                <p:cNvCxnSpPr>
                  <a:stCxn id="735" idx="2"/>
                  <a:endCxn id="735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37" name="直接连接符 736"/>
                <p:cNvCxnSpPr>
                  <a:stCxn id="735" idx="0"/>
                  <a:endCxn id="735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38" name="组合 737"/>
              <p:cNvGrpSpPr/>
              <p:nvPr/>
            </p:nvGrpSpPr>
            <p:grpSpPr>
              <a:xfrm>
                <a:off x="9055" y="8669"/>
                <a:ext cx="194" cy="151"/>
                <a:chOff x="9884" y="6230"/>
                <a:chExt cx="794" cy="724"/>
              </a:xfrm>
            </p:grpSpPr>
            <p:sp>
              <p:nvSpPr>
                <p:cNvPr id="739" name="椭圆 738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40" name="直接连接符 739"/>
                <p:cNvCxnSpPr>
                  <a:stCxn id="739" idx="2"/>
                  <a:endCxn id="739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41" name="组合 740"/>
              <p:cNvGrpSpPr/>
              <p:nvPr/>
            </p:nvGrpSpPr>
            <p:grpSpPr>
              <a:xfrm>
                <a:off x="8311" y="9228"/>
                <a:ext cx="372" cy="350"/>
                <a:chOff x="5589" y="4216"/>
                <a:chExt cx="1464" cy="1448"/>
              </a:xfrm>
            </p:grpSpPr>
            <p:sp>
              <p:nvSpPr>
                <p:cNvPr id="742" name="椭圆 74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43" name="直接连接符 742"/>
                <p:cNvCxnSpPr>
                  <a:stCxn id="742" idx="2"/>
                  <a:endCxn id="74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44" name="直接连接符 743"/>
                <p:cNvCxnSpPr>
                  <a:stCxn id="742" idx="0"/>
                  <a:endCxn id="74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45" name="组合 744"/>
              <p:cNvGrpSpPr/>
              <p:nvPr/>
            </p:nvGrpSpPr>
            <p:grpSpPr>
              <a:xfrm>
                <a:off x="8041" y="9153"/>
                <a:ext cx="194" cy="151"/>
                <a:chOff x="9884" y="6230"/>
                <a:chExt cx="794" cy="724"/>
              </a:xfrm>
            </p:grpSpPr>
            <p:sp>
              <p:nvSpPr>
                <p:cNvPr id="746" name="椭圆 74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47" name="直接连接符 746"/>
                <p:cNvCxnSpPr>
                  <a:stCxn id="746" idx="2"/>
                  <a:endCxn id="74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48" name="组合 747"/>
              <p:cNvGrpSpPr/>
              <p:nvPr/>
            </p:nvGrpSpPr>
            <p:grpSpPr>
              <a:xfrm>
                <a:off x="9325" y="9228"/>
                <a:ext cx="372" cy="350"/>
                <a:chOff x="5589" y="4216"/>
                <a:chExt cx="1464" cy="1448"/>
              </a:xfrm>
            </p:grpSpPr>
            <p:sp>
              <p:nvSpPr>
                <p:cNvPr id="749" name="椭圆 74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50" name="直接连接符 749"/>
                <p:cNvCxnSpPr>
                  <a:stCxn id="749" idx="2"/>
                  <a:endCxn id="74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51" name="直接连接符 750"/>
                <p:cNvCxnSpPr>
                  <a:stCxn id="749" idx="0"/>
                  <a:endCxn id="74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52" name="组合 751"/>
              <p:cNvGrpSpPr/>
              <p:nvPr/>
            </p:nvGrpSpPr>
            <p:grpSpPr>
              <a:xfrm>
                <a:off x="9055" y="9153"/>
                <a:ext cx="194" cy="151"/>
                <a:chOff x="9884" y="6230"/>
                <a:chExt cx="794" cy="724"/>
              </a:xfrm>
            </p:grpSpPr>
            <p:sp>
              <p:nvSpPr>
                <p:cNvPr id="753" name="椭圆 75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54" name="直接连接符 753"/>
                <p:cNvCxnSpPr>
                  <a:stCxn id="753" idx="2"/>
                  <a:endCxn id="75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57" name="组合 756"/>
              <p:cNvGrpSpPr/>
              <p:nvPr/>
            </p:nvGrpSpPr>
            <p:grpSpPr>
              <a:xfrm>
                <a:off x="7780" y="9654"/>
                <a:ext cx="976" cy="1146"/>
                <a:chOff x="7093" y="3203"/>
                <a:chExt cx="1184" cy="1480"/>
              </a:xfrm>
            </p:grpSpPr>
            <p:sp>
              <p:nvSpPr>
                <p:cNvPr id="758" name="椭圆 757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9" name="矩形 758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67" name="组合 766"/>
              <p:cNvGrpSpPr/>
              <p:nvPr/>
            </p:nvGrpSpPr>
            <p:grpSpPr>
              <a:xfrm>
                <a:off x="6888" y="8882"/>
                <a:ext cx="194" cy="151"/>
                <a:chOff x="9884" y="6230"/>
                <a:chExt cx="794" cy="724"/>
              </a:xfrm>
            </p:grpSpPr>
            <p:sp>
              <p:nvSpPr>
                <p:cNvPr id="768" name="椭圆 767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69" name="直接连接符 768"/>
                <p:cNvCxnSpPr>
                  <a:stCxn id="768" idx="2"/>
                  <a:endCxn id="768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74" name="组合 773"/>
              <p:cNvGrpSpPr/>
              <p:nvPr/>
            </p:nvGrpSpPr>
            <p:grpSpPr>
              <a:xfrm>
                <a:off x="8032" y="9478"/>
                <a:ext cx="194" cy="151"/>
                <a:chOff x="9884" y="6230"/>
                <a:chExt cx="794" cy="724"/>
              </a:xfrm>
            </p:grpSpPr>
            <p:sp>
              <p:nvSpPr>
                <p:cNvPr id="775" name="椭圆 774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76" name="直接连接符 775"/>
                <p:cNvCxnSpPr>
                  <a:stCxn id="775" idx="2"/>
                  <a:endCxn id="775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1" name="组合 780"/>
              <p:cNvGrpSpPr/>
              <p:nvPr/>
            </p:nvGrpSpPr>
            <p:grpSpPr>
              <a:xfrm>
                <a:off x="7127" y="9478"/>
                <a:ext cx="194" cy="151"/>
                <a:chOff x="9884" y="6230"/>
                <a:chExt cx="794" cy="724"/>
              </a:xfrm>
            </p:grpSpPr>
            <p:sp>
              <p:nvSpPr>
                <p:cNvPr id="782" name="椭圆 781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83" name="直接连接符 782"/>
                <p:cNvCxnSpPr>
                  <a:stCxn id="782" idx="2"/>
                  <a:endCxn id="782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8" name="组合 787"/>
              <p:cNvGrpSpPr/>
              <p:nvPr/>
            </p:nvGrpSpPr>
            <p:grpSpPr>
              <a:xfrm>
                <a:off x="6832" y="9128"/>
                <a:ext cx="194" cy="151"/>
                <a:chOff x="9884" y="6230"/>
                <a:chExt cx="794" cy="724"/>
              </a:xfrm>
            </p:grpSpPr>
            <p:sp>
              <p:nvSpPr>
                <p:cNvPr id="789" name="椭圆 788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90" name="直接连接符 789"/>
                <p:cNvCxnSpPr>
                  <a:stCxn id="789" idx="2"/>
                  <a:endCxn id="789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95" name="组合 794"/>
              <p:cNvGrpSpPr/>
              <p:nvPr/>
            </p:nvGrpSpPr>
            <p:grpSpPr>
              <a:xfrm>
                <a:off x="8041" y="8957"/>
                <a:ext cx="194" cy="151"/>
                <a:chOff x="9884" y="6230"/>
                <a:chExt cx="794" cy="724"/>
              </a:xfrm>
            </p:grpSpPr>
            <p:sp>
              <p:nvSpPr>
                <p:cNvPr id="796" name="椭圆 795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97" name="直接连接符 796"/>
                <p:cNvCxnSpPr>
                  <a:stCxn id="796" idx="2"/>
                  <a:endCxn id="796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02" name="组合 801"/>
              <p:cNvGrpSpPr/>
              <p:nvPr/>
            </p:nvGrpSpPr>
            <p:grpSpPr>
              <a:xfrm>
                <a:off x="8939" y="9402"/>
                <a:ext cx="194" cy="151"/>
                <a:chOff x="9884" y="6230"/>
                <a:chExt cx="794" cy="724"/>
              </a:xfrm>
            </p:grpSpPr>
            <p:sp>
              <p:nvSpPr>
                <p:cNvPr id="803" name="椭圆 802"/>
                <p:cNvSpPr/>
                <p:nvPr/>
              </p:nvSpPr>
              <p:spPr>
                <a:xfrm>
                  <a:off x="9884" y="6230"/>
                  <a:ext cx="794" cy="724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04" name="直接连接符 803"/>
                <p:cNvCxnSpPr>
                  <a:stCxn id="803" idx="2"/>
                  <a:endCxn id="803" idx="6"/>
                </p:cNvCxnSpPr>
                <p:nvPr/>
              </p:nvCxnSpPr>
              <p:spPr>
                <a:xfrm>
                  <a:off x="9884" y="6592"/>
                  <a:ext cx="79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25" name="组合 824"/>
              <p:cNvGrpSpPr/>
              <p:nvPr/>
            </p:nvGrpSpPr>
            <p:grpSpPr>
              <a:xfrm>
                <a:off x="6912" y="9421"/>
                <a:ext cx="338" cy="914"/>
                <a:chOff x="15222" y="2302"/>
                <a:chExt cx="410" cy="1180"/>
              </a:xfrm>
            </p:grpSpPr>
            <p:cxnSp>
              <p:nvCxnSpPr>
                <p:cNvPr id="826" name="直接连接符 825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7" name="直接连接符 826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32" name="组合 831"/>
            <p:cNvGrpSpPr/>
            <p:nvPr/>
          </p:nvGrpSpPr>
          <p:grpSpPr>
            <a:xfrm>
              <a:off x="5902" y="6572"/>
              <a:ext cx="2759" cy="1397"/>
              <a:chOff x="9874" y="8594"/>
              <a:chExt cx="3335" cy="2206"/>
            </a:xfrm>
          </p:grpSpPr>
          <p:sp>
            <p:nvSpPr>
              <p:cNvPr id="755" name="椭圆 754"/>
              <p:cNvSpPr/>
              <p:nvPr/>
            </p:nvSpPr>
            <p:spPr>
              <a:xfrm rot="10800000">
                <a:off x="11879" y="8594"/>
                <a:ext cx="1331" cy="1062"/>
              </a:xfrm>
              <a:prstGeom prst="ellipse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6" name="矩形 755"/>
              <p:cNvSpPr/>
              <p:nvPr/>
            </p:nvSpPr>
            <p:spPr>
              <a:xfrm rot="10800000">
                <a:off x="9874" y="8594"/>
                <a:ext cx="2558" cy="1061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60" name="组合 759"/>
              <p:cNvGrpSpPr/>
              <p:nvPr/>
            </p:nvGrpSpPr>
            <p:grpSpPr>
              <a:xfrm>
                <a:off x="10746" y="9654"/>
                <a:ext cx="976" cy="1146"/>
                <a:chOff x="7093" y="3203"/>
                <a:chExt cx="1184" cy="1480"/>
              </a:xfrm>
            </p:grpSpPr>
            <p:sp>
              <p:nvSpPr>
                <p:cNvPr id="761" name="椭圆 760"/>
                <p:cNvSpPr/>
                <p:nvPr/>
              </p:nvSpPr>
              <p:spPr>
                <a:xfrm>
                  <a:off x="7093" y="4247"/>
                  <a:ext cx="1184" cy="436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2" name="矩形 761"/>
                <p:cNvSpPr/>
                <p:nvPr/>
              </p:nvSpPr>
              <p:spPr>
                <a:xfrm flipH="1">
                  <a:off x="7619" y="3203"/>
                  <a:ext cx="120" cy="117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63" name="组合 762"/>
              <p:cNvGrpSpPr/>
              <p:nvPr/>
            </p:nvGrpSpPr>
            <p:grpSpPr>
              <a:xfrm>
                <a:off x="10375" y="8745"/>
                <a:ext cx="372" cy="350"/>
                <a:chOff x="5589" y="4216"/>
                <a:chExt cx="1464" cy="1448"/>
              </a:xfrm>
            </p:grpSpPr>
            <p:sp>
              <p:nvSpPr>
                <p:cNvPr id="764" name="椭圆 763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65" name="直接连接符 764"/>
                <p:cNvCxnSpPr>
                  <a:stCxn id="764" idx="2"/>
                  <a:endCxn id="764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66" name="直接连接符 765"/>
                <p:cNvCxnSpPr>
                  <a:stCxn id="764" idx="0"/>
                  <a:endCxn id="764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70" name="组合 769"/>
              <p:cNvGrpSpPr/>
              <p:nvPr/>
            </p:nvGrpSpPr>
            <p:grpSpPr>
              <a:xfrm>
                <a:off x="10375" y="9228"/>
                <a:ext cx="372" cy="350"/>
                <a:chOff x="5589" y="4216"/>
                <a:chExt cx="1464" cy="1448"/>
              </a:xfrm>
            </p:grpSpPr>
            <p:sp>
              <p:nvSpPr>
                <p:cNvPr id="771" name="椭圆 770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72" name="直接连接符 771"/>
                <p:cNvCxnSpPr>
                  <a:stCxn id="771" idx="2"/>
                  <a:endCxn id="771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73" name="直接连接符 772"/>
                <p:cNvCxnSpPr>
                  <a:stCxn id="771" idx="0"/>
                  <a:endCxn id="771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77" name="组合 776"/>
              <p:cNvGrpSpPr/>
              <p:nvPr/>
            </p:nvGrpSpPr>
            <p:grpSpPr>
              <a:xfrm>
                <a:off x="11372" y="8745"/>
                <a:ext cx="372" cy="350"/>
                <a:chOff x="5589" y="4216"/>
                <a:chExt cx="1464" cy="1448"/>
              </a:xfrm>
            </p:grpSpPr>
            <p:sp>
              <p:nvSpPr>
                <p:cNvPr id="778" name="椭圆 777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79" name="直接连接符 778"/>
                <p:cNvCxnSpPr>
                  <a:stCxn id="778" idx="2"/>
                  <a:endCxn id="778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80" name="直接连接符 779"/>
                <p:cNvCxnSpPr>
                  <a:stCxn id="778" idx="0"/>
                  <a:endCxn id="778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4" name="组合 783"/>
              <p:cNvGrpSpPr/>
              <p:nvPr/>
            </p:nvGrpSpPr>
            <p:grpSpPr>
              <a:xfrm>
                <a:off x="12331" y="8779"/>
                <a:ext cx="372" cy="350"/>
                <a:chOff x="5589" y="4216"/>
                <a:chExt cx="1464" cy="1448"/>
              </a:xfrm>
            </p:grpSpPr>
            <p:sp>
              <p:nvSpPr>
                <p:cNvPr id="785" name="椭圆 784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86" name="直接连接符 785"/>
                <p:cNvCxnSpPr>
                  <a:stCxn id="785" idx="2"/>
                  <a:endCxn id="785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87" name="直接连接符 786"/>
                <p:cNvCxnSpPr>
                  <a:stCxn id="785" idx="0"/>
                  <a:endCxn id="785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91" name="组合 790"/>
              <p:cNvGrpSpPr/>
              <p:nvPr/>
            </p:nvGrpSpPr>
            <p:grpSpPr>
              <a:xfrm>
                <a:off x="11401" y="9279"/>
                <a:ext cx="372" cy="350"/>
                <a:chOff x="5589" y="4216"/>
                <a:chExt cx="1464" cy="1448"/>
              </a:xfrm>
            </p:grpSpPr>
            <p:sp>
              <p:nvSpPr>
                <p:cNvPr id="792" name="椭圆 791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793" name="直接连接符 792"/>
                <p:cNvCxnSpPr>
                  <a:stCxn id="792" idx="2"/>
                  <a:endCxn id="792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94" name="直接连接符 793"/>
                <p:cNvCxnSpPr>
                  <a:stCxn id="792" idx="0"/>
                  <a:endCxn id="792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98" name="组合 797"/>
              <p:cNvGrpSpPr/>
              <p:nvPr/>
            </p:nvGrpSpPr>
            <p:grpSpPr>
              <a:xfrm>
                <a:off x="12331" y="9242"/>
                <a:ext cx="372" cy="350"/>
                <a:chOff x="5589" y="4216"/>
                <a:chExt cx="1464" cy="1448"/>
              </a:xfrm>
            </p:grpSpPr>
            <p:sp>
              <p:nvSpPr>
                <p:cNvPr id="799" name="椭圆 798"/>
                <p:cNvSpPr/>
                <p:nvPr/>
              </p:nvSpPr>
              <p:spPr>
                <a:xfrm>
                  <a:off x="5589" y="4216"/>
                  <a:ext cx="1464" cy="1448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00" name="直接连接符 799"/>
                <p:cNvCxnSpPr>
                  <a:stCxn id="799" idx="2"/>
                  <a:endCxn id="799" idx="6"/>
                </p:cNvCxnSpPr>
                <p:nvPr/>
              </p:nvCxnSpPr>
              <p:spPr>
                <a:xfrm>
                  <a:off x="5589" y="4940"/>
                  <a:ext cx="1464" cy="0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01" name="直接连接符 800"/>
                <p:cNvCxnSpPr>
                  <a:stCxn id="799" idx="0"/>
                  <a:endCxn id="799" idx="4"/>
                </p:cNvCxnSpPr>
                <p:nvPr/>
              </p:nvCxnSpPr>
              <p:spPr>
                <a:xfrm flipH="1">
                  <a:off x="6321" y="4216"/>
                  <a:ext cx="0" cy="1448"/>
                </a:xfrm>
                <a:prstGeom prst="line">
                  <a:avLst/>
                </a:prstGeom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28" name="组合 827"/>
              <p:cNvGrpSpPr/>
              <p:nvPr/>
            </p:nvGrpSpPr>
            <p:grpSpPr>
              <a:xfrm>
                <a:off x="12597" y="9548"/>
                <a:ext cx="338" cy="914"/>
                <a:chOff x="15222" y="2302"/>
                <a:chExt cx="410" cy="1180"/>
              </a:xfrm>
            </p:grpSpPr>
            <p:cxnSp>
              <p:nvCxnSpPr>
                <p:cNvPr id="829" name="直接连接符 828"/>
                <p:cNvCxnSpPr/>
                <p:nvPr/>
              </p:nvCxnSpPr>
              <p:spPr>
                <a:xfrm flipH="1">
                  <a:off x="15222" y="2376"/>
                  <a:ext cx="220" cy="1090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0" name="直接连接符 829"/>
                <p:cNvCxnSpPr/>
                <p:nvPr/>
              </p:nvCxnSpPr>
              <p:spPr>
                <a:xfrm>
                  <a:off x="15442" y="2302"/>
                  <a:ext cx="191" cy="1181"/>
                </a:xfrm>
                <a:prstGeom prst="line">
                  <a:avLst/>
                </a:prstGeom>
                <a:ln w="53975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10" name="组合 1109"/>
            <p:cNvGrpSpPr/>
            <p:nvPr/>
          </p:nvGrpSpPr>
          <p:grpSpPr>
            <a:xfrm>
              <a:off x="2882" y="7393"/>
              <a:ext cx="211" cy="145"/>
              <a:chOff x="9884" y="6230"/>
              <a:chExt cx="794" cy="724"/>
            </a:xfrm>
          </p:grpSpPr>
          <p:sp>
            <p:nvSpPr>
              <p:cNvPr id="1111" name="椭圆 1110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12" name="直接连接符 1111"/>
              <p:cNvCxnSpPr>
                <a:stCxn id="1111" idx="2"/>
                <a:endCxn id="1111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13" name="组合 1112"/>
            <p:cNvGrpSpPr/>
            <p:nvPr/>
          </p:nvGrpSpPr>
          <p:grpSpPr>
            <a:xfrm>
              <a:off x="3277" y="7407"/>
              <a:ext cx="211" cy="145"/>
              <a:chOff x="9884" y="6230"/>
              <a:chExt cx="794" cy="724"/>
            </a:xfrm>
          </p:grpSpPr>
          <p:sp>
            <p:nvSpPr>
              <p:cNvPr id="1114" name="椭圆 1113"/>
              <p:cNvSpPr/>
              <p:nvPr/>
            </p:nvSpPr>
            <p:spPr>
              <a:xfrm>
                <a:off x="9884" y="6230"/>
                <a:ext cx="794" cy="724"/>
              </a:xfrm>
              <a:prstGeom prst="ellips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15" name="直接连接符 1114"/>
              <p:cNvCxnSpPr>
                <a:stCxn id="1114" idx="2"/>
                <a:endCxn id="1114" idx="6"/>
              </p:cNvCxnSpPr>
              <p:nvPr/>
            </p:nvCxnSpPr>
            <p:spPr>
              <a:xfrm>
                <a:off x="9884" y="6592"/>
                <a:ext cx="79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16" name="组合 1115"/>
            <p:cNvGrpSpPr/>
            <p:nvPr/>
          </p:nvGrpSpPr>
          <p:grpSpPr>
            <a:xfrm>
              <a:off x="7999" y="7451"/>
              <a:ext cx="225" cy="158"/>
              <a:chOff x="5589" y="4216"/>
              <a:chExt cx="1464" cy="1448"/>
            </a:xfrm>
          </p:grpSpPr>
          <p:sp>
            <p:nvSpPr>
              <p:cNvPr id="1117" name="椭圆 1116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18" name="直接连接符 1117"/>
              <p:cNvCxnSpPr>
                <a:stCxn id="1117" idx="2"/>
                <a:endCxn id="1117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19" name="直接连接符 1118"/>
              <p:cNvCxnSpPr>
                <a:stCxn id="1117" idx="0"/>
                <a:endCxn id="1117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20" name="组合 1119"/>
            <p:cNvGrpSpPr/>
            <p:nvPr/>
          </p:nvGrpSpPr>
          <p:grpSpPr>
            <a:xfrm>
              <a:off x="8305" y="7459"/>
              <a:ext cx="225" cy="158"/>
              <a:chOff x="5589" y="4216"/>
              <a:chExt cx="1464" cy="1448"/>
            </a:xfrm>
          </p:grpSpPr>
          <p:sp>
            <p:nvSpPr>
              <p:cNvPr id="1121" name="椭圆 1120"/>
              <p:cNvSpPr/>
              <p:nvPr/>
            </p:nvSpPr>
            <p:spPr>
              <a:xfrm>
                <a:off x="5589" y="4216"/>
                <a:ext cx="1464" cy="1448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122" name="直接连接符 1121"/>
              <p:cNvCxnSpPr>
                <a:stCxn id="1121" idx="2"/>
                <a:endCxn id="1121" idx="6"/>
              </p:cNvCxnSpPr>
              <p:nvPr/>
            </p:nvCxnSpPr>
            <p:spPr>
              <a:xfrm>
                <a:off x="5589" y="4940"/>
                <a:ext cx="1464" cy="0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23" name="直接连接符 1122"/>
              <p:cNvCxnSpPr>
                <a:stCxn id="1121" idx="0"/>
                <a:endCxn id="1121" idx="4"/>
              </p:cNvCxnSpPr>
              <p:nvPr/>
            </p:nvCxnSpPr>
            <p:spPr>
              <a:xfrm flipH="1">
                <a:off x="6321" y="4216"/>
                <a:ext cx="0" cy="1448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文本框 6"/>
          <p:cNvSpPr txBox="1"/>
          <p:nvPr/>
        </p:nvSpPr>
        <p:spPr>
          <a:xfrm>
            <a:off x="5075555" y="914400"/>
            <a:ext cx="4787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B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126490" y="914400"/>
            <a:ext cx="4787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A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2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3" nodeType="with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6" nodeType="click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8" nodeType="click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8" grpId="0"/>
      <p:bldP spid="834" grpId="1"/>
      <p:bldP spid="1090" grpId="2"/>
      <p:bldP spid="1090" grpId="4"/>
      <p:bldP spid="1091" grpId="3"/>
      <p:bldP spid="1091" grpId="5"/>
      <p:bldP spid="1092" grpId="6"/>
      <p:bldP spid="1092" grpId="7"/>
      <p:bldP spid="1093" grpId="8"/>
      <p:bldP spid="1093" grpId="9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339090" y="175895"/>
            <a:ext cx="63830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接触起电（</a:t>
            </a:r>
            <a:r>
              <a:rPr lang="en-US" altLang="zh-CN" sz="3200">
                <a:sym typeface="+mn-ea"/>
              </a:rPr>
              <a:t>3</a:t>
            </a:r>
            <a:r>
              <a:rPr lang="zh-CN" altLang="en-US" sz="3200">
                <a:sym typeface="+mn-ea"/>
              </a:rPr>
              <a:t>）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80" y="1374140"/>
            <a:ext cx="1496060" cy="2248535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575945" y="882650"/>
            <a:ext cx="1287780" cy="49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600" b="1">
                <a:solidFill>
                  <a:schemeClr val="accent1"/>
                </a:solidFill>
                <a:latin typeface="微软雅黑" charset="-122"/>
                <a:ea typeface="微软雅黑" charset="-122"/>
              </a:rPr>
              <a:t>实验：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510155" y="1645285"/>
            <a:ext cx="1289685" cy="1598295"/>
            <a:chOff x="1873" y="2565"/>
            <a:chExt cx="3854" cy="5217"/>
          </a:xfrm>
        </p:grpSpPr>
        <p:grpSp>
          <p:nvGrpSpPr>
            <p:cNvPr id="23556" name="Group 11"/>
            <p:cNvGrpSpPr/>
            <p:nvPr/>
          </p:nvGrpSpPr>
          <p:grpSpPr>
            <a:xfrm>
              <a:off x="1873" y="4040"/>
              <a:ext cx="3855" cy="3743"/>
              <a:chOff x="749" y="1616"/>
              <a:chExt cx="1542" cy="1497"/>
            </a:xfrm>
          </p:grpSpPr>
          <p:sp>
            <p:nvSpPr>
              <p:cNvPr id="23557" name="AutoShape 10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58" name="Oval 4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3559" name="Line 6"/>
            <p:cNvSpPr/>
            <p:nvPr/>
          </p:nvSpPr>
          <p:spPr>
            <a:xfrm flipH="1">
              <a:off x="3685" y="5400"/>
              <a:ext cx="110" cy="1020"/>
            </a:xfrm>
            <a:prstGeom prst="line">
              <a:avLst/>
            </a:prstGeom>
            <a:ln w="381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23560" name="Line 7"/>
            <p:cNvSpPr/>
            <p:nvPr/>
          </p:nvSpPr>
          <p:spPr>
            <a:xfrm flipH="1">
              <a:off x="3798" y="5400"/>
              <a:ext cx="0" cy="1020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23561" name="Group 12"/>
            <p:cNvGrpSpPr/>
            <p:nvPr/>
          </p:nvGrpSpPr>
          <p:grpSpPr>
            <a:xfrm>
              <a:off x="3570" y="2565"/>
              <a:ext cx="453" cy="2835"/>
              <a:chOff x="1428" y="1026"/>
              <a:chExt cx="181" cy="1134"/>
            </a:xfrm>
          </p:grpSpPr>
          <p:sp>
            <p:nvSpPr>
              <p:cNvPr id="23562" name="Line 5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140296" name="Oval 8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4127500" y="1432560"/>
            <a:ext cx="1654810" cy="1817370"/>
            <a:chOff x="6500" y="2256"/>
            <a:chExt cx="2606" cy="2862"/>
          </a:xfrm>
        </p:grpSpPr>
        <p:grpSp>
          <p:nvGrpSpPr>
            <p:cNvPr id="44" name="组合 43"/>
            <p:cNvGrpSpPr/>
            <p:nvPr/>
          </p:nvGrpSpPr>
          <p:grpSpPr>
            <a:xfrm>
              <a:off x="7706" y="2256"/>
              <a:ext cx="1401" cy="340"/>
              <a:chOff x="6285" y="2038"/>
              <a:chExt cx="2294" cy="674"/>
            </a:xfrm>
          </p:grpSpPr>
          <p:sp>
            <p:nvSpPr>
              <p:cNvPr id="5" name="矩形 4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" name="组合 18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7" name="椭圆 6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" name="直接连接符 7"/>
                <p:cNvCxnSpPr>
                  <a:stCxn id="7" idx="2"/>
                  <a:endCxn id="7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直接连接符 8"/>
                <p:cNvCxnSpPr>
                  <a:stCxn id="7" idx="0"/>
                  <a:endCxn id="7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21" name="椭圆 20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2" name="直接连接符 21"/>
                <p:cNvCxnSpPr>
                  <a:stCxn id="21" idx="2"/>
                  <a:endCxn id="21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>
                  <a:stCxn id="21" idx="0"/>
                  <a:endCxn id="21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" name="组合 23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25" name="椭圆 24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6" name="直接连接符 25"/>
                <p:cNvCxnSpPr>
                  <a:stCxn id="25" idx="2"/>
                  <a:endCxn id="25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>
                  <a:stCxn id="25" idx="0"/>
                  <a:endCxn id="25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" name="组合 27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29" name="椭圆 28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30" name="直接连接符 29"/>
                <p:cNvCxnSpPr>
                  <a:stCxn id="29" idx="2"/>
                  <a:endCxn id="29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>
                  <a:stCxn id="29" idx="0"/>
                  <a:endCxn id="29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6" name="Group 35"/>
            <p:cNvGrpSpPr/>
            <p:nvPr/>
          </p:nvGrpSpPr>
          <p:grpSpPr>
            <a:xfrm>
              <a:off x="6500" y="3230"/>
              <a:ext cx="2354" cy="1888"/>
              <a:chOff x="749" y="1616"/>
              <a:chExt cx="1542" cy="1497"/>
            </a:xfrm>
          </p:grpSpPr>
          <p:sp>
            <p:nvSpPr>
              <p:cNvPr id="23554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55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140301" name="Line 13"/>
            <p:cNvSpPr/>
            <p:nvPr/>
          </p:nvSpPr>
          <p:spPr>
            <a:xfrm flipH="1">
              <a:off x="7536" y="3917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40302" name="Line 14"/>
            <p:cNvSpPr/>
            <p:nvPr/>
          </p:nvSpPr>
          <p:spPr>
            <a:xfrm>
              <a:off x="7675" y="3917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47" name="Group 40"/>
            <p:cNvGrpSpPr/>
            <p:nvPr/>
          </p:nvGrpSpPr>
          <p:grpSpPr>
            <a:xfrm>
              <a:off x="7536" y="2486"/>
              <a:ext cx="276" cy="1430"/>
              <a:chOff x="1428" y="1026"/>
              <a:chExt cx="181" cy="1134"/>
            </a:xfrm>
          </p:grpSpPr>
          <p:sp>
            <p:nvSpPr>
              <p:cNvPr id="23574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140330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</p:grpSp>
        <p:sp>
          <p:nvSpPr>
            <p:cNvPr id="140331" name="Text Box 43"/>
            <p:cNvSpPr txBox="1"/>
            <p:nvPr/>
          </p:nvSpPr>
          <p:spPr>
            <a:xfrm>
              <a:off x="7592" y="3798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0332" name="Text Box 44"/>
            <p:cNvSpPr txBox="1"/>
            <p:nvPr/>
          </p:nvSpPr>
          <p:spPr>
            <a:xfrm>
              <a:off x="7287" y="3801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0337" name="Text Box 49"/>
            <p:cNvSpPr txBox="1"/>
            <p:nvPr/>
          </p:nvSpPr>
          <p:spPr>
            <a:xfrm>
              <a:off x="7706" y="4054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0338" name="Text Box 50"/>
            <p:cNvSpPr txBox="1"/>
            <p:nvPr/>
          </p:nvSpPr>
          <p:spPr>
            <a:xfrm>
              <a:off x="7269" y="4123"/>
              <a:ext cx="176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</p:grpSp>
      <p:sp>
        <p:nvSpPr>
          <p:cNvPr id="23584" name="Text Box 51"/>
          <p:cNvSpPr txBox="1"/>
          <p:nvPr/>
        </p:nvSpPr>
        <p:spPr>
          <a:xfrm>
            <a:off x="502285" y="3285490"/>
            <a:ext cx="1060450" cy="33718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zh-CN" altLang="en-US" sz="1600">
                <a:latin typeface="华文细黑" panose="02010600040101010101" charset="-122"/>
                <a:ea typeface="华文细黑" charset="-122"/>
              </a:rPr>
              <a:t>验电器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470660" y="1682115"/>
            <a:ext cx="9194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金属杆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470660" y="2513965"/>
            <a:ext cx="9194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金属箔</a:t>
            </a:r>
          </a:p>
        </p:txBody>
      </p:sp>
      <p:cxnSp>
        <p:nvCxnSpPr>
          <p:cNvPr id="51" name="直接连接符 50"/>
          <p:cNvCxnSpPr>
            <a:endCxn id="49" idx="1"/>
          </p:cNvCxnSpPr>
          <p:nvPr/>
        </p:nvCxnSpPr>
        <p:spPr>
          <a:xfrm flipV="1">
            <a:off x="966470" y="1866265"/>
            <a:ext cx="504190" cy="36258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>
            <a:endCxn id="50" idx="1"/>
          </p:cNvCxnSpPr>
          <p:nvPr/>
        </p:nvCxnSpPr>
        <p:spPr>
          <a:xfrm>
            <a:off x="968375" y="2679700"/>
            <a:ext cx="502285" cy="1841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52"/>
          <p:cNvSpPr txBox="1"/>
          <p:nvPr/>
        </p:nvSpPr>
        <p:spPr>
          <a:xfrm>
            <a:off x="6434455" y="1061085"/>
            <a:ext cx="563753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</a:rPr>
              <a:t>1.</a:t>
            </a:r>
            <a:r>
              <a:rPr lang="zh-CN" altLang="en-US" sz="2400">
                <a:solidFill>
                  <a:srgbClr val="FF0000"/>
                </a:solidFill>
              </a:rPr>
              <a:t>接触起电：</a:t>
            </a:r>
            <a:r>
              <a:rPr lang="zh-CN" altLang="en-US" sz="2400"/>
              <a:t>带电物体接触另一个物体，电荷会转移到这个物体上，使这个物体带电。</a:t>
            </a:r>
          </a:p>
        </p:txBody>
      </p:sp>
      <p:sp>
        <p:nvSpPr>
          <p:cNvPr id="1092" name="文本框 1091"/>
          <p:cNvSpPr txBox="1"/>
          <p:nvPr/>
        </p:nvSpPr>
        <p:spPr>
          <a:xfrm>
            <a:off x="6376035" y="2826385"/>
            <a:ext cx="583882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sym typeface="+mn-ea"/>
              </a:rPr>
              <a:t>想一想：</a:t>
            </a:r>
            <a:r>
              <a:rPr lang="zh-CN" altLang="zh-CN" sz="2400">
                <a:sym typeface="+mn-ea"/>
              </a:rPr>
              <a:t>是产生新的电荷了吗</a:t>
            </a:r>
            <a:r>
              <a:rPr lang="zh-CN" altLang="en-US" sz="2400">
                <a:sym typeface="+mn-ea"/>
              </a:rPr>
              <a:t>？</a:t>
            </a:r>
            <a:r>
              <a:rPr lang="zh-CN" altLang="en-US" sz="2400">
                <a:solidFill>
                  <a:schemeClr val="tx1"/>
                </a:solidFill>
                <a:sym typeface="+mn-ea"/>
              </a:rPr>
              <a:t>接触</a:t>
            </a:r>
            <a:r>
              <a:rPr lang="zh-CN" altLang="en-US" sz="2400">
                <a:sym typeface="+mn-ea"/>
              </a:rPr>
              <a:t>起电有什么特点</a:t>
            </a:r>
            <a:r>
              <a:rPr lang="en-US" sz="2400">
                <a:sym typeface="+mn-ea"/>
              </a:rPr>
              <a:t>?</a:t>
            </a:r>
            <a:endParaRPr lang="en-US" sz="2400"/>
          </a:p>
        </p:txBody>
      </p:sp>
      <p:sp>
        <p:nvSpPr>
          <p:cNvPr id="1093" name="文本框 1092"/>
          <p:cNvSpPr txBox="1"/>
          <p:nvPr/>
        </p:nvSpPr>
        <p:spPr>
          <a:xfrm>
            <a:off x="6523990" y="3656330"/>
            <a:ext cx="531558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00000"/>
              </a:lnSpc>
              <a:buClrTx/>
              <a:buSzTx/>
              <a:buFontTx/>
            </a:pPr>
            <a:r>
              <a:rPr lang="en-US" altLang="zh-CN"/>
              <a:t>     </a:t>
            </a:r>
            <a:r>
              <a:rPr lang="zh-CN" altLang="en-US" sz="2000"/>
              <a:t>并没有产生新的电荷，而是电荷从一个物体转移到了另一物体</a:t>
            </a:r>
          </a:p>
        </p:txBody>
      </p:sp>
      <p:sp>
        <p:nvSpPr>
          <p:cNvPr id="140340" name="Text Box 52"/>
          <p:cNvSpPr txBox="1"/>
          <p:nvPr/>
        </p:nvSpPr>
        <p:spPr>
          <a:xfrm>
            <a:off x="6434455" y="4527550"/>
            <a:ext cx="57810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pPr algn="l"/>
            <a:r>
              <a:rPr lang="zh-CN" altLang="en-US" sz="2400">
                <a:solidFill>
                  <a:srgbClr val="FF0000"/>
                </a:solidFill>
              </a:rPr>
              <a:t>图</a:t>
            </a:r>
            <a:r>
              <a:rPr lang="en-US" altLang="zh-CN" sz="2400">
                <a:solidFill>
                  <a:srgbClr val="FF0000"/>
                </a:solidFill>
              </a:rPr>
              <a:t>3</a:t>
            </a:r>
            <a:r>
              <a:rPr lang="zh-CN" altLang="en-US" sz="2400">
                <a:solidFill>
                  <a:srgbClr val="FF0000"/>
                </a:solidFill>
              </a:rPr>
              <a:t> </a:t>
            </a:r>
            <a:r>
              <a:rPr lang="zh-CN" altLang="en-US" sz="2400"/>
              <a:t>是当带电体靠近但不接触导体棒的上端 时,观察发现金属箔片也会张开，为什么？</a:t>
            </a:r>
          </a:p>
        </p:txBody>
      </p:sp>
      <p:grpSp>
        <p:nvGrpSpPr>
          <p:cNvPr id="115" name="组合 114"/>
          <p:cNvGrpSpPr/>
          <p:nvPr/>
        </p:nvGrpSpPr>
        <p:grpSpPr>
          <a:xfrm>
            <a:off x="2326005" y="3712845"/>
            <a:ext cx="1737995" cy="1864360"/>
            <a:chOff x="3663" y="5847"/>
            <a:chExt cx="2737" cy="2936"/>
          </a:xfrm>
        </p:grpSpPr>
        <p:grpSp>
          <p:nvGrpSpPr>
            <p:cNvPr id="84" name="组合 83"/>
            <p:cNvGrpSpPr/>
            <p:nvPr/>
          </p:nvGrpSpPr>
          <p:grpSpPr>
            <a:xfrm>
              <a:off x="5000" y="5847"/>
              <a:ext cx="1401" cy="340"/>
              <a:chOff x="6285" y="2038"/>
              <a:chExt cx="2294" cy="674"/>
            </a:xfrm>
          </p:grpSpPr>
          <p:sp>
            <p:nvSpPr>
              <p:cNvPr id="85" name="矩形 84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7" name="组合 86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88" name="椭圆 87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9" name="直接连接符 88"/>
                <p:cNvCxnSpPr>
                  <a:stCxn id="88" idx="2"/>
                  <a:endCxn id="88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0" name="直接连接符 89"/>
                <p:cNvCxnSpPr>
                  <a:stCxn id="88" idx="0"/>
                  <a:endCxn id="88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1" name="组合 90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92" name="椭圆 91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3" name="直接连接符 92"/>
                <p:cNvCxnSpPr>
                  <a:stCxn id="92" idx="2"/>
                  <a:endCxn id="92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直接连接符 93"/>
                <p:cNvCxnSpPr>
                  <a:stCxn id="92" idx="0"/>
                  <a:endCxn id="92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5" name="组合 94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97" name="直接连接符 96"/>
                <p:cNvCxnSpPr>
                  <a:stCxn id="96" idx="2"/>
                  <a:endCxn id="96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直接连接符 97"/>
                <p:cNvCxnSpPr>
                  <a:stCxn id="96" idx="0"/>
                  <a:endCxn id="96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9" name="组合 98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100" name="椭圆 99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01" name="直接连接符 100"/>
                <p:cNvCxnSpPr>
                  <a:stCxn id="100" idx="2"/>
                  <a:endCxn id="100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直接连接符 101"/>
                <p:cNvCxnSpPr>
                  <a:stCxn id="100" idx="0"/>
                  <a:endCxn id="100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03" name="Group 35"/>
            <p:cNvGrpSpPr/>
            <p:nvPr/>
          </p:nvGrpSpPr>
          <p:grpSpPr>
            <a:xfrm>
              <a:off x="3663" y="6895"/>
              <a:ext cx="2354" cy="1888"/>
              <a:chOff x="749" y="1616"/>
              <a:chExt cx="1542" cy="1497"/>
            </a:xfrm>
          </p:grpSpPr>
          <p:sp>
            <p:nvSpPr>
              <p:cNvPr id="104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5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106" name="Line 13"/>
            <p:cNvSpPr/>
            <p:nvPr/>
          </p:nvSpPr>
          <p:spPr>
            <a:xfrm flipH="1">
              <a:off x="4699" y="7582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7" name="Line 14"/>
            <p:cNvSpPr/>
            <p:nvPr/>
          </p:nvSpPr>
          <p:spPr>
            <a:xfrm>
              <a:off x="4838" y="7582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108" name="Group 40"/>
            <p:cNvGrpSpPr/>
            <p:nvPr/>
          </p:nvGrpSpPr>
          <p:grpSpPr>
            <a:xfrm>
              <a:off x="4699" y="6151"/>
              <a:ext cx="276" cy="1430"/>
              <a:chOff x="1428" y="1026"/>
              <a:chExt cx="181" cy="1134"/>
            </a:xfrm>
          </p:grpSpPr>
          <p:sp>
            <p:nvSpPr>
              <p:cNvPr id="109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110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</p:grpSp>
      </p:grpSp>
      <p:grpSp>
        <p:nvGrpSpPr>
          <p:cNvPr id="155" name="组合 154"/>
          <p:cNvGrpSpPr/>
          <p:nvPr/>
        </p:nvGrpSpPr>
        <p:grpSpPr>
          <a:xfrm>
            <a:off x="4290060" y="3637280"/>
            <a:ext cx="1759585" cy="1933575"/>
            <a:chOff x="6756" y="5728"/>
            <a:chExt cx="2771" cy="3045"/>
          </a:xfrm>
        </p:grpSpPr>
        <p:grpSp>
          <p:nvGrpSpPr>
            <p:cNvPr id="117" name="组合 116"/>
            <p:cNvGrpSpPr/>
            <p:nvPr/>
          </p:nvGrpSpPr>
          <p:grpSpPr>
            <a:xfrm>
              <a:off x="8127" y="5822"/>
              <a:ext cx="1401" cy="340"/>
              <a:chOff x="6285" y="2038"/>
              <a:chExt cx="2294" cy="674"/>
            </a:xfrm>
          </p:grpSpPr>
          <p:sp>
            <p:nvSpPr>
              <p:cNvPr id="118" name="矩形 117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0" name="组合 119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121" name="椭圆 120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22" name="直接连接符 121"/>
                <p:cNvCxnSpPr>
                  <a:stCxn id="121" idx="2"/>
                  <a:endCxn id="121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直接连接符 122"/>
                <p:cNvCxnSpPr>
                  <a:stCxn id="121" idx="0"/>
                  <a:endCxn id="121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4" name="组合 123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125" name="椭圆 124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26" name="直接连接符 125"/>
                <p:cNvCxnSpPr>
                  <a:stCxn id="125" idx="2"/>
                  <a:endCxn id="125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直接连接符 126"/>
                <p:cNvCxnSpPr>
                  <a:stCxn id="125" idx="0"/>
                  <a:endCxn id="125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8" name="组合 127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129" name="椭圆 128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30" name="直接连接符 129"/>
                <p:cNvCxnSpPr>
                  <a:stCxn id="129" idx="2"/>
                  <a:endCxn id="129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直接连接符 130"/>
                <p:cNvCxnSpPr>
                  <a:stCxn id="129" idx="0"/>
                  <a:endCxn id="129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2" name="组合 131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133" name="椭圆 132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34" name="直接连接符 133"/>
                <p:cNvCxnSpPr>
                  <a:stCxn id="133" idx="2"/>
                  <a:endCxn id="133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5" name="直接连接符 134"/>
                <p:cNvCxnSpPr>
                  <a:stCxn id="133" idx="0"/>
                  <a:endCxn id="133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6" name="Group 35"/>
            <p:cNvGrpSpPr/>
            <p:nvPr/>
          </p:nvGrpSpPr>
          <p:grpSpPr>
            <a:xfrm>
              <a:off x="6756" y="6885"/>
              <a:ext cx="2354" cy="1888"/>
              <a:chOff x="749" y="1616"/>
              <a:chExt cx="1542" cy="1497"/>
            </a:xfrm>
          </p:grpSpPr>
          <p:sp>
            <p:nvSpPr>
              <p:cNvPr id="137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8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139" name="Line 13"/>
            <p:cNvSpPr/>
            <p:nvPr/>
          </p:nvSpPr>
          <p:spPr>
            <a:xfrm flipH="1">
              <a:off x="7792" y="7572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40" name="Line 14"/>
            <p:cNvSpPr/>
            <p:nvPr/>
          </p:nvSpPr>
          <p:spPr>
            <a:xfrm>
              <a:off x="7931" y="7572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141" name="Group 40"/>
            <p:cNvGrpSpPr/>
            <p:nvPr/>
          </p:nvGrpSpPr>
          <p:grpSpPr>
            <a:xfrm>
              <a:off x="7792" y="6141"/>
              <a:ext cx="276" cy="1430"/>
              <a:chOff x="1428" y="1026"/>
              <a:chExt cx="181" cy="1134"/>
            </a:xfrm>
          </p:grpSpPr>
          <p:sp>
            <p:nvSpPr>
              <p:cNvPr id="142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143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</p:grpSp>
        <p:sp>
          <p:nvSpPr>
            <p:cNvPr id="144" name="Text Box 43"/>
            <p:cNvSpPr txBox="1"/>
            <p:nvPr/>
          </p:nvSpPr>
          <p:spPr>
            <a:xfrm>
              <a:off x="7848" y="7453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5" name="Text Box 44"/>
            <p:cNvSpPr txBox="1"/>
            <p:nvPr/>
          </p:nvSpPr>
          <p:spPr>
            <a:xfrm>
              <a:off x="7543" y="7456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6" name="Text Box 49"/>
            <p:cNvSpPr txBox="1"/>
            <p:nvPr/>
          </p:nvSpPr>
          <p:spPr>
            <a:xfrm>
              <a:off x="7962" y="7709"/>
              <a:ext cx="30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7" name="Text Box 50"/>
            <p:cNvSpPr txBox="1"/>
            <p:nvPr/>
          </p:nvSpPr>
          <p:spPr>
            <a:xfrm>
              <a:off x="7525" y="7778"/>
              <a:ext cx="176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51" name="Text Box 50"/>
            <p:cNvSpPr txBox="1"/>
            <p:nvPr/>
          </p:nvSpPr>
          <p:spPr>
            <a:xfrm>
              <a:off x="7444" y="5815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-</a:t>
              </a:r>
            </a:p>
          </p:txBody>
        </p:sp>
        <p:sp>
          <p:nvSpPr>
            <p:cNvPr id="152" name="Text Box 50"/>
            <p:cNvSpPr txBox="1"/>
            <p:nvPr/>
          </p:nvSpPr>
          <p:spPr>
            <a:xfrm>
              <a:off x="7982" y="6025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-</a:t>
              </a:r>
            </a:p>
          </p:txBody>
        </p:sp>
        <p:sp>
          <p:nvSpPr>
            <p:cNvPr id="153" name="Text Box 50"/>
            <p:cNvSpPr txBox="1"/>
            <p:nvPr/>
          </p:nvSpPr>
          <p:spPr>
            <a:xfrm>
              <a:off x="7706" y="5728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-</a:t>
              </a:r>
            </a:p>
          </p:txBody>
        </p:sp>
        <p:sp>
          <p:nvSpPr>
            <p:cNvPr id="154" name="Text Box 50"/>
            <p:cNvSpPr txBox="1"/>
            <p:nvPr/>
          </p:nvSpPr>
          <p:spPr>
            <a:xfrm>
              <a:off x="7592" y="6079"/>
              <a:ext cx="395" cy="5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-</a:t>
              </a:r>
            </a:p>
          </p:txBody>
        </p:sp>
      </p:grpSp>
      <p:pic>
        <p:nvPicPr>
          <p:cNvPr id="156" name="图片 1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285" y="3836035"/>
            <a:ext cx="1333500" cy="1857375"/>
          </a:xfrm>
          <a:prstGeom prst="rect">
            <a:avLst/>
          </a:prstGeom>
        </p:spPr>
      </p:pic>
      <p:sp>
        <p:nvSpPr>
          <p:cNvPr id="158" name="Text Box 51"/>
          <p:cNvSpPr txBox="1"/>
          <p:nvPr/>
        </p:nvSpPr>
        <p:spPr>
          <a:xfrm>
            <a:off x="688340" y="5693410"/>
            <a:ext cx="1060450" cy="33718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zh-CN" altLang="en-US" sz="1600">
                <a:latin typeface="华文细黑" panose="02010600040101010101" charset="-122"/>
                <a:ea typeface="华文细黑" charset="-122"/>
              </a:rPr>
              <a:t>静电计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1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4" nodeType="click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6" nodeType="with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40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2"/>
      <p:bldP spid="1092" grpId="1"/>
      <p:bldP spid="1092" grpId="3"/>
      <p:bldP spid="1093" grpId="4"/>
      <p:bldP spid="1093" grpId="5"/>
      <p:bldP spid="140340" grpId="6"/>
      <p:bldP spid="140340" grpId="7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156845"/>
            <a:ext cx="795782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三、起电方式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接触起电（</a:t>
            </a:r>
            <a:r>
              <a:rPr lang="en-US" altLang="zh-CN" sz="3200">
                <a:sym typeface="+mn-ea"/>
              </a:rPr>
              <a:t>3</a:t>
            </a:r>
            <a:r>
              <a:rPr lang="zh-CN" altLang="en-US" sz="3200">
                <a:sym typeface="+mn-ea"/>
              </a:rPr>
              <a:t>）</a:t>
            </a:r>
            <a:r>
              <a:rPr lang="en-US" altLang="zh-CN" sz="3200">
                <a:sym typeface="+mn-ea"/>
              </a:rPr>
              <a:t>--</a:t>
            </a:r>
            <a:r>
              <a:rPr lang="zh-CN" altLang="en-US" sz="3200">
                <a:sym typeface="+mn-ea"/>
              </a:rPr>
              <a:t>电荷分配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79730" y="1122680"/>
            <a:ext cx="61194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/>
              <a:t>完全相同的带电金属球接触时电荷量的分配</a:t>
            </a:r>
          </a:p>
        </p:txBody>
      </p:sp>
      <p:grpSp>
        <p:nvGrpSpPr>
          <p:cNvPr id="3" name="Group 57"/>
          <p:cNvGrpSpPr/>
          <p:nvPr/>
        </p:nvGrpSpPr>
        <p:grpSpPr>
          <a:xfrm>
            <a:off x="184468" y="1781175"/>
            <a:ext cx="4794250" cy="1450975"/>
            <a:chOff x="793" y="1298"/>
            <a:chExt cx="3020" cy="914"/>
          </a:xfrm>
        </p:grpSpPr>
        <p:sp>
          <p:nvSpPr>
            <p:cNvPr id="17411" name="Line 8"/>
            <p:cNvSpPr/>
            <p:nvPr/>
          </p:nvSpPr>
          <p:spPr>
            <a:xfrm>
              <a:off x="2147" y="1795"/>
              <a:ext cx="166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7412" name="Text Box 9"/>
            <p:cNvSpPr txBox="1"/>
            <p:nvPr/>
          </p:nvSpPr>
          <p:spPr>
            <a:xfrm>
              <a:off x="2419" y="1298"/>
              <a:ext cx="112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itchFamily="34" charset="0"/>
                  <a:ea typeface="华文新魏"/>
                </a:rPr>
                <a:t>接触后</a:t>
              </a:r>
            </a:p>
          </p:txBody>
        </p:sp>
        <p:sp>
          <p:nvSpPr>
            <p:cNvPr id="17413" name="Text Box 10"/>
            <p:cNvSpPr txBox="1"/>
            <p:nvPr/>
          </p:nvSpPr>
          <p:spPr>
            <a:xfrm>
              <a:off x="2458" y="1847"/>
              <a:ext cx="11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itchFamily="34" charset="0"/>
                  <a:ea typeface="华文新魏"/>
                </a:rPr>
                <a:t>再分开</a:t>
              </a:r>
            </a:p>
          </p:txBody>
        </p:sp>
        <p:sp>
          <p:nvSpPr>
            <p:cNvPr id="17414" name="Text Box 11"/>
            <p:cNvSpPr txBox="1"/>
            <p:nvPr/>
          </p:nvSpPr>
          <p:spPr>
            <a:xfrm>
              <a:off x="793" y="1589"/>
              <a:ext cx="59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66"/>
                  </a:solidFill>
                  <a:latin typeface="Arial" pitchFamily="34" charset="0"/>
                  <a:ea typeface="宋体" pitchFamily="2" charset="-122"/>
                </a:rPr>
                <a:t>+Q</a:t>
              </a:r>
            </a:p>
          </p:txBody>
        </p:sp>
        <p:sp>
          <p:nvSpPr>
            <p:cNvPr id="120849" name="Oval 17"/>
            <p:cNvSpPr>
              <a:spLocks noChangeArrowheads="1"/>
            </p:cNvSpPr>
            <p:nvPr/>
          </p:nvSpPr>
          <p:spPr bwMode="auto">
            <a:xfrm>
              <a:off x="1470" y="1464"/>
              <a:ext cx="638" cy="62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20861" name="Oval 29"/>
            <p:cNvSpPr>
              <a:spLocks noChangeArrowheads="1"/>
            </p:cNvSpPr>
            <p:nvPr/>
          </p:nvSpPr>
          <p:spPr bwMode="auto">
            <a:xfrm>
              <a:off x="793" y="1464"/>
              <a:ext cx="638" cy="62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+Q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192088" y="4394200"/>
            <a:ext cx="5340350" cy="1563688"/>
            <a:chOff x="793" y="2354"/>
            <a:chExt cx="3364" cy="985"/>
          </a:xfrm>
        </p:grpSpPr>
        <p:sp>
          <p:nvSpPr>
            <p:cNvPr id="17418" name="Line 31"/>
            <p:cNvSpPr/>
            <p:nvPr/>
          </p:nvSpPr>
          <p:spPr>
            <a:xfrm>
              <a:off x="2329" y="2920"/>
              <a:ext cx="147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7419" name="Text Box 32"/>
            <p:cNvSpPr txBox="1"/>
            <p:nvPr/>
          </p:nvSpPr>
          <p:spPr>
            <a:xfrm>
              <a:off x="2471" y="2354"/>
              <a:ext cx="167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itchFamily="34" charset="0"/>
                  <a:ea typeface="华文新魏"/>
                </a:rPr>
                <a:t>接触后</a:t>
              </a:r>
            </a:p>
          </p:txBody>
        </p:sp>
        <p:sp>
          <p:nvSpPr>
            <p:cNvPr id="17420" name="Text Box 33"/>
            <p:cNvSpPr txBox="1"/>
            <p:nvPr/>
          </p:nvSpPr>
          <p:spPr>
            <a:xfrm>
              <a:off x="2487" y="2975"/>
              <a:ext cx="1670" cy="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Arial" pitchFamily="34" charset="0"/>
                  <a:ea typeface="华文新魏"/>
                </a:rPr>
                <a:t>再分开</a:t>
              </a:r>
            </a:p>
          </p:txBody>
        </p:sp>
        <p:sp>
          <p:nvSpPr>
            <p:cNvPr id="120866" name="Oval 34"/>
            <p:cNvSpPr>
              <a:spLocks noChangeArrowheads="1"/>
            </p:cNvSpPr>
            <p:nvPr/>
          </p:nvSpPr>
          <p:spPr bwMode="auto">
            <a:xfrm>
              <a:off x="793" y="2528"/>
              <a:ext cx="631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+</a:t>
              </a: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Q</a:t>
              </a:r>
            </a:p>
          </p:txBody>
        </p:sp>
        <p:sp>
          <p:nvSpPr>
            <p:cNvPr id="120867" name="Oval 35"/>
            <p:cNvSpPr>
              <a:spLocks noChangeArrowheads="1"/>
            </p:cNvSpPr>
            <p:nvPr/>
          </p:nvSpPr>
          <p:spPr bwMode="auto">
            <a:xfrm>
              <a:off x="1541" y="2528"/>
              <a:ext cx="630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-3Q</a:t>
              </a:r>
            </a:p>
          </p:txBody>
        </p:sp>
      </p:grpSp>
      <p:grpSp>
        <p:nvGrpSpPr>
          <p:cNvPr id="6" name="Group 62"/>
          <p:cNvGrpSpPr/>
          <p:nvPr/>
        </p:nvGrpSpPr>
        <p:grpSpPr>
          <a:xfrm>
            <a:off x="5093970" y="4774565"/>
            <a:ext cx="2251075" cy="1036638"/>
            <a:chOff x="3866" y="2528"/>
            <a:chExt cx="1418" cy="653"/>
          </a:xfrm>
        </p:grpSpPr>
        <p:sp>
          <p:nvSpPr>
            <p:cNvPr id="120875" name="Oval 43"/>
            <p:cNvSpPr>
              <a:spLocks noChangeArrowheads="1"/>
            </p:cNvSpPr>
            <p:nvPr/>
          </p:nvSpPr>
          <p:spPr bwMode="auto">
            <a:xfrm>
              <a:off x="3866" y="2528"/>
              <a:ext cx="630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-Q</a:t>
              </a:r>
            </a:p>
          </p:txBody>
        </p:sp>
        <p:sp>
          <p:nvSpPr>
            <p:cNvPr id="120876" name="Oval 44"/>
            <p:cNvSpPr>
              <a:spLocks noChangeArrowheads="1"/>
            </p:cNvSpPr>
            <p:nvPr/>
          </p:nvSpPr>
          <p:spPr bwMode="auto">
            <a:xfrm>
              <a:off x="4654" y="2529"/>
              <a:ext cx="630" cy="65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0066"/>
                  </a:solidFill>
                  <a:effectLst/>
                  <a:uLnTx/>
                  <a:uFillTx/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-Q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224145" y="2136775"/>
            <a:ext cx="2197100" cy="1005840"/>
            <a:chOff x="8227" y="3365"/>
            <a:chExt cx="3460" cy="1584"/>
          </a:xfrm>
        </p:grpSpPr>
        <p:grpSp>
          <p:nvGrpSpPr>
            <p:cNvPr id="7" name="Group 60"/>
            <p:cNvGrpSpPr/>
            <p:nvPr/>
          </p:nvGrpSpPr>
          <p:grpSpPr>
            <a:xfrm>
              <a:off x="8227" y="3365"/>
              <a:ext cx="3460" cy="1585"/>
              <a:chOff x="3900" y="1422"/>
              <a:chExt cx="1384" cy="634"/>
            </a:xfrm>
          </p:grpSpPr>
          <p:sp>
            <p:nvSpPr>
              <p:cNvPr id="120845" name="Oval 13"/>
              <p:cNvSpPr>
                <a:spLocks noChangeArrowheads="1"/>
              </p:cNvSpPr>
              <p:nvPr/>
            </p:nvSpPr>
            <p:spPr bwMode="auto">
              <a:xfrm>
                <a:off x="3900" y="1422"/>
                <a:ext cx="658" cy="62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200" b="1" i="0" u="none" strike="noStrike" kern="1200" cap="none" spc="0" normalizeH="0" baseline="0" noProof="0">
                    <a:ln>
                      <a:noFill/>
                    </a:ln>
                    <a:solidFill>
                      <a:srgbClr val="FF6600"/>
                    </a:solidFill>
                    <a:effectLst/>
                    <a:uLnTx/>
                    <a:uFillTx/>
                    <a:latin typeface="黑体" pitchFamily="49" charset="-122"/>
                    <a:ea typeface="黑体" pitchFamily="49" charset="-122"/>
                    <a:cs typeface="黑体" panose="02010609060101010101" pitchFamily="49" charset="-122"/>
                  </a:rPr>
                  <a:t>　Ｑ</a:t>
                </a:r>
              </a:p>
            </p:txBody>
          </p:sp>
          <p:sp>
            <p:nvSpPr>
              <p:cNvPr id="120890" name="Oval 58"/>
              <p:cNvSpPr>
                <a:spLocks noChangeArrowheads="1"/>
              </p:cNvSpPr>
              <p:nvPr/>
            </p:nvSpPr>
            <p:spPr bwMode="auto">
              <a:xfrm>
                <a:off x="4626" y="1434"/>
                <a:ext cx="658" cy="622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200" b="1" i="0" u="none" strike="noStrike" kern="1200" cap="none" spc="0" normalizeH="0" baseline="0" noProof="0">
                    <a:ln>
                      <a:noFill/>
                    </a:ln>
                    <a:solidFill>
                      <a:srgbClr val="FF6600"/>
                    </a:solidFill>
                    <a:effectLst/>
                    <a:uLnTx/>
                    <a:uFillTx/>
                    <a:latin typeface="黑体" pitchFamily="49" charset="-122"/>
                    <a:ea typeface="黑体" pitchFamily="49" charset="-122"/>
                    <a:cs typeface="黑体" panose="02010609060101010101" pitchFamily="49" charset="-122"/>
                  </a:rPr>
                  <a:t>　Ｑ</a:t>
                </a:r>
              </a:p>
            </p:txBody>
          </p:sp>
        </p:grpSp>
        <p:graphicFrame>
          <p:nvGraphicFramePr>
            <p:cNvPr id="8" name="对象 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547" y="3464"/>
            <a:ext cx="525" cy="13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r:id="rId4" imgW="0" imgH="0" progId="Equation.KSEE3">
                    <p:embed/>
                  </p:oleObj>
                </mc:Choice>
                <mc:Fallback>
                  <p:oleObj r:id="rId4" imgW="0" imgH="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8547" y="3464"/>
                          <a:ext cx="525" cy="13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对象 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370" y="3494"/>
            <a:ext cx="525" cy="13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r:id="rId6" imgW="0" imgH="0" progId="Equation.KSEE3">
                    <p:embed/>
                  </p:oleObj>
                </mc:Choice>
                <mc:Fallback>
                  <p:oleObj r:id="rId6" imgW="0" imgH="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0370" y="3494"/>
                          <a:ext cx="525" cy="13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" name="文本框 10"/>
          <p:cNvSpPr txBox="1"/>
          <p:nvPr/>
        </p:nvSpPr>
        <p:spPr>
          <a:xfrm>
            <a:off x="7958455" y="885190"/>
            <a:ext cx="423354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>
                <a:solidFill>
                  <a:srgbClr val="FF0000"/>
                </a:solidFill>
              </a:rPr>
              <a:t>想一想：</a:t>
            </a:r>
            <a:r>
              <a:rPr lang="zh-CN" altLang="en-US" sz="2000"/>
              <a:t>有三个完全一样的绝缘金属球，A球带的电荷量为q，B、C均不带电。现要使B球带的电荷量为3q/8，应该怎么办？</a:t>
            </a:r>
          </a:p>
        </p:txBody>
      </p:sp>
      <p:graphicFrame>
        <p:nvGraphicFramePr>
          <p:cNvPr id="16" name="对象 1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3555" y="3320415"/>
          <a:ext cx="6771640" cy="768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7" imgW="0" imgH="0" progId="Equation.KSEE3">
                  <p:embed/>
                </p:oleObj>
              </mc:Choice>
              <mc:Fallback>
                <p:oleObj r:id="rId7" imgW="0" imgH="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3555" y="3320415"/>
                        <a:ext cx="6771640" cy="7689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54660" y="5958205"/>
          <a:ext cx="6869430" cy="7689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r:id="rId9" imgW="0" imgH="0" progId="Equation.KSEE3">
                  <p:embed/>
                </p:oleObj>
              </mc:Choice>
              <mc:Fallback>
                <p:oleObj r:id="rId9" imgW="0" imgH="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54660" y="5958205"/>
                        <a:ext cx="6869430" cy="7689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" name="组合 21"/>
          <p:cNvGrpSpPr/>
          <p:nvPr/>
        </p:nvGrpSpPr>
        <p:grpSpPr>
          <a:xfrm>
            <a:off x="8443595" y="2952115"/>
            <a:ext cx="3064510" cy="970915"/>
            <a:chOff x="13297" y="4649"/>
            <a:chExt cx="4826" cy="1529"/>
          </a:xfrm>
        </p:grpSpPr>
        <p:sp>
          <p:nvSpPr>
            <p:cNvPr id="12" name="Oval 29"/>
            <p:cNvSpPr>
              <a:spLocks noChangeArrowheads="1"/>
            </p:cNvSpPr>
            <p:nvPr/>
          </p:nvSpPr>
          <p:spPr bwMode="auto">
            <a:xfrm>
              <a:off x="13297" y="5229"/>
              <a:ext cx="1026" cy="94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rgbClr val="FF6600"/>
                  </a:solidFill>
                  <a:effectLst/>
                  <a:uLnTx/>
                  <a:uFillTx/>
                  <a:latin typeface="黑体" pitchFamily="49" charset="-122"/>
                  <a:ea typeface="黑体" pitchFamily="49" charset="-122"/>
                  <a:cs typeface="黑体" panose="02010609060101010101" pitchFamily="49" charset="-122"/>
                </a:rPr>
                <a:t>+q</a:t>
              </a:r>
            </a:p>
          </p:txBody>
        </p:sp>
        <p:sp>
          <p:nvSpPr>
            <p:cNvPr id="13" name="Oval 29"/>
            <p:cNvSpPr>
              <a:spLocks noChangeArrowheads="1"/>
            </p:cNvSpPr>
            <p:nvPr/>
          </p:nvSpPr>
          <p:spPr bwMode="auto">
            <a:xfrm>
              <a:off x="15102" y="5229"/>
              <a:ext cx="1026" cy="94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anose="02010609060101010101" pitchFamily="49" charset="-122"/>
              </a:endParaRPr>
            </a:p>
          </p:txBody>
        </p:sp>
        <p:sp>
          <p:nvSpPr>
            <p:cNvPr id="14" name="Oval 29"/>
            <p:cNvSpPr>
              <a:spLocks noChangeArrowheads="1"/>
            </p:cNvSpPr>
            <p:nvPr/>
          </p:nvSpPr>
          <p:spPr bwMode="auto">
            <a:xfrm>
              <a:off x="17097" y="5230"/>
              <a:ext cx="1026" cy="948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黑体" panose="02010609060101010101" pitchFamily="49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562" y="4649"/>
              <a:ext cx="496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>
                  <a:sym typeface="+mn-ea"/>
                </a:rPr>
                <a:t>A</a:t>
              </a: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5373" y="4650"/>
              <a:ext cx="484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>
                  <a:sym typeface="+mn-ea"/>
                </a:rPr>
                <a:t>B</a:t>
              </a:r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7370" y="4650"/>
              <a:ext cx="480" cy="58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altLang="en-US">
                  <a:sym typeface="+mn-ea"/>
                </a:rPr>
                <a:t>C</a:t>
              </a:r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326755" y="4131945"/>
            <a:ext cx="2965450" cy="2541905"/>
            <a:chOff x="13113" y="6507"/>
            <a:chExt cx="4670" cy="4003"/>
          </a:xfrm>
        </p:grpSpPr>
        <p:sp>
          <p:nvSpPr>
            <p:cNvPr id="47" name="文本框 46"/>
            <p:cNvSpPr txBox="1"/>
            <p:nvPr/>
          </p:nvSpPr>
          <p:spPr>
            <a:xfrm>
              <a:off x="13116" y="6507"/>
              <a:ext cx="181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1.AB</a:t>
              </a:r>
              <a:r>
                <a:rPr lang="zh-CN" altLang="en-US"/>
                <a:t>接触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3116" y="7154"/>
              <a:ext cx="181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2.AC</a:t>
              </a:r>
              <a:r>
                <a:rPr lang="zh-CN" altLang="en-US"/>
                <a:t>接触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3145" y="7822"/>
              <a:ext cx="192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3.BC</a:t>
              </a:r>
              <a:r>
                <a:rPr lang="zh-CN" altLang="en-US"/>
                <a:t>接触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3145" y="8639"/>
              <a:ext cx="182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1.AB</a:t>
              </a:r>
              <a:r>
                <a:rPr lang="zh-CN" altLang="en-US"/>
                <a:t>接触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3144" y="9283"/>
              <a:ext cx="198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2.BC</a:t>
              </a:r>
              <a:r>
                <a:rPr lang="zh-CN" altLang="en-US"/>
                <a:t>接触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3113" y="9930"/>
              <a:ext cx="195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3.AB</a:t>
              </a:r>
              <a:r>
                <a:rPr lang="zh-CN" altLang="en-US"/>
                <a:t>接触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785" y="6507"/>
              <a:ext cx="181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1.AC</a:t>
              </a:r>
              <a:r>
                <a:rPr lang="zh-CN" altLang="en-US"/>
                <a:t>接触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785" y="7154"/>
              <a:ext cx="181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2.BC</a:t>
              </a:r>
              <a:r>
                <a:rPr lang="zh-CN" altLang="en-US"/>
                <a:t>接触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814" y="7822"/>
              <a:ext cx="192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3.AB</a:t>
              </a:r>
              <a:r>
                <a:rPr lang="zh-CN" altLang="en-US"/>
                <a:t>接触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814" y="8636"/>
              <a:ext cx="1818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1.AC</a:t>
              </a:r>
              <a:r>
                <a:rPr lang="zh-CN" altLang="en-US"/>
                <a:t>接触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814" y="9283"/>
              <a:ext cx="181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2.AB</a:t>
              </a:r>
              <a:r>
                <a:rPr lang="zh-CN" altLang="en-US"/>
                <a:t>接触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857" y="9863"/>
              <a:ext cx="1926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3.BC</a:t>
              </a:r>
              <a:r>
                <a:rPr lang="zh-CN" altLang="en-US"/>
                <a:t>接触</a:t>
              </a:r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30860" y="185420"/>
            <a:ext cx="3434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四、电荷守恒定律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480" y="952500"/>
            <a:ext cx="1640840" cy="1792605"/>
          </a:xfrm>
          <a:prstGeom prst="rect">
            <a:avLst/>
          </a:prstGeom>
        </p:spPr>
      </p:pic>
      <p:pic>
        <p:nvPicPr>
          <p:cNvPr id="2050" name="Picture 2" descr="R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61155" y="952500"/>
            <a:ext cx="2250440" cy="163131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6" name="Text Box 6"/>
          <p:cNvSpPr txBox="1"/>
          <p:nvPr/>
        </p:nvSpPr>
        <p:spPr>
          <a:xfrm>
            <a:off x="435610" y="2956560"/>
            <a:ext cx="112750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3105"/>
            <a:r>
              <a:rPr lang="zh-CN" altLang="en-US" sz="2400">
                <a:latin typeface="+mn-ea"/>
                <a:cs typeface="+mn-ea"/>
              </a:rPr>
              <a:t>无论是哪种起电方式</a:t>
            </a:r>
            <a:r>
              <a:rPr lang="en-US" altLang="zh-CN" sz="2400">
                <a:latin typeface="+mn-ea"/>
                <a:cs typeface="+mn-ea"/>
              </a:rPr>
              <a:t>,</a:t>
            </a:r>
            <a:r>
              <a:rPr lang="zh-CN" altLang="en-US" sz="2400">
                <a:latin typeface="+mn-ea"/>
                <a:cs typeface="+mn-ea"/>
              </a:rPr>
              <a:t>其本质都是将正、负电荷分开</a:t>
            </a:r>
            <a:r>
              <a:rPr lang="en-US" altLang="zh-CN" sz="2400">
                <a:latin typeface="+mn-ea"/>
                <a:cs typeface="+mn-ea"/>
              </a:rPr>
              <a:t>,</a:t>
            </a:r>
            <a:r>
              <a:rPr lang="zh-CN" altLang="en-US" sz="2400">
                <a:latin typeface="+mn-ea"/>
                <a:cs typeface="+mn-ea"/>
              </a:rPr>
              <a:t>使</a:t>
            </a:r>
            <a:r>
              <a:rPr lang="zh-CN" altLang="en-US" sz="2400">
                <a:solidFill>
                  <a:srgbClr val="FF0066"/>
                </a:solidFill>
                <a:latin typeface="+mn-ea"/>
                <a:cs typeface="+mn-ea"/>
              </a:rPr>
              <a:t>电子发生转移</a:t>
            </a:r>
            <a:r>
              <a:rPr lang="zh-CN" altLang="en-US" sz="2400">
                <a:latin typeface="+mn-ea"/>
                <a:cs typeface="+mn-ea"/>
              </a:rPr>
              <a:t>，并不是创造了电荷</a:t>
            </a:r>
            <a:r>
              <a:rPr lang="en-US" altLang="zh-CN" sz="2400">
                <a:latin typeface="+mn-ea"/>
                <a:cs typeface="+mn-ea"/>
              </a:rPr>
              <a:t>.</a:t>
            </a:r>
          </a:p>
        </p:txBody>
      </p:sp>
      <p:sp>
        <p:nvSpPr>
          <p:cNvPr id="20481" name="Text Box 4"/>
          <p:cNvSpPr txBox="1"/>
          <p:nvPr/>
        </p:nvSpPr>
        <p:spPr>
          <a:xfrm>
            <a:off x="49530" y="3786505"/>
            <a:ext cx="120929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en-US" altLang="zh-CN" sz="3200" b="1">
                <a:latin typeface="Arial" pitchFamily="34" charset="0"/>
                <a:ea typeface="宋体" pitchFamily="2" charset="-122"/>
              </a:rPr>
              <a:t>       </a:t>
            </a:r>
            <a:r>
              <a:rPr lang="zh-CN" altLang="en-US" sz="3200" b="1">
                <a:latin typeface="+mn-ea"/>
                <a:cs typeface="+mn-ea"/>
              </a:rPr>
              <a:t>电荷既不能创造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也不能消灭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它只能从一个物体转移到另一个物体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或从物体的一部分转移到另一部分</a:t>
            </a:r>
            <a:r>
              <a:rPr lang="en-US" altLang="zh-CN" sz="3200" b="1">
                <a:latin typeface="+mn-ea"/>
                <a:cs typeface="+mn-ea"/>
              </a:rPr>
              <a:t>,</a:t>
            </a:r>
            <a:r>
              <a:rPr lang="zh-CN" altLang="en-US" sz="3200" b="1">
                <a:latin typeface="+mn-ea"/>
                <a:cs typeface="+mn-ea"/>
              </a:rPr>
              <a:t>在转移的过程中，系统的电荷总数保持不变</a:t>
            </a:r>
            <a:r>
              <a:rPr lang="en-US" altLang="zh-CN" sz="3200" b="1">
                <a:latin typeface="+mn-ea"/>
                <a:cs typeface="+mn-ea"/>
              </a:rPr>
              <a:t>-------</a:t>
            </a:r>
            <a:r>
              <a:rPr lang="zh-CN" altLang="en-US" sz="3200" b="1">
                <a:solidFill>
                  <a:srgbClr val="FF0000"/>
                </a:solidFill>
                <a:latin typeface="+mn-ea"/>
                <a:cs typeface="+mn-ea"/>
              </a:rPr>
              <a:t>电荷守恒定律</a:t>
            </a:r>
          </a:p>
        </p:txBody>
      </p:sp>
      <p:sp>
        <p:nvSpPr>
          <p:cNvPr id="123909" name="Text Box 5"/>
          <p:cNvSpPr txBox="1"/>
          <p:nvPr/>
        </p:nvSpPr>
        <p:spPr>
          <a:xfrm>
            <a:off x="435610" y="5525135"/>
            <a:ext cx="114204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lIns="92075" tIns="46038" rIns="92075" bIns="46038" anchor="t">
            <a:spAutoFit/>
          </a:bodyPr>
          <a:lstStyle/>
          <a:p>
            <a:r>
              <a:rPr lang="en-US" altLang="zh-CN" sz="3200" b="1">
                <a:latin typeface="Arial" pitchFamily="34" charset="0"/>
                <a:ea typeface="宋体" pitchFamily="2" charset="-122"/>
              </a:rPr>
              <a:t>       </a:t>
            </a:r>
            <a:r>
              <a:rPr lang="zh-CN" altLang="en-US" sz="3200" b="1">
                <a:latin typeface="+mn-ea"/>
              </a:rPr>
              <a:t>一个与外界没有电荷交换的系统，电荷的代数和总是保持不变。</a:t>
            </a:r>
          </a:p>
        </p:txBody>
      </p:sp>
      <p:grpSp>
        <p:nvGrpSpPr>
          <p:cNvPr id="82" name="组合 81"/>
          <p:cNvGrpSpPr/>
          <p:nvPr/>
        </p:nvGrpSpPr>
        <p:grpSpPr>
          <a:xfrm>
            <a:off x="8813800" y="1215390"/>
            <a:ext cx="1445815" cy="1456055"/>
            <a:chOff x="6500" y="2256"/>
            <a:chExt cx="2607" cy="2862"/>
          </a:xfrm>
        </p:grpSpPr>
        <p:grpSp>
          <p:nvGrpSpPr>
            <p:cNvPr id="44" name="组合 43"/>
            <p:cNvGrpSpPr/>
            <p:nvPr/>
          </p:nvGrpSpPr>
          <p:grpSpPr>
            <a:xfrm>
              <a:off x="7706" y="2256"/>
              <a:ext cx="1401" cy="340"/>
              <a:chOff x="6285" y="2038"/>
              <a:chExt cx="2294" cy="674"/>
            </a:xfrm>
          </p:grpSpPr>
          <p:sp>
            <p:nvSpPr>
              <p:cNvPr id="5" name="矩形 4"/>
              <p:cNvSpPr/>
              <p:nvPr/>
            </p:nvSpPr>
            <p:spPr>
              <a:xfrm rot="20700000">
                <a:off x="6719" y="2046"/>
                <a:ext cx="1860" cy="1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6285" y="2038"/>
                <a:ext cx="795" cy="675"/>
              </a:xfrm>
              <a:prstGeom prst="ellipse">
                <a:avLst/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" name="组合 18"/>
              <p:cNvGrpSpPr/>
              <p:nvPr/>
            </p:nvGrpSpPr>
            <p:grpSpPr>
              <a:xfrm>
                <a:off x="6381" y="2038"/>
                <a:ext cx="241" cy="256"/>
                <a:chOff x="8188" y="3465"/>
                <a:chExt cx="510" cy="450"/>
              </a:xfrm>
            </p:grpSpPr>
            <p:sp>
              <p:nvSpPr>
                <p:cNvPr id="7" name="椭圆 6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8" name="直接连接符 7"/>
                <p:cNvCxnSpPr>
                  <a:stCxn id="7" idx="2"/>
                  <a:endCxn id="7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直接连接符 8"/>
                <p:cNvCxnSpPr>
                  <a:stCxn id="7" idx="0"/>
                  <a:endCxn id="7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6742" y="2164"/>
                <a:ext cx="241" cy="256"/>
                <a:chOff x="8188" y="3465"/>
                <a:chExt cx="510" cy="450"/>
              </a:xfrm>
            </p:grpSpPr>
            <p:sp>
              <p:nvSpPr>
                <p:cNvPr id="21" name="椭圆 20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2" name="直接连接符 21"/>
                <p:cNvCxnSpPr>
                  <a:stCxn id="21" idx="2"/>
                  <a:endCxn id="21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>
                  <a:stCxn id="21" idx="0"/>
                  <a:endCxn id="21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4" name="组合 23"/>
              <p:cNvGrpSpPr/>
              <p:nvPr/>
            </p:nvGrpSpPr>
            <p:grpSpPr>
              <a:xfrm>
                <a:off x="6622" y="2420"/>
                <a:ext cx="241" cy="256"/>
                <a:chOff x="8188" y="3465"/>
                <a:chExt cx="510" cy="450"/>
              </a:xfrm>
            </p:grpSpPr>
            <p:sp>
              <p:nvSpPr>
                <p:cNvPr id="25" name="椭圆 24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26" name="直接连接符 25"/>
                <p:cNvCxnSpPr>
                  <a:stCxn id="25" idx="2"/>
                  <a:endCxn id="25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>
                  <a:stCxn id="25" idx="0"/>
                  <a:endCxn id="25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" name="组合 27"/>
              <p:cNvGrpSpPr/>
              <p:nvPr/>
            </p:nvGrpSpPr>
            <p:grpSpPr>
              <a:xfrm>
                <a:off x="6380" y="2344"/>
                <a:ext cx="241" cy="256"/>
                <a:chOff x="8188" y="3465"/>
                <a:chExt cx="510" cy="450"/>
              </a:xfrm>
            </p:grpSpPr>
            <p:sp>
              <p:nvSpPr>
                <p:cNvPr id="29" name="椭圆 28"/>
                <p:cNvSpPr/>
                <p:nvPr/>
              </p:nvSpPr>
              <p:spPr>
                <a:xfrm>
                  <a:off x="8188" y="3465"/>
                  <a:ext cx="510" cy="45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30" name="直接连接符 29"/>
                <p:cNvCxnSpPr>
                  <a:stCxn id="29" idx="2"/>
                  <a:endCxn id="29" idx="6"/>
                </p:cNvCxnSpPr>
                <p:nvPr/>
              </p:nvCxnSpPr>
              <p:spPr>
                <a:xfrm>
                  <a:off x="8188" y="3690"/>
                  <a:ext cx="510" cy="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>
                  <a:stCxn id="29" idx="0"/>
                  <a:endCxn id="29" idx="4"/>
                </p:cNvCxnSpPr>
                <p:nvPr/>
              </p:nvCxnSpPr>
              <p:spPr>
                <a:xfrm flipH="1">
                  <a:off x="8443" y="3465"/>
                  <a:ext cx="0" cy="450"/>
                </a:xfrm>
                <a:prstGeom prst="line">
                  <a:avLst/>
                </a:prstGeom>
                <a:ln w="28575" cmpd="sng"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6" name="Group 35"/>
            <p:cNvGrpSpPr/>
            <p:nvPr/>
          </p:nvGrpSpPr>
          <p:grpSpPr>
            <a:xfrm>
              <a:off x="6500" y="3230"/>
              <a:ext cx="2354" cy="1888"/>
              <a:chOff x="749" y="1616"/>
              <a:chExt cx="1542" cy="1497"/>
            </a:xfrm>
          </p:grpSpPr>
          <p:sp>
            <p:nvSpPr>
              <p:cNvPr id="23554" name="AutoShape 36"/>
              <p:cNvSpPr/>
              <p:nvPr/>
            </p:nvSpPr>
            <p:spPr>
              <a:xfrm flipV="1">
                <a:off x="749" y="2840"/>
                <a:ext cx="1542" cy="2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0" b="0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38100" cap="flat" cmpd="sng">
                <a:solidFill>
                  <a:srgbClr val="8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555" name="Oval 37"/>
              <p:cNvSpPr/>
              <p:nvPr/>
            </p:nvSpPr>
            <p:spPr>
              <a:xfrm>
                <a:off x="839" y="1616"/>
                <a:ext cx="1361" cy="1361"/>
              </a:xfrm>
              <a:prstGeom prst="ellipse">
                <a:avLst/>
              </a:prstGeom>
              <a:solidFill>
                <a:schemeClr val="bg1"/>
              </a:solidFill>
              <a:ln w="38100" cap="flat" cmpd="sng">
                <a:solidFill>
                  <a:srgbClr val="8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lIns="92075" tIns="46038" rIns="92075" bIns="46038" anchor="ctr"/>
              <a:lstStyle/>
              <a:p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140301" name="Line 13"/>
            <p:cNvSpPr/>
            <p:nvPr/>
          </p:nvSpPr>
          <p:spPr>
            <a:xfrm flipH="1">
              <a:off x="7536" y="3917"/>
              <a:ext cx="137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40302" name="Line 14"/>
            <p:cNvSpPr/>
            <p:nvPr/>
          </p:nvSpPr>
          <p:spPr>
            <a:xfrm>
              <a:off x="7675" y="3917"/>
              <a:ext cx="139" cy="515"/>
            </a:xfrm>
            <a:prstGeom prst="line">
              <a:avLst/>
            </a:prstGeom>
            <a:ln w="28575" cap="flat" cmpd="sng">
              <a:solidFill>
                <a:schemeClr val="accent1">
                  <a:shade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grpSp>
          <p:nvGrpSpPr>
            <p:cNvPr id="47" name="Group 40"/>
            <p:cNvGrpSpPr/>
            <p:nvPr/>
          </p:nvGrpSpPr>
          <p:grpSpPr>
            <a:xfrm>
              <a:off x="7536" y="2486"/>
              <a:ext cx="276" cy="1430"/>
              <a:chOff x="1428" y="1026"/>
              <a:chExt cx="181" cy="1134"/>
            </a:xfrm>
          </p:grpSpPr>
          <p:sp>
            <p:nvSpPr>
              <p:cNvPr id="23574" name="Line 41"/>
              <p:cNvSpPr/>
              <p:nvPr/>
            </p:nvSpPr>
            <p:spPr>
              <a:xfrm flipH="1">
                <a:off x="1519" y="1207"/>
                <a:ext cx="1" cy="953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/>
              </a:p>
            </p:txBody>
          </p:sp>
          <p:sp>
            <p:nvSpPr>
              <p:cNvPr id="140330" name="Oval 42"/>
              <p:cNvSpPr>
                <a:spLocks noChangeArrowheads="1"/>
              </p:cNvSpPr>
              <p:nvPr/>
            </p:nvSpPr>
            <p:spPr bwMode="auto">
              <a:xfrm>
                <a:off x="1428" y="1026"/>
                <a:ext cx="181" cy="181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lIns="92075" tIns="46038" rIns="92075" bIns="46038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  <a:cs typeface="+mn-cs"/>
                </a:endParaRPr>
              </a:p>
            </p:txBody>
          </p:sp>
        </p:grpSp>
        <p:sp>
          <p:nvSpPr>
            <p:cNvPr id="140331" name="Text Box 43"/>
            <p:cNvSpPr txBox="1"/>
            <p:nvPr/>
          </p:nvSpPr>
          <p:spPr>
            <a:xfrm>
              <a:off x="7592" y="3798"/>
              <a:ext cx="305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0332" name="Text Box 44"/>
            <p:cNvSpPr txBox="1"/>
            <p:nvPr/>
          </p:nvSpPr>
          <p:spPr>
            <a:xfrm>
              <a:off x="7287" y="3801"/>
              <a:ext cx="305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0337" name="Text Box 49"/>
            <p:cNvSpPr txBox="1"/>
            <p:nvPr/>
          </p:nvSpPr>
          <p:spPr>
            <a:xfrm>
              <a:off x="7706" y="4054"/>
              <a:ext cx="305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  <p:sp>
          <p:nvSpPr>
            <p:cNvPr id="140338" name="Text Box 50"/>
            <p:cNvSpPr txBox="1"/>
            <p:nvPr/>
          </p:nvSpPr>
          <p:spPr>
            <a:xfrm>
              <a:off x="7269" y="4123"/>
              <a:ext cx="176" cy="7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t">
              <a:spAutoFit/>
            </a:bodyPr>
            <a:lstStyle/>
            <a:p>
              <a:r>
                <a:rPr lang="en-US" altLang="zh-CN">
                  <a:latin typeface="Arial" pitchFamily="34" charset="0"/>
                  <a:ea typeface="宋体" pitchFamily="2" charset="-122"/>
                </a:rPr>
                <a:t>+</a:t>
              </a:r>
            </a:p>
          </p:txBody>
        </p:sp>
      </p:grp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2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4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6" grpId="0"/>
      <p:bldP spid="122886" grpId="1"/>
      <p:bldP spid="20481" grpId="2"/>
      <p:bldP spid="20481" grpId="3"/>
      <p:bldP spid="123909" grpId="4"/>
      <p:bldP spid="123909" grpId="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40460" y="185420"/>
            <a:ext cx="2214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>
                <a:sym typeface="+mn-ea"/>
              </a:rPr>
              <a:t>五、元电荷</a:t>
            </a:r>
          </a:p>
        </p:txBody>
      </p:sp>
      <p:sp>
        <p:nvSpPr>
          <p:cNvPr id="21507" name="Rectangle 6"/>
          <p:cNvSpPr/>
          <p:nvPr/>
        </p:nvSpPr>
        <p:spPr>
          <a:xfrm>
            <a:off x="495300" y="1020921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r>
              <a:rPr lang="zh-CN" altLang="en-US" sz="2800" b="1">
                <a:solidFill>
                  <a:srgbClr val="CC3300"/>
                </a:solidFill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800" b="1">
                <a:solidFill>
                  <a:srgbClr val="CC3300"/>
                </a:solidFill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800" b="1">
                <a:solidFill>
                  <a:srgbClr val="CC3300"/>
                </a:solidFill>
                <a:latin typeface="Arial" pitchFamily="34" charset="0"/>
                <a:ea typeface="宋体" pitchFamily="2" charset="-122"/>
              </a:rPr>
              <a:t>）元电荷：最小的电荷量</a:t>
            </a: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427028" y="1021080"/>
          <a:ext cx="268414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r:id="rId4" imgW="0" imgH="0" progId="Equation.KSEE3">
                  <p:embed/>
                </p:oleObj>
              </mc:Choice>
              <mc:Fallback>
                <p:oleObj r:id="rId4" imgW="0" imgH="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27028" y="1021080"/>
                        <a:ext cx="2684145" cy="565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6" name="Rectangle 5"/>
          <p:cNvSpPr/>
          <p:nvPr/>
        </p:nvSpPr>
        <p:spPr>
          <a:xfrm>
            <a:off x="1551623" y="2189163"/>
            <a:ext cx="7343775" cy="523875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Arial" pitchFamily="34" charset="0"/>
                <a:ea typeface="宋体" pitchFamily="2" charset="-122"/>
              </a:rPr>
              <a:t>它的数值最早是由美国科学家密立根测定的</a:t>
            </a:r>
          </a:p>
        </p:txBody>
      </p:sp>
      <p:sp>
        <p:nvSpPr>
          <p:cNvPr id="139277" name="Rectangle 13"/>
          <p:cNvSpPr/>
          <p:nvPr/>
        </p:nvSpPr>
        <p:spPr>
          <a:xfrm>
            <a:off x="1406843" y="1586230"/>
            <a:ext cx="8064500" cy="519113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pPr indent="266700"/>
            <a:r>
              <a:rPr lang="zh-CN" altLang="en-US" sz="2800" b="1">
                <a:latin typeface="Arial" pitchFamily="34" charset="0"/>
                <a:ea typeface="宋体" pitchFamily="2" charset="-122"/>
              </a:rPr>
              <a:t>一个电子或质子所带电量绝对值等于元电荷</a:t>
            </a:r>
          </a:p>
        </p:txBody>
      </p:sp>
      <p:sp>
        <p:nvSpPr>
          <p:cNvPr id="139285" name="Rectangle 21"/>
          <p:cNvSpPr/>
          <p:nvPr/>
        </p:nvSpPr>
        <p:spPr>
          <a:xfrm>
            <a:off x="1406843" y="2808288"/>
            <a:ext cx="7634287" cy="519112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pPr indent="266700"/>
            <a:r>
              <a:rPr lang="zh-CN" altLang="en-US" sz="2800" b="1">
                <a:latin typeface="Arial" pitchFamily="34" charset="0"/>
                <a:ea typeface="宋体" pitchFamily="2" charset="-122"/>
              </a:rPr>
              <a:t>所有带电体所带电荷量只能是元电荷的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整数</a:t>
            </a:r>
            <a:r>
              <a:rPr lang="zh-CN" altLang="en-US" sz="2800" b="1">
                <a:latin typeface="Arial" pitchFamily="34" charset="0"/>
                <a:ea typeface="宋体" pitchFamily="2" charset="-122"/>
              </a:rPr>
              <a:t>倍</a:t>
            </a:r>
          </a:p>
        </p:txBody>
      </p:sp>
      <p:sp>
        <p:nvSpPr>
          <p:cNvPr id="21508" name="Rectangle 7"/>
          <p:cNvSpPr/>
          <p:nvPr/>
        </p:nvSpPr>
        <p:spPr>
          <a:xfrm>
            <a:off x="561975" y="3537109"/>
            <a:ext cx="1944688" cy="52197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r>
              <a:rPr lang="zh-CN" altLang="en-US" sz="2800" b="1">
                <a:solidFill>
                  <a:srgbClr val="CC3300"/>
                </a:solidFill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2800" b="1">
                <a:solidFill>
                  <a:srgbClr val="CC3300"/>
                </a:solidFill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800" b="1">
                <a:solidFill>
                  <a:srgbClr val="CC3300"/>
                </a:solidFill>
                <a:latin typeface="Arial" pitchFamily="34" charset="0"/>
                <a:ea typeface="宋体" pitchFamily="2" charset="-122"/>
              </a:rPr>
              <a:t>）比荷：</a:t>
            </a:r>
          </a:p>
        </p:txBody>
      </p:sp>
      <p:sp>
        <p:nvSpPr>
          <p:cNvPr id="139281" name="Rectangle 17"/>
          <p:cNvSpPr/>
          <p:nvPr/>
        </p:nvSpPr>
        <p:spPr>
          <a:xfrm>
            <a:off x="2506980" y="3539490"/>
            <a:ext cx="5473700" cy="519113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>
            <a:spAutoFit/>
          </a:bodyPr>
          <a:lstStyle/>
          <a:p>
            <a:pPr indent="266700"/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电荷量与质量的比值</a:t>
            </a:r>
            <a:r>
              <a:rPr lang="zh-CN" altLang="en-US" sz="2800" b="1">
                <a:latin typeface="Arial" pitchFamily="34" charset="0"/>
                <a:ea typeface="宋体" pitchFamily="2" charset="-122"/>
              </a:rPr>
              <a:t>叫做比荷</a:t>
            </a:r>
          </a:p>
        </p:txBody>
      </p:sp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31645" y="4191000"/>
          <a:ext cx="6313170" cy="870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r:id="rId6" imgW="0" imgH="0" progId="Equation.KSEE3">
                  <p:embed/>
                </p:oleObj>
              </mc:Choice>
              <mc:Fallback>
                <p:oleObj r:id="rId6" imgW="0" imgH="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31645" y="4191000"/>
                        <a:ext cx="6313170" cy="870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1" nodeType="withEffect"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2" nodeType="with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3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6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7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1"/>
      <p:bldP spid="21506" grpId="4"/>
      <p:bldP spid="139277" grpId="0"/>
      <p:bldP spid="139277" grpId="3"/>
      <p:bldP spid="139285" grpId="2"/>
      <p:bldP spid="139285" grpId="5"/>
      <p:bldP spid="21508" grpId="6"/>
      <p:bldP spid="21508" grpId="8"/>
      <p:bldP spid="139281" grpId="7"/>
      <p:bldP spid="139281" grpId="9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19880" y="368300"/>
            <a:ext cx="26212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>
                <a:latin typeface="+mn-ea"/>
                <a:sym typeface="+mn-ea"/>
              </a:rPr>
              <a:t>【</a:t>
            </a:r>
            <a:r>
              <a:rPr lang="zh-CN" altLang="en-US" sz="3200">
                <a:latin typeface="+mn-ea"/>
                <a:sym typeface="+mn-ea"/>
              </a:rPr>
              <a:t>课堂小节</a:t>
            </a:r>
            <a:r>
              <a:rPr lang="en-US" altLang="zh-CN" sz="3200" b="1">
                <a:latin typeface="+mn-ea"/>
                <a:sym typeface="+mn-ea"/>
              </a:rPr>
              <a:t>】</a:t>
            </a:r>
            <a:endParaRPr lang="zh-CN" altLang="en-US"/>
          </a:p>
        </p:txBody>
      </p:sp>
      <p:sp>
        <p:nvSpPr>
          <p:cNvPr id="128003" name="Rectangle 3"/>
          <p:cNvSpPr>
            <a:spLocks noGrp="1"/>
          </p:cNvSpPr>
          <p:nvPr/>
        </p:nvSpPr>
        <p:spPr>
          <a:xfrm>
            <a:off x="733425" y="951548"/>
            <a:ext cx="8785225" cy="3671887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1</a:t>
            </a:r>
            <a:r>
              <a:rPr lang="zh-CN" altLang="en-US" sz="2800">
                <a:latin typeface="+mn-ea"/>
                <a:cs typeface="+mn-ea"/>
              </a:rPr>
              <a:t>、两种电荷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</a:rPr>
              <a:t>（</a:t>
            </a:r>
            <a:r>
              <a:rPr lang="en-US" altLang="zh-CN" sz="2800">
                <a:latin typeface="+mn-ea"/>
                <a:cs typeface="+mn-ea"/>
              </a:rPr>
              <a:t>1</a:t>
            </a:r>
            <a:r>
              <a:rPr lang="zh-CN" altLang="en-US" sz="2800">
                <a:latin typeface="+mn-ea"/>
                <a:cs typeface="+mn-ea"/>
              </a:rPr>
              <a:t>）正电荷：丝绸摩擦过的玻璃棒所带的电荷</a:t>
            </a:r>
            <a:r>
              <a:rPr lang="en-US" altLang="zh-CN" sz="2800">
                <a:latin typeface="+mn-ea"/>
                <a:cs typeface="+mn-ea"/>
              </a:rPr>
              <a:t> </a:t>
            </a: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</a:rPr>
              <a:t>（</a:t>
            </a:r>
            <a:r>
              <a:rPr lang="en-US" altLang="zh-CN" sz="2800">
                <a:latin typeface="+mn-ea"/>
                <a:cs typeface="+mn-ea"/>
              </a:rPr>
              <a:t>2</a:t>
            </a:r>
            <a:r>
              <a:rPr lang="zh-CN" altLang="en-US" sz="2800">
                <a:latin typeface="+mn-ea"/>
                <a:cs typeface="+mn-ea"/>
              </a:rPr>
              <a:t>）负电荷：毛皮摩擦过的橡胶棒所带的电荷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2</a:t>
            </a:r>
            <a:r>
              <a:rPr lang="zh-CN" altLang="en-US" sz="2800">
                <a:latin typeface="+mn-ea"/>
                <a:cs typeface="+mn-ea"/>
              </a:rPr>
              <a:t>、带电方式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(1)</a:t>
            </a:r>
            <a:r>
              <a:rPr lang="zh-CN" altLang="en-US" sz="2800">
                <a:latin typeface="+mn-ea"/>
                <a:cs typeface="+mn-ea"/>
              </a:rPr>
              <a:t>摩擦起电</a:t>
            </a:r>
            <a:r>
              <a:rPr lang="en-US" altLang="zh-CN" sz="2800">
                <a:latin typeface="+mn-ea"/>
                <a:cs typeface="+mn-ea"/>
              </a:rPr>
              <a:t> (2)</a:t>
            </a:r>
            <a:r>
              <a:rPr lang="zh-CN" altLang="en-US" sz="2800">
                <a:latin typeface="+mn-ea"/>
                <a:cs typeface="+mn-ea"/>
              </a:rPr>
              <a:t>感应起电</a:t>
            </a:r>
            <a:r>
              <a:rPr lang="en-US" altLang="zh-CN" sz="2800">
                <a:latin typeface="+mn-ea"/>
                <a:cs typeface="+mn-ea"/>
              </a:rPr>
              <a:t> (3)</a:t>
            </a:r>
            <a:r>
              <a:rPr lang="zh-CN" altLang="en-US" sz="2800">
                <a:latin typeface="+mn-ea"/>
                <a:cs typeface="+mn-ea"/>
              </a:rPr>
              <a:t>接触起电</a:t>
            </a:r>
            <a:endParaRPr lang="en-US" altLang="zh-CN" sz="2800">
              <a:latin typeface="+mn-ea"/>
              <a:cs typeface="+mn-ea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en-US" altLang="zh-CN" sz="2800">
                <a:latin typeface="+mn-ea"/>
                <a:cs typeface="+mn-ea"/>
              </a:rPr>
              <a:t>3</a:t>
            </a:r>
            <a:r>
              <a:rPr lang="zh-CN" altLang="en-US" sz="2800">
                <a:latin typeface="+mn-ea"/>
                <a:cs typeface="+mn-ea"/>
              </a:rPr>
              <a:t>、电荷守恒定律</a:t>
            </a: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  <a:sym typeface="+mn-ea"/>
              </a:rPr>
              <a:t>4、元电荷：最小的电荷量</a:t>
            </a: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 b="1">
                <a:solidFill>
                  <a:srgbClr val="CC3300"/>
                </a:solidFill>
                <a:latin typeface="Arial" pitchFamily="34" charset="0"/>
                <a:ea typeface="宋体" pitchFamily="2" charset="-122"/>
                <a:sym typeface="+mn-ea"/>
              </a:rPr>
              <a:t>      </a:t>
            </a:r>
            <a:r>
              <a:rPr lang="zh-CN" altLang="en-US" sz="2800" b="1">
                <a:latin typeface="Arial" pitchFamily="34" charset="0"/>
                <a:ea typeface="宋体" pitchFamily="2" charset="-122"/>
                <a:sym typeface="+mn-ea"/>
              </a:rPr>
              <a:t>所有带电体所带电荷量只能是元电荷的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整数</a:t>
            </a:r>
            <a:r>
              <a:rPr lang="zh-CN" altLang="en-US" sz="2800" b="1">
                <a:latin typeface="Arial" pitchFamily="34" charset="0"/>
                <a:ea typeface="宋体" pitchFamily="2" charset="-122"/>
                <a:sym typeface="+mn-ea"/>
              </a:rPr>
              <a:t>倍</a:t>
            </a:r>
            <a:endParaRPr lang="zh-CN" altLang="en-US" sz="2800" b="1">
              <a:latin typeface="Arial" pitchFamily="34" charset="0"/>
              <a:ea typeface="宋体" pitchFamily="2" charset="-122"/>
            </a:endParaRPr>
          </a:p>
          <a:p>
            <a:pPr eaLnBrk="1" hangingPunct="1">
              <a:buClrTx/>
              <a:buSzTx/>
              <a:buFontTx/>
              <a:buNone/>
            </a:pPr>
            <a:r>
              <a:rPr lang="zh-CN" altLang="en-US" sz="2800">
                <a:latin typeface="+mn-ea"/>
                <a:cs typeface="+mn-ea"/>
                <a:sym typeface="+mn-ea"/>
              </a:rPr>
              <a:t>5、</a:t>
            </a:r>
            <a:r>
              <a:rPr lang="zh-CN" altLang="en-US" sz="2800" b="1">
                <a:latin typeface="Arial" pitchFamily="34" charset="0"/>
                <a:ea typeface="宋体" pitchFamily="2" charset="-122"/>
                <a:sym typeface="+mn-ea"/>
              </a:rPr>
              <a:t>比荷：</a:t>
            </a:r>
            <a:r>
              <a:rPr lang="zh-CN" altLang="en-US" sz="2800">
                <a:latin typeface="+mn-ea"/>
                <a:cs typeface="+mn-ea"/>
                <a:sym typeface="+mn-ea"/>
              </a:rPr>
              <a:t>电荷量与质量的比值</a:t>
            </a:r>
            <a:endParaRPr lang="zh-CN" altLang="en-US" sz="2800" b="1">
              <a:solidFill>
                <a:srgbClr val="CC3300"/>
              </a:solidFill>
              <a:latin typeface="Arial" pitchFamily="34" charset="0"/>
              <a:ea typeface="宋体" pitchFamily="2" charset="-122"/>
            </a:endParaRPr>
          </a:p>
          <a:p>
            <a:pPr eaLnBrk="1" hangingPunct="1">
              <a:buClrTx/>
              <a:buSzTx/>
              <a:buFontTx/>
              <a:buNone/>
            </a:pPr>
            <a:endParaRPr lang="zh-CN" altLang="en-US" sz="2800">
              <a:latin typeface="+mn-ea"/>
              <a:cs typeface="+mn-ea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055553" y="3964305"/>
          <a:ext cx="268414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r:id="rId4" imgW="0" imgH="0" progId="Equation.KSEE3">
                  <p:embed/>
                </p:oleObj>
              </mc:Choice>
              <mc:Fallback>
                <p:oleObj r:id="rId4" imgW="0" imgH="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55553" y="3964305"/>
                        <a:ext cx="2684145" cy="565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6095" y="28575"/>
            <a:ext cx="24447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 b="1">
                <a:latin typeface="+mn-ea"/>
                <a:sym typeface="+mn-ea"/>
              </a:rPr>
              <a:t>【</a:t>
            </a:r>
            <a:r>
              <a:rPr lang="zh-CN" altLang="en-US" sz="3200">
                <a:latin typeface="+mn-ea"/>
                <a:sym typeface="+mn-ea"/>
              </a:rPr>
              <a:t>达标检测</a:t>
            </a:r>
            <a:r>
              <a:rPr lang="en-US" altLang="zh-CN" sz="3200" b="1">
                <a:latin typeface="+mn-ea"/>
                <a:sym typeface="+mn-ea"/>
              </a:rPr>
              <a:t>】</a:t>
            </a:r>
            <a:endParaRPr lang="zh-CN" altLang="en-US"/>
          </a:p>
        </p:txBody>
      </p:sp>
      <p:sp>
        <p:nvSpPr>
          <p:cNvPr id="99331" name="Rectangle 3"/>
          <p:cNvSpPr>
            <a:spLocks noGrp="1" noChangeArrowheads="1"/>
          </p:cNvSpPr>
          <p:nvPr/>
        </p:nvSpPr>
        <p:spPr>
          <a:xfrm>
            <a:off x="0" y="612140"/>
            <a:ext cx="12098020" cy="452628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defRPr/>
            </a:pPr>
            <a:r>
              <a:rPr kumimoji="0" lang="zh-CN" altLang="en-US" sz="2000" i="0" u="none" strike="noStrike" cap="none" spc="0" normalizeH="0" baseline="0">
                <a:latin typeface="+mn-ea"/>
                <a:cs typeface="+mn-cs"/>
              </a:rPr>
              <a:t>1</a:t>
            </a:r>
            <a:r>
              <a:rPr kumimoji="0" lang="en-US" altLang="zh-CN" sz="2000" i="0" u="none" strike="noStrike" cap="none" spc="0" normalizeH="0" baseline="0">
                <a:latin typeface="+mn-ea"/>
                <a:cs typeface="+mn-cs"/>
              </a:rPr>
              <a:t>.</a:t>
            </a:r>
            <a:r>
              <a:rPr kumimoji="0" lang="zh-CN" altLang="en-US" sz="2000" i="0" u="none" strike="noStrike" cap="none" spc="0" normalizeH="0" baseline="0">
                <a:latin typeface="+mn-ea"/>
                <a:cs typeface="+mn-cs"/>
              </a:rPr>
              <a:t>如图所示，导体棒AB靠近带正电的导体Q放置．用手接触B端， 移去手指再移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defRPr/>
            </a:pPr>
            <a:r>
              <a:rPr kumimoji="0" lang="zh-CN" altLang="en-US" sz="2000" i="0" u="none" strike="noStrike" cap="none" spc="0" normalizeH="0" baseline="0">
                <a:latin typeface="+mn-ea"/>
                <a:cs typeface="+mn-cs"/>
              </a:rPr>
              <a:t>去Q，AB带何种电荷 __________ ．若手的接触点改在A端，情况又如何___________ 。</a:t>
            </a:r>
          </a:p>
        </p:txBody>
      </p:sp>
      <p:pic>
        <p:nvPicPr>
          <p:cNvPr id="28675" name="Picture 4" descr="http://211.153.184.21:8080/Resource/gz/GZWL/NEW2/DGJC/DCX/DCH/zhang1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8635" y="739140"/>
            <a:ext cx="2408555" cy="1531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036560" y="935990"/>
            <a:ext cx="1362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负电荷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79040" y="935990"/>
            <a:ext cx="1362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负电荷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6835" y="1913890"/>
            <a:ext cx="12021185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2.有三个相同的金属小球A、B、C，其中小球A带有2.0×10</a:t>
            </a:r>
            <a:r>
              <a:rPr lang="zh-CN" altLang="en-US" sz="2000" baseline="30000">
                <a:latin typeface="+mn-ea"/>
                <a:sym typeface="+mn-ea"/>
              </a:rPr>
              <a:t>－5 </a:t>
            </a:r>
            <a:r>
              <a:rPr lang="zh-CN" altLang="en-US" sz="2000">
                <a:latin typeface="+mn-ea"/>
                <a:sym typeface="+mn-ea"/>
              </a:rPr>
              <a:t>C的正电荷，小球B、C不带电，现在让小球C先与球A接触后取走，再让小球B与球A接触后分开，最后让小球B与小球C接触后分开，最终三球的带电荷量分别为q</a:t>
            </a:r>
            <a:r>
              <a:rPr lang="zh-CN" altLang="en-US" sz="2000" baseline="-25000">
                <a:latin typeface="+mn-ea"/>
                <a:sym typeface="+mn-ea"/>
              </a:rPr>
              <a:t>A</a:t>
            </a:r>
            <a:r>
              <a:rPr lang="zh-CN" altLang="en-US" sz="2000">
                <a:latin typeface="+mn-ea"/>
                <a:sym typeface="+mn-ea"/>
              </a:rPr>
              <a:t>′＝________C，q</a:t>
            </a:r>
            <a:r>
              <a:rPr lang="zh-CN" altLang="en-US" sz="2000" baseline="-25000">
                <a:latin typeface="+mn-ea"/>
                <a:sym typeface="+mn-ea"/>
              </a:rPr>
              <a:t>B</a:t>
            </a:r>
            <a:r>
              <a:rPr lang="zh-CN" altLang="en-US" sz="2000">
                <a:latin typeface="+mn-ea"/>
                <a:sym typeface="+mn-ea"/>
              </a:rPr>
              <a:t>′＝_________C，q</a:t>
            </a:r>
            <a:r>
              <a:rPr lang="zh-CN" altLang="en-US" sz="2000" baseline="-25000">
                <a:latin typeface="+mn-ea"/>
                <a:sym typeface="+mn-ea"/>
              </a:rPr>
              <a:t>C</a:t>
            </a:r>
            <a:r>
              <a:rPr lang="zh-CN" altLang="en-US" sz="2000">
                <a:latin typeface="+mn-ea"/>
                <a:sym typeface="+mn-ea"/>
              </a:rPr>
              <a:t>′＝_________C.</a:t>
            </a:r>
            <a:endParaRPr lang="zh-CN" altLang="en-US" sz="2000">
              <a:latin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06295" y="2876550"/>
            <a:ext cx="91821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kern="10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5</a:t>
            </a:r>
            <a:r>
              <a:rPr lang="en-US" altLang="zh-CN" kern="100">
                <a:solidFill>
                  <a:srgbClr val="C00000"/>
                </a:solidFill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×</a:t>
            </a:r>
            <a:r>
              <a:rPr lang="en-US" altLang="zh-CN" kern="10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10</a:t>
            </a:r>
            <a:r>
              <a:rPr lang="zh-CN" altLang="zh-CN" kern="100" baseline="300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－</a:t>
            </a:r>
            <a:r>
              <a:rPr lang="en-US" altLang="zh-CN" kern="100" baseline="3000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6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67480" y="2876550"/>
            <a:ext cx="108966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kern="100" smtClean="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7.5</a:t>
            </a:r>
            <a:r>
              <a:rPr lang="en-US" altLang="zh-CN" kern="100" smtClean="0">
                <a:solidFill>
                  <a:srgbClr val="C00000"/>
                </a:solidFill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×</a:t>
            </a:r>
            <a:r>
              <a:rPr lang="en-US" altLang="zh-CN" kern="100" smtClean="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10</a:t>
            </a:r>
            <a:r>
              <a:rPr lang="zh-CN" altLang="zh-CN" kern="100" baseline="300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－</a:t>
            </a:r>
            <a:r>
              <a:rPr lang="en-US" altLang="zh-CN" kern="100" baseline="3000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6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871210" y="2883535"/>
            <a:ext cx="1089660" cy="5067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 smtClean="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7.5</a:t>
            </a:r>
            <a:r>
              <a:rPr lang="en-US" altLang="zh-CN" kern="100" smtClean="0">
                <a:solidFill>
                  <a:srgbClr val="C00000"/>
                </a:solidFill>
                <a:latin typeface="宋体" pitchFamily="2" charset="-122"/>
                <a:ea typeface="微软雅黑" charset="-122"/>
                <a:cs typeface="Times New Roman" panose="02020503050405090304"/>
                <a:sym typeface="+mn-ea"/>
              </a:rPr>
              <a:t>×</a:t>
            </a:r>
            <a:r>
              <a:rPr lang="en-US" altLang="zh-CN" kern="100" smtClean="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10</a:t>
            </a:r>
            <a:r>
              <a:rPr lang="zh-CN" altLang="zh-CN" kern="100" baseline="30000">
                <a:solidFill>
                  <a:srgbClr val="C00000"/>
                </a:solidFill>
                <a:latin typeface="Times New Roman"/>
                <a:ea typeface="微软雅黑" charset="-122"/>
                <a:cs typeface="Times New Roman" panose="02020503050405090304"/>
                <a:sym typeface="+mn-ea"/>
              </a:rPr>
              <a:t>－</a:t>
            </a:r>
            <a:r>
              <a:rPr lang="en-US" altLang="zh-CN" kern="100" baseline="30000">
                <a:solidFill>
                  <a:srgbClr val="C00000"/>
                </a:solidFill>
                <a:latin typeface="Times New Roman"/>
                <a:ea typeface="微软雅黑" charset="-122"/>
                <a:cs typeface="Courier New" panose="02070309020205020404"/>
                <a:sym typeface="+mn-ea"/>
              </a:rPr>
              <a:t>6</a:t>
            </a: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2545" y="3878580"/>
            <a:ext cx="1210691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3.下列说法中正确的是</a:t>
            </a:r>
            <a:r>
              <a:rPr lang="en-US" altLang="zh-CN" sz="2000">
                <a:latin typeface="+mn-ea"/>
                <a:sym typeface="+mn-ea"/>
              </a:rPr>
              <a:t>(      )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A.静电感应不是创造电荷，只是电荷从物体的一部分转移到另一部分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B.摩擦起电时，一个物体失去一些电子而带正电，另一个物体得到这些电子而带负电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C.摩擦起电和感应起电都能使电子转移，只不过前者使电子从一个物体转移到另一个物体上，而后者则使电子从物体的一部分转移到另一部分</a:t>
            </a:r>
            <a:endParaRPr lang="zh-CN" altLang="en-US" sz="200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sz="2000">
                <a:latin typeface="+mn-ea"/>
                <a:sym typeface="+mn-ea"/>
              </a:rPr>
              <a:t>D.一个带电体接触一个不带电的物体，两个物体可能带上异种电荷</a:t>
            </a:r>
            <a:endParaRPr lang="zh-CN" altLang="en-US" sz="2000">
              <a:latin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35580" y="4025900"/>
            <a:ext cx="12319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ABC</a:t>
            </a: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2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4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5" nodeType="with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6" nodeType="with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10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/>
      <p:bldP spid="3" grpId="3"/>
      <p:bldP spid="4" grpId="0"/>
      <p:bldP spid="4" grpId="1"/>
      <p:bldP spid="6" grpId="4"/>
      <p:bldP spid="6" grpId="7"/>
      <p:bldP spid="7" grpId="5"/>
      <p:bldP spid="7" grpId="8"/>
      <p:bldP spid="8" grpId="6"/>
      <p:bldP spid="8" grpId="9"/>
      <p:bldP spid="10" grpId="10"/>
      <p:bldP spid="10" grpId="1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8501063" y="2259013"/>
            <a:ext cx="3690937" cy="260985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sz="100" dirty="0" smtClean="0">
                <a:solidFill>
                  <a:schemeClr val="bg1"/>
                </a:solidFill>
              </a:rPr>
              <a:t>1.</a:t>
            </a:r>
            <a:r>
              <a:rPr lang="zh-CN" altLang="zh-CN" sz="100" dirty="0" smtClean="0">
                <a:solidFill>
                  <a:schemeClr val="bg1"/>
                </a:solidFill>
              </a:rPr>
              <a:t>中国</a:t>
            </a:r>
            <a:r>
              <a:rPr lang="zh-CN" altLang="zh-CN" sz="100" dirty="0">
                <a:solidFill>
                  <a:schemeClr val="bg1"/>
                </a:solidFill>
              </a:rPr>
              <a:t>古代海洋小说的产生和发展，从时间的向度来看，有着悠久的历史；从内容和品质的维度来看，却并不是呈现为鲜明的向前发展的进步性，而是出现经常性回复或几种形态并存的倾向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2.</a:t>
            </a:r>
            <a:r>
              <a:rPr lang="zh-CN" altLang="zh-CN" sz="100" dirty="0" smtClean="0">
                <a:solidFill>
                  <a:schemeClr val="bg1"/>
                </a:solidFill>
              </a:rPr>
              <a:t>自从</a:t>
            </a:r>
            <a:r>
              <a:rPr lang="zh-CN" altLang="zh-CN" sz="100" dirty="0">
                <a:solidFill>
                  <a:schemeClr val="bg1"/>
                </a:solidFill>
              </a:rPr>
              <a:t>古代朝廷采用科举考试选拔人才以来，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金榜题名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与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名落孙山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始终结伴而行。于是，针对考生开发的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补习班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便应运而生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3.</a:t>
            </a:r>
            <a:r>
              <a:rPr lang="zh-CN" altLang="en-US" sz="100" dirty="0" smtClean="0">
                <a:solidFill>
                  <a:schemeClr val="bg1"/>
                </a:solidFill>
              </a:rPr>
              <a:t>书</a:t>
            </a:r>
            <a:r>
              <a:rPr lang="zh-CN" altLang="zh-CN" sz="100" dirty="0" smtClean="0">
                <a:solidFill>
                  <a:schemeClr val="bg1"/>
                </a:solidFill>
              </a:rPr>
              <a:t>院</a:t>
            </a:r>
            <a:r>
              <a:rPr lang="zh-CN" altLang="zh-CN" sz="100" dirty="0">
                <a:solidFill>
                  <a:schemeClr val="bg1"/>
                </a:solidFill>
              </a:rPr>
              <a:t>除了要求学生熟读</a:t>
            </a:r>
            <a:r>
              <a:rPr lang="en-US" altLang="zh-CN" sz="100" dirty="0">
                <a:solidFill>
                  <a:schemeClr val="bg1"/>
                </a:solidFill>
              </a:rPr>
              <a:t>“</a:t>
            </a:r>
            <a:r>
              <a:rPr lang="zh-CN" altLang="zh-CN" sz="100" dirty="0">
                <a:solidFill>
                  <a:schemeClr val="bg1"/>
                </a:solidFill>
              </a:rPr>
              <a:t>四书五经</a:t>
            </a:r>
            <a:r>
              <a:rPr lang="en-US" altLang="zh-CN" sz="100" dirty="0">
                <a:solidFill>
                  <a:schemeClr val="bg1"/>
                </a:solidFill>
              </a:rPr>
              <a:t>”</a:t>
            </a:r>
            <a:r>
              <a:rPr lang="zh-CN" altLang="zh-CN" sz="100" dirty="0">
                <a:solidFill>
                  <a:schemeClr val="bg1"/>
                </a:solidFill>
              </a:rPr>
              <a:t>，还锻炼学生们写八股文的能力，熟悉八股文的格律、步骤等。唐朝和宋朝的科举考试，策问一科是学生们的重点复习对象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4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文章通过对比，论证了只有完成由传统经济模式到新动能模式的转型升级，中国经济才有无可限量的未来这一观点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5.</a:t>
            </a:r>
            <a:r>
              <a:rPr lang="zh-CN" altLang="zh-CN" sz="100" dirty="0" smtClean="0">
                <a:solidFill>
                  <a:schemeClr val="bg1"/>
                </a:solidFill>
              </a:rPr>
              <a:t>文艺</a:t>
            </a:r>
            <a:r>
              <a:rPr lang="zh-CN" altLang="zh-CN" sz="100" dirty="0">
                <a:solidFill>
                  <a:schemeClr val="bg1"/>
                </a:solidFill>
              </a:rPr>
              <a:t>高峰的出现，除客观社会环境外，创作主体至关重要。政治清明、经济繁荣、文化昌盛，为文艺家勇攀文艺高峰创设良好客观条件，但伟大杰出作品的产生依然有赖于文艺家自身努力，换句话说，创作主体高度决定文艺高度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6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改革开放以来，我国农业从传统走向现代，从单一走向多元，生产技术装备不断升级，农产品产量快速增长都得益于科技对农业的支撑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7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小说结尾聚焦于父亲与林掌柜的三举杯，这一情景极具仪式感，既是</a:t>
            </a:r>
            <a:r>
              <a:rPr lang="zh-CN" altLang="zh-CN" sz="100" dirty="0" smtClean="0">
                <a:solidFill>
                  <a:schemeClr val="bg1"/>
                </a:solidFill>
              </a:rPr>
              <a:t>雪夜酒</a:t>
            </a:r>
            <a:r>
              <a:rPr lang="zh-CN" altLang="zh-CN" sz="100" dirty="0">
                <a:solidFill>
                  <a:schemeClr val="bg1"/>
                </a:solidFill>
              </a:rPr>
              <a:t>叙情节的收束，也是全文的升华，带给读者无限遐想</a:t>
            </a:r>
            <a:r>
              <a:rPr lang="zh-CN" altLang="zh-CN" sz="100" dirty="0" smtClean="0">
                <a:solidFill>
                  <a:schemeClr val="bg1"/>
                </a:solidFill>
              </a:rPr>
              <a:t>。</a:t>
            </a:r>
            <a:endParaRPr lang="en-US" altLang="zh-CN" sz="100" dirty="0" smtClean="0">
              <a:solidFill>
                <a:schemeClr val="bg1"/>
              </a:solidFill>
            </a:endParaRP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8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作者指出人之所以能适应人生境遇的种种变化，就是因为这些变化是在相当长的时间里达到的。</a:t>
            </a: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9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时间之所以让人感到渺茫和不可思议，是因为和空间相比，时间既无法把握，又无法挽留。</a:t>
            </a: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10</a:t>
            </a:r>
            <a:r>
              <a:rPr lang="zh-CN" altLang="zh-CN" sz="100" dirty="0" smtClean="0">
                <a:solidFill>
                  <a:schemeClr val="bg1"/>
                </a:solidFill>
              </a:rPr>
              <a:t>．</a:t>
            </a:r>
            <a:r>
              <a:rPr lang="zh-CN" altLang="zh-CN" sz="100" dirty="0">
                <a:solidFill>
                  <a:schemeClr val="bg1"/>
                </a:solidFill>
              </a:rPr>
              <a:t>这篇散文语言优美、细腻，文采飘逸、富有想象力，字里行间流露出浓浓的文学韵味，让人回味无穷。</a:t>
            </a:r>
          </a:p>
          <a:p>
            <a:r>
              <a:rPr lang="en-US" altLang="zh-CN" sz="100" dirty="0" smtClean="0">
                <a:solidFill>
                  <a:schemeClr val="bg1"/>
                </a:solidFill>
              </a:rPr>
              <a:t>11.</a:t>
            </a:r>
            <a:r>
              <a:rPr lang="zh-CN" altLang="zh-CN" sz="100" dirty="0" smtClean="0">
                <a:solidFill>
                  <a:schemeClr val="bg1"/>
                </a:solidFill>
              </a:rPr>
              <a:t>另</a:t>
            </a:r>
            <a:r>
              <a:rPr lang="zh-CN" altLang="zh-CN" sz="100" dirty="0">
                <a:solidFill>
                  <a:schemeClr val="bg1"/>
                </a:solidFill>
              </a:rPr>
              <a:t>一种水声，是流水声，细弱又清亮。它来自幽暗的捞纸房某个角落，水从一只装满纸浆的槽缸里溢出来，匍匐进地面。几近难以察觉的流水声，被无边的寂静扩大了。水声泠泠，像由远及近的银铃声从云霄洒落大地。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156462" y="2967335"/>
            <a:ext cx="787908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感谢观看，欢迎指导！</a:t>
            </a:r>
            <a:endParaRPr lang="zh-CN" altLang="en-US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6228555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16.11.28"/>
  <p:tag name="AS_TITLE" val="Aspose.Slides for .NET 4.0"/>
  <p:tag name="AS_VERSION" val="16.11.0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2122</Words>
  <Application>Microsoft Office PowerPoint</Application>
  <PresentationFormat>宽屏</PresentationFormat>
  <Paragraphs>191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9" baseType="lpstr">
      <vt:lpstr>黑体</vt:lpstr>
      <vt:lpstr>华文楷体</vt:lpstr>
      <vt:lpstr>华文细黑</vt:lpstr>
      <vt:lpstr>华文新魏</vt:lpstr>
      <vt:lpstr>宋体</vt:lpstr>
      <vt:lpstr>微软雅黑</vt:lpstr>
      <vt:lpstr>Arial</vt:lpstr>
      <vt:lpstr>Calibri</vt:lpstr>
      <vt:lpstr>Courier New</vt:lpstr>
      <vt:lpstr>Times New Roman</vt:lpstr>
      <vt:lpstr>Wingdings</vt:lpstr>
      <vt:lpstr>Office 主题</vt:lpstr>
      <vt:lpstr>WPS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lenovo</cp:lastModifiedBy>
  <cp:revision>60</cp:revision>
  <dcterms:created xsi:type="dcterms:W3CDTF">2020-04-08T03:43:00Z</dcterms:created>
  <dcterms:modified xsi:type="dcterms:W3CDTF">2020-09-04T11:12:14Z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