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3"/>
  </p:notesMasterIdLst>
  <p:sldIdLst>
    <p:sldId id="311" r:id="rId4"/>
    <p:sldId id="258" r:id="rId5"/>
    <p:sldId id="259" r:id="rId6"/>
    <p:sldId id="260" r:id="rId7"/>
    <p:sldId id="322" r:id="rId8"/>
    <p:sldId id="325" r:id="rId9"/>
    <p:sldId id="327" r:id="rId10"/>
    <p:sldId id="270" r:id="rId11"/>
    <p:sldId id="301" r:id="rId12"/>
    <p:sldId id="305" r:id="rId14"/>
    <p:sldId id="303" r:id="rId15"/>
    <p:sldId id="308" r:id="rId16"/>
    <p:sldId id="277" r:id="rId17"/>
    <p:sldId id="314" r:id="rId18"/>
    <p:sldId id="315" r:id="rId19"/>
    <p:sldId id="290" r:id="rId20"/>
    <p:sldId id="320" r:id="rId21"/>
    <p:sldId id="321" r:id="rId22"/>
    <p:sldId id="316" r:id="rId23"/>
    <p:sldId id="318" r:id="rId2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43661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62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5339B4B-79F8-4438-B40C-5C156AE935C1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ym typeface="+mn-ea"/>
              </a:rPr>
              <a:t>通过“急走”、“奔”、“吸”、“看”这一系列</a:t>
            </a:r>
            <a:r>
              <a:rPr lang="zh-CN" altLang="en-US" b="1" u="sng" dirty="0">
                <a:solidFill>
                  <a:srgbClr val="C00000"/>
                </a:solidFill>
                <a:sym typeface="+mn-ea"/>
              </a:rPr>
              <a:t>动词</a:t>
            </a:r>
            <a:r>
              <a:rPr lang="zh-CN" altLang="en-US" b="1" dirty="0">
                <a:sym typeface="+mn-ea"/>
              </a:rPr>
              <a:t>，</a:t>
            </a:r>
            <a:r>
              <a:rPr lang="zh-CN" altLang="en-US" b="1" dirty="0">
                <a:solidFill>
                  <a:srgbClr val="0000CC"/>
                </a:solidFill>
                <a:sym typeface="+mn-ea"/>
              </a:rPr>
              <a:t>生动形象</a:t>
            </a:r>
            <a:r>
              <a:rPr lang="zh-CN" altLang="en-US" b="1" dirty="0">
                <a:sym typeface="+mn-ea"/>
              </a:rPr>
              <a:t>地写出人对那树的</a:t>
            </a:r>
            <a:r>
              <a:rPr lang="zh-CN" altLang="en-US" b="1" u="sng" dirty="0">
                <a:solidFill>
                  <a:srgbClr val="C00000"/>
                </a:solidFill>
                <a:sym typeface="+mn-ea"/>
              </a:rPr>
              <a:t>依赖和依恋</a:t>
            </a:r>
            <a:r>
              <a:rPr lang="zh-CN" altLang="en-US" b="1" dirty="0">
                <a:sym typeface="+mn-ea"/>
              </a:rPr>
              <a:t>，表明那是一棵带给人</a:t>
            </a:r>
            <a:r>
              <a:rPr lang="zh-CN" altLang="en-US" b="1" u="sng" dirty="0">
                <a:solidFill>
                  <a:srgbClr val="C00000"/>
                </a:solidFill>
                <a:sym typeface="+mn-ea"/>
              </a:rPr>
              <a:t>清凉、清净</a:t>
            </a:r>
            <a:r>
              <a:rPr lang="zh-CN" altLang="en-US" b="1" dirty="0">
                <a:sym typeface="+mn-ea"/>
              </a:rPr>
              <a:t>的树。</a:t>
            </a:r>
            <a:endParaRPr lang="zh-CN" altLang="en-US" b="1" dirty="0">
              <a:sym typeface="+mn-ea"/>
            </a:endParaRPr>
          </a:p>
          <a:p>
            <a:endParaRPr lang="zh-CN" altLang="en-US"/>
          </a:p>
          <a:p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sym typeface="+mn-ea"/>
              </a:rPr>
              <a:t>方法归纳：关键词</a:t>
            </a:r>
            <a:r>
              <a:rPr lang="en-US" altLang="zh-CN" b="1" dirty="0">
                <a:solidFill>
                  <a:srgbClr val="C00000"/>
                </a:solidFill>
                <a:latin typeface="宋体" panose="02010600030101010101" pitchFamily="2" charset="-122"/>
                <a:sym typeface="+mn-ea"/>
              </a:rPr>
              <a:t>+</a:t>
            </a:r>
            <a:r>
              <a:rPr lang="zh-CN" altLang="en-US" b="1" dirty="0">
                <a:solidFill>
                  <a:srgbClr val="C00000"/>
                </a:solidFill>
                <a:latin typeface="宋体" panose="02010600030101010101" pitchFamily="2" charset="-122"/>
                <a:sym typeface="+mn-ea"/>
              </a:rPr>
              <a:t>表达内容（情感）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运用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比喻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的修辞方式 ，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把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树的根和纹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比作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生铁，</a:t>
            </a:r>
            <a:r>
              <a:rPr lang="zh-CN" altLang="en-US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生动形象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地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描绘出大树的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苍老、遒劲和坚固。</a:t>
            </a:r>
            <a:endParaRPr lang="zh-CN" altLang="en-US" dirty="0"/>
          </a:p>
          <a:p>
            <a:endParaRPr lang="zh-CN" altLang="en-US"/>
          </a:p>
          <a:p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运用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比喻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的修辞方式 ，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把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树的根和纹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比作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生铁，</a:t>
            </a:r>
            <a:r>
              <a:rPr lang="zh-CN" altLang="en-US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生动形象</a:t>
            </a:r>
            <a:r>
              <a:rPr lang="zh-CN" altLang="en-US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地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  <a:sym typeface="+mn-ea"/>
              </a:rPr>
              <a:t>描绘出大树的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苍老、遒劲和坚固。</a:t>
            </a:r>
            <a:endParaRPr lang="zh-CN" altLang="en-US" dirty="0"/>
          </a:p>
          <a:p>
            <a:endParaRPr lang="zh-CN" altLang="en-US"/>
          </a:p>
          <a:p>
            <a:r>
              <a:rPr lang="zh-CN" altLang="en-US" b="1" noProof="0" dirty="0">
                <a:solidFill>
                  <a:srgbClr val="C00000"/>
                </a:solidFill>
                <a:latin typeface="+mn-ea"/>
                <a:sym typeface="+mn-ea"/>
              </a:rPr>
              <a:t>方法归纳：修辞方法</a:t>
            </a:r>
            <a:r>
              <a:rPr lang="en-US" altLang="zh-CN" b="1" noProof="0" dirty="0">
                <a:solidFill>
                  <a:srgbClr val="C00000"/>
                </a:solidFill>
                <a:latin typeface="+mn-ea"/>
                <a:sym typeface="+mn-ea"/>
              </a:rPr>
              <a:t>+</a:t>
            </a:r>
            <a:r>
              <a:rPr lang="zh-CN" altLang="en-US" b="1" noProof="0" dirty="0">
                <a:solidFill>
                  <a:srgbClr val="C00000"/>
                </a:solidFill>
                <a:latin typeface="+mn-ea"/>
                <a:sym typeface="+mn-ea"/>
              </a:rPr>
              <a:t>具体运用</a:t>
            </a:r>
            <a:r>
              <a:rPr lang="en-US" altLang="zh-CN" b="1" noProof="0" dirty="0">
                <a:solidFill>
                  <a:srgbClr val="C00000"/>
                </a:solidFill>
                <a:latin typeface="+mn-ea"/>
                <a:sym typeface="+mn-ea"/>
              </a:rPr>
              <a:t>+</a:t>
            </a:r>
            <a:r>
              <a:rPr lang="zh-CN" altLang="en-US" b="1" noProof="0" dirty="0">
                <a:solidFill>
                  <a:srgbClr val="C00000"/>
                </a:solidFill>
                <a:latin typeface="+mn-ea"/>
                <a:sym typeface="+mn-ea"/>
              </a:rPr>
              <a:t>表达内容（情感）</a:t>
            </a:r>
            <a:endParaRPr kumimoji="0" lang="zh-CN" altLang="en-US" b="1" kern="1200" cap="none" spc="0" normalizeH="0" baseline="0" noProof="0" dirty="0">
              <a:solidFill>
                <a:srgbClr val="C00000"/>
              </a:solidFill>
              <a:latin typeface="+mn-ea"/>
              <a:ea typeface="+mn-ea"/>
              <a:cs typeface="+mn-cs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1.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对大树命运的痛惜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  <a:sym typeface="+mn-ea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 2.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人与自然的关系的深层思考和深重感慨。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3.  </a:t>
            </a: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对现代工业文明发展所带来的负面影响的深深质疑。）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 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1.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对大树命运的痛惜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  <a:sym typeface="+mn-ea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 2.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人与自然的关系的深层思考和深重感慨。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3.  </a:t>
            </a: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对现代工业文明发展所带来的负面影响的深深质疑。）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 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3.  </a:t>
            </a: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对现代工业文明发展所带来的负面影响的深深质疑。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 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市虎：旧时称行于市区的汽车。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1.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对大树命运的痛惜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  <a:sym typeface="+mn-ea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 2.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人与自然的关系的深层思考和深重感慨。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3.  </a:t>
            </a: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  <a:sym typeface="+mn-ea"/>
              </a:rPr>
              <a:t>对现代工业文明发展所带来的负面影响的深深质疑。</a:t>
            </a:r>
            <a:r>
              <a:rPr lang="zh-CN" altLang="en-US" dirty="0">
                <a:solidFill>
                  <a:srgbClr val="FF0000"/>
                </a:solidFill>
                <a:sym typeface="+mn-ea"/>
              </a:rPr>
              <a:t> 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731D4F17-F685-4F5E-A442-FC4B97CABDD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Picture 7" descr="古榕"/>
          <p:cNvPicPr>
            <a:picLocks noChangeAspect="1"/>
          </p:cNvPicPr>
          <p:nvPr/>
        </p:nvPicPr>
        <p:blipFill>
          <a:blip r:embed="rId12">
            <a:lum bright="48001" contrast="-53999"/>
          </a:blip>
          <a:srcRect b="3821"/>
          <a:stretch>
            <a:fillRect/>
          </a:stretch>
        </p:blipFill>
        <p:spPr>
          <a:xfrm>
            <a:off x="0" y="44450"/>
            <a:ext cx="9144000" cy="6813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smtClean="0">
                <a:solidFill>
                  <a:srgbClr val="000000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84287B8-EFCF-47BC-928A-2B8C3A8BD937}" type="slidenum"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hyperlink" Target="&#25105;&#20063;&#29233;&#39532;&#23703;&#39030;&#30340;&#26641;.docx" TargetMode="Externa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0"/>
            <a:ext cx="912971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Box 1">
            <a:hlinkClick r:id="rId2" action="ppaction://hlinkfile"/>
          </p:cNvPr>
          <p:cNvSpPr txBox="1"/>
          <p:nvPr/>
        </p:nvSpPr>
        <p:spPr>
          <a:xfrm>
            <a:off x="323850" y="4554538"/>
            <a:ext cx="7704138" cy="10144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6000" dirty="0">
                <a:latin typeface="Arial" panose="020B0604020202020204" pitchFamily="34" charset="0"/>
              </a:rPr>
              <a:t>《</a:t>
            </a:r>
            <a:r>
              <a:rPr lang="zh-CN" altLang="en-US" sz="6000" dirty="0">
                <a:latin typeface="Arial" panose="020B0604020202020204" pitchFamily="34" charset="0"/>
              </a:rPr>
              <a:t>我也爱马岗顶的树</a:t>
            </a:r>
            <a:r>
              <a:rPr lang="en-US" altLang="zh-CN" sz="6000" dirty="0">
                <a:latin typeface="Arial" panose="020B0604020202020204" pitchFamily="34" charset="0"/>
              </a:rPr>
              <a:t>》</a:t>
            </a:r>
            <a:endParaRPr lang="zh-CN" altLang="en-US" sz="60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Picture 4" descr="2004101910472938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434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Text Box 5"/>
          <p:cNvSpPr txBox="1"/>
          <p:nvPr/>
        </p:nvSpPr>
        <p:spPr>
          <a:xfrm>
            <a:off x="1524000" y="2209800"/>
            <a:ext cx="6705600" cy="3140075"/>
          </a:xfrm>
          <a:prstGeom prst="rect">
            <a:avLst/>
          </a:prstGeom>
          <a:noFill/>
          <a:ln w="9525">
            <a:noFill/>
          </a:ln>
          <a:effectLst>
            <a:outerShdw dist="53882" dir="18900000" algn="ctr" rotWithShape="0">
              <a:schemeClr val="accent1">
                <a:alpha val="50000"/>
              </a:schemeClr>
            </a:outer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0000" dirty="0">
                <a:solidFill>
                  <a:srgbClr val="92D05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那 树</a:t>
            </a:r>
            <a:endParaRPr lang="zh-CN" altLang="en-US" sz="20000" dirty="0">
              <a:solidFill>
                <a:srgbClr val="92D05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24" name="Text Box 6"/>
          <p:cNvSpPr txBox="1"/>
          <p:nvPr/>
        </p:nvSpPr>
        <p:spPr>
          <a:xfrm>
            <a:off x="5486400" y="5562600"/>
            <a:ext cx="2590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1800" dirty="0"/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447800" y="5410200"/>
            <a:ext cx="6553200" cy="8239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rPr>
              <a:t>台湾著名散文家 王鼎钧</a:t>
            </a:r>
            <a:endParaRPr kumimoji="0" lang="zh-CN" altLang="en-US" sz="4800" b="1" kern="1200" cap="none" spc="0" normalizeH="0" baseline="0" noProof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Rectangle 4"/>
          <p:cNvSpPr>
            <a:spLocks noGrp="1"/>
          </p:cNvSpPr>
          <p:nvPr>
            <p:ph type="title"/>
          </p:nvPr>
        </p:nvSpPr>
        <p:spPr>
          <a:xfrm>
            <a:off x="179388" y="836613"/>
            <a:ext cx="3671887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chemeClr val="accent2"/>
                </a:solidFill>
              </a:rPr>
              <a:t>字词过关</a:t>
            </a:r>
            <a:endParaRPr lang="zh-CN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Text Box 7"/>
          <p:cNvSpPr txBox="1"/>
          <p:nvPr/>
        </p:nvSpPr>
        <p:spPr>
          <a:xfrm>
            <a:off x="398463" y="1990725"/>
            <a:ext cx="8086725" cy="2800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佝偻</a:t>
            </a:r>
            <a:r>
              <a:rPr lang="zh-CN" altLang="en-US" sz="4400" dirty="0">
                <a:solidFill>
                  <a:srgbClr val="000000"/>
                </a:solidFill>
              </a:rPr>
              <a:t>（　　）  倒</a:t>
            </a:r>
            <a:r>
              <a:rPr lang="zh-CN" altLang="en-US" sz="4400" b="1" dirty="0">
                <a:solidFill>
                  <a:srgbClr val="FF0000"/>
                </a:solidFill>
              </a:rPr>
              <a:t>坍</a:t>
            </a:r>
            <a:r>
              <a:rPr lang="zh-CN" altLang="en-US" sz="4400" dirty="0">
                <a:solidFill>
                  <a:srgbClr val="000000"/>
                </a:solidFill>
              </a:rPr>
              <a:t>（　　）　</a:t>
            </a:r>
            <a:r>
              <a:rPr lang="zh-CN" altLang="en-US" sz="4400" b="1" dirty="0">
                <a:solidFill>
                  <a:srgbClr val="FF0000"/>
                </a:solidFill>
              </a:rPr>
              <a:t>戮  </a:t>
            </a:r>
            <a:r>
              <a:rPr lang="zh-CN" altLang="en-US" sz="4400" b="1" dirty="0">
                <a:solidFill>
                  <a:srgbClr val="000000"/>
                </a:solidFill>
              </a:rPr>
              <a:t> </a:t>
            </a:r>
            <a:r>
              <a:rPr lang="zh-CN" altLang="en-US" sz="4400" dirty="0">
                <a:solidFill>
                  <a:srgbClr val="000000"/>
                </a:solidFill>
              </a:rPr>
              <a:t>（</a:t>
            </a:r>
            <a:r>
              <a:rPr lang="zh-CN" altLang="en-US" sz="3600" dirty="0">
                <a:solidFill>
                  <a:srgbClr val="000000"/>
                </a:solidFill>
              </a:rPr>
              <a:t>　</a:t>
            </a:r>
            <a:r>
              <a:rPr lang="zh-CN" altLang="en-US" sz="4400" dirty="0">
                <a:solidFill>
                  <a:srgbClr val="000000"/>
                </a:solidFill>
              </a:rPr>
              <a:t>　）    </a:t>
            </a:r>
            <a:r>
              <a:rPr lang="zh-CN" altLang="en-US" sz="4400" b="1" dirty="0">
                <a:solidFill>
                  <a:srgbClr val="FF0000"/>
                </a:solidFill>
              </a:rPr>
              <a:t>踝</a:t>
            </a:r>
            <a:r>
              <a:rPr lang="zh-CN" altLang="en-US" sz="4400" dirty="0">
                <a:solidFill>
                  <a:srgbClr val="000000"/>
                </a:solidFill>
              </a:rPr>
              <a:t>骨（　　） </a:t>
            </a:r>
            <a:endParaRPr lang="zh-CN" altLang="en-US" sz="4400" dirty="0">
              <a:solidFill>
                <a:srgbClr val="00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虬</a:t>
            </a:r>
            <a:r>
              <a:rPr lang="zh-CN" altLang="en-US" sz="4400" dirty="0">
                <a:solidFill>
                  <a:srgbClr val="000000"/>
                </a:solidFill>
              </a:rPr>
              <a:t>须（　　）  </a:t>
            </a:r>
            <a:r>
              <a:rPr lang="zh-CN" altLang="en-US" sz="4400" b="1" dirty="0">
                <a:solidFill>
                  <a:srgbClr val="FF0000"/>
                </a:solidFill>
              </a:rPr>
              <a:t>刽</a:t>
            </a:r>
            <a:r>
              <a:rPr lang="zh-CN" altLang="en-US" sz="4400" dirty="0">
                <a:solidFill>
                  <a:srgbClr val="000000"/>
                </a:solidFill>
              </a:rPr>
              <a:t>子手（　　）</a:t>
            </a:r>
            <a:r>
              <a:rPr lang="zh-CN" altLang="en-US" sz="4400" b="1" dirty="0">
                <a:solidFill>
                  <a:srgbClr val="FF0000"/>
                </a:solidFill>
              </a:rPr>
              <a:t>镐</a:t>
            </a:r>
            <a:r>
              <a:rPr lang="zh-CN" altLang="en-US" sz="4400" b="1" dirty="0">
                <a:solidFill>
                  <a:srgbClr val="000000"/>
                </a:solidFill>
              </a:rPr>
              <a:t> </a:t>
            </a:r>
            <a:r>
              <a:rPr lang="zh-CN" altLang="en-US" sz="4400" dirty="0">
                <a:solidFill>
                  <a:srgbClr val="000000"/>
                </a:solidFill>
              </a:rPr>
              <a:t>（　　） 周道如</a:t>
            </a:r>
            <a:r>
              <a:rPr lang="zh-CN" altLang="en-US" sz="4400" b="1" dirty="0">
                <a:solidFill>
                  <a:srgbClr val="FF0000"/>
                </a:solidFill>
              </a:rPr>
              <a:t>砥</a:t>
            </a:r>
            <a:r>
              <a:rPr lang="zh-CN" altLang="en-US" sz="4400" dirty="0">
                <a:solidFill>
                  <a:srgbClr val="000000"/>
                </a:solidFill>
              </a:rPr>
              <a:t>（　　）</a:t>
            </a:r>
            <a:endParaRPr lang="zh-CN" altLang="en-US" sz="4400" dirty="0">
              <a:solidFill>
                <a:srgbClr val="000000"/>
              </a:solidFill>
            </a:endParaRPr>
          </a:p>
        </p:txBody>
      </p:sp>
      <p:sp>
        <p:nvSpPr>
          <p:cNvPr id="22536" name="Text Box 8"/>
          <p:cNvSpPr txBox="1"/>
          <p:nvPr/>
        </p:nvSpPr>
        <p:spPr>
          <a:xfrm>
            <a:off x="1931988" y="1990725"/>
            <a:ext cx="16811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g</a:t>
            </a:r>
            <a:r>
              <a:rPr lang="en-US" altLang="zh-CN" sz="3600" dirty="0">
                <a:solidFill>
                  <a:schemeClr val="accent2"/>
                </a:solidFill>
                <a:cs typeface="Arial" panose="020B0604020202020204" pitchFamily="34" charset="0"/>
              </a:rPr>
              <a:t>ō</a:t>
            </a:r>
            <a:r>
              <a:rPr lang="en-US" altLang="zh-CN" sz="3600" dirty="0">
                <a:solidFill>
                  <a:schemeClr val="accent2"/>
                </a:solidFill>
              </a:rPr>
              <a:t>ul</a:t>
            </a:r>
            <a:r>
              <a:rPr lang="en-US" altLang="zh-CN" sz="3600" dirty="0">
                <a:solidFill>
                  <a:schemeClr val="accent2"/>
                </a:solidFill>
                <a:cs typeface="Arial" panose="020B0604020202020204" pitchFamily="34" charset="0"/>
              </a:rPr>
              <a:t>ó</a:t>
            </a:r>
            <a:r>
              <a:rPr lang="en-US" altLang="zh-CN" sz="3600" dirty="0">
                <a:solidFill>
                  <a:schemeClr val="accent2"/>
                </a:solidFill>
              </a:rPr>
              <a:t>u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37" name="Text Box 9"/>
          <p:cNvSpPr txBox="1"/>
          <p:nvPr/>
        </p:nvSpPr>
        <p:spPr>
          <a:xfrm>
            <a:off x="6046788" y="1990725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t</a:t>
            </a:r>
            <a:r>
              <a:rPr lang="en-US" altLang="zh-CN" sz="3600" dirty="0">
                <a:solidFill>
                  <a:schemeClr val="accent2"/>
                </a:solidFill>
                <a:cs typeface="Arial" panose="020B0604020202020204" pitchFamily="34" charset="0"/>
              </a:rPr>
              <a:t>ā</a:t>
            </a:r>
            <a:r>
              <a:rPr lang="en-US" altLang="zh-CN" sz="3600" dirty="0">
                <a:solidFill>
                  <a:schemeClr val="accent2"/>
                </a:solidFill>
              </a:rPr>
              <a:t>n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39" name="Text Box 11"/>
          <p:cNvSpPr txBox="1"/>
          <p:nvPr/>
        </p:nvSpPr>
        <p:spPr>
          <a:xfrm>
            <a:off x="2312988" y="2676525"/>
            <a:ext cx="83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lù</a:t>
            </a:r>
            <a:r>
              <a:rPr lang="en-US" altLang="zh-CN" sz="1800" dirty="0">
                <a:solidFill>
                  <a:schemeClr val="accent2"/>
                </a:solidFill>
              </a:rPr>
              <a:t> </a:t>
            </a:r>
            <a:endParaRPr lang="en-US" altLang="zh-CN" sz="1800" dirty="0">
              <a:solidFill>
                <a:schemeClr val="accent2"/>
              </a:solidFill>
            </a:endParaRPr>
          </a:p>
        </p:txBody>
      </p:sp>
      <p:sp>
        <p:nvSpPr>
          <p:cNvPr id="22541" name="Text Box 13"/>
          <p:cNvSpPr txBox="1"/>
          <p:nvPr/>
        </p:nvSpPr>
        <p:spPr>
          <a:xfrm>
            <a:off x="5970588" y="2676525"/>
            <a:ext cx="1219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huái 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42" name="Text Box 14"/>
          <p:cNvSpPr txBox="1"/>
          <p:nvPr/>
        </p:nvSpPr>
        <p:spPr>
          <a:xfrm>
            <a:off x="2312988" y="3362325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qiú 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43" name="Text Box 15"/>
          <p:cNvSpPr txBox="1"/>
          <p:nvPr/>
        </p:nvSpPr>
        <p:spPr>
          <a:xfrm>
            <a:off x="6427788" y="3362325"/>
            <a:ext cx="914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guì 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44" name="Text Box 16"/>
          <p:cNvSpPr txBox="1"/>
          <p:nvPr/>
        </p:nvSpPr>
        <p:spPr>
          <a:xfrm>
            <a:off x="1855788" y="3971925"/>
            <a:ext cx="1066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gǎo 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  <p:sp>
        <p:nvSpPr>
          <p:cNvPr id="22545" name="Text Box 17"/>
          <p:cNvSpPr txBox="1"/>
          <p:nvPr/>
        </p:nvSpPr>
        <p:spPr>
          <a:xfrm>
            <a:off x="6656388" y="4048125"/>
            <a:ext cx="1066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3600" dirty="0">
                <a:solidFill>
                  <a:schemeClr val="accent2"/>
                </a:solidFill>
              </a:rPr>
              <a:t>dǐ </a:t>
            </a:r>
            <a:endParaRPr lang="en-US" altLang="zh-CN" sz="3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7" grpId="0"/>
      <p:bldP spid="22539" grpId="0"/>
      <p:bldP spid="22541" grpId="0"/>
      <p:bldP spid="22542" grpId="0"/>
      <p:bldP spid="22543" grpId="0"/>
      <p:bldP spid="22544" grpId="0"/>
      <p:bldP spid="225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170" name="Rectangle 1028"/>
          <p:cNvSpPr>
            <a:spLocks noGrp="1"/>
          </p:cNvSpPr>
          <p:nvPr>
            <p:ph type="title"/>
          </p:nvPr>
        </p:nvSpPr>
        <p:spPr>
          <a:xfrm>
            <a:off x="0" y="404813"/>
            <a:ext cx="8839200" cy="1143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3300"/>
                </a:solidFill>
              </a:rPr>
              <a:t>结合原文，解释句子中加线的词语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7171" name="Text Box 1029"/>
          <p:cNvSpPr txBox="1"/>
          <p:nvPr/>
        </p:nvSpPr>
        <p:spPr>
          <a:xfrm>
            <a:off x="457200" y="1905000"/>
            <a:ext cx="8458200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dirty="0">
                <a:solidFill>
                  <a:srgbClr val="000000"/>
                </a:solidFill>
              </a:rPr>
              <a:t>房屋也</a:t>
            </a:r>
            <a:r>
              <a:rPr lang="zh-CN" altLang="en-US" sz="3600" b="1" u="sng" dirty="0">
                <a:solidFill>
                  <a:srgbClr val="0000CC"/>
                </a:solidFill>
              </a:rPr>
              <a:t>倒坍</a:t>
            </a:r>
            <a:r>
              <a:rPr lang="zh-CN" altLang="en-US" sz="3600" dirty="0">
                <a:solidFill>
                  <a:srgbClr val="000000"/>
                </a:solidFill>
              </a:rPr>
              <a:t>了不少：</a:t>
            </a:r>
            <a:br>
              <a:rPr lang="zh-CN" altLang="en-US" sz="3600" dirty="0">
                <a:solidFill>
                  <a:srgbClr val="000000"/>
                </a:solidFill>
              </a:rPr>
            </a:br>
            <a:endParaRPr lang="zh-CN" altLang="en-US" sz="3600" dirty="0">
              <a:solidFill>
                <a:srgbClr val="000000"/>
              </a:solidFill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dirty="0">
                <a:solidFill>
                  <a:srgbClr val="000000"/>
                </a:solidFill>
              </a:rPr>
              <a:t>它们的传统是</a:t>
            </a:r>
            <a:r>
              <a:rPr lang="zh-CN" altLang="en-US" sz="3600" b="1" u="sng" dirty="0">
                <a:solidFill>
                  <a:srgbClr val="0000CC"/>
                </a:solidFill>
              </a:rPr>
              <a:t>引颈受戮</a:t>
            </a:r>
            <a:r>
              <a:rPr lang="zh-CN" altLang="en-US" sz="3600" dirty="0">
                <a:solidFill>
                  <a:srgbClr val="000000"/>
                </a:solidFill>
              </a:rPr>
              <a:t>：</a:t>
            </a:r>
            <a:br>
              <a:rPr lang="zh-CN" altLang="en-US" sz="3600" dirty="0">
                <a:solidFill>
                  <a:srgbClr val="000000"/>
                </a:solidFill>
              </a:rPr>
            </a:br>
            <a:br>
              <a:rPr lang="zh-CN" altLang="en-US" sz="3600" dirty="0">
                <a:solidFill>
                  <a:srgbClr val="000000"/>
                </a:solidFill>
              </a:rPr>
            </a:br>
            <a:r>
              <a:rPr lang="zh-CN" altLang="en-US" sz="3600" b="1" u="sng" dirty="0">
                <a:solidFill>
                  <a:srgbClr val="0000CC"/>
                </a:solidFill>
              </a:rPr>
              <a:t>周道如砥</a:t>
            </a:r>
            <a:r>
              <a:rPr lang="zh-CN" altLang="en-US" sz="3600" dirty="0">
                <a:solidFill>
                  <a:srgbClr val="000000"/>
                </a:solidFill>
              </a:rPr>
              <a:t>，已无人知道有过这么一棵树： </a:t>
            </a:r>
            <a:endParaRPr lang="zh-CN" altLang="en-US" sz="3600" dirty="0">
              <a:solidFill>
                <a:srgbClr val="000000"/>
              </a:solidFill>
            </a:endParaRPr>
          </a:p>
        </p:txBody>
      </p:sp>
      <p:sp>
        <p:nvSpPr>
          <p:cNvPr id="31750" name="Text Box 1030"/>
          <p:cNvSpPr txBox="1"/>
          <p:nvPr/>
        </p:nvSpPr>
        <p:spPr>
          <a:xfrm>
            <a:off x="4495800" y="1828800"/>
            <a:ext cx="1143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ea typeface="黑体" panose="02010609060101010101" pitchFamily="2" charset="-122"/>
              </a:rPr>
              <a:t>倒塌</a:t>
            </a:r>
            <a:endParaRPr lang="zh-CN" altLang="en-US" sz="3600" b="1" dirty="0">
              <a:solidFill>
                <a:srgbClr val="000000"/>
              </a:solidFill>
              <a:ea typeface="黑体" panose="02010609060101010101" pitchFamily="2" charset="-122"/>
            </a:endParaRPr>
          </a:p>
        </p:txBody>
      </p:sp>
      <p:sp>
        <p:nvSpPr>
          <p:cNvPr id="31751" name="Text Box 1031"/>
          <p:cNvSpPr txBox="1"/>
          <p:nvPr/>
        </p:nvSpPr>
        <p:spPr>
          <a:xfrm>
            <a:off x="5334000" y="2971800"/>
            <a:ext cx="3200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ea typeface="黑体" panose="02010609060101010101" pitchFamily="2" charset="-122"/>
              </a:rPr>
              <a:t>伸长脖子挨杀</a:t>
            </a:r>
            <a:endParaRPr lang="zh-CN" altLang="en-US" sz="3600" b="1" dirty="0">
              <a:solidFill>
                <a:srgbClr val="000000"/>
              </a:solidFill>
              <a:ea typeface="黑体" panose="02010609060101010101" pitchFamily="2" charset="-122"/>
            </a:endParaRPr>
          </a:p>
        </p:txBody>
      </p:sp>
      <p:sp>
        <p:nvSpPr>
          <p:cNvPr id="31752" name="Text Box 1032"/>
          <p:cNvSpPr txBox="1"/>
          <p:nvPr/>
        </p:nvSpPr>
        <p:spPr>
          <a:xfrm>
            <a:off x="533400" y="4724400"/>
            <a:ext cx="464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ea typeface="黑体" panose="02010609060101010101" pitchFamily="2" charset="-122"/>
              </a:rPr>
              <a:t>公路平坦，畅通无阻</a:t>
            </a:r>
            <a:endParaRPr lang="zh-CN" altLang="en-US" sz="3600" b="1" dirty="0">
              <a:solidFill>
                <a:srgbClr val="00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  <p:bldP spid="31751" grpId="0"/>
      <p:bldP spid="317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Box 5"/>
          <p:cNvSpPr txBox="1"/>
          <p:nvPr/>
        </p:nvSpPr>
        <p:spPr>
          <a:xfrm>
            <a:off x="684213" y="620713"/>
            <a:ext cx="8459787" cy="3749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学习目标：</a:t>
            </a:r>
            <a:endParaRPr lang="en-US" altLang="zh-CN" sz="40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en-US" altLang="zh-CN" sz="40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1</a:t>
            </a:r>
            <a:r>
              <a:rPr lang="zh-CN" altLang="en-US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、分别从修辞角度、关键词角度品析词句，归纳出</a:t>
            </a:r>
            <a:r>
              <a:rPr lang="en-US" altLang="zh-CN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“</a:t>
            </a:r>
            <a:r>
              <a:rPr lang="zh-CN" altLang="en-US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那树</a:t>
            </a:r>
            <a:r>
              <a:rPr lang="en-US" altLang="zh-CN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”</a:t>
            </a:r>
            <a:r>
              <a:rPr lang="zh-CN" altLang="en-US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的形象特点。</a:t>
            </a:r>
            <a:endParaRPr lang="en-US" altLang="zh-CN" sz="40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2</a:t>
            </a:r>
            <a:r>
              <a:rPr lang="zh-CN" altLang="en-US" sz="40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、通过对比阅读，把握文章主旨。</a:t>
            </a:r>
            <a:endParaRPr lang="zh-CN" altLang="en-US" sz="40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40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TextBox 2"/>
          <p:cNvSpPr txBox="1"/>
          <p:nvPr/>
        </p:nvSpPr>
        <p:spPr>
          <a:xfrm>
            <a:off x="5467985" y="1125855"/>
            <a:ext cx="367601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有感情朗读课文，初步感知那是一棵怎样的树。</a:t>
            </a:r>
            <a:endParaRPr lang="zh-CN" altLang="en-US" sz="4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9219" name="图片 5" descr="图片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55117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Box 4"/>
          <p:cNvSpPr txBox="1"/>
          <p:nvPr/>
        </p:nvSpPr>
        <p:spPr>
          <a:xfrm>
            <a:off x="395288" y="2708275"/>
            <a:ext cx="7921625" cy="1201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从文中的</a:t>
            </a:r>
            <a:r>
              <a:rPr lang="en-US" altLang="zh-CN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_______________</a:t>
            </a:r>
            <a:r>
              <a:rPr lang="zh-CN" altLang="en-US" sz="3600" b="1" u="sng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                       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可看出，那是一棵</a:t>
            </a:r>
            <a:r>
              <a:rPr lang="en-US" altLang="zh-CN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________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的树。</a:t>
            </a:r>
            <a:r>
              <a:rPr lang="en-US" altLang="zh-CN" sz="3600" b="1" u="sng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                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</a:t>
            </a:r>
            <a:endParaRPr lang="zh-CN" altLang="en-US" sz="3600" b="1" dirty="0">
              <a:solidFill>
                <a:schemeClr val="accent2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10243" name="TextBox 2"/>
          <p:cNvSpPr txBox="1"/>
          <p:nvPr/>
        </p:nvSpPr>
        <p:spPr>
          <a:xfrm>
            <a:off x="142875" y="620713"/>
            <a:ext cx="9001125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找出课文中的相关语句说说</a:t>
            </a:r>
            <a:endParaRPr lang="en-US" altLang="zh-CN" sz="4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那是一棵怎样的树？</a:t>
            </a:r>
            <a:endParaRPr lang="zh-CN" altLang="en-US" sz="4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TextBox 2"/>
          <p:cNvSpPr txBox="1"/>
          <p:nvPr/>
        </p:nvSpPr>
        <p:spPr>
          <a:xfrm>
            <a:off x="142875" y="620713"/>
            <a:ext cx="9001125" cy="1570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那是一棵怎样的树？</a:t>
            </a:r>
            <a:endParaRPr lang="en-US" altLang="zh-CN" sz="4800" b="1" dirty="0">
              <a:latin typeface="楷体_GB2312" pitchFamily="49" charset="-122"/>
              <a:ea typeface="楷体_GB2312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找出课文中的相关语句</a:t>
            </a:r>
            <a:r>
              <a:rPr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并赏析。</a:t>
            </a:r>
            <a:endParaRPr lang="zh-CN" altLang="en-US" sz="4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116013" y="4652963"/>
            <a:ext cx="6156325" cy="1108075"/>
          </a:xfrm>
          <a:prstGeom prst="rect">
            <a:avLst/>
          </a:prstGeom>
        </p:spPr>
        <p:txBody>
          <a:bodyPr/>
          <a:lstStyle/>
          <a:p>
            <a:pPr marL="342900" marR="0" indent="-342900" algn="ctr" defTabSz="914400" eaLnBrk="1" hangingPunct="1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3600" b="1" kern="0" cap="none" spc="0" normalizeH="0" baseline="0" noProof="0" dirty="0">
                <a:solidFill>
                  <a:srgbClr val="0000CC"/>
                </a:solidFill>
                <a:latin typeface="+mn-lt"/>
                <a:ea typeface="黑体" panose="02010609060101010101" pitchFamily="2" charset="-122"/>
                <a:cs typeface="+mn-cs"/>
              </a:rPr>
              <a:t>（关键词、修辞方法）</a:t>
            </a:r>
            <a:endParaRPr kumimoji="0" lang="en-US" altLang="zh-CN" sz="3600" b="1" kern="0" cap="none" spc="0" normalizeH="0" baseline="0" noProof="0" dirty="0">
              <a:solidFill>
                <a:srgbClr val="006600"/>
              </a:solidFill>
              <a:latin typeface="+mn-lt"/>
              <a:ea typeface="黑体" panose="02010609060101010101" pitchFamily="2" charset="-122"/>
              <a:cs typeface="+mn-cs"/>
            </a:endParaRPr>
          </a:p>
        </p:txBody>
      </p:sp>
      <p:sp>
        <p:nvSpPr>
          <p:cNvPr id="11268" name="TextBox 4"/>
          <p:cNvSpPr txBox="1"/>
          <p:nvPr/>
        </p:nvSpPr>
        <p:spPr>
          <a:xfrm>
            <a:off x="395288" y="2708275"/>
            <a:ext cx="7921625" cy="1201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从文中的</a:t>
            </a:r>
            <a:r>
              <a:rPr lang="en-US" altLang="zh-CN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_______________</a:t>
            </a:r>
            <a:r>
              <a:rPr lang="zh-CN" altLang="en-US" sz="3600" b="1" u="sng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                       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可看出，那是一棵</a:t>
            </a:r>
            <a:r>
              <a:rPr lang="en-US" altLang="zh-CN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________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的树。</a:t>
            </a:r>
            <a:r>
              <a:rPr lang="en-US" altLang="zh-CN" sz="3600" b="1" u="sng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                   </a:t>
            </a:r>
            <a:r>
              <a:rPr lang="zh-CN" altLang="en-US" sz="3600" b="1" dirty="0">
                <a:solidFill>
                  <a:schemeClr val="accent2"/>
                </a:solidFill>
                <a:latin typeface="方正大黑简体" pitchFamily="2" charset="-122"/>
                <a:ea typeface="方正大黑简体" pitchFamily="2" charset="-122"/>
              </a:rPr>
              <a:t> </a:t>
            </a:r>
            <a:endParaRPr lang="zh-CN" altLang="en-US" sz="3600" b="1" dirty="0">
              <a:solidFill>
                <a:schemeClr val="accent2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90" name="TextBox 1"/>
          <p:cNvSpPr txBox="1"/>
          <p:nvPr/>
        </p:nvSpPr>
        <p:spPr>
          <a:xfrm>
            <a:off x="250825" y="404813"/>
            <a:ext cx="8677275" cy="2553335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范例：在夏天的太阳下挺着颈子</a:t>
            </a:r>
            <a:r>
              <a:rPr lang="zh-CN" altLang="en-US" sz="40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急走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的人，会像猎犬一样</a:t>
            </a:r>
            <a:r>
              <a:rPr lang="zh-CN" altLang="en-US" sz="40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奔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到树下，</a:t>
            </a:r>
            <a:r>
              <a:rPr lang="zh-CN" altLang="en-US" sz="40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吸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一口浓荫，仰脸</a:t>
            </a:r>
            <a:r>
              <a:rPr lang="zh-CN" altLang="en-US" sz="40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看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千掌千指托住阳光，</a:t>
            </a:r>
            <a:r>
              <a:rPr lang="zh-CN" altLang="en-US" sz="40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看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指缝间漏下来的碎汞。</a:t>
            </a:r>
            <a:endParaRPr lang="zh-CN" altLang="en-US" sz="4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388" y="3429000"/>
            <a:ext cx="8748712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/>
              <a:t>       通过“急走”、“奔”、“吸”、“看”这一系列</a:t>
            </a:r>
            <a:r>
              <a:rPr lang="zh-CN" altLang="en-US" b="1" u="sng" dirty="0">
                <a:solidFill>
                  <a:srgbClr val="C00000"/>
                </a:solidFill>
              </a:rPr>
              <a:t>动词</a:t>
            </a:r>
            <a:r>
              <a:rPr lang="zh-CN" altLang="en-US" b="1" dirty="0"/>
              <a:t>，</a:t>
            </a:r>
            <a:r>
              <a:rPr lang="zh-CN" altLang="en-US" b="1" dirty="0">
                <a:solidFill>
                  <a:srgbClr val="0000CC"/>
                </a:solidFill>
              </a:rPr>
              <a:t>生动形象</a:t>
            </a:r>
            <a:r>
              <a:rPr lang="zh-CN" altLang="en-US" b="1" dirty="0"/>
              <a:t>地写出人对那树的</a:t>
            </a:r>
            <a:r>
              <a:rPr lang="zh-CN" altLang="en-US" b="1" u="sng" dirty="0">
                <a:solidFill>
                  <a:srgbClr val="C00000"/>
                </a:solidFill>
              </a:rPr>
              <a:t>依赖和依恋</a:t>
            </a:r>
            <a:r>
              <a:rPr lang="zh-CN" altLang="en-US" b="1" dirty="0"/>
              <a:t>，表明那是一棵带给人</a:t>
            </a:r>
            <a:r>
              <a:rPr lang="zh-CN" altLang="en-US" b="1" u="sng" dirty="0">
                <a:solidFill>
                  <a:srgbClr val="C00000"/>
                </a:solidFill>
              </a:rPr>
              <a:t>清凉、清净</a:t>
            </a:r>
            <a:r>
              <a:rPr lang="zh-CN" altLang="en-US" b="1" dirty="0"/>
              <a:t>的树。</a:t>
            </a:r>
            <a:endParaRPr lang="zh-CN" alt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39750" y="5373688"/>
            <a:ext cx="8064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宋体" panose="02010600030101010101" pitchFamily="2" charset="-122"/>
              </a:rPr>
              <a:t>方法归纳：关键词</a:t>
            </a:r>
            <a:r>
              <a:rPr lang="en-US" altLang="zh-CN" sz="3600" b="1" dirty="0">
                <a:solidFill>
                  <a:srgbClr val="C00000"/>
                </a:solidFill>
                <a:latin typeface="宋体" panose="02010600030101010101" pitchFamily="2" charset="-122"/>
              </a:rPr>
              <a:t>+</a:t>
            </a:r>
            <a:r>
              <a:rPr lang="zh-CN" altLang="en-US" sz="3600" b="1" dirty="0">
                <a:solidFill>
                  <a:srgbClr val="C00000"/>
                </a:solidFill>
                <a:latin typeface="宋体" panose="02010600030101010101" pitchFamily="2" charset="-122"/>
              </a:rPr>
              <a:t>表达内容（情感）</a:t>
            </a:r>
            <a:endParaRPr lang="zh-CN" altLang="en-US" sz="36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4" name="Rectangle 6"/>
          <p:cNvSpPr/>
          <p:nvPr/>
        </p:nvSpPr>
        <p:spPr>
          <a:xfrm>
            <a:off x="323850" y="333375"/>
            <a:ext cx="8229600" cy="2012950"/>
          </a:xfrm>
          <a:prstGeom prst="rect">
            <a:avLst/>
          </a:prstGeom>
          <a:noFill/>
          <a:ln w="2857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范例：如第三段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那的确是一株坚固的大树，霉黑潮湿的皮层上，有隆起的筋和纵裂的纹，像生铁铸就的模样。</a:t>
            </a:r>
            <a:endParaRPr lang="en-US" altLang="zh-CN" sz="3600" b="1" u="sng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876925"/>
            <a:ext cx="89995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方法归纳：修辞方法</a:t>
            </a:r>
            <a:r>
              <a:rPr kumimoji="0" lang="en-US" altLang="zh-CN" sz="3200" b="1" kern="120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+</a:t>
            </a:r>
            <a:r>
              <a:rPr kumimoji="0" lang="zh-CN" altLang="en-US" sz="3200" b="1" kern="120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具体运用</a:t>
            </a:r>
            <a:r>
              <a:rPr kumimoji="0" lang="en-US" altLang="zh-CN" sz="3200" b="1" kern="120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+</a:t>
            </a:r>
            <a:r>
              <a:rPr kumimoji="0" lang="zh-CN" altLang="en-US" sz="3200" b="1" kern="1200" cap="none" spc="0" normalizeH="0" baseline="0" noProof="0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表达内容（情感）</a:t>
            </a:r>
            <a:endParaRPr kumimoji="0" lang="zh-CN" altLang="en-US" sz="3200" b="1" kern="1200" cap="none" spc="0" normalizeH="0" baseline="0" noProof="0" dirty="0">
              <a:solidFill>
                <a:srgbClr val="C0000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438" y="2565400"/>
            <a:ext cx="9072562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运用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比喻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的修辞方式 ，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把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树的根和纹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比作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生铁，</a:t>
            </a:r>
            <a:r>
              <a:rPr lang="zh-CN" altLang="en-US" sz="3600" b="1" dirty="0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</a:rPr>
              <a:t>生动形象</a:t>
            </a:r>
            <a:r>
              <a:rPr lang="zh-CN" altLang="en-US" sz="36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地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描绘出大树的</a:t>
            </a:r>
            <a:r>
              <a:rPr lang="zh-CN" altLang="en-US" sz="3600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苍老、遒劲和坚固。</a:t>
            </a:r>
            <a:endParaRPr lang="zh-CN" altLang="en-US" sz="18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4437063"/>
            <a:ext cx="9144000" cy="1077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    通过“霉黑潮湿”“隆起”和“纵裂”等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极富表现力的词语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生动形象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地描绘出那树的</a:t>
            </a:r>
            <a:r>
              <a:rPr lang="zh-CN" altLang="en-US" b="1" u="sng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苍老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38" name="图片 1" descr="200782410122538_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78485" y="579120"/>
            <a:ext cx="4859338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TextBox 2"/>
          <p:cNvSpPr txBox="1"/>
          <p:nvPr/>
        </p:nvSpPr>
        <p:spPr>
          <a:xfrm>
            <a:off x="5003800" y="1196975"/>
            <a:ext cx="4321175" cy="3019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600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那树</a:t>
            </a:r>
            <a:endParaRPr lang="en-US" altLang="zh-CN" sz="9600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600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绿着生</a:t>
            </a:r>
            <a:endParaRPr lang="zh-CN" altLang="en-US" sz="9600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12293" name="TextBox 3"/>
          <p:cNvSpPr txBox="1"/>
          <p:nvPr/>
        </p:nvSpPr>
        <p:spPr>
          <a:xfrm>
            <a:off x="3240088" y="260350"/>
            <a:ext cx="5903912" cy="9144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5400" b="1" dirty="0">
                <a:solidFill>
                  <a:srgbClr val="C00000"/>
                </a:solidFill>
                <a:latin typeface="方正粗圆简体" pitchFamily="2" charset="-122"/>
                <a:ea typeface="方正粗圆简体" pitchFamily="2" charset="-122"/>
              </a:rPr>
              <a:t>那树的命运如何？</a:t>
            </a:r>
            <a:endParaRPr lang="zh-CN" altLang="en-US" sz="5400" b="1" dirty="0">
              <a:solidFill>
                <a:srgbClr val="C00000"/>
              </a:solidFill>
              <a:latin typeface="方正粗圆简体" pitchFamily="2" charset="-122"/>
              <a:ea typeface="方正粗圆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1229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5362" name="图片 3" descr="图片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TextBox 4"/>
          <p:cNvSpPr txBox="1"/>
          <p:nvPr/>
        </p:nvSpPr>
        <p:spPr>
          <a:xfrm>
            <a:off x="395288" y="981075"/>
            <a:ext cx="3889375" cy="4483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600" dirty="0">
                <a:solidFill>
                  <a:srgbClr val="43661C"/>
                </a:solidFill>
                <a:latin typeface="方正超粗黑简体" pitchFamily="65" charset="-122"/>
                <a:ea typeface="方正超粗黑简体" pitchFamily="65" charset="-122"/>
              </a:rPr>
              <a:t>那树</a:t>
            </a:r>
            <a:endParaRPr lang="en-US" altLang="zh-CN" sz="9600" dirty="0">
              <a:solidFill>
                <a:srgbClr val="43661C"/>
              </a:solidFill>
              <a:latin typeface="方正超粗黑简体" pitchFamily="65" charset="-122"/>
              <a:ea typeface="方正超粗黑简体" pitchFamily="65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600" dirty="0">
                <a:solidFill>
                  <a:srgbClr val="43661C"/>
                </a:solidFill>
                <a:latin typeface="方正超粗黑简体" pitchFamily="65" charset="-122"/>
                <a:ea typeface="方正超粗黑简体" pitchFamily="65" charset="-122"/>
              </a:rPr>
              <a:t>绿着生</a:t>
            </a:r>
            <a:endParaRPr lang="en-US" altLang="zh-CN" sz="9600" dirty="0">
              <a:solidFill>
                <a:srgbClr val="43661C"/>
              </a:solidFill>
              <a:latin typeface="方正超粗黑简体" pitchFamily="65" charset="-122"/>
              <a:ea typeface="方正超粗黑简体" pitchFamily="65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9600" dirty="0">
                <a:solidFill>
                  <a:srgbClr val="FF0000"/>
                </a:solidFill>
                <a:latin typeface="方正超粗黑简体" pitchFamily="65" charset="-122"/>
                <a:ea typeface="方正超粗黑简体" pitchFamily="65" charset="-122"/>
              </a:rPr>
              <a:t>绿着死</a:t>
            </a:r>
            <a:endParaRPr lang="zh-CN" altLang="en-US" sz="9600" dirty="0">
              <a:solidFill>
                <a:srgbClr val="FF0000"/>
              </a:solidFill>
              <a:latin typeface="方正超粗黑简体" pitchFamily="65" charset="-122"/>
              <a:ea typeface="方正超粗黑简体" pitchFamily="65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charRg st="7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6386" name="图片 3" descr="图片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TextBox 8"/>
          <p:cNvSpPr txBox="1"/>
          <p:nvPr/>
        </p:nvSpPr>
        <p:spPr>
          <a:xfrm>
            <a:off x="4716463" y="1196975"/>
            <a:ext cx="4427537" cy="2554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/>
              <a:t>划出文中饱含情感表现</a:t>
            </a:r>
            <a:r>
              <a:rPr lang="zh-CN" altLang="en-US" sz="4000" b="1" u="sng" dirty="0">
                <a:solidFill>
                  <a:srgbClr val="C00000"/>
                </a:solidFill>
              </a:rPr>
              <a:t>那树绿着死</a:t>
            </a:r>
            <a:r>
              <a:rPr lang="zh-CN" altLang="en-US" sz="4000" b="1" dirty="0"/>
              <a:t>的句子，细细品读其中所蕴含的情感。</a:t>
            </a:r>
            <a:endParaRPr lang="zh-CN" altLang="en-US" sz="40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TextBox 4"/>
          <p:cNvSpPr txBox="1"/>
          <p:nvPr/>
        </p:nvSpPr>
        <p:spPr>
          <a:xfrm>
            <a:off x="3348038" y="1916113"/>
            <a:ext cx="5580062" cy="2862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dirty="0">
                <a:solidFill>
                  <a:srgbClr val="000000"/>
                </a:solidFill>
                <a:latin typeface="方正康体简体" pitchFamily="2" charset="-122"/>
                <a:ea typeface="方正康体简体" pitchFamily="2" charset="-122"/>
              </a:rPr>
              <a:t>我取的书名是</a:t>
            </a:r>
            <a:r>
              <a:rPr lang="en-US" altLang="zh-CN" sz="3600" dirty="0">
                <a:solidFill>
                  <a:srgbClr val="000000"/>
                </a:solidFill>
                <a:latin typeface="方正康体简体" pitchFamily="2" charset="-122"/>
                <a:ea typeface="方正康体简体" pitchFamily="2" charset="-122"/>
              </a:rPr>
              <a:t>《</a:t>
            </a:r>
            <a:r>
              <a:rPr lang="zh-CN" altLang="en-US" sz="3600" dirty="0">
                <a:solidFill>
                  <a:srgbClr val="000000"/>
                </a:solidFill>
                <a:latin typeface="方正康体简体" pitchFamily="2" charset="-122"/>
                <a:ea typeface="方正康体简体" pitchFamily="2" charset="-122"/>
              </a:rPr>
              <a:t>情人眼</a:t>
            </a:r>
            <a:r>
              <a:rPr lang="en-US" altLang="zh-CN" sz="3600" dirty="0">
                <a:solidFill>
                  <a:srgbClr val="000000"/>
                </a:solidFill>
                <a:latin typeface="方正康体简体" pitchFamily="2" charset="-122"/>
                <a:ea typeface="方正康体简体" pitchFamily="2" charset="-122"/>
              </a:rPr>
              <a:t>》</a:t>
            </a:r>
            <a:r>
              <a:rPr lang="zh-CN" altLang="en-US" sz="3600" dirty="0">
                <a:solidFill>
                  <a:srgbClr val="000000"/>
                </a:solidFill>
                <a:latin typeface="方正康体简体" pitchFamily="2" charset="-122"/>
                <a:ea typeface="方正康体简体" pitchFamily="2" charset="-122"/>
              </a:rPr>
              <a:t>，就“情人眼里出西施”一语截取前三字而引申其义。“情”是“万物有情”的那个“情”。</a:t>
            </a:r>
            <a:endParaRPr lang="zh-CN" altLang="en-US" sz="3600" dirty="0">
              <a:solidFill>
                <a:srgbClr val="000000"/>
              </a:solidFill>
              <a:latin typeface="方正康体简体" pitchFamily="2" charset="-122"/>
              <a:ea typeface="方正康体简体" pitchFamily="2" charset="-122"/>
            </a:endParaRPr>
          </a:p>
        </p:txBody>
      </p:sp>
      <p:pic>
        <p:nvPicPr>
          <p:cNvPr id="16387" name="图片 5" descr="0130000033982412846229530080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2203450"/>
            <a:ext cx="1857375" cy="2205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Box 6"/>
          <p:cNvSpPr txBox="1"/>
          <p:nvPr/>
        </p:nvSpPr>
        <p:spPr>
          <a:xfrm>
            <a:off x="684213" y="404813"/>
            <a:ext cx="7920037" cy="1076325"/>
          </a:xfrm>
          <a:prstGeom prst="rect">
            <a:avLst/>
          </a:prstGeom>
          <a:noFill/>
          <a:ln w="38100" cap="flat" cmpd="sng">
            <a:solidFill>
              <a:srgbClr val="00206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那树</a:t>
            </a: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endParaRPr lang="en-US" altLang="zh-CN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   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原出自王鼎钧散文集</a:t>
            </a: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情人眼</a:t>
            </a:r>
            <a:r>
              <a:rPr lang="en-US" altLang="zh-CN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6391" name="Picture 7" descr="http://static.photaki.com/3D-Reflection-red-question-mark-198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850" y="4797425"/>
            <a:ext cx="142875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47700" y="5084763"/>
            <a:ext cx="8496300" cy="646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C00000"/>
                </a:solidFill>
              </a:rPr>
              <a:t>在这篇散文中，作者的情是怎样的</a:t>
            </a:r>
            <a:endParaRPr lang="zh-CN" altLang="en-US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8" grpId="0" animBg="1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8434" name="图片 1" descr="0130000033982412846229530080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3413" y="0"/>
            <a:ext cx="2160587" cy="256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TextBox 3"/>
          <p:cNvSpPr txBox="1"/>
          <p:nvPr/>
        </p:nvSpPr>
        <p:spPr>
          <a:xfrm>
            <a:off x="395288" y="1052513"/>
            <a:ext cx="648017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作者：通过一棵树的一生表达：</a:t>
            </a:r>
            <a:endParaRPr lang="zh-CN" altLang="en-US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1550" y="2349500"/>
            <a:ext cx="4248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1.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对大树命运的痛惜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55650" y="3141663"/>
            <a:ext cx="851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 2.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人与自然的关系的深层思考和深重感慨。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2" name="矩形 5"/>
          <p:cNvSpPr/>
          <p:nvPr/>
        </p:nvSpPr>
        <p:spPr>
          <a:xfrm>
            <a:off x="1042988" y="4076700"/>
            <a:ext cx="20129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3.   ……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50825" y="981075"/>
            <a:ext cx="8424863" cy="768350"/>
          </a:xfrm>
          <a:prstGeom prst="rect">
            <a:avLst/>
          </a:prstGeom>
          <a:noFill/>
          <a:ln w="57150" cap="flat" cmpd="sng">
            <a:solidFill>
              <a:srgbClr val="43661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但是，</a:t>
            </a:r>
            <a:r>
              <a:rPr lang="zh-CN" altLang="en-US" sz="44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这世界上还有</a:t>
            </a:r>
            <a:r>
              <a:rPr lang="zh-CN" altLang="en-US" sz="4400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别的东西。</a:t>
            </a:r>
            <a:endParaRPr lang="zh-CN" altLang="en-US" sz="4400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388" y="3284538"/>
            <a:ext cx="8569325" cy="1754187"/>
          </a:xfrm>
          <a:prstGeom prst="rect">
            <a:avLst/>
          </a:prstGeom>
          <a:noFill/>
          <a:ln w="38100" cap="flat" cmpd="sng">
            <a:solidFill>
              <a:srgbClr val="43661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现在，周道如砥，</a:t>
            </a: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已无人知道有过这么一棵树，更没有人知道</a:t>
            </a:r>
            <a:r>
              <a:rPr lang="zh-CN" altLang="en-US" sz="3600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几千条断根</a:t>
            </a: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压在一层石子一层沥青又一层柏油下</a:t>
            </a:r>
            <a:r>
              <a:rPr lang="zh-CN" altLang="en-US" sz="3600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闷死。</a:t>
            </a:r>
            <a:endParaRPr lang="zh-CN" altLang="en-US" sz="3600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9" name="云形标注 8"/>
          <p:cNvSpPr/>
          <p:nvPr/>
        </p:nvSpPr>
        <p:spPr>
          <a:xfrm>
            <a:off x="4284663" y="1844675"/>
            <a:ext cx="5183188" cy="1152525"/>
          </a:xfrm>
          <a:prstGeom prst="cloudCallout">
            <a:avLst>
              <a:gd name="adj1" fmla="val -20209"/>
              <a:gd name="adj2" fmla="val -7494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方正大黑简体" pitchFamily="2" charset="-122"/>
                <a:ea typeface="方正大黑简体" pitchFamily="2" charset="-122"/>
                <a:cs typeface="+mn-cs"/>
              </a:rPr>
              <a:t>现代工业文明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方正大黑简体" pitchFamily="2" charset="-122"/>
              <a:ea typeface="方正大黑简体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TextBox 1"/>
          <p:cNvSpPr txBox="1"/>
          <p:nvPr/>
        </p:nvSpPr>
        <p:spPr>
          <a:xfrm>
            <a:off x="611188" y="1989138"/>
            <a:ext cx="8027987" cy="1938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6000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“那树”死了，人类真的“周道如砥”了吗？</a:t>
            </a:r>
            <a:endParaRPr lang="zh-CN" altLang="en-US" sz="6000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TextBox 1"/>
          <p:cNvSpPr txBox="1"/>
          <p:nvPr/>
        </p:nvSpPr>
        <p:spPr>
          <a:xfrm>
            <a:off x="0" y="981075"/>
            <a:ext cx="9361488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文明砍伐了丛林，却盖起了不见天日的水泥森林；</a:t>
            </a:r>
            <a:endParaRPr lang="en-US" altLang="zh-CN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文明驱走了毒蛇猛兽，却制造市虎；</a:t>
            </a:r>
            <a:endParaRPr lang="en-US" altLang="zh-CN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文明消灭瘴疠瘟疫，却散布原子尘；</a:t>
            </a:r>
            <a:endParaRPr lang="en-US" altLang="zh-CN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文明消灭了人体内的寄生虫，却代之以有害</a:t>
            </a:r>
            <a:endParaRPr lang="en-US" altLang="zh-CN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的色素和防腐剂。</a:t>
            </a:r>
            <a:endParaRPr lang="en-US" altLang="zh-CN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……</a:t>
            </a:r>
            <a:endParaRPr lang="zh-CN" altLang="en-US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2530" name="图片 1" descr="01300000339824128462295300802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83413" y="0"/>
            <a:ext cx="2160587" cy="256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TextBox 3"/>
          <p:cNvSpPr txBox="1"/>
          <p:nvPr/>
        </p:nvSpPr>
        <p:spPr>
          <a:xfrm>
            <a:off x="395288" y="1052513"/>
            <a:ext cx="6480175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方正大黑简体" pitchFamily="2" charset="-122"/>
                <a:ea typeface="方正大黑简体" pitchFamily="2" charset="-122"/>
              </a:rPr>
              <a:t>作者：通过一棵树的一生表达</a:t>
            </a:r>
            <a:endParaRPr lang="zh-CN" altLang="en-US" sz="3600" b="1" dirty="0">
              <a:solidFill>
                <a:srgbClr val="00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213" y="4149725"/>
            <a:ext cx="80645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3.  </a:t>
            </a:r>
            <a:r>
              <a:rPr lang="zh-CN" altLang="en-US" b="1" dirty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对现代工业文明发展所带来的负面影响的深深质疑。</a:t>
            </a:r>
            <a:r>
              <a:rPr lang="zh-CN" altLang="en-US" dirty="0">
                <a:solidFill>
                  <a:srgbClr val="FF0000"/>
                </a:solidFill>
              </a:rPr>
              <a:t> </a:t>
            </a:r>
            <a:endParaRPr lang="zh-CN" altLang="en-US" b="1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22533" name="矩形 7"/>
          <p:cNvSpPr/>
          <p:nvPr/>
        </p:nvSpPr>
        <p:spPr>
          <a:xfrm>
            <a:off x="700088" y="2492375"/>
            <a:ext cx="4248150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1.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对大树命运的痛惜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22534" name="矩形 8"/>
          <p:cNvSpPr/>
          <p:nvPr/>
        </p:nvSpPr>
        <p:spPr>
          <a:xfrm>
            <a:off x="468313" y="3284538"/>
            <a:ext cx="85153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 2.  </a:t>
            </a:r>
            <a:r>
              <a:rPr lang="zh-CN" altLang="en-US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人与自然的关系的深层思考和深重感慨。</a:t>
            </a:r>
            <a:endParaRPr lang="zh-CN" altLang="en-US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Rectangle 2"/>
          <p:cNvSpPr txBox="1"/>
          <p:nvPr/>
        </p:nvSpPr>
        <p:spPr>
          <a:xfrm>
            <a:off x="250825" y="836613"/>
            <a:ext cx="8153400" cy="14779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400" b="1" dirty="0">
                <a:solidFill>
                  <a:srgbClr val="43661C"/>
                </a:solidFill>
                <a:latin typeface="方正大黑简体" pitchFamily="2" charset="-122"/>
                <a:ea typeface="方正大黑简体" pitchFamily="2" charset="-122"/>
              </a:rPr>
              <a:t>“对付文明造成的灾害，是用进一步的文明，不是否定文明！”</a:t>
            </a:r>
            <a:endParaRPr lang="en-US" altLang="zh-CN" sz="4400" b="1" dirty="0">
              <a:solidFill>
                <a:srgbClr val="43661C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  <p:pic>
        <p:nvPicPr>
          <p:cNvPr id="23555" name="图片 4" descr="3b212edf7f8538656327988a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357563"/>
            <a:ext cx="9144000" cy="35004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1293</Words>
  <Application>WPS 演示</Application>
  <PresentationFormat>On-screen Show (4:3)</PresentationFormat>
  <Paragraphs>123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5" baseType="lpstr">
      <vt:lpstr>Arial</vt:lpstr>
      <vt:lpstr>宋体</vt:lpstr>
      <vt:lpstr>Wingdings</vt:lpstr>
      <vt:lpstr>Calibri</vt:lpstr>
      <vt:lpstr>黑体</vt:lpstr>
      <vt:lpstr>方正大黑简体</vt:lpstr>
      <vt:lpstr>楷体_GB2312</vt:lpstr>
      <vt:lpstr>微软雅黑</vt:lpstr>
      <vt:lpstr>Arial Unicode MS</vt:lpstr>
      <vt:lpstr>方正粗圆简体</vt:lpstr>
      <vt:lpstr>方正超粗黑简体</vt:lpstr>
      <vt:lpstr>方正康体简体</vt:lpstr>
      <vt:lpstr>新宋体</vt:lpstr>
      <vt:lpstr>Office 主题</vt:lpstr>
      <vt:lpstr>默认设计模板</vt:lpstr>
      <vt:lpstr>PowerPoint 演示文稿</vt:lpstr>
      <vt:lpstr>PowerPoint 演示文稿</vt:lpstr>
      <vt:lpstr>字词过关</vt:lpstr>
      <vt:lpstr>结合原文，解释句子中加线的词语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577570579</cp:lastModifiedBy>
  <cp:revision>109</cp:revision>
  <dcterms:created xsi:type="dcterms:W3CDTF">2018-03-11T13:13:00Z</dcterms:created>
  <dcterms:modified xsi:type="dcterms:W3CDTF">2018-03-13T07:15:45Z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2052-10.1.0.7022</vt:lpwstr>
  </property>
</Properties>
</file>