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heme/theme2.xml" ContentType="application/vnd.openxmlformats-officedocument.theme+xml"/>
  <Override PartName="/ppt/tags/tag16.xml" ContentType="application/vnd.openxmlformats-officedocument.presentationml.tags+xml"/>
  <Override PartName="/ppt/notesSlides/notesSlide1.xml" ContentType="application/vnd.openxmlformats-officedocument.presentationml.notesSlide+xml"/>
  <Override PartName="/ppt/tags/tag17.xml" ContentType="application/vnd.openxmlformats-officedocument.presentationml.tags+xml"/>
  <Override PartName="/ppt/notesSlides/notesSlide2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328" r:id="rId4"/>
    <p:sldId id="335" r:id="rId5"/>
    <p:sldId id="338" r:id="rId6"/>
    <p:sldId id="343" r:id="rId7"/>
    <p:sldId id="344" r:id="rId8"/>
    <p:sldId id="264" r:id="rId9"/>
  </p:sldIdLst>
  <p:sldSz cx="12192000" cy="6858000"/>
  <p:notesSz cx="6858000" cy="9144000"/>
  <p:custDataLst>
    <p:tags r:id="rId1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82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397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7B7E82"/>
    <a:srgbClr val="D7D8D9"/>
    <a:srgbClr val="DA0E2C"/>
    <a:srgbClr val="FFFFFF"/>
    <a:srgbClr val="ED1636"/>
    <a:srgbClr val="EA0029"/>
    <a:srgbClr val="DCDCDC"/>
    <a:srgbClr val="F0F0F0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78" autoAdjust="0"/>
    <p:restoredTop sz="96274" autoAdjust="0"/>
  </p:normalViewPr>
  <p:slideViewPr>
    <p:cSldViewPr snapToGrid="0" showGuides="1">
      <p:cViewPr varScale="1">
        <p:scale>
          <a:sx n="67" d="100"/>
          <a:sy n="67" d="100"/>
        </p:scale>
        <p:origin x="912" y="48"/>
      </p:cViewPr>
      <p:guideLst>
        <p:guide orient="horz" pos="482"/>
        <p:guide pos="3840"/>
        <p:guide orient="horz" pos="397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2024/7/23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15.xml"/><Relationship Id="rId3" Type="http://schemas.openxmlformats.org/officeDocument/2006/relationships/tags" Target="../tags/tag10.xml"/><Relationship Id="rId7" Type="http://schemas.openxmlformats.org/officeDocument/2006/relationships/tags" Target="../tags/tag14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tags" Target="../tags/tag13.xml"/><Relationship Id="rId5" Type="http://schemas.openxmlformats.org/officeDocument/2006/relationships/tags" Target="../tags/tag12.xml"/><Relationship Id="rId4" Type="http://schemas.openxmlformats.org/officeDocument/2006/relationships/tags" Target="../tags/tag11.xml"/><Relationship Id="rId9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-10160" y="6763385"/>
            <a:ext cx="12226290" cy="110490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 descr="一本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15320" y="100110"/>
            <a:ext cx="994410" cy="535940"/>
          </a:xfrm>
          <a:prstGeom prst="rect">
            <a:avLst/>
          </a:prstGeom>
        </p:spPr>
      </p:pic>
      <p:sp>
        <p:nvSpPr>
          <p:cNvPr id="7" name="矩形: 圆角 6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15CA9523-2188-404A-9167-DAEE17CB4999}"/>
              </a:ext>
            </a:extLst>
          </p:cNvPr>
          <p:cNvSpPr/>
          <p:nvPr userDrawn="1"/>
        </p:nvSpPr>
        <p:spPr>
          <a:xfrm>
            <a:off x="9936361" y="6371606"/>
            <a:ext cx="907477" cy="330200"/>
          </a:xfrm>
          <a:prstGeom prst="roundRect">
            <a:avLst/>
          </a:prstGeom>
          <a:solidFill>
            <a:srgbClr val="DA0E2C"/>
          </a:solidFill>
          <a:ln>
            <a:solidFill>
              <a:srgbClr val="DA0E2C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latin typeface="+mj-ea"/>
                <a:ea typeface="+mj-ea"/>
                <a:cs typeface="Times New Roman" panose="02020603050405020304" pitchFamily="18" charset="0"/>
              </a:rPr>
              <a:t>上一页</a:t>
            </a:r>
          </a:p>
        </p:txBody>
      </p:sp>
      <p:sp>
        <p:nvSpPr>
          <p:cNvPr id="9" name="矩形: 圆角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2BD1A02-E48D-4B81-800F-BD0915D7AF7E}"/>
              </a:ext>
            </a:extLst>
          </p:cNvPr>
          <p:cNvSpPr/>
          <p:nvPr userDrawn="1"/>
        </p:nvSpPr>
        <p:spPr>
          <a:xfrm>
            <a:off x="11225258" y="6371606"/>
            <a:ext cx="907477" cy="330200"/>
          </a:xfrm>
          <a:prstGeom prst="roundRect">
            <a:avLst/>
          </a:prstGeom>
          <a:solidFill>
            <a:srgbClr val="DA0E2C"/>
          </a:solidFill>
          <a:ln>
            <a:solidFill>
              <a:srgbClr val="DA0E2C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latin typeface="+mj-ea"/>
                <a:ea typeface="+mj-ea"/>
                <a:cs typeface="Times New Roman" panose="02020603050405020304" pitchFamily="18" charset="0"/>
              </a:rPr>
              <a:t>下一页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2024/7/23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ags" Target="../tags/tag3.xml"/><Relationship Id="rId3" Type="http://schemas.openxmlformats.org/officeDocument/2006/relationships/slideLayout" Target="../slideLayouts/slideLayout3.xml"/><Relationship Id="rId7" Type="http://schemas.openxmlformats.org/officeDocument/2006/relationships/tags" Target="../tags/tag2.xml"/><Relationship Id="rId12" Type="http://schemas.openxmlformats.org/officeDocument/2006/relationships/tags" Target="../tags/tag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tags" Target="../tags/tag6.xml"/><Relationship Id="rId5" Type="http://schemas.openxmlformats.org/officeDocument/2006/relationships/slideLayout" Target="../slideLayouts/slideLayout5.xml"/><Relationship Id="rId10" Type="http://schemas.openxmlformats.org/officeDocument/2006/relationships/tags" Target="../tags/tag5.xml"/><Relationship Id="rId4" Type="http://schemas.openxmlformats.org/officeDocument/2006/relationships/slideLayout" Target="../slideLayouts/slideLayout4.xml"/><Relationship Id="rId9" Type="http://schemas.openxmlformats.org/officeDocument/2006/relationships/tags" Target="../tags/tag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9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0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2024/7/23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1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2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  <p:custDataLst>
      <p:tags r:id="rId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YTSlide_4_1_1.5_1.9_1.5_1.5__0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网格"/>
          <p:cNvPicPr>
            <a:picLocks noChangeAspect="1"/>
          </p:cNvPicPr>
          <p:nvPr/>
        </p:nvPicPr>
        <p:blipFill>
          <a:blip r:embed="rId4"/>
          <a:srcRect t="37222" b="36963"/>
          <a:stretch>
            <a:fillRect/>
          </a:stretch>
        </p:blipFill>
        <p:spPr>
          <a:xfrm>
            <a:off x="0" y="2113915"/>
            <a:ext cx="12191365" cy="2847340"/>
          </a:xfrm>
          <a:prstGeom prst="rect">
            <a:avLst/>
          </a:prstGeom>
        </p:spPr>
      </p:pic>
      <p:sp>
        <p:nvSpPr>
          <p:cNvPr id="9" name="对角圆角矩形 8"/>
          <p:cNvSpPr/>
          <p:nvPr/>
        </p:nvSpPr>
        <p:spPr>
          <a:xfrm>
            <a:off x="1594485" y="2219325"/>
            <a:ext cx="9002395" cy="2593340"/>
          </a:xfrm>
          <a:prstGeom prst="round2DiagRect">
            <a:avLst/>
          </a:prstGeom>
          <a:solidFill>
            <a:schemeClr val="bg1"/>
          </a:solidFill>
          <a:ln>
            <a:solidFill>
              <a:srgbClr val="EA0029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047808" y="5080635"/>
            <a:ext cx="4096385" cy="609600"/>
          </a:xfrm>
          <a:prstGeom prst="rect">
            <a:avLst/>
          </a:prstGeom>
        </p:spPr>
        <p:txBody>
          <a:bodyPr anchor="ctr" anchorCtr="0">
            <a:noAutofit/>
            <a:extLst>
              <a:ext uri="{4A0BC546-FE56-4ADE-93B0-CB8AF2F6F144}">
                <wpsdc:textFrameExt xmlns="" xmlns:mc="http://schemas.openxmlformats.org/markup-compatibility/2006" xmlns:p14="http://schemas.microsoft.com/office/powerpoint/2010/main" xmlns:wpsdc="http://www.wps.cn/officeDocument/2022/drawingmlCustomData" type="sub-title"/>
              </a:ext>
            </a:extLst>
          </a:bodyPr>
          <a:lstStyle/>
          <a:p>
            <a:pPr algn="ctr"/>
            <a:r>
              <a:rPr lang="zh-CN" sz="3600" spc="200" dirty="0">
                <a:latin typeface="思源黑体 CN Bold" panose="020B0800000000000000" charset="-122"/>
                <a:ea typeface="思源黑体 CN Bold" panose="020B0800000000000000" charset="-122"/>
              </a:rPr>
              <a:t>初中</a:t>
            </a:r>
            <a:r>
              <a:rPr lang="zh-CN" altLang="en-US" sz="3600" spc="200" dirty="0">
                <a:latin typeface="思源黑体 CN Bold" panose="020B0800000000000000" charset="-122"/>
                <a:ea typeface="思源黑体 CN Bold" panose="020B0800000000000000" charset="-122"/>
              </a:rPr>
              <a:t>物理</a:t>
            </a:r>
            <a:endParaRPr lang="zh-CN" sz="3600" spc="200" dirty="0">
              <a:latin typeface="思源黑体 CN Bold" panose="020B0800000000000000" charset="-122"/>
              <a:ea typeface="思源黑体 CN Bold" panose="020B0800000000000000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785870" y="5618480"/>
            <a:ext cx="4620260" cy="501650"/>
          </a:xfrm>
          <a:prstGeom prst="rect">
            <a:avLst/>
          </a:prstGeom>
        </p:spPr>
        <p:txBody>
          <a:bodyPr anchor="ctr" anchorCtr="0">
            <a:noAutofit/>
            <a:extLst>
              <a:ext uri="{4A0BC546-FE56-4ADE-93B0-CB8AF2F6F144}">
                <wpsdc:textFrameExt xmlns="" xmlns:mc="http://schemas.openxmlformats.org/markup-compatibility/2006" xmlns:p14="http://schemas.microsoft.com/office/powerpoint/2010/main" xmlns:wpsdc="http://www.wps.cn/officeDocument/2022/drawingmlCustomData" type="sub-title"/>
              </a:ext>
            </a:extLst>
          </a:bodyPr>
          <a:lstStyle/>
          <a:p>
            <a:pPr algn="ctr"/>
            <a:r>
              <a:rPr lang="zh-CN" altLang="en-US" sz="2400" spc="200" dirty="0">
                <a:latin typeface="Arial" panose="020B0604020202020204" pitchFamily="34" charset="0"/>
                <a:ea typeface="微软雅黑" panose="020B0503020204020204" charset="-122"/>
              </a:rPr>
              <a:t>八年级上册（</a:t>
            </a:r>
            <a:r>
              <a:rPr lang="en-US" altLang="zh-CN" sz="2400" spc="200" dirty="0">
                <a:latin typeface="Arial" panose="020B0604020202020204" pitchFamily="34" charset="0"/>
                <a:ea typeface="微软雅黑" panose="020B0503020204020204" charset="-122"/>
              </a:rPr>
              <a:t>RJ</a:t>
            </a:r>
            <a:r>
              <a:rPr lang="zh-CN" altLang="en-US" sz="2400" spc="200" dirty="0">
                <a:latin typeface="Arial" panose="020B0604020202020204" pitchFamily="34" charset="0"/>
                <a:ea typeface="微软雅黑" panose="020B0503020204020204" charset="-122"/>
              </a:rPr>
              <a:t>版）</a:t>
            </a:r>
          </a:p>
        </p:txBody>
      </p:sp>
      <p:pic>
        <p:nvPicPr>
          <p:cNvPr id="13" name="图片 12" descr="同步训练1"/>
          <p:cNvPicPr>
            <a:picLocks noChangeAspect="1"/>
          </p:cNvPicPr>
          <p:nvPr/>
        </p:nvPicPr>
        <p:blipFill>
          <a:blip r:embed="rId5"/>
          <a:srcRect l="7201" t="41931" r="16569" b="41523"/>
          <a:stretch>
            <a:fillRect/>
          </a:stretch>
        </p:blipFill>
        <p:spPr>
          <a:xfrm>
            <a:off x="2239645" y="2332355"/>
            <a:ext cx="7393305" cy="2270125"/>
          </a:xfrm>
          <a:prstGeom prst="rect">
            <a:avLst/>
          </a:prstGeom>
        </p:spPr>
      </p:pic>
      <p:sp>
        <p:nvSpPr>
          <p:cNvPr id="64" name="矩形 63"/>
          <p:cNvSpPr/>
          <p:nvPr/>
        </p:nvSpPr>
        <p:spPr>
          <a:xfrm>
            <a:off x="-10160" y="6763385"/>
            <a:ext cx="12226290" cy="110490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 descr="一本logo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15320" y="100110"/>
            <a:ext cx="994410" cy="53594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 xmlns:wpsdc="http://www.wps.cn/officeDocument/2022/drawingmlCustomData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5175" cy="1500505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315403" y="318770"/>
            <a:ext cx="956119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latinLnBrk="0" hangingPunct="0"/>
            <a:r>
              <a:rPr lang="zh-CN" altLang="en-US" sz="6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第三章　物态变化</a:t>
            </a:r>
          </a:p>
        </p:txBody>
      </p:sp>
      <p:sp>
        <p:nvSpPr>
          <p:cNvPr id="7" name="Rectangle 5"/>
          <p:cNvSpPr/>
          <p:nvPr/>
        </p:nvSpPr>
        <p:spPr>
          <a:xfrm>
            <a:off x="1112679" y="2449830"/>
            <a:ext cx="9966643" cy="245237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 anchor="ctr">
            <a:noAutofit/>
          </a:bodyPr>
          <a:lstStyle/>
          <a:p>
            <a:pPr algn="ctr" eaLnBrk="1" latinLnBrk="0" hangingPunct="0"/>
            <a:r>
              <a:rPr lang="zh-CN" altLang="en-US" sz="3600" b="1" dirty="0">
                <a:latin typeface="+mj-ea"/>
                <a:ea typeface="+mj-ea"/>
                <a:cs typeface="+mj-ea"/>
                <a:sym typeface="+mn-ea"/>
              </a:rPr>
              <a:t>第3节　汽化和液化</a:t>
            </a:r>
          </a:p>
          <a:p>
            <a:pPr algn="ctr" eaLnBrk="1" latinLnBrk="0" hangingPunct="0"/>
            <a:endParaRPr lang="en-US" altLang="zh-CN" sz="3600" dirty="0">
              <a:latin typeface="+mj-ea"/>
              <a:ea typeface="+mj-ea"/>
              <a:cs typeface="+mj-ea"/>
              <a:sym typeface="+mn-ea"/>
            </a:endParaRPr>
          </a:p>
          <a:p>
            <a:pPr algn="ctr" eaLnBrk="1" latinLnBrk="0" hangingPunct="0"/>
            <a:r>
              <a:rPr lang="zh-CN" altLang="en-US" sz="3600" dirty="0">
                <a:latin typeface="+mj-ea"/>
                <a:ea typeface="+mj-ea"/>
                <a:cs typeface="+mj-ea"/>
                <a:sym typeface="+mn-ea"/>
              </a:rPr>
              <a:t>第1课时　汽化</a:t>
            </a:r>
          </a:p>
        </p:txBody>
      </p:sp>
      <p:sp>
        <p:nvSpPr>
          <p:cNvPr id="64" name="矩形 63"/>
          <p:cNvSpPr/>
          <p:nvPr/>
        </p:nvSpPr>
        <p:spPr>
          <a:xfrm>
            <a:off x="-10160" y="6763385"/>
            <a:ext cx="12226290" cy="110490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1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2" grpId="0"/>
      <p:bldP spid="7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72" name="yt_shape_11372"/>
          <p:cNvSpPr txBox="1"/>
          <p:nvPr/>
        </p:nvSpPr>
        <p:spPr>
          <a:xfrm>
            <a:off x="540119" y="1355511"/>
            <a:ext cx="11492915" cy="272132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eaLnBrk="1" latinLnBrk="0" hangingPunct="0">
              <a:lnSpc>
                <a:spcPct val="129999"/>
              </a:lnSpc>
            </a:pP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黑体" pitchFamily="28"/>
              </a:rPr>
              <a:t>变式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　如图所示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干湿泡温度计是由两个相同的温度计并列制成的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1_df694,isEnd"/>
              </a:rPr>
              <a:t>干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泡温度计的玻璃泡暴露在空气中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15_97724,isEnd"/>
              </a:rPr>
              <a:t>湿泡温度计的玻璃泡被湿布包起来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了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。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两个温度计的示数不一样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湿泡温度计的示数较</a:t>
            </a:r>
            <a:r>
              <a:rPr sz="28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sz="20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              </a:t>
            </a:r>
            <a:r>
              <a:rPr sz="10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；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4_303f1,isEnd"/>
              </a:rPr>
              <a:t>在一定气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温下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两个温度计示数的差别越小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表示空气的湿度越</a:t>
            </a:r>
            <a:r>
              <a:rPr sz="28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sz="20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              </a:t>
            </a:r>
            <a:r>
              <a:rPr sz="10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。（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2_ef2e9,isEnd"/>
              </a:rPr>
              <a:t>均选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填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“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大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”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或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“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小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”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  <a:sym typeface=",isEnd"/>
              </a:rPr>
              <a:t>）</a:t>
            </a:r>
          </a:p>
        </p:txBody>
      </p:sp>
      <p:pic>
        <p:nvPicPr>
          <p:cNvPr id="11373" name="yt_image_11373" title="H_177.76">
            <a:extLst>
              <a:ext uri="">
                <a16:creationId xmlns="" xmlns:a14="http://schemas.microsoft.com/office/drawing/2010/main" xmlns:a16="http://schemas.microsoft.com/office/drawing/2014/main" id="{5351258F-BC95-41E6-9372-C2FE361B02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79569" y="4179974"/>
            <a:ext cx="1432860" cy="2257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B95B864D-C1EE-217F-BBF7-E96AF5F9F81B}"/>
              </a:ext>
            </a:extLst>
          </p:cNvPr>
          <p:cNvSpPr txBox="1"/>
          <p:nvPr/>
        </p:nvSpPr>
        <p:spPr>
          <a:xfrm>
            <a:off x="8986096" y="2388993"/>
            <a:ext cx="894461" cy="64834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黑体" pitchFamily="28"/>
                <a:cs typeface="+mn-cs"/>
              </a:rPr>
              <a:t>小</a:t>
            </a:r>
            <a: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宋体" pitchFamily="28"/>
                <a:cs typeface="+mn-cs"/>
              </a:rPr>
              <a:t>　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51825B1C-680E-A855-C583-A60F7EAD57DA}"/>
              </a:ext>
            </a:extLst>
          </p:cNvPr>
          <p:cNvSpPr txBox="1"/>
          <p:nvPr/>
        </p:nvSpPr>
        <p:spPr>
          <a:xfrm>
            <a:off x="9341696" y="2943729"/>
            <a:ext cx="894461" cy="64834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zh-CN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黑体" pitchFamily="28"/>
                <a:cs typeface="+mn-cs"/>
              </a:rPr>
              <a:t>大</a:t>
            </a:r>
            <a:r>
              <a:rPr kumimoji="0" lang="zh-CN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宋体" pitchFamily="28"/>
                <a:cs typeface="+mn-cs"/>
              </a:rPr>
              <a:t>　</a:t>
            </a:r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20" name="图片 19">
            <a:extLst>
              <a:ext uri="{FF2B5EF4-FFF2-40B4-BE49-F238E27FC236}">
                <a16:creationId xmlns:a16="http://schemas.microsoft.com/office/drawing/2014/main" id="{A4178225-DA9D-4F85-8A57-AD66919A99A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3188" b="7035"/>
          <a:stretch/>
        </p:blipFill>
        <p:spPr>
          <a:xfrm>
            <a:off x="300734" y="836901"/>
            <a:ext cx="10734675" cy="45859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95" name="yt_shape_11395"/>
          <p:cNvSpPr txBox="1"/>
          <p:nvPr/>
        </p:nvSpPr>
        <p:spPr>
          <a:xfrm>
            <a:off x="540119" y="1312656"/>
            <a:ext cx="11492915" cy="106003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 eaLnBrk="1" latinLnBrk="0" hangingPunct="0">
              <a:lnSpc>
                <a:spcPct val="129999"/>
              </a:lnSpc>
            </a:pP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黑体" pitchFamily="28"/>
              </a:rPr>
              <a:t>变式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　在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“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纸锅烧水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”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的小实验中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水沸腾了而纸锅没有燃烧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3_a5c5e"/>
              </a:rPr>
              <a:t>下列说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法正确的是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en-US" altLang="zh-CN" sz="2800" b="1" i="0" u="none">
                <a:solidFill>
                  <a:srgbClr val="FF0000">
                    <a:alpha val="0"/>
                  </a:srgbClr>
                </a:solidFill>
                <a:effectLst/>
                <a:latin typeface="Times New Roman" pitchFamily="28"/>
                <a:ea typeface="宋体" pitchFamily="28"/>
              </a:rPr>
              <a:t>D</a:t>
            </a:r>
            <a:r>
              <a:rPr lang="zh-CN" altLang="zh-CN" sz="2800" b="0" i="0" u="none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</a:p>
        </p:txBody>
      </p:sp>
      <p:graphicFrame>
        <p:nvGraphicFramePr>
          <p:cNvPr id="11396" name="yt_table_11396" title="H_174.72">
            <a:extLst>
              <a:ext uri="{FF2B5EF4-FFF2-40B4-BE49-F238E27FC236}">
                <a16:creationId xmlns:a16="http://schemas.microsoft.com/office/drawing/2014/main" id="{85F9CD91-DE56-4981-AD6D-3D4292DC4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294489"/>
              </p:ext>
            </p:extLst>
          </p:nvPr>
        </p:nvGraphicFramePr>
        <p:xfrm>
          <a:off x="540066" y="2423478"/>
          <a:ext cx="8943975" cy="2218944"/>
        </p:xfrm>
        <a:graphic>
          <a:graphicData uri="http://schemas.openxmlformats.org/drawingml/2006/table">
            <a:tbl>
              <a:tblPr/>
              <a:tblGrid>
                <a:gridCol w="8943975">
                  <a:extLst>
                    <a:ext uri="{9D8B030D-6E8A-4147-A177-3AD203B41FA5}">
                      <a16:colId xmlns:a16="http://schemas.microsoft.com/office/drawing/2014/main" val="1020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A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纸的散热性很好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B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纸的着火点高于火焰的温度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C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纸的着火点低于水的沸点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D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水沸腾过程中不断吸热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水的沸点低于纸的着火点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53"/>
                  </a:ext>
                </a:extLst>
              </a:tr>
            </a:tbl>
          </a:graphicData>
        </a:graphic>
      </p:graphicFrame>
      <p:sp>
        <p:nvSpPr>
          <p:cNvPr id="2" name="文本框 1">
            <a:extLst>
              <a:ext uri="{FF2B5EF4-FFF2-40B4-BE49-F238E27FC236}">
                <a16:creationId xmlns:a16="http://schemas.microsoft.com/office/drawing/2014/main" id="{2CDCF1F3-916F-DEC4-39D8-3C8E0B2872BF}"/>
              </a:ext>
            </a:extLst>
          </p:cNvPr>
          <p:cNvSpPr txBox="1"/>
          <p:nvPr/>
        </p:nvSpPr>
        <p:spPr>
          <a:xfrm>
            <a:off x="2939308" y="1820586"/>
            <a:ext cx="437261" cy="58865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en-US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28"/>
                <a:ea typeface="宋体" pitchFamily="28"/>
                <a:cs typeface="+mn-cs"/>
              </a:rPr>
              <a:t>D</a:t>
            </a:r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19" name="图片 18">
            <a:extLst>
              <a:ext uri="{FF2B5EF4-FFF2-40B4-BE49-F238E27FC236}">
                <a16:creationId xmlns:a16="http://schemas.microsoft.com/office/drawing/2014/main" id="{9CE02A69-6964-45BB-B96D-28ADCF72B68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443" b="13901"/>
          <a:stretch/>
        </p:blipFill>
        <p:spPr>
          <a:xfrm>
            <a:off x="345983" y="767304"/>
            <a:ext cx="10639425" cy="45859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09" name="yt_shape_11409"/>
          <p:cNvSpPr txBox="1"/>
          <p:nvPr/>
        </p:nvSpPr>
        <p:spPr>
          <a:xfrm>
            <a:off x="540119" y="1369805"/>
            <a:ext cx="11492915" cy="106003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 eaLnBrk="1" latinLnBrk="0" hangingPunct="0">
              <a:lnSpc>
                <a:spcPct val="129999"/>
              </a:lnSpc>
            </a:pP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黑体" pitchFamily="28"/>
              </a:rPr>
              <a:t>变式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　妈妈在蒸馒头时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水沸腾后改用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“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小火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”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。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针对这种做法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2_d1a37"/>
              </a:rPr>
              <a:t>下列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说法正确的是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en-US" altLang="zh-CN" sz="2800" b="1" i="0" u="none">
                <a:solidFill>
                  <a:srgbClr val="FF0000">
                    <a:alpha val="0"/>
                  </a:srgbClr>
                </a:solidFill>
                <a:effectLst/>
                <a:latin typeface="Times New Roman" pitchFamily="28"/>
                <a:ea typeface="宋体" pitchFamily="28"/>
              </a:rPr>
              <a:t>C</a:t>
            </a:r>
            <a:r>
              <a:rPr lang="zh-CN" altLang="zh-CN" sz="2800" b="0" i="0" u="none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</a:p>
        </p:txBody>
      </p:sp>
      <p:graphicFrame>
        <p:nvGraphicFramePr>
          <p:cNvPr id="11410" name="yt_table_11410" title="H_174.72">
            <a:extLst>
              <a:ext uri="{FF2B5EF4-FFF2-40B4-BE49-F238E27FC236}">
                <a16:creationId xmlns:a16="http://schemas.microsoft.com/office/drawing/2014/main" id="{85F9CD91-DE56-4981-AD6D-3D4292DC4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5860366"/>
              </p:ext>
            </p:extLst>
          </p:nvPr>
        </p:nvGraphicFramePr>
        <p:xfrm>
          <a:off x="540066" y="2480627"/>
          <a:ext cx="8232775" cy="2218944"/>
        </p:xfrm>
        <a:graphic>
          <a:graphicData uri="http://schemas.openxmlformats.org/drawingml/2006/table">
            <a:tbl>
              <a:tblPr/>
              <a:tblGrid>
                <a:gridCol w="8232775">
                  <a:extLst>
                    <a:ext uri="{9D8B030D-6E8A-4147-A177-3AD203B41FA5}">
                      <a16:colId xmlns:a16="http://schemas.microsoft.com/office/drawing/2014/main" val="102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A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水沸腾后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改用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“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小火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”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能更快的让馒头变熟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B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改用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“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小火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”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可以降低水的沸点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C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水达到沸点后温度保持不变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小火更节省燃料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D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用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“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大火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”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可以提高水的沸点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61"/>
                  </a:ext>
                </a:extLst>
              </a:tr>
            </a:tbl>
          </a:graphicData>
        </a:graphic>
      </p:graphicFrame>
      <p:sp>
        <p:nvSpPr>
          <p:cNvPr id="2" name="文本框 1">
            <a:extLst>
              <a:ext uri="{FF2B5EF4-FFF2-40B4-BE49-F238E27FC236}">
                <a16:creationId xmlns:a16="http://schemas.microsoft.com/office/drawing/2014/main" id="{19CE5CA6-3499-D0EB-3450-878E170BDB82}"/>
              </a:ext>
            </a:extLst>
          </p:cNvPr>
          <p:cNvSpPr txBox="1"/>
          <p:nvPr/>
        </p:nvSpPr>
        <p:spPr>
          <a:xfrm>
            <a:off x="3294908" y="1877735"/>
            <a:ext cx="437261" cy="58865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en-US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28"/>
                <a:ea typeface="宋体" pitchFamily="28"/>
                <a:cs typeface="+mn-cs"/>
              </a:rPr>
              <a:t>C</a:t>
            </a:r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19" name="图片 18">
            <a:extLst>
              <a:ext uri="{FF2B5EF4-FFF2-40B4-BE49-F238E27FC236}">
                <a16:creationId xmlns:a16="http://schemas.microsoft.com/office/drawing/2014/main" id="{FC986392-E3AD-4E0E-BE6E-7C33477334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090" y="754639"/>
            <a:ext cx="10582275" cy="4953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26" name="yt_shape_11426"/>
          <p:cNvSpPr txBox="1"/>
          <p:nvPr/>
        </p:nvSpPr>
        <p:spPr>
          <a:xfrm>
            <a:off x="540119" y="1323913"/>
            <a:ext cx="11492915" cy="106003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 eaLnBrk="1" latinLnBrk="0" hangingPunct="0"/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黑体" pitchFamily="28"/>
              </a:rPr>
              <a:t>变式</a:t>
            </a:r>
            <a:r>
              <a:rPr lang="en-US" altLang="zh-CN" sz="2800" b="1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1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　根据下表的数据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在标准大气压下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9_621a6"/>
              </a:rPr>
              <a:t>以下判断正确的是 </a:t>
            </a:r>
            <a:b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 dirty="0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en-US" altLang="zh-CN" sz="2800" b="1" i="0" u="none" dirty="0">
                <a:solidFill>
                  <a:srgbClr val="FF0000">
                    <a:alpha val="0"/>
                  </a:srgbClr>
                </a:solidFill>
                <a:effectLst/>
                <a:latin typeface="Times New Roman" pitchFamily="28"/>
                <a:ea typeface="宋体" pitchFamily="28"/>
              </a:rPr>
              <a:t>C</a:t>
            </a:r>
            <a:r>
              <a:rPr lang="zh-CN" altLang="zh-CN" sz="2800" b="0" i="0" u="none" dirty="0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</a:p>
        </p:txBody>
      </p:sp>
      <p:graphicFrame>
        <p:nvGraphicFramePr>
          <p:cNvPr id="11427" name="yt_table_11427" title="H_203.52">
            <a:extLst>
              <a:ext uri="{FF2B5EF4-FFF2-40B4-BE49-F238E27FC236}">
                <a16:creationId xmlns:a16="http://schemas.microsoft.com/office/drawing/2014/main" id="{85F9CD91-DE56-4981-AD6D-3D4292DC4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9791248"/>
              </p:ext>
            </p:extLst>
          </p:nvPr>
        </p:nvGraphicFramePr>
        <p:xfrm>
          <a:off x="540000" y="2229903"/>
          <a:ext cx="11111998" cy="2584704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1754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693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672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7999">
                <a:tc>
                  <a:txBody>
                    <a:bodyPr/>
                    <a:lstStyle/>
                    <a:p>
                      <a:pPr algn="ctr" eaLnBrk="1" fontAlgn="ctr" latinLnBrk="0" hangingPunct="0">
                        <a:lnSpc>
                          <a:spcPct val="129999"/>
                        </a:lnSpc>
                      </a:pP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物质</a:t>
                      </a:r>
                    </a:p>
                  </a:txBody>
                  <a:tcPr anchor="ctr">
                    <a:lnL w="9522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9522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9522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9522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 eaLnBrk="1" fontAlgn="ctr" latinLnBrk="0" hangingPunct="0">
                        <a:lnSpc>
                          <a:spcPct val="129999"/>
                        </a:lnSpc>
                      </a:pP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熔点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/℃</a:t>
                      </a:r>
                    </a:p>
                  </a:txBody>
                  <a:tcPr anchor="ctr">
                    <a:lnL w="9522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9522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9522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9522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 eaLnBrk="1" fontAlgn="ctr" latinLnBrk="0" hangingPunct="0">
                        <a:lnSpc>
                          <a:spcPct val="129999"/>
                        </a:lnSpc>
                      </a:pP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沸点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/℃</a:t>
                      </a:r>
                    </a:p>
                  </a:txBody>
                  <a:tcPr anchor="ctr">
                    <a:lnL w="9522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9522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9522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9522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7999">
                <a:tc>
                  <a:txBody>
                    <a:bodyPr/>
                    <a:lstStyle/>
                    <a:p>
                      <a:pPr algn="ctr" eaLnBrk="1" fontAlgn="ctr" latinLnBrk="0" hangingPunct="0">
                        <a:lnSpc>
                          <a:spcPct val="129999"/>
                        </a:lnSpc>
                      </a:pP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仿宋" pitchFamily="28"/>
                        </a:rPr>
                        <a:t>酒精</a:t>
                      </a:r>
                    </a:p>
                  </a:txBody>
                  <a:tcPr anchor="ctr">
                    <a:lnL w="9522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9522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9522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9522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 eaLnBrk="1" fontAlgn="ctr" latinLnBrk="0" hangingPunct="0">
                        <a:lnSpc>
                          <a:spcPct val="129999"/>
                        </a:lnSpc>
                      </a:pP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－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117</a:t>
                      </a:r>
                    </a:p>
                  </a:txBody>
                  <a:tcPr anchor="ctr">
                    <a:lnL w="9522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9522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9522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9522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78</a:t>
                      </a:r>
                    </a:p>
                  </a:txBody>
                  <a:tcPr anchor="ctr">
                    <a:lnL w="9522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9522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9522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9522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7999">
                <a:tc>
                  <a:txBody>
                    <a:bodyPr/>
                    <a:lstStyle/>
                    <a:p>
                      <a:pPr algn="ctr" eaLnBrk="1" fontAlgn="ctr" latinLnBrk="0" hangingPunct="0">
                        <a:lnSpc>
                          <a:spcPct val="129999"/>
                        </a:lnSpc>
                      </a:pP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仿宋" pitchFamily="28"/>
                        </a:rPr>
                        <a:t>水银</a:t>
                      </a:r>
                    </a:p>
                  </a:txBody>
                  <a:tcPr anchor="ctr">
                    <a:lnL w="9522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9522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9522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9522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 eaLnBrk="1" fontAlgn="ctr" latinLnBrk="0" hangingPunct="0">
                        <a:lnSpc>
                          <a:spcPct val="129999"/>
                        </a:lnSpc>
                      </a:pP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－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39</a:t>
                      </a:r>
                    </a:p>
                  </a:txBody>
                  <a:tcPr anchor="ctr">
                    <a:lnL w="9522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9522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9522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9522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357</a:t>
                      </a:r>
                    </a:p>
                  </a:txBody>
                  <a:tcPr anchor="ctr">
                    <a:lnL w="9522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9522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9522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9522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7999">
                <a:tc>
                  <a:txBody>
                    <a:bodyPr/>
                    <a:lstStyle/>
                    <a:p>
                      <a:pPr algn="ctr" eaLnBrk="1" fontAlgn="ctr" latinLnBrk="0" hangingPunct="0">
                        <a:lnSpc>
                          <a:spcPct val="129999"/>
                        </a:lnSpc>
                      </a:pP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仿宋" pitchFamily="28"/>
                        </a:rPr>
                        <a:t>铅</a:t>
                      </a:r>
                    </a:p>
                  </a:txBody>
                  <a:tcPr anchor="ctr">
                    <a:lnL w="9522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9522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9522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9522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327</a:t>
                      </a:r>
                    </a:p>
                  </a:txBody>
                  <a:tcPr anchor="ctr">
                    <a:lnL w="9522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9522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9522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9522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1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仿宋" pitchFamily="28"/>
                        </a:rPr>
                        <a:t> 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740</a:t>
                      </a:r>
                    </a:p>
                  </a:txBody>
                  <a:tcPr anchor="ctr">
                    <a:lnL w="9522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9522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9522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9522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文本框 1">
            <a:extLst>
              <a:ext uri="{FF2B5EF4-FFF2-40B4-BE49-F238E27FC236}">
                <a16:creationId xmlns:a16="http://schemas.microsoft.com/office/drawing/2014/main" id="{62EA3E37-D36E-5136-E383-8E0D79253D7B}"/>
              </a:ext>
            </a:extLst>
          </p:cNvPr>
          <p:cNvSpPr txBox="1"/>
          <p:nvPr/>
        </p:nvSpPr>
        <p:spPr>
          <a:xfrm>
            <a:off x="1161308" y="1703252"/>
            <a:ext cx="437261" cy="58865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r>
              <a:rPr kumimoji="0" lang="en-US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28"/>
                <a:ea typeface="宋体" pitchFamily="28"/>
                <a:cs typeface="+mn-cs"/>
              </a:rPr>
              <a:t>C</a:t>
            </a:r>
            <a:endParaRPr lang="zh-CN" altLang="en-US" dirty="0">
              <a:solidFill>
                <a:srgbClr val="FF0000"/>
              </a:solidFill>
            </a:endParaRPr>
          </a:p>
        </p:txBody>
      </p:sp>
      <p:graphicFrame>
        <p:nvGraphicFramePr>
          <p:cNvPr id="11429" name="yt_table_11429" title="H_174.72">
            <a:extLst>
              <a:ext uri="{FF2B5EF4-FFF2-40B4-BE49-F238E27FC236}">
                <a16:creationId xmlns:a16="http://schemas.microsoft.com/office/drawing/2014/main" id="{85F9CD91-DE56-4981-AD6D-3D4292DC4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8086703"/>
              </p:ext>
            </p:extLst>
          </p:nvPr>
        </p:nvGraphicFramePr>
        <p:xfrm>
          <a:off x="540000" y="4943197"/>
          <a:ext cx="6454775" cy="1706880"/>
        </p:xfrm>
        <a:graphic>
          <a:graphicData uri="http://schemas.openxmlformats.org/drawingml/2006/table">
            <a:tbl>
              <a:tblPr/>
              <a:tblGrid>
                <a:gridCol w="6454775">
                  <a:extLst>
                    <a:ext uri="{9D8B030D-6E8A-4147-A177-3AD203B41FA5}">
                      <a16:colId xmlns:a16="http://schemas.microsoft.com/office/drawing/2014/main" val="102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00000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A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可以用酒精温度计测量沸水的温度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00000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B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356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℃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时水银不会汽化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00000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C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1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741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℃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时铅一定是气态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00000"/>
                        </a:lnSpc>
                      </a:pP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D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1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740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℃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时铅吸热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温度将会上升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65"/>
                  </a:ext>
                </a:extLst>
              </a:tr>
            </a:tbl>
          </a:graphicData>
        </a:graphic>
      </p:graphicFrame>
      <p:pic>
        <p:nvPicPr>
          <p:cNvPr id="20" name="图片 19">
            <a:extLst>
              <a:ext uri="{FF2B5EF4-FFF2-40B4-BE49-F238E27FC236}">
                <a16:creationId xmlns:a16="http://schemas.microsoft.com/office/drawing/2014/main" id="{CFBE8E66-F162-43AA-8A7C-73690014FA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109" y="761994"/>
            <a:ext cx="10572750" cy="44767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31" name="yt_shape_11431"/>
          <p:cNvSpPr txBox="1"/>
          <p:nvPr/>
        </p:nvSpPr>
        <p:spPr>
          <a:xfrm>
            <a:off x="540119" y="684000"/>
            <a:ext cx="11492915" cy="160101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eaLnBrk="1" latinLnBrk="0" hangingPunct="0">
              <a:lnSpc>
                <a:spcPct val="129999"/>
              </a:lnSpc>
            </a:pP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黑体" pitchFamily="28"/>
              </a:rPr>
              <a:t>变式</a:t>
            </a:r>
            <a:r>
              <a:rPr lang="en-US" altLang="zh-CN" sz="2800" b="1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2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　煮鸡蛋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、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玉米等用水煮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而炸油条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、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麻花等用油炸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4_1deea,isEnd"/>
              </a:rPr>
              <a:t>这样可以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对不同食物提供各自煮熟所需达到的温度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11_d94d3,isEnd"/>
              </a:rPr>
              <a:t>这样选择的原因是油和水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的</a:t>
            </a:r>
            <a:r>
              <a:rPr sz="24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sz="20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                    </a:t>
            </a:r>
            <a:r>
              <a:rPr sz="6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不同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  <a:sym typeface=",isEnd"/>
              </a:rPr>
              <a:t>。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F10AEAF1-2A83-0A83-52C8-1CAA4735C144}"/>
              </a:ext>
            </a:extLst>
          </p:cNvPr>
          <p:cNvSpPr txBox="1"/>
          <p:nvPr/>
        </p:nvSpPr>
        <p:spPr>
          <a:xfrm>
            <a:off x="1162896" y="1707754"/>
            <a:ext cx="1251649" cy="569672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黑体" pitchFamily="28"/>
                <a:cs typeface="+mn-cs"/>
              </a:rPr>
              <a:t>沸点</a:t>
            </a:r>
            <a: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宋体" pitchFamily="28"/>
                <a:cs typeface="+mn-cs"/>
              </a:rPr>
              <a:t>　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0160" y="6763385"/>
            <a:ext cx="12226290" cy="110490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97"/>
          <p:cNvSpPr txBox="1"/>
          <p:nvPr>
            <p:custDataLst>
              <p:tags r:id="rId2"/>
            </p:custDataLst>
          </p:nvPr>
        </p:nvSpPr>
        <p:spPr>
          <a:xfrm>
            <a:off x="2571193" y="2245308"/>
            <a:ext cx="7063655" cy="1661795"/>
          </a:xfrm>
          <a:prstGeom prst="rect">
            <a:avLst/>
          </a:prstGeom>
          <a:noFill/>
        </p:spPr>
        <p:txBody>
          <a:bodyPr vert="horz" wrap="square" lIns="102973" tIns="0" rIns="10297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72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谢谢观看</a:t>
            </a:r>
          </a:p>
        </p:txBody>
      </p:sp>
      <p:pic>
        <p:nvPicPr>
          <p:cNvPr id="2" name="图片 1" descr="一本logo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5320" y="100110"/>
            <a:ext cx="994410" cy="53594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OTlhYjY2Y2VmYWEyZTg5NTI5ZjVjM2JhN2YxYjEzZDY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187</Words>
  <Application>Microsoft Office PowerPoint</Application>
  <PresentationFormat>宽屏</PresentationFormat>
  <Paragraphs>42</Paragraphs>
  <Slides>8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28" baseType="lpstr">
      <vt:lpstr>,isEnd</vt:lpstr>
      <vt:lpstr>_⨹_1_df694,isEnd</vt:lpstr>
      <vt:lpstr>_⨹_11_d94d3,isEnd</vt:lpstr>
      <vt:lpstr>_⨹_15_97724,isEnd</vt:lpstr>
      <vt:lpstr>_⨹_2_d1a37</vt:lpstr>
      <vt:lpstr>_⨹_2_ef2e9,isEnd</vt:lpstr>
      <vt:lpstr>_⨹_3_a5c5e</vt:lpstr>
      <vt:lpstr>_⨹_4_1deea,isEnd</vt:lpstr>
      <vt:lpstr>_⨹_4_303f1,isEnd</vt:lpstr>
      <vt:lpstr>_⨹_9_621a6</vt:lpstr>
      <vt:lpstr>仿宋</vt:lpstr>
      <vt:lpstr>黑体</vt:lpstr>
      <vt:lpstr>思源黑体 CN Bold</vt:lpstr>
      <vt:lpstr>宋体</vt:lpstr>
      <vt:lpstr>微软雅黑</vt:lpstr>
      <vt:lpstr>Arial</vt:lpstr>
      <vt:lpstr>Calibri</vt:lpstr>
      <vt:lpstr>Times New Roman</vt:lpstr>
      <vt:lpstr>Wingdings</vt:lpstr>
      <vt:lpstr>WPS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书链出品</dc:title>
  <dc:creator>书链出品</dc:creator>
  <cp:keywords/>
  <dc:description/>
  <cp:lastModifiedBy>lenovo</cp:lastModifiedBy>
  <cp:revision>15</cp:revision>
  <dcterms:created xsi:type="dcterms:W3CDTF">2024-07-12T09:55:34Z</dcterms:created>
  <dcterms:modified xsi:type="dcterms:W3CDTF">2024-07-23T01:45:10Z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2052-12.1.0.17147</vt:lpwstr>
  </property>
  <property fmtid="{D5CDD505-2E9C-101B-9397-08002B2CF9AE}" pid="3" name="ICV">
    <vt:lpwstr>8FE14B3F9C784C43909E609B7BC884ED_13</vt:lpwstr>
  </property>
</Properties>
</file>