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4" r:id="rId3"/>
    <p:sldId id="291" r:id="rId4"/>
    <p:sldId id="290" r:id="rId5"/>
    <p:sldId id="280" r:id="rId6"/>
    <p:sldId id="292" r:id="rId7"/>
    <p:sldId id="275" r:id="rId8"/>
    <p:sldId id="260" r:id="rId9"/>
    <p:sldId id="263" r:id="rId10"/>
    <p:sldId id="282" r:id="rId11"/>
    <p:sldId id="283" r:id="rId12"/>
    <p:sldId id="284" r:id="rId13"/>
    <p:sldId id="285" r:id="rId14"/>
    <p:sldId id="289" r:id="rId15"/>
    <p:sldId id="288" r:id="rId16"/>
    <p:sldId id="287" r:id="rId17"/>
    <p:sldId id="286" r:id="rId18"/>
    <p:sldId id="281" r:id="rId19"/>
    <p:sldId id="293" r:id="rId20"/>
    <p:sldId id="278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996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3" autoAdjust="0"/>
    <p:restoredTop sz="94601" autoAdjust="0"/>
  </p:normalViewPr>
  <p:slideViewPr>
    <p:cSldViewPr snapToGrid="0" showGuides="1">
      <p:cViewPr>
        <p:scale>
          <a:sx n="80" d="100"/>
          <a:sy n="80" d="100"/>
        </p:scale>
        <p:origin x="-648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1260672611707"/>
          <c:y val="9.4830721111790625E-2"/>
          <c:w val="0.62091668840717196"/>
          <c:h val="0.8202865209211736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内省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自然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运动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逻辑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空间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音乐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语言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zh-CN" altLang="en-US" sz="2800" dirty="0"/>
                      <a:t>人际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</c:dLbl>
            <c:showLegendKey val="0"/>
            <c:showVal val="0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Sheet1!$A$2:$A$9</c:f>
              <c:strCache>
                <c:ptCount val="8"/>
                <c:pt idx="0">
                  <c:v>内省</c:v>
                </c:pt>
                <c:pt idx="1">
                  <c:v>自然</c:v>
                </c:pt>
                <c:pt idx="2">
                  <c:v>运动</c:v>
                </c:pt>
                <c:pt idx="3">
                  <c:v>逻辑</c:v>
                </c:pt>
                <c:pt idx="4">
                  <c:v>空间</c:v>
                </c:pt>
                <c:pt idx="5">
                  <c:v>音乐</c:v>
                </c:pt>
                <c:pt idx="6">
                  <c:v>语言</c:v>
                </c:pt>
                <c:pt idx="7">
                  <c:v>人际</c:v>
                </c:pt>
              </c:strCache>
            </c:strRef>
          </c:cat>
          <c:val>
            <c:numRef>
              <c:f>Sheet1!$B$2:$B$9</c:f>
              <c:numCache>
                <c:formatCode>0.00%</c:formatCode>
                <c:ptCount val="8"/>
                <c:pt idx="0">
                  <c:v>1.1999999999999999E-3</c:v>
                </c:pt>
                <c:pt idx="1">
                  <c:v>1.1999999999999999E-3</c:v>
                </c:pt>
                <c:pt idx="2">
                  <c:v>1.1999999999999999E-3</c:v>
                </c:pt>
                <c:pt idx="3">
                  <c:v>1.1999999999999999E-3</c:v>
                </c:pt>
                <c:pt idx="4">
                  <c:v>1.1999999999999999E-3</c:v>
                </c:pt>
                <c:pt idx="5">
                  <c:v>1.1999999999999999E-3</c:v>
                </c:pt>
                <c:pt idx="6">
                  <c:v>1.1999999999999999E-3</c:v>
                </c:pt>
                <c:pt idx="7">
                  <c:v>1.1999999999999999E-3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C3438-786B-4AEE-ACC0-4FA4E5CFC12C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54399-F0CD-46E9-AE24-31E6F0F170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52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智商</a:t>
            </a:r>
            <a:r>
              <a:rPr lang="en-US" altLang="zh-CN" dirty="0" smtClean="0"/>
              <a:t>=</a:t>
            </a:r>
            <a:r>
              <a:rPr lang="zh-CN" altLang="en-US" dirty="0" smtClean="0"/>
              <a:t>（智力年龄</a:t>
            </a:r>
            <a:r>
              <a:rPr lang="en-US" altLang="zh-CN" dirty="0" smtClean="0"/>
              <a:t>/</a:t>
            </a:r>
            <a:r>
              <a:rPr lang="zh-CN" altLang="en-US" dirty="0" smtClean="0"/>
              <a:t>生理年龄）*</a:t>
            </a:r>
            <a:r>
              <a:rPr lang="en-US" altLang="zh-CN" dirty="0" smtClean="0"/>
              <a:t>100%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54399-F0CD-46E9-AE24-31E6F0F1709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17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830579B-591C-40C1-ADF9-67B0E801CD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E0B5BAE4-4B05-4565-9B4C-DCCE4D26E8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7EA897-9825-4955-AF26-90362A90B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D1C5223-D5C6-4608-9C16-EA83CCA3E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392B3B8-A9F0-4064-93DA-5FD762FF8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72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67CE717-65D6-409D-8AF9-90578ADF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909957D-FF5E-4AEA-B14A-A5A743E1F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BE2B6B6-C0C8-4919-AA45-AEE7B1014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8D343CA-BEC9-4E16-810A-E9C97DEBA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8B7EBEF-0D36-4E89-9ED7-6BD363AF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112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174194C-656F-46BC-AA34-A93EE2F78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B1506DA-1DB6-406C-988A-8DCE61314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855BABA-E455-45B1-8AA6-E57434D8C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0F94D6A-0DD5-4B0E-9811-B7FECD737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EBCED73-9487-40CA-A3D2-13F309656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434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FED6C50-761F-4B37-A725-8C62AB696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7688D669-E0C9-4F54-A96C-502E42ADEE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7091CED-5C5C-46F5-8A64-4CABAD1E6E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C17510-B875-4DF2-A620-5FD9EDF1A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4CF8FC7-D8FA-4E69-9780-68CE2D5F2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72F28B6-788E-419F-8936-D49407B29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808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5DA55CF-534F-4C61-89BD-201BDFD1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75B7940-BB53-4B9B-B2F2-936A3170A4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E9A5BD25-D422-4C15-8B40-5C23F732A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3348E58-0CDF-42B9-9D25-6BEB7D48CF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929C35C-DE30-46BA-9BB9-93A7668BD8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B9B582F0-BFEC-47B4-AF8B-350C0E895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90BDA50-43D4-4FF6-8798-A269E5FB8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39E40E-D756-4B5C-BCC9-2814569F7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002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5445B6E-AC72-44AB-8FEE-5D5A907B5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F5C897AD-92D2-4F21-BE41-91018EEE6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DC77E9-74BB-4D22-AE10-935CC5A7E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B1D964C6-2EC3-4659-BC9A-1E3F2B725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67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04742277-1065-452F-93E5-9A441EBF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A72FFEC-1EA1-4E53-BB9F-FF19C3769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3D2EF68F-D66B-4AF7-91B3-3E553D135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519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0FCB995-5301-4495-94C9-899257DF2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FB784C0-9672-46BA-91F5-E0C8EE35E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273D6AC-F078-495F-B1AF-A76EC9AF0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FDD701D-8561-4C4B-A640-A75B8C34D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7D5F075-282B-4E61-811D-F599248FA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31204780-A1AD-4CCB-8162-693B1C718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8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C8AD9D3-33E3-42CC-A7ED-605B22EEA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5AB11637-B3F1-4A56-A85A-A4C751A5A4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DDE2B0D-562C-4CB3-A13E-388ED502F6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290C81-A85F-4E14-A15C-CDA8908BD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02E3708-C0E2-46AB-BF64-486895177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59FCACA-8DFA-4783-8AB4-8142D3742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153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9F2C08B-8DA2-467A-B923-42C0B6C3B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75F0DD34-C476-4B82-B68A-410275362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6AC51C7-89DC-4FA0-A604-017B0A897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4D7ECF3-F19B-43C2-B7E2-E66623467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E1D0ECE-108C-42DF-9964-969AA87D6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61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D0849641-8CF0-49FD-8CC5-869EE596AF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5CD43420-18E0-4CA8-9351-C6CDE65D95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6C9B772-280F-4288-9CE3-6E61F827B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3D114C-BEC6-497E-ABCD-109E19E8F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43632DB-4AC4-45B8-9F12-AE69269A9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75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148332C-B44D-4D3A-A5DF-65BEDE56A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862B627-EA36-46AA-9D26-83A5BB8120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DB095A0-2848-4868-BC27-F2C4466965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8A94C-40C3-4F75-82F1-BB5078173568}" type="datetimeFigureOut">
              <a:rPr lang="zh-CN" altLang="en-US" smtClean="0"/>
              <a:t>2018/11/15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15D2651-599C-43E4-94DB-5321347A40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E40F372-8C65-490D-AB9A-1F9F8CD6BB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0CE8E-4EB3-4ED7-A9F3-989DA5BB8A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8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00DDCFE9-CEC1-44DE-9EEA-A2F4FECF607B}"/>
              </a:ext>
            </a:extLst>
          </p:cNvPr>
          <p:cNvSpPr/>
          <p:nvPr/>
        </p:nvSpPr>
        <p:spPr>
          <a:xfrm>
            <a:off x="4191000" y="185106"/>
            <a:ext cx="3273669" cy="33230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6E341CC-7643-4E1A-8C89-393A277AA9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58645" y="500590"/>
            <a:ext cx="2658645" cy="3007541"/>
          </a:xfrm>
          <a:prstGeom prst="rect">
            <a:avLst/>
          </a:prstGeom>
        </p:spPr>
      </p:pic>
      <p:sp>
        <p:nvSpPr>
          <p:cNvPr id="7" name="文本框 7">
            <a:extLst>
              <a:ext uri="{FF2B5EF4-FFF2-40B4-BE49-F238E27FC236}">
                <a16:creationId xmlns="" xmlns:a16="http://schemas.microsoft.com/office/drawing/2014/main" id="{88D941BF-358A-4E9D-B216-D293BBA85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2040" y="3648874"/>
            <a:ext cx="722505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20000"/>
              </a:lnSpc>
              <a:defRPr/>
            </a:pPr>
            <a:r>
              <a:rPr lang="zh-CN" altLang="en-US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发现我的长板</a:t>
            </a:r>
            <a:endParaRPr lang="en-US" altLang="zh-CN" sz="5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zh-CN" sz="5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 </a:t>
            </a:r>
            <a:r>
              <a:rPr lang="en-US" altLang="zh-CN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              ——</a:t>
            </a:r>
            <a:r>
              <a:rPr lang="zh-CN" altLang="en-US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能力探索</a:t>
            </a:r>
            <a:endParaRPr lang="en-US" altLang="zh-CN" sz="5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  <a:p>
            <a:pPr lvl="0">
              <a:lnSpc>
                <a:spcPct val="120000"/>
              </a:lnSpc>
              <a:defRPr/>
            </a:pP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="" xmlns:a16="http://schemas.microsoft.com/office/drawing/2014/main" id="{498F195A-664C-4095-8E4A-272C0276F591}"/>
              </a:ext>
            </a:extLst>
          </p:cNvPr>
          <p:cNvSpPr/>
          <p:nvPr/>
        </p:nvSpPr>
        <p:spPr>
          <a:xfrm>
            <a:off x="4551378" y="6403737"/>
            <a:ext cx="3473178" cy="44693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心理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老师：肖涵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56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471116" y="530146"/>
            <a:ext cx="10475307" cy="5961864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178170" y="642936"/>
            <a:ext cx="3209189" cy="801828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看图猜成语</a:t>
            </a:r>
            <a:endParaRPr lang="zh-CN" altLang="en-US" sz="36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AE72D037-6BED-45B1-96D8-73462FCBC1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0338"/>
            <a:ext cx="1945134" cy="170534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657600" y="2475074"/>
            <a:ext cx="3182818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00" dirty="0" smtClean="0">
                <a:latin typeface="华文楷体" pitchFamily="2" charset="-122"/>
                <a:ea typeface="华文楷体" pitchFamily="2" charset="-122"/>
              </a:rPr>
              <a:t>火</a:t>
            </a:r>
            <a:endParaRPr lang="en-US" altLang="zh-CN" sz="23900" dirty="0" smtClean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08180" y="2639218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70580" y="1920633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08769" y="2664618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57792" y="1890299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62647" y="4819601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20000" y="5386408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40418" y="4801634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84174" y="5248605"/>
            <a:ext cx="501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楷体" pitchFamily="2" charset="-122"/>
                <a:ea typeface="华文楷体" pitchFamily="2" charset="-122"/>
              </a:rPr>
              <a:t>蛾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644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471116" y="530146"/>
            <a:ext cx="10475307" cy="5961864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178170" y="642936"/>
            <a:ext cx="3209189" cy="801828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看图猜成语</a:t>
            </a:r>
            <a:endParaRPr lang="zh-CN" altLang="en-US" sz="36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AE72D037-6BED-45B1-96D8-73462FCBC1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0338"/>
            <a:ext cx="1945134" cy="170534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877734" y="1648895"/>
            <a:ext cx="3327399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4800" dirty="0" smtClean="0">
                <a:latin typeface="华文楷体" pitchFamily="2" charset="-122"/>
                <a:ea typeface="华文楷体" pitchFamily="2" charset="-122"/>
              </a:rPr>
              <a:t>得     得</a:t>
            </a:r>
            <a:endParaRPr lang="en-US" altLang="zh-CN" sz="48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3900" dirty="0">
                <a:latin typeface="华文楷体" pitchFamily="2" charset="-122"/>
                <a:ea typeface="华文楷体" pitchFamily="2" charset="-122"/>
              </a:rPr>
              <a:t>举</a:t>
            </a:r>
          </a:p>
        </p:txBody>
      </p:sp>
    </p:spTree>
    <p:extLst>
      <p:ext uri="{BB962C8B-B14F-4D97-AF65-F5344CB8AC3E}">
        <p14:creationId xmlns:p14="http://schemas.microsoft.com/office/powerpoint/2010/main" val="10158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538849" y="480278"/>
            <a:ext cx="10475307" cy="5961864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说</a:t>
            </a:r>
          </a:p>
        </p:txBody>
      </p:sp>
      <p:sp>
        <p:nvSpPr>
          <p:cNvPr id="20" name="圆角矩形 19"/>
          <p:cNvSpPr/>
          <p:nvPr/>
        </p:nvSpPr>
        <p:spPr>
          <a:xfrm>
            <a:off x="1178170" y="642936"/>
            <a:ext cx="3209189" cy="801828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看图猜成语</a:t>
            </a:r>
            <a:endParaRPr lang="zh-CN" altLang="en-US" sz="36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AE72D037-6BED-45B1-96D8-73462FCBC1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0338"/>
            <a:ext cx="1945134" cy="1705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58934" y="4470399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986902" y="4678752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4048036" y="4470399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237400" y="3864296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6686835" y="3183649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3265933" y="3156410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6408368" y="2399381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5674902" y="1901505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4883068" y="1699962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4177200" y="1991324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3499867" y="2345267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6540701" y="3867792"/>
            <a:ext cx="97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说</a:t>
            </a:r>
            <a:endParaRPr lang="zh-CN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49964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471116" y="530146"/>
            <a:ext cx="10475307" cy="5961864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178170" y="642936"/>
            <a:ext cx="3209189" cy="801828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小试牛刀</a:t>
            </a:r>
            <a:endParaRPr lang="zh-CN" altLang="en-US" sz="36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AE72D037-6BED-45B1-96D8-73462FCBC1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0338"/>
            <a:ext cx="1945134" cy="1705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1213" y="1960685"/>
            <a:ext cx="10193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楷体" pitchFamily="2" charset="-122"/>
                <a:ea typeface="华文楷体" pitchFamily="2" charset="-122"/>
              </a:rPr>
              <a:t>       </a:t>
            </a:r>
            <a:endParaRPr lang="zh-CN" altLang="en-US" sz="28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7089" y="2924252"/>
            <a:ext cx="10163360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latin typeface="华文楷体" pitchFamily="2" charset="-122"/>
                <a:ea typeface="华文楷体" pitchFamily="2" charset="-122"/>
              </a:rPr>
              <a:t>30</a:t>
            </a:r>
            <a:r>
              <a:rPr lang="zh-CN" altLang="en-US" sz="5400" b="1" dirty="0" smtClean="0">
                <a:latin typeface="华文楷体" pitchFamily="2" charset="-122"/>
                <a:ea typeface="华文楷体" pitchFamily="2" charset="-122"/>
              </a:rPr>
              <a:t>秒内唱出</a:t>
            </a:r>
            <a:r>
              <a:rPr lang="en-US" altLang="zh-CN" sz="5400" b="1" dirty="0" smtClean="0">
                <a:latin typeface="华文楷体" pitchFamily="2" charset="-122"/>
                <a:ea typeface="华文楷体" pitchFamily="2" charset="-122"/>
              </a:rPr>
              <a:t>5</a:t>
            </a:r>
            <a:r>
              <a:rPr lang="zh-CN" altLang="en-US" sz="5400" b="1" dirty="0" smtClean="0">
                <a:latin typeface="华文楷体" pitchFamily="2" charset="-122"/>
                <a:ea typeface="华文楷体" pitchFamily="2" charset="-122"/>
              </a:rPr>
              <a:t>首与季节</a:t>
            </a:r>
            <a:r>
              <a:rPr lang="zh-CN" altLang="en-US" sz="5400" b="1" dirty="0">
                <a:latin typeface="华文楷体" pitchFamily="2" charset="-122"/>
                <a:ea typeface="华文楷体" pitchFamily="2" charset="-122"/>
              </a:rPr>
              <a:t>相关</a:t>
            </a:r>
            <a:r>
              <a:rPr lang="zh-CN" altLang="en-US" sz="5400" b="1" dirty="0" smtClean="0">
                <a:latin typeface="华文楷体" pitchFamily="2" charset="-122"/>
                <a:ea typeface="华文楷体" pitchFamily="2" charset="-122"/>
              </a:rPr>
              <a:t>的歌曲</a:t>
            </a:r>
            <a:endParaRPr lang="en-US" altLang="zh-CN" sz="5400" b="1" dirty="0">
              <a:latin typeface="华文楷体" pitchFamily="2" charset="-122"/>
              <a:ea typeface="华文楷体" pitchFamily="2" charset="-122"/>
            </a:endParaRPr>
          </a:p>
          <a:p>
            <a:endParaRPr lang="zh-CN" altLang="en-US" sz="60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119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471116" y="530146"/>
            <a:ext cx="10475307" cy="5961864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178170" y="642936"/>
            <a:ext cx="3209189" cy="801828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小试牛刀</a:t>
            </a:r>
            <a:endParaRPr lang="zh-CN" altLang="en-US" sz="36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AE72D037-6BED-45B1-96D8-73462FCBC1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70338"/>
            <a:ext cx="1945134" cy="17053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1213" y="1960685"/>
            <a:ext cx="10193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楷体" pitchFamily="2" charset="-122"/>
                <a:ea typeface="华文楷体" pitchFamily="2" charset="-122"/>
              </a:rPr>
              <a:t>       </a:t>
            </a:r>
            <a:endParaRPr lang="zh-CN" altLang="en-US" sz="28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8170" y="2187165"/>
            <a:ext cx="941796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zh-CN" sz="6000" dirty="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8000" dirty="0" smtClean="0">
                <a:latin typeface="华文楷体" pitchFamily="2" charset="-122"/>
                <a:ea typeface="华文楷体" pitchFamily="2" charset="-122"/>
              </a:rPr>
              <a:t>左手画圆，右手画方</a:t>
            </a:r>
            <a:endParaRPr lang="en-US" altLang="zh-CN" sz="8000" dirty="0">
              <a:latin typeface="华文楷体" pitchFamily="2" charset="-122"/>
              <a:ea typeface="华文楷体" pitchFamily="2" charset="-122"/>
            </a:endParaRPr>
          </a:p>
          <a:p>
            <a:endParaRPr lang="zh-CN" altLang="en-US" sz="60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69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5" y="0"/>
            <a:ext cx="10058400" cy="628650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E81CC73B-5E02-422C-88E4-130AE5E79257}"/>
              </a:ext>
            </a:extLst>
          </p:cNvPr>
          <p:cNvSpPr/>
          <p:nvPr/>
        </p:nvSpPr>
        <p:spPr>
          <a:xfrm>
            <a:off x="-4818" y="5310114"/>
            <a:ext cx="12192000" cy="154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YouYuan" panose="02010509060101010101" pitchFamily="49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ABBB12CC-E4E0-44E9-9AA1-A0D3CEACF83E}"/>
              </a:ext>
            </a:extLst>
          </p:cNvPr>
          <p:cNvSpPr txBox="1"/>
          <p:nvPr/>
        </p:nvSpPr>
        <p:spPr>
          <a:xfrm>
            <a:off x="2633718" y="5415424"/>
            <a:ext cx="7560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YouYuan" panose="02010509060101010101" pitchFamily="49" charset="-122"/>
                <a:cs typeface="+mn-cs"/>
                <a:sym typeface="Century Gothic" panose="020B0502020202020204" pitchFamily="34" charset="0"/>
              </a:rPr>
              <a:t>体现了什么能力？</a:t>
            </a:r>
            <a:endParaRPr kumimoji="0" lang="zh-CN" altLang="en-US" sz="8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YouYuan" panose="02010509060101010101" pitchFamily="49" charset="-122"/>
              <a:cs typeface="+mn-cs"/>
              <a:sym typeface="Century Gothic" panose="020B0502020202020204" pitchFamily="34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7650" y="3873207"/>
            <a:ext cx="2638536" cy="298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9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24500" cy="685800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E0A289A7-0F2B-4D8D-919C-95BEC8552D48}"/>
              </a:ext>
            </a:extLst>
          </p:cNvPr>
          <p:cNvGrpSpPr/>
          <p:nvPr/>
        </p:nvGrpSpPr>
        <p:grpSpPr>
          <a:xfrm>
            <a:off x="5828828" y="478735"/>
            <a:ext cx="6140383" cy="5267811"/>
            <a:chOff x="281165" y="1122119"/>
            <a:chExt cx="4678732" cy="4394588"/>
          </a:xfrm>
        </p:grpSpPr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27852715-B40B-464D-AF94-B8FC451426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58" t="10384" r="10975" b="20455"/>
            <a:stretch/>
          </p:blipFill>
          <p:spPr>
            <a:xfrm>
              <a:off x="281165" y="1122119"/>
              <a:ext cx="998221" cy="967350"/>
            </a:xfrm>
            <a:prstGeom prst="rect">
              <a:avLst/>
            </a:prstGeom>
          </p:spPr>
        </p:pic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C04831F-0B67-4AA7-8D1A-A6DC173E5C3C}"/>
                </a:ext>
              </a:extLst>
            </p:cNvPr>
            <p:cNvGrpSpPr/>
            <p:nvPr/>
          </p:nvGrpSpPr>
          <p:grpSpPr>
            <a:xfrm>
              <a:off x="1607071" y="1139280"/>
              <a:ext cx="3352826" cy="4377427"/>
              <a:chOff x="166898" y="1189065"/>
              <a:chExt cx="3352826" cy="4377427"/>
            </a:xfrm>
          </p:grpSpPr>
          <p:sp>
            <p:nvSpPr>
              <p:cNvPr id="8" name="矩形 7">
                <a:extLst>
                  <a:ext uri="{FF2B5EF4-FFF2-40B4-BE49-F238E27FC236}">
                    <a16:creationId xmlns="" xmlns:a16="http://schemas.microsoft.com/office/drawing/2014/main" id="{F46F5155-CD64-472C-88A1-71906C1789D2}"/>
                  </a:ext>
                </a:extLst>
              </p:cNvPr>
              <p:cNvSpPr/>
              <p:nvPr/>
            </p:nvSpPr>
            <p:spPr>
              <a:xfrm>
                <a:off x="166898" y="1189065"/>
                <a:ext cx="3242612" cy="23878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zh-CN" altLang="en-US" sz="3600" kern="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能力是</a:t>
                </a:r>
                <a:r>
                  <a:rPr lang="zh-CN" altLang="en-US" sz="3600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一种心理特征，是顺利实现某种活动</a:t>
                </a:r>
                <a:r>
                  <a:rPr lang="zh-CN" altLang="en-US" sz="3600" kern="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得心理条件</a:t>
                </a:r>
                <a:r>
                  <a:rPr lang="zh-CN" altLang="en-US" sz="3600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。分为先天能力和后天能力</a:t>
                </a:r>
                <a:r>
                  <a:rPr lang="zh-CN" altLang="en-US" sz="1200" kern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Century Gothic" panose="020B0502020202020204" pitchFamily="34" charset="0"/>
                    <a:ea typeface="YouYuan" panose="02010509060101010101" pitchFamily="49" charset="-122"/>
                    <a:sym typeface="Century Gothic" panose="020B0502020202020204" pitchFamily="34" charset="0"/>
                  </a:rPr>
                  <a:t>。</a:t>
                </a: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="" xmlns:a16="http://schemas.microsoft.com/office/drawing/2014/main" id="{4492DFF3-F4F1-4973-82BB-931E183D59E5}"/>
                  </a:ext>
                </a:extLst>
              </p:cNvPr>
              <p:cNvSpPr/>
              <p:nvPr/>
            </p:nvSpPr>
            <p:spPr>
              <a:xfrm>
                <a:off x="437731" y="5027301"/>
                <a:ext cx="3081993" cy="539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zh-CN" altLang="en-US" sz="3600" kern="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能力</a:t>
                </a:r>
                <a:r>
                  <a:rPr lang="en-US" altLang="zh-CN" sz="3600" kern="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=</a:t>
                </a:r>
                <a:r>
                  <a:rPr lang="zh-CN" altLang="en-US" sz="3600" kern="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楷体" pitchFamily="2" charset="-122"/>
                    <a:ea typeface="华文楷体" pitchFamily="2" charset="-122"/>
                    <a:sym typeface="Century Gothic" panose="020B0502020202020204" pitchFamily="34" charset="0"/>
                  </a:rPr>
                  <a:t>智商么？</a:t>
                </a:r>
                <a:endParaRPr lang="zh-CN" altLang="en-US" sz="36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华文楷体" pitchFamily="2" charset="-122"/>
                  <a:ea typeface="华文楷体" pitchFamily="2" charset="-122"/>
                  <a:sym typeface="Century Gothic" panose="020B0502020202020204" pitchFamily="34" charset="0"/>
                </a:endParaRPr>
              </a:p>
            </p:txBody>
          </p:sp>
        </p:grpSp>
        <p:sp>
          <p:nvSpPr>
            <p:cNvPr id="6" name="文本框 1">
              <a:extLst>
                <a:ext uri="{FF2B5EF4-FFF2-40B4-BE49-F238E27FC236}">
                  <a16:creationId xmlns="" xmlns:a16="http://schemas.microsoft.com/office/drawing/2014/main" id="{46E0B10D-3F2D-4E14-A7DC-7EAFC16096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351" y="1376858"/>
              <a:ext cx="70203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YouYuan" panose="02010509060101010101" pitchFamily="49" charset="-122"/>
                  <a:cs typeface="+mn-ea"/>
                  <a:sym typeface="Century Gothic" panose="020B0502020202020204" pitchFamily="34" charset="0"/>
                </a:rPr>
                <a:t>01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entury Gothic" panose="020B0502020202020204" pitchFamily="34" charset="0"/>
                <a:ea typeface="YouYuan" panose="02010509060101010101" pitchFamily="49" charset="-122"/>
                <a:cs typeface="+mn-ea"/>
                <a:sym typeface="Century Gothic" panose="020B0502020202020204" pitchFamily="34" charset="0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4A62FDB7-92C4-4C8D-A3AA-B742BC1EA7DD}"/>
              </a:ext>
            </a:extLst>
          </p:cNvPr>
          <p:cNvGrpSpPr/>
          <p:nvPr/>
        </p:nvGrpSpPr>
        <p:grpSpPr>
          <a:xfrm>
            <a:off x="5989817" y="4392840"/>
            <a:ext cx="1257300" cy="1492322"/>
            <a:chOff x="5143116" y="1885352"/>
            <a:chExt cx="1257300" cy="1218415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561BDC22-B712-46D4-A396-21A3FE74BA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658" t="10384" r="10975" b="20455"/>
            <a:stretch/>
          </p:blipFill>
          <p:spPr>
            <a:xfrm>
              <a:off x="5143116" y="1885352"/>
              <a:ext cx="1257300" cy="1218415"/>
            </a:xfrm>
            <a:prstGeom prst="rect">
              <a:avLst/>
            </a:prstGeom>
          </p:spPr>
        </p:pic>
        <p:sp>
          <p:nvSpPr>
            <p:cNvPr id="12" name="文本框 1">
              <a:extLst>
                <a:ext uri="{FF2B5EF4-FFF2-40B4-BE49-F238E27FC236}">
                  <a16:creationId xmlns="" xmlns:a16="http://schemas.microsoft.com/office/drawing/2014/main" id="{01A99F79-0D1E-4DE3-B3CC-AF15468506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0501" y="2306781"/>
              <a:ext cx="70203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Nexa Light" panose="02000000000000000000" pitchFamily="50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YouYuan" panose="02010509060101010101" pitchFamily="49" charset="-122"/>
                  <a:cs typeface="+mn-ea"/>
                  <a:sym typeface="Century Gothic" panose="020B0502020202020204" pitchFamily="34" charset="0"/>
                </a:rPr>
                <a:t>02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entury Gothic" panose="020B0502020202020204" pitchFamily="34" charset="0"/>
                <a:ea typeface="YouYuan" panose="02010509060101010101" pitchFamily="49" charset="-122"/>
                <a:cs typeface="+mn-ea"/>
                <a:sym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790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211016" y="154746"/>
            <a:ext cx="11774658" cy="6527408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grpSp>
        <p:nvGrpSpPr>
          <p:cNvPr id="190" name="组合 189">
            <a:extLst>
              <a:ext uri="{FF2B5EF4-FFF2-40B4-BE49-F238E27FC236}">
                <a16:creationId xmlns="" xmlns:a16="http://schemas.microsoft.com/office/drawing/2014/main" id="{A5A3018A-30A9-4BA1-A236-FD777BF3723F}"/>
              </a:ext>
            </a:extLst>
          </p:cNvPr>
          <p:cNvGrpSpPr/>
          <p:nvPr/>
        </p:nvGrpSpPr>
        <p:grpSpPr>
          <a:xfrm>
            <a:off x="2725615" y="370779"/>
            <a:ext cx="6374422" cy="646331"/>
            <a:chOff x="4066650" y="667212"/>
            <a:chExt cx="4142269" cy="646331"/>
          </a:xfrm>
        </p:grpSpPr>
        <p:sp>
          <p:nvSpPr>
            <p:cNvPr id="191" name="文本框 190">
              <a:extLst>
                <a:ext uri="{FF2B5EF4-FFF2-40B4-BE49-F238E27FC236}">
                  <a16:creationId xmlns="" xmlns:a16="http://schemas.microsoft.com/office/drawing/2014/main" id="{C62DE69E-483B-49BE-9404-2140082B6C4E}"/>
                </a:ext>
              </a:extLst>
            </p:cNvPr>
            <p:cNvSpPr txBox="1"/>
            <p:nvPr/>
          </p:nvSpPr>
          <p:spPr>
            <a:xfrm>
              <a:off x="5563582" y="667212"/>
              <a:ext cx="14595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996B3"/>
                  </a:solidFill>
                  <a:latin typeface="Century Gothic" panose="020B0502020202020204" pitchFamily="34" charset="0"/>
                  <a:ea typeface="YouYuan" panose="02010509060101010101" pitchFamily="49" charset="-122"/>
                  <a:sym typeface="Century Gothic" panose="020B0502020202020204" pitchFamily="34" charset="0"/>
                </a:rPr>
                <a:t>能力</a:t>
              </a:r>
              <a:endParaRPr lang="zh-CN" altLang="en-US" sz="3600" b="1" dirty="0">
                <a:solidFill>
                  <a:srgbClr val="F996B3"/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endParaRPr>
            </a:p>
          </p:txBody>
        </p:sp>
        <p:cxnSp>
          <p:nvCxnSpPr>
            <p:cNvPr id="192" name="直接连接符 191">
              <a:extLst>
                <a:ext uri="{FF2B5EF4-FFF2-40B4-BE49-F238E27FC236}">
                  <a16:creationId xmlns="" xmlns:a16="http://schemas.microsoft.com/office/drawing/2014/main" id="{BD61DE9D-5753-4E66-BF73-06CC0A4CDC3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066650" y="1064825"/>
              <a:ext cx="1428369" cy="1"/>
            </a:xfrm>
            <a:prstGeom prst="line">
              <a:avLst/>
            </a:prstGeom>
            <a:ln w="25400">
              <a:solidFill>
                <a:srgbClr val="F996B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>
              <a:extLst>
                <a:ext uri="{FF2B5EF4-FFF2-40B4-BE49-F238E27FC236}">
                  <a16:creationId xmlns="" xmlns:a16="http://schemas.microsoft.com/office/drawing/2014/main" id="{3D9778DD-0715-46E6-929F-933D8234A705}"/>
                </a:ext>
              </a:extLst>
            </p:cNvPr>
            <p:cNvCxnSpPr/>
            <p:nvPr/>
          </p:nvCxnSpPr>
          <p:spPr>
            <a:xfrm flipV="1">
              <a:off x="6357754" y="1055810"/>
              <a:ext cx="1851165" cy="18032"/>
            </a:xfrm>
            <a:prstGeom prst="line">
              <a:avLst/>
            </a:prstGeom>
            <a:ln w="25400">
              <a:solidFill>
                <a:srgbClr val="F996B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03" name="图表 202"/>
          <p:cNvGraphicFramePr/>
          <p:nvPr>
            <p:extLst>
              <p:ext uri="{D42A27DB-BD31-4B8C-83A1-F6EECF244321}">
                <p14:modId xmlns:p14="http://schemas.microsoft.com/office/powerpoint/2010/main" val="3185809329"/>
              </p:ext>
            </p:extLst>
          </p:nvPr>
        </p:nvGraphicFramePr>
        <p:xfrm>
          <a:off x="627056" y="1082691"/>
          <a:ext cx="6746240" cy="5106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5" name="TextBox 204"/>
          <p:cNvSpPr txBox="1"/>
          <p:nvPr/>
        </p:nvSpPr>
        <p:spPr>
          <a:xfrm>
            <a:off x="2486551" y="3443850"/>
            <a:ext cx="2884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加德纳多元智力</a:t>
            </a:r>
            <a:endParaRPr lang="zh-CN" altLang="en-US" sz="2800" b="1" dirty="0"/>
          </a:p>
        </p:txBody>
      </p:sp>
      <p:sp>
        <p:nvSpPr>
          <p:cNvPr id="206" name="圆角矩形 205"/>
          <p:cNvSpPr/>
          <p:nvPr/>
        </p:nvSpPr>
        <p:spPr>
          <a:xfrm>
            <a:off x="7069667" y="1794933"/>
            <a:ext cx="3903133" cy="8636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圆角矩形 206"/>
          <p:cNvSpPr/>
          <p:nvPr/>
        </p:nvSpPr>
        <p:spPr>
          <a:xfrm>
            <a:off x="7069667" y="3124200"/>
            <a:ext cx="3903133" cy="8636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圆角矩形 207"/>
          <p:cNvSpPr/>
          <p:nvPr/>
        </p:nvSpPr>
        <p:spPr>
          <a:xfrm>
            <a:off x="7148470" y="4529667"/>
            <a:ext cx="3903133" cy="8636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9" name="TextBox 208"/>
          <p:cNvSpPr txBox="1"/>
          <p:nvPr/>
        </p:nvSpPr>
        <p:spPr>
          <a:xfrm>
            <a:off x="7747000" y="1965123"/>
            <a:ext cx="2929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专业知识技能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7806267" y="3276600"/>
            <a:ext cx="29379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自我管理技能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7899400" y="4741333"/>
            <a:ext cx="2243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可迁移技能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13990" y="6129865"/>
            <a:ext cx="829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倾向</a:t>
            </a: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81533" y="5945199"/>
            <a:ext cx="66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技能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1473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861147"/>
              </p:ext>
            </p:extLst>
          </p:nvPr>
        </p:nvGraphicFramePr>
        <p:xfrm>
          <a:off x="1434718" y="1744133"/>
          <a:ext cx="9334882" cy="43857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19457"/>
                <a:gridCol w="7715425"/>
              </a:tblGrid>
              <a:tr h="538082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内省智能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2918909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善于反思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经常思考自己人生的得失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了解自己的优点和缺点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了解自己的兴趣爱好、性格、能力等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更喜欢独处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善于从自己和他人的经验中学习</a:t>
                      </a:r>
                    </a:p>
                    <a:p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928744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政治家、社会工作、心理学家、教师</a:t>
                      </a:r>
                    </a:p>
                    <a:p>
                      <a:endParaRPr lang="zh-CN" altLang="en-US" sz="2400" dirty="0" smtClean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57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183157"/>
              </p:ext>
            </p:extLst>
          </p:nvPr>
        </p:nvGraphicFramePr>
        <p:xfrm>
          <a:off x="1282318" y="1625598"/>
          <a:ext cx="9275615" cy="461433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11605"/>
                <a:gridCol w="7164010"/>
              </a:tblGrid>
              <a:tr h="591581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自然探索智能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431172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喜欢参观动物园、植物园、博物馆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对自然界的事物非常有兴趣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喜欢照顾动植物  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喜欢看有关自然界的电影或书籍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喜欢参与自然活动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善于学习地理、生物等知识</a:t>
                      </a:r>
                    </a:p>
                    <a:p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591581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农业、植物、地质、动物、生态科学家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33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824120"/>
              </p:ext>
            </p:extLst>
          </p:nvPr>
        </p:nvGraphicFramePr>
        <p:xfrm>
          <a:off x="1282317" y="1718731"/>
          <a:ext cx="9673550" cy="471593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65719"/>
                <a:gridCol w="7007831"/>
              </a:tblGrid>
              <a:tr h="548365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身体运动智能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180514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喜欢奔跑、跳跃等活动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善于模仿他人的动作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擅长一项或多项运动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动作灵敏、协调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肢体语言丰富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学习时喜欢亲自练习</a:t>
                      </a:r>
                    </a:p>
                    <a:p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987056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运动员、舞蹈家、外科医生、赛车手、地质勘探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816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607369"/>
              </p:ext>
            </p:extLst>
          </p:nvPr>
        </p:nvGraphicFramePr>
        <p:xfrm>
          <a:off x="1434718" y="1651000"/>
          <a:ext cx="9538082" cy="46482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85811"/>
                <a:gridCol w="7352271"/>
              </a:tblGrid>
              <a:tr h="611359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数理逻辑智能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443188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计算能力优于同学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善于计算、推理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喜欢逻辑难题或智力难题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理科学习比文科学习容易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喜欢将事物分类、做因果推理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思考方式更加概念化、抽象化</a:t>
                      </a:r>
                    </a:p>
                    <a:p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593653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数学家、物理学家、精算师、律师、工程师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0561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374904"/>
              </p:ext>
            </p:extLst>
          </p:nvPr>
        </p:nvGraphicFramePr>
        <p:xfrm>
          <a:off x="1434718" y="1778000"/>
          <a:ext cx="9711268" cy="451273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24341"/>
                <a:gridCol w="7586927"/>
              </a:tblGrid>
              <a:tr h="524736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视觉</a:t>
                      </a:r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——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空间智能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043472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阅读地图、图表比文字容易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善于画图、拼图、走迷宫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喜欢制作立体模型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容易记住陌生的街道和路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能够清楚地说出想象中的画面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对于空间、 距离的判断非常准</a:t>
                      </a:r>
                    </a:p>
                    <a:p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944525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画家、雕刻家、建筑师、航海家、博物学家、军事战略家、园林设计师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567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7741"/>
              </p:ext>
            </p:extLst>
          </p:nvPr>
        </p:nvGraphicFramePr>
        <p:xfrm>
          <a:off x="1066799" y="1591732"/>
          <a:ext cx="10007601" cy="49106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41287"/>
                <a:gridCol w="7766314"/>
              </a:tblGrid>
              <a:tr h="629573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音乐韵律智能</a:t>
                      </a:r>
                    </a:p>
                  </a:txBody>
                  <a:tcPr/>
                </a:tc>
              </a:tr>
              <a:tr h="3147863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喜欢歌曲、音乐、舞蹈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善于记住歌曲的旋律、节奏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会弹奏乐器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喜欢打节拍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身体动作协调、有节奏感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嗓音好，会唱歌，善于辨别音调</a:t>
                      </a:r>
                    </a:p>
                  </a:txBody>
                  <a:tcPr/>
                </a:tc>
              </a:tr>
              <a:tr h="1133231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作曲家、指挥家、歌唱家、演奏家、乐器制造者、乐器调音师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90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499037"/>
              </p:ext>
            </p:extLst>
          </p:nvPr>
        </p:nvGraphicFramePr>
        <p:xfrm>
          <a:off x="1151466" y="1710265"/>
          <a:ext cx="9516533" cy="450426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71828"/>
                <a:gridCol w="7444705"/>
              </a:tblGrid>
              <a:tr h="643467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语言智能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217334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写作能力优于同学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善于编写故事、讲故事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喜欢看书，喜欢文字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文科学习比理科学习容易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擅长语言学习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会说会写</a:t>
                      </a:r>
                    </a:p>
                  </a:txBody>
                  <a:tcPr/>
                </a:tc>
              </a:tr>
              <a:tr h="643467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记者、编辑、作家、演说家、播音、文案、翻译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014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圆角矩形 12"/>
          <p:cNvSpPr/>
          <p:nvPr/>
        </p:nvSpPr>
        <p:spPr>
          <a:xfrm>
            <a:off x="1282318" y="603656"/>
            <a:ext cx="3763815" cy="68546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4399" y="16618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57399" y="623220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多元智力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622446"/>
              </p:ext>
            </p:extLst>
          </p:nvPr>
        </p:nvGraphicFramePr>
        <p:xfrm>
          <a:off x="1282318" y="1710265"/>
          <a:ext cx="9351815" cy="46312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56190"/>
                <a:gridCol w="7495625"/>
              </a:tblGrid>
              <a:tr h="593752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多元智力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人际社交智能 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2968761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能力特征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1.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喜欢与人交流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2.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善解人意，体贴他人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3.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人际关系好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4.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喜欢团队合作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5.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别人喜欢和你在一起</a:t>
                      </a:r>
                    </a:p>
                    <a:p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6.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容易被认为是团队的核心</a:t>
                      </a:r>
                    </a:p>
                  </a:txBody>
                  <a:tcPr/>
                </a:tc>
              </a:tr>
              <a:tr h="1068754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职业匹配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教师、律师、推销员、公关人员、主持人、管理者、政治家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366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523873" y="446221"/>
            <a:ext cx="11144249" cy="5819775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0" y="711200"/>
            <a:ext cx="5943601" cy="540173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 rot="1346030">
            <a:off x="4229233" y="1366159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内省</a:t>
            </a:r>
          </a:p>
        </p:txBody>
      </p:sp>
      <p:sp>
        <p:nvSpPr>
          <p:cNvPr id="14" name="TextBox 13"/>
          <p:cNvSpPr txBox="1"/>
          <p:nvPr/>
        </p:nvSpPr>
        <p:spPr>
          <a:xfrm rot="1346030">
            <a:off x="5003651" y="2449892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自然</a:t>
            </a:r>
            <a:endParaRPr lang="zh-CN" altLang="en-US" dirty="0"/>
          </a:p>
        </p:txBody>
      </p:sp>
      <p:sp>
        <p:nvSpPr>
          <p:cNvPr id="15" name="TextBox 14"/>
          <p:cNvSpPr txBox="1"/>
          <p:nvPr/>
        </p:nvSpPr>
        <p:spPr>
          <a:xfrm rot="1346030">
            <a:off x="5003652" y="3821492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运动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969024" y="4718960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逻辑</a:t>
            </a:r>
            <a:endParaRPr lang="zh-CN" altLang="en-US" dirty="0"/>
          </a:p>
        </p:txBody>
      </p:sp>
      <p:sp>
        <p:nvSpPr>
          <p:cNvPr id="17" name="TextBox 16"/>
          <p:cNvSpPr txBox="1"/>
          <p:nvPr/>
        </p:nvSpPr>
        <p:spPr>
          <a:xfrm rot="333731">
            <a:off x="2700717" y="4682698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空间</a:t>
            </a:r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 rot="19814789">
            <a:off x="1794785" y="3814449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音乐</a:t>
            </a:r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 rot="20206381">
            <a:off x="1591584" y="2408944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语言</a:t>
            </a:r>
            <a:endParaRPr lang="zh-CN" altLang="en-US" dirty="0"/>
          </a:p>
        </p:txBody>
      </p:sp>
      <p:sp>
        <p:nvSpPr>
          <p:cNvPr id="20" name="TextBox 19"/>
          <p:cNvSpPr txBox="1"/>
          <p:nvPr/>
        </p:nvSpPr>
        <p:spPr>
          <a:xfrm rot="20925701">
            <a:off x="2571133" y="1366159"/>
            <a:ext cx="685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人际</a:t>
            </a:r>
            <a:endParaRPr lang="zh-CN" altLang="en-US" dirty="0"/>
          </a:p>
        </p:txBody>
      </p:sp>
      <p:sp>
        <p:nvSpPr>
          <p:cNvPr id="13" name="圆角矩形 12"/>
          <p:cNvSpPr/>
          <p:nvPr/>
        </p:nvSpPr>
        <p:spPr>
          <a:xfrm>
            <a:off x="6844918" y="1113221"/>
            <a:ext cx="3763815" cy="685461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24599" y="624606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704666" y="1152403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华文隶书" pitchFamily="2" charset="-122"/>
                <a:ea typeface="华文隶书" pitchFamily="2" charset="-122"/>
              </a:rPr>
              <a:t>能力披萨</a:t>
            </a:r>
            <a:endParaRPr lang="zh-CN" altLang="en-US" sz="3600" dirty="0"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24598" y="2133600"/>
            <a:ext cx="53435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每个能力板块</a:t>
            </a:r>
            <a:r>
              <a:rPr lang="en-US" altLang="zh-CN" sz="3600" dirty="0" smtClean="0">
                <a:latin typeface="宋体" pitchFamily="2" charset="-122"/>
                <a:ea typeface="宋体" pitchFamily="2" charset="-122"/>
              </a:rPr>
              <a:t>1—5</a:t>
            </a:r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分打分，完成能力披萨图</a:t>
            </a:r>
            <a:endParaRPr lang="en-US" altLang="zh-CN" sz="3600" dirty="0" smtClean="0">
              <a:latin typeface="宋体" pitchFamily="2" charset="-122"/>
              <a:ea typeface="宋体" pitchFamily="2" charset="-122"/>
            </a:endParaRPr>
          </a:p>
          <a:p>
            <a:endParaRPr lang="en-US" altLang="zh-CN" sz="3600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小组内交换，相互打分</a:t>
            </a:r>
            <a:endParaRPr lang="en-US" altLang="zh-CN" sz="3600" dirty="0" smtClean="0">
              <a:latin typeface="宋体" pitchFamily="2" charset="-122"/>
              <a:ea typeface="宋体" pitchFamily="2" charset="-122"/>
            </a:endParaRPr>
          </a:p>
          <a:p>
            <a:endParaRPr lang="en-US" altLang="zh-CN" sz="3600" dirty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6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sz="3600" dirty="0" smtClean="0">
                <a:latin typeface="宋体" pitchFamily="2" charset="-122"/>
                <a:ea typeface="宋体" pitchFamily="2" charset="-122"/>
              </a:rPr>
              <a:t>想想证明能力的事件有哪些？</a:t>
            </a:r>
            <a:endParaRPr lang="en-US" altLang="zh-CN" sz="3600" dirty="0" smtClean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242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="" xmlns:a16="http://schemas.microsoft.com/office/drawing/2014/main" id="{80D9B1BB-AD59-4020-B70B-DC020A618FD8}"/>
              </a:ext>
            </a:extLst>
          </p:cNvPr>
          <p:cNvSpPr/>
          <p:nvPr/>
        </p:nvSpPr>
        <p:spPr>
          <a:xfrm>
            <a:off x="523873" y="446220"/>
            <a:ext cx="11144249" cy="5819775"/>
          </a:xfrm>
          <a:prstGeom prst="roundRect">
            <a:avLst>
              <a:gd name="adj" fmla="val 1077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ea typeface="YouYuan" panose="02010509060101010101" pitchFamily="49" charset="-122"/>
              <a:sym typeface="Century Gothic" panose="020B0502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3745738" y="944239"/>
            <a:ext cx="4680332" cy="685461"/>
          </a:xfrm>
          <a:prstGeom prst="round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E25700E2-DED9-4025-B010-03019924E9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86149" y="455624"/>
            <a:ext cx="1040639" cy="117407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685241" y="973966"/>
            <a:ext cx="2607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华文隶书" pitchFamily="2" charset="-122"/>
                <a:ea typeface="华文隶书" pitchFamily="2" charset="-122"/>
              </a:rPr>
              <a:t>成就事件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665537"/>
              </p:ext>
            </p:extLst>
          </p:nvPr>
        </p:nvGraphicFramePr>
        <p:xfrm>
          <a:off x="1533525" y="1933575"/>
          <a:ext cx="9382125" cy="31089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09700"/>
                <a:gridCol w="7972425"/>
              </a:tblGrid>
              <a:tr h="395816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五大要素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成就事件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目标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需要完成的事情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困难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你面临的障碍、限制或困难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行动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你是如何一步步克服障碍、达成目标的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结果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你取得了什么成就，最好能够量化评估</a:t>
                      </a:r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(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用某种方法衡量或以数据说明</a:t>
                      </a:r>
                      <a:r>
                        <a:rPr lang="en-US" altLang="zh-CN" sz="2400" dirty="0" smtClean="0">
                          <a:latin typeface="宋体" pitchFamily="2" charset="-122"/>
                          <a:ea typeface="宋体" pitchFamily="2" charset="-122"/>
                        </a:rPr>
                        <a:t>)</a:t>
                      </a:r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。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能力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宋体" pitchFamily="2" charset="-122"/>
                          <a:ea typeface="宋体" pitchFamily="2" charset="-122"/>
                        </a:rPr>
                        <a:t>从“成就事件”中分析自己具备的能力</a:t>
                      </a:r>
                      <a:endParaRPr lang="zh-CN" altLang="en-US" sz="2400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3517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="" xmlns:a16="http://schemas.microsoft.com/office/drawing/2014/main" id="{00DDCFE9-CEC1-44DE-9EEA-A2F4FECF607B}"/>
              </a:ext>
            </a:extLst>
          </p:cNvPr>
          <p:cNvSpPr/>
          <p:nvPr/>
        </p:nvSpPr>
        <p:spPr>
          <a:xfrm>
            <a:off x="4191000" y="185106"/>
            <a:ext cx="3810000" cy="381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YouYuan" panose="02010509060101010101" pitchFamily="49" charset="-122"/>
              <a:cs typeface="+mn-cs"/>
              <a:sym typeface="Century Gothic" panose="020B0502020202020204" pitchFamily="34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D6E341CC-7643-4E1A-8C89-393A277AA9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4828" y="978040"/>
            <a:ext cx="2658645" cy="3007541"/>
          </a:xfrm>
          <a:prstGeom prst="rect">
            <a:avLst/>
          </a:prstGeom>
        </p:spPr>
      </p:pic>
      <p:sp>
        <p:nvSpPr>
          <p:cNvPr id="7" name="文本框 7">
            <a:extLst>
              <a:ext uri="{FF2B5EF4-FFF2-40B4-BE49-F238E27FC236}">
                <a16:creationId xmlns="" xmlns:a16="http://schemas.microsoft.com/office/drawing/2014/main" id="{88D941BF-358A-4E9D-B216-D293BBA85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3744" y="4172178"/>
            <a:ext cx="5724644" cy="1285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7200" noProof="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Century Gothic" panose="020B0502020202020204" pitchFamily="34" charset="0"/>
                <a:ea typeface="YouYuan" panose="02010509060101010101" pitchFamily="49" charset="-122"/>
                <a:sym typeface="Century Gothic" panose="020B0502020202020204" pitchFamily="34" charset="0"/>
              </a:rPr>
              <a:t>感谢你的倾听</a:t>
            </a:r>
            <a:endParaRPr kumimoji="0" lang="zh-CN" altLang="en-US" sz="7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YouYuan" panose="02010509060101010101" pitchFamily="49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00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</TotalTime>
  <Words>801</Words>
  <Application>Microsoft Office PowerPoint</Application>
  <PresentationFormat>自定义</PresentationFormat>
  <Paragraphs>183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007</dc:creator>
  <cp:lastModifiedBy>XH</cp:lastModifiedBy>
  <cp:revision>107</cp:revision>
  <dcterms:created xsi:type="dcterms:W3CDTF">2018-10-28T01:57:15Z</dcterms:created>
  <dcterms:modified xsi:type="dcterms:W3CDTF">2018-11-15T07:11:40Z</dcterms:modified>
</cp:coreProperties>
</file>