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8" r:id="rId3"/>
    <p:sldId id="257" r:id="rId5"/>
    <p:sldId id="259" r:id="rId6"/>
    <p:sldId id="256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83" r:id="rId15"/>
    <p:sldId id="284" r:id="rId16"/>
    <p:sldId id="285" r:id="rId17"/>
    <p:sldId id="286" r:id="rId18"/>
    <p:sldId id="287" r:id="rId19"/>
    <p:sldId id="278" r:id="rId20"/>
    <p:sldId id="279" r:id="rId21"/>
    <p:sldId id="280" r:id="rId22"/>
    <p:sldId id="281" r:id="rId23"/>
    <p:sldId id="274" r:id="rId24"/>
    <p:sldId id="275" r:id="rId25"/>
    <p:sldId id="276" r:id="rId26"/>
    <p:sldId id="277" r:id="rId27"/>
    <p:sldId id="289" r:id="rId28"/>
    <p:sldId id="291" r:id="rId2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6723E-3B38-48C5-8FB7-A25670409A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022628-6847-44C9-9A92-11D840A359F0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86" y="0"/>
            <a:ext cx="915437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 descr="双语学习报LOGO 20181107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7402195" y="0"/>
            <a:ext cx="1741805" cy="5029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.png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.pn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.pn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3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4.xml"/><Relationship Id="rId2" Type="http://schemas.openxmlformats.org/officeDocument/2006/relationships/image" Target="../media/image10.jpeg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5.xml"/><Relationship Id="rId2" Type="http://schemas.openxmlformats.org/officeDocument/2006/relationships/image" Target="../media/image11.jpeg"/><Relationship Id="rId1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6.xml"/><Relationship Id="rId2" Type="http://schemas.openxmlformats.org/officeDocument/2006/relationships/image" Target="../media/image12.jpeg"/><Relationship Id="rId1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8.xml"/><Relationship Id="rId3" Type="http://schemas.openxmlformats.org/officeDocument/2006/relationships/image" Target="../media/image16.jpeg"/><Relationship Id="rId2" Type="http://schemas.openxmlformats.org/officeDocument/2006/relationships/image" Target="../media/image14.jpeg"/><Relationship Id="rId1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Relationship Id="rId3" Type="http://schemas.openxmlformats.org/officeDocument/2006/relationships/image" Target="../media/image15.jpeg"/><Relationship Id="rId2" Type="http://schemas.openxmlformats.org/officeDocument/2006/relationships/image" Target="../media/image18.jpeg"/><Relationship Id="rId1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382144" y="5323244"/>
            <a:ext cx="5761856" cy="15347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0" tIns="38400" rIns="76800" bIns="38400"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851920" y="4725144"/>
            <a:ext cx="3831519" cy="69352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6800" tIns="38400" rIns="76800" bIns="38400" rtlCol="0" anchor="ctr"/>
          <a:lstStyle/>
          <a:p>
            <a:pPr algn="ctr"/>
            <a:r>
              <a:rPr lang="en-US" altLang="zh-CN" sz="3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teacher</a:t>
            </a:r>
            <a:endParaRPr lang="zh-CN" altLang="en-US" sz="3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32768" y="1623466"/>
            <a:ext cx="6211232" cy="2155042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27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 share my knowledge with </a:t>
            </a:r>
            <a:r>
              <a:rPr lang="en-US" altLang="zh-CN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you. </a:t>
            </a:r>
            <a:endParaRPr lang="en-US" altLang="zh-CN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2700" spc="-126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2700" b="1" spc="-126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altLang="zh-CN" sz="2700" spc="-126" dirty="0">
                <a:latin typeface="Arial" panose="020B0604020202020204" pitchFamily="34" charset="0"/>
                <a:cs typeface="Arial" panose="020B0604020202020204" pitchFamily="34" charset="0"/>
              </a:rPr>
              <a:t> help </a:t>
            </a:r>
            <a:r>
              <a:rPr lang="en-US" altLang="zh-CN" sz="2700" spc="-126" dirty="0" smtClean="0">
                <a:latin typeface="Arial" panose="020B0604020202020204" pitchFamily="34" charset="0"/>
                <a:cs typeface="Arial" panose="020B0604020202020204" pitchFamily="34" charset="0"/>
              </a:rPr>
              <a:t>you solve </a:t>
            </a:r>
            <a:r>
              <a:rPr lang="en-US" altLang="zh-CN" sz="2700" spc="-126" dirty="0">
                <a:latin typeface="Arial" panose="020B0604020202020204" pitchFamily="34" charset="0"/>
                <a:cs typeface="Arial" panose="020B0604020202020204" pitchFamily="34" charset="0"/>
              </a:rPr>
              <a:t>problems on study. </a:t>
            </a:r>
            <a:endParaRPr lang="en-US" altLang="zh-CN" sz="2700" spc="-126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27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 correct homework every day.</a:t>
            </a:r>
            <a:endParaRPr lang="en-US" altLang="zh-CN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CN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7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Who am I? </a:t>
            </a:r>
            <a:endParaRPr lang="zh-CN" altLang="en-US" sz="27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0582" y="764704"/>
            <a:ext cx="3943350" cy="509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624" y="525197"/>
            <a:ext cx="4362450" cy="528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382144" y="5323244"/>
            <a:ext cx="5761856" cy="15347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0" tIns="38400" rIns="76800" bIns="38400"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635896" y="4509120"/>
            <a:ext cx="3831519" cy="69352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76800" tIns="38400" rIns="76800" bIns="38400" rtlCol="0" anchor="ctr"/>
          <a:lstStyle/>
          <a:p>
            <a:pPr algn="ctr"/>
            <a:r>
              <a:rPr lang="en-US" altLang="zh-CN" sz="3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cook</a:t>
            </a:r>
            <a:endParaRPr lang="zh-CN" altLang="en-US" sz="3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92931" y="1402811"/>
            <a:ext cx="5951064" cy="2986039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27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 taste </a:t>
            </a:r>
            <a:r>
              <a:rPr lang="en-US" altLang="zh-CN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different </a:t>
            </a: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kinds of food every day. </a:t>
            </a:r>
            <a:endParaRPr lang="en-US" altLang="zh-CN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27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 cook delicious dishes. </a:t>
            </a:r>
            <a:endParaRPr lang="en-US" altLang="zh-CN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27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 wash my hands before I work.</a:t>
            </a:r>
            <a:endParaRPr lang="en-US" altLang="zh-CN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CN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7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Who am I? </a:t>
            </a:r>
            <a:endParaRPr lang="zh-CN" altLang="en-US" sz="27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1268760"/>
            <a:ext cx="3306117" cy="415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9519" y="525196"/>
            <a:ext cx="4362450" cy="528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382144" y="5323244"/>
            <a:ext cx="5761856" cy="15347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0" tIns="38400" rIns="76800" bIns="38400"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3995936" y="4282963"/>
            <a:ext cx="3831519" cy="69352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lIns="76800" tIns="38400" rIns="76800" bIns="38400" rtlCol="0" anchor="ctr"/>
          <a:lstStyle/>
          <a:p>
            <a:pPr algn="ctr"/>
            <a:r>
              <a:rPr lang="en-US" altLang="zh-CN" sz="3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policeman</a:t>
            </a:r>
            <a:endParaRPr lang="zh-CN" altLang="en-US" sz="3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95015" y="1576179"/>
            <a:ext cx="6211232" cy="2570540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27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 catch the </a:t>
            </a:r>
            <a:r>
              <a:rPr lang="en-US" altLang="zh-CN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thief. </a:t>
            </a:r>
            <a:endParaRPr lang="en-US" altLang="zh-CN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27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 fight with the bad </a:t>
            </a:r>
            <a:r>
              <a:rPr lang="en-US" altLang="zh-CN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person. </a:t>
            </a:r>
            <a:endParaRPr lang="en-US" altLang="zh-CN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27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US" altLang="zh-CN" sz="2700" dirty="0">
                <a:latin typeface="Arial" panose="020B0604020202020204" pitchFamily="34" charset="0"/>
                <a:cs typeface="Arial" panose="020B0604020202020204" pitchFamily="34" charset="0"/>
              </a:rPr>
              <a:t> protect </a:t>
            </a:r>
            <a:r>
              <a:rPr lang="en-US" altLang="zh-CN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you and make sure you are safe.</a:t>
            </a:r>
            <a:endParaRPr lang="en-US" altLang="zh-CN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CN" sz="2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27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who am I? </a:t>
            </a:r>
            <a:endParaRPr lang="zh-CN" altLang="en-US" sz="27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49702"/>
            <a:ext cx="3086100" cy="451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624" y="525197"/>
            <a:ext cx="4362450" cy="528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382144" y="5323244"/>
            <a:ext cx="5761856" cy="15347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00" tIns="38400" rIns="76800" bIns="38400"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707904" y="1623465"/>
            <a:ext cx="5761856" cy="2847539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30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altLang="zh-CN" sz="3000" dirty="0">
                <a:latin typeface="Arial" panose="020B0604020202020204" pitchFamily="34" charset="0"/>
                <a:cs typeface="Arial" panose="020B0604020202020204" pitchFamily="34" charset="0"/>
              </a:rPr>
              <a:t> save people’s lives. </a:t>
            </a:r>
            <a:endParaRPr lang="en-US" altLang="zh-CN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30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altLang="zh-CN" sz="3000" dirty="0">
                <a:latin typeface="Arial" panose="020B0604020202020204" pitchFamily="34" charset="0"/>
                <a:cs typeface="Arial" panose="020B0604020202020204" pitchFamily="34" charset="0"/>
              </a:rPr>
              <a:t> take care of people. </a:t>
            </a:r>
            <a:endParaRPr lang="en-US" altLang="zh-CN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4175" indent="-384175">
              <a:buFont typeface="Arial" panose="020B0604020202020204" pitchFamily="34" charset="0"/>
              <a:buChar char="•"/>
            </a:pPr>
            <a:r>
              <a:rPr lang="en-US" altLang="zh-CN" sz="30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30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US" altLang="zh-CN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en-US" altLang="zh-CN" sz="3000" dirty="0">
                <a:latin typeface="Arial" panose="020B0604020202020204" pitchFamily="34" charset="0"/>
                <a:cs typeface="Arial" panose="020B0604020202020204" pitchFamily="34" charset="0"/>
              </a:rPr>
              <a:t>my jobs very carefully. </a:t>
            </a:r>
            <a:endParaRPr lang="en-US" altLang="zh-CN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CN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sz="3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 am I? </a:t>
            </a:r>
            <a:endParaRPr lang="zh-CN" altLang="en-US" sz="3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79912" y="4527656"/>
            <a:ext cx="3831519" cy="69352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76800" tIns="38400" rIns="76800" bIns="38400" rtlCol="0" anchor="ctr"/>
          <a:lstStyle/>
          <a:p>
            <a:pPr algn="ctr"/>
            <a:r>
              <a:rPr lang="en-US" altLang="zh-CN" sz="3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doctor</a:t>
            </a:r>
            <a:endParaRPr lang="zh-CN" altLang="en-US" sz="3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78" y="1318180"/>
            <a:ext cx="2924024" cy="4005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624" y="525197"/>
            <a:ext cx="4362450" cy="528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30905"/>
            <a:ext cx="6769100" cy="180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3995936" y="1892354"/>
            <a:ext cx="313025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4800" b="1" dirty="0" smtClean="0">
                <a:ea typeface="微软雅黑" panose="020B0503020204020204" pitchFamily="34" charset="-122"/>
              </a:rPr>
              <a:t>can &amp; </a:t>
            </a:r>
            <a:endParaRPr lang="en-US" altLang="zh-CN" sz="4800" b="1" dirty="0" smtClean="0"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4800" b="1" dirty="0" smtClean="0">
                <a:ea typeface="微软雅黑" panose="020B0503020204020204" pitchFamily="34" charset="-122"/>
              </a:rPr>
              <a:t>cannot</a:t>
            </a:r>
            <a:endParaRPr lang="zh-CN" altLang="en-US" sz="4800" b="1" dirty="0">
              <a:ea typeface="微软雅黑" panose="020B0503020204020204" pitchFamily="34" charset="-122"/>
            </a:endParaRP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2411760" y="2215519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5400" b="1" dirty="0" smtClean="0">
                <a:ln>
                  <a:solidFill>
                    <a:srgbClr val="E54B81"/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01</a:t>
            </a:r>
            <a:endParaRPr lang="zh-CN" altLang="en-US" sz="5400" b="1" dirty="0">
              <a:ln>
                <a:solidFill>
                  <a:srgbClr val="E54B81"/>
                </a:solidFill>
              </a:ln>
              <a:latin typeface="Impact" panose="020B0806030902050204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  <p:transition advTm="16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199003"/>
            <a:ext cx="8989331" cy="111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58544"/>
            <a:ext cx="8981319" cy="111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68594"/>
            <a:ext cx="9036496" cy="111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19"/>
            <a:ext cx="9036496" cy="1368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714348" y="189477"/>
            <a:ext cx="807249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3200" b="1" dirty="0" smtClean="0">
                <a:latin typeface="+mn-lt"/>
              </a:rPr>
              <a:t>can and cannot</a:t>
            </a:r>
            <a:endParaRPr lang="zh-CN" altLang="en-US" sz="3200" b="1" dirty="0">
              <a:latin typeface="+mn-lt"/>
            </a:endParaRPr>
          </a:p>
        </p:txBody>
      </p:sp>
      <p:sp>
        <p:nvSpPr>
          <p:cNvPr id="18" name="矩形 8"/>
          <p:cNvSpPr>
            <a:spLocks noChangeArrowheads="1"/>
          </p:cNvSpPr>
          <p:nvPr/>
        </p:nvSpPr>
        <p:spPr bwMode="auto">
          <a:xfrm>
            <a:off x="1000100" y="2666759"/>
            <a:ext cx="750099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Can we use electricity to do many things? 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</p:txBody>
      </p:sp>
      <p:sp>
        <p:nvSpPr>
          <p:cNvPr id="22" name="矩形 8"/>
          <p:cNvSpPr>
            <a:spLocks noChangeArrowheads="1"/>
          </p:cNvSpPr>
          <p:nvPr/>
        </p:nvSpPr>
        <p:spPr bwMode="auto">
          <a:xfrm>
            <a:off x="1857356" y="3429000"/>
            <a:ext cx="7286644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br>
              <a:rPr lang="en-US" altLang="zh-CN" sz="2800" dirty="0">
                <a:latin typeface="Comic Sans MS" panose="030F0702030302020204" pitchFamily="66" charset="0"/>
              </a:rPr>
            </a:br>
            <a:r>
              <a:rPr lang="zh-CN" altLang="en-US" sz="2800" dirty="0">
                <a:latin typeface="Comic Sans MS" panose="030F0702030302020204" pitchFamily="66" charset="0"/>
              </a:rPr>
              <a:t>    </a:t>
            </a:r>
            <a:endParaRPr lang="en-US" altLang="zh-CN" sz="2800" dirty="0">
              <a:latin typeface="Comic Sans MS" panose="030F0702030302020204" pitchFamily="66" charset="0"/>
            </a:endParaRPr>
          </a:p>
        </p:txBody>
      </p:sp>
      <p:sp>
        <p:nvSpPr>
          <p:cNvPr id="24" name="矩形 8"/>
          <p:cNvSpPr>
            <a:spLocks noChangeArrowheads="1"/>
          </p:cNvSpPr>
          <p:nvPr/>
        </p:nvSpPr>
        <p:spPr bwMode="auto">
          <a:xfrm>
            <a:off x="1000100" y="1046999"/>
            <a:ext cx="7500990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We can use electricity to do many things.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We cannot/ can’t see electricity.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059832" y="4553066"/>
            <a:ext cx="29049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When?</a:t>
            </a:r>
            <a:endParaRPr lang="zh-CN" altLang="en-US" sz="7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44726" y="5281723"/>
            <a:ext cx="9144000" cy="954107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We use ____ to say we are able to do something.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We use _____ to say we are unable to do something.</a:t>
            </a:r>
            <a:endParaRPr lang="zh-CN" altLang="en-US" sz="2800" b="1" dirty="0"/>
          </a:p>
        </p:txBody>
      </p:sp>
      <p:sp>
        <p:nvSpPr>
          <p:cNvPr id="36" name="矩形 8"/>
          <p:cNvSpPr>
            <a:spLocks noChangeArrowheads="1"/>
          </p:cNvSpPr>
          <p:nvPr/>
        </p:nvSpPr>
        <p:spPr bwMode="auto">
          <a:xfrm>
            <a:off x="1000100" y="3619560"/>
            <a:ext cx="7500990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Yes, we can. 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No, we cannot/ can’t. 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904854" y="5281723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can</a:t>
            </a:r>
            <a:endParaRPr lang="zh-CN" altLang="en-US" sz="28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1830643" y="5630590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cannot</a:t>
            </a:r>
            <a:endParaRPr lang="zh-CN" altLang="en-US" sz="2800" b="1" dirty="0"/>
          </a:p>
        </p:txBody>
      </p:sp>
    </p:spTree>
    <p:custDataLst>
      <p:tags r:id="rId2"/>
    </p:custDataLst>
  </p:cSld>
  <p:clrMapOvr>
    <a:masterClrMapping/>
  </p:clrMapOvr>
  <p:transition advTm="1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4" grpId="0"/>
      <p:bldP spid="25" grpId="0"/>
      <p:bldP spid="25" grpId="1"/>
      <p:bldP spid="26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22986"/>
            <a:ext cx="6769100" cy="180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11960" y="2084435"/>
            <a:ext cx="313025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4800" b="1" dirty="0" smtClean="0">
                <a:ea typeface="微软雅黑" panose="020B0503020204020204" pitchFamily="34" charset="-122"/>
              </a:rPr>
              <a:t>must &amp; must not</a:t>
            </a:r>
            <a:endParaRPr lang="zh-CN" altLang="en-US" sz="4800" b="1" dirty="0">
              <a:ea typeface="微软雅黑" panose="020B0503020204020204" pitchFamily="34" charset="-122"/>
            </a:endParaRP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2555776" y="2372557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5400" dirty="0" smtClean="0">
                <a:ln>
                  <a:solidFill>
                    <a:srgbClr val="C09CC2"/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02</a:t>
            </a:r>
            <a:endParaRPr lang="zh-CN" altLang="en-US" sz="5400" dirty="0">
              <a:ln>
                <a:solidFill>
                  <a:srgbClr val="C09CC2"/>
                </a:solidFill>
              </a:ln>
              <a:latin typeface="Impact" panose="020B0806030902050204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  <p:transition advTm="4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752926"/>
            <a:ext cx="8930545" cy="1161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2017567"/>
            <a:ext cx="8930545" cy="96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3151269"/>
            <a:ext cx="8930545" cy="967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4585999"/>
            <a:ext cx="8930545" cy="1385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785786" y="189477"/>
            <a:ext cx="807249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/>
              <a:t>must and must not</a:t>
            </a:r>
            <a:endParaRPr lang="zh-CN" altLang="en-US" sz="2800" b="1" dirty="0"/>
          </a:p>
        </p:txBody>
      </p:sp>
      <p:sp>
        <p:nvSpPr>
          <p:cNvPr id="22" name="矩形 8"/>
          <p:cNvSpPr>
            <a:spLocks noChangeArrowheads="1"/>
          </p:cNvSpPr>
          <p:nvPr/>
        </p:nvSpPr>
        <p:spPr bwMode="auto">
          <a:xfrm>
            <a:off x="1857356" y="3429000"/>
            <a:ext cx="7286644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br>
              <a:rPr lang="en-US" altLang="zh-CN" sz="2800" dirty="0">
                <a:latin typeface="Comic Sans MS" panose="030F0702030302020204" pitchFamily="66" charset="0"/>
              </a:rPr>
            </a:br>
            <a:r>
              <a:rPr lang="zh-CN" altLang="en-US" sz="2800" dirty="0">
                <a:latin typeface="Comic Sans MS" panose="030F0702030302020204" pitchFamily="66" charset="0"/>
              </a:rPr>
              <a:t>    </a:t>
            </a:r>
            <a:endParaRPr lang="en-US" altLang="zh-CN" sz="2800" dirty="0">
              <a:latin typeface="Comic Sans MS" panose="030F0702030302020204" pitchFamily="66" charset="0"/>
            </a:endParaRPr>
          </a:p>
        </p:txBody>
      </p:sp>
      <p:sp>
        <p:nvSpPr>
          <p:cNvPr id="24" name="矩形 8"/>
          <p:cNvSpPr>
            <a:spLocks noChangeArrowheads="1"/>
          </p:cNvSpPr>
          <p:nvPr/>
        </p:nvSpPr>
        <p:spPr bwMode="auto">
          <a:xfrm>
            <a:off x="1071538" y="856438"/>
            <a:ext cx="7272808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You must turn off the electricity first.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You mustn’t/ must not say that, Benny!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750471" y="4572361"/>
            <a:ext cx="29049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When?</a:t>
            </a:r>
            <a:endParaRPr lang="zh-CN" altLang="en-US" sz="7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2910" y="4858201"/>
            <a:ext cx="7858180" cy="954107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We use _____ to tell people what to do.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We use _______ to tell people what not to do.</a:t>
            </a:r>
            <a:endParaRPr lang="zh-CN" altLang="en-US" sz="2800" b="1" dirty="0"/>
          </a:p>
        </p:txBody>
      </p:sp>
      <p:sp>
        <p:nvSpPr>
          <p:cNvPr id="35" name="矩形 8"/>
          <p:cNvSpPr>
            <a:spLocks noChangeArrowheads="1"/>
          </p:cNvSpPr>
          <p:nvPr/>
        </p:nvSpPr>
        <p:spPr bwMode="auto">
          <a:xfrm>
            <a:off x="1071538" y="2285639"/>
            <a:ext cx="7272808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Must I turn off the electricity first?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</p:txBody>
      </p:sp>
      <p:sp>
        <p:nvSpPr>
          <p:cNvPr id="36" name="矩形 8"/>
          <p:cNvSpPr>
            <a:spLocks noChangeArrowheads="1"/>
          </p:cNvSpPr>
          <p:nvPr/>
        </p:nvSpPr>
        <p:spPr bwMode="auto">
          <a:xfrm>
            <a:off x="1071538" y="3143160"/>
            <a:ext cx="7272808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Yes, you must. 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No, you needn’t/ don’t have to. 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71670" y="4858200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must</a:t>
            </a:r>
            <a:endParaRPr lang="zh-CN" altLang="en-US" sz="28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1893215" y="5289088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must not</a:t>
            </a:r>
            <a:endParaRPr lang="zh-CN" altLang="en-US" sz="2800" b="1" dirty="0"/>
          </a:p>
        </p:txBody>
      </p:sp>
    </p:spTree>
  </p:cSld>
  <p:clrMapOvr>
    <a:masterClrMapping/>
  </p:clrMapOvr>
  <p:transition advTm="462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5" grpId="1"/>
      <p:bldP spid="26" grpId="0"/>
      <p:bldP spid="35" grpId="0"/>
      <p:bldP spid="36" grpId="0"/>
      <p:bldP spid="37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8709"/>
            <a:ext cx="8676456" cy="2116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4211960" y="2084435"/>
            <a:ext cx="313025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4800" b="1" dirty="0" smtClean="0">
                <a:solidFill>
                  <a:srgbClr val="594D7B"/>
                </a:solidFill>
                <a:ea typeface="微软雅黑" panose="020B0503020204020204" pitchFamily="34" charset="-122"/>
              </a:rPr>
              <a:t>may &amp; may not</a:t>
            </a:r>
            <a:endParaRPr lang="zh-CN" altLang="en-US" sz="4800" b="1" dirty="0">
              <a:solidFill>
                <a:srgbClr val="594D7B"/>
              </a:solidFill>
              <a:ea typeface="微软雅黑" panose="020B0503020204020204" pitchFamily="34" charset="-122"/>
            </a:endParaRPr>
          </a:p>
        </p:txBody>
      </p:sp>
      <p:sp>
        <p:nvSpPr>
          <p:cNvPr id="64" name="Rectangle 30"/>
          <p:cNvSpPr>
            <a:spLocks noChangeArrowheads="1"/>
          </p:cNvSpPr>
          <p:nvPr/>
        </p:nvSpPr>
        <p:spPr bwMode="auto">
          <a:xfrm>
            <a:off x="2339752" y="2372557"/>
            <a:ext cx="8516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5400" b="1" dirty="0" smtClean="0">
                <a:ln>
                  <a:solidFill>
                    <a:srgbClr val="594D7B"/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03</a:t>
            </a:r>
            <a:endParaRPr lang="zh-CN" altLang="en-US" sz="5400" b="1" dirty="0">
              <a:ln>
                <a:solidFill>
                  <a:srgbClr val="594D7B"/>
                </a:solidFill>
              </a:ln>
              <a:latin typeface="Impact" panose="020B0806030902050204" pitchFamily="34" charset="0"/>
              <a:ea typeface="迷你简汉真广标" pitchFamily="49" charset="-122"/>
            </a:endParaRPr>
          </a:p>
        </p:txBody>
      </p:sp>
    </p:spTree>
  </p:cSld>
  <p:clrMapOvr>
    <a:masterClrMapping/>
  </p:clrMapOvr>
  <p:transition advTm="275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1021511"/>
            <a:ext cx="8930545" cy="11611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6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2286152"/>
            <a:ext cx="8930545" cy="96769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7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3419854"/>
            <a:ext cx="8930545" cy="105853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19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4854584"/>
            <a:ext cx="8930545" cy="138532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785786" y="189477"/>
            <a:ext cx="8072494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</a:rPr>
              <a:t>may and may not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18" name="矩形 8"/>
          <p:cNvSpPr>
            <a:spLocks noChangeArrowheads="1"/>
          </p:cNvSpPr>
          <p:nvPr/>
        </p:nvSpPr>
        <p:spPr bwMode="auto">
          <a:xfrm>
            <a:off x="1214414" y="2571479"/>
            <a:ext cx="6715172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May I touch the wires?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</p:txBody>
      </p:sp>
      <p:sp>
        <p:nvSpPr>
          <p:cNvPr id="22" name="矩形 8"/>
          <p:cNvSpPr>
            <a:spLocks noChangeArrowheads="1"/>
          </p:cNvSpPr>
          <p:nvPr/>
        </p:nvSpPr>
        <p:spPr bwMode="auto">
          <a:xfrm>
            <a:off x="1857356" y="3429000"/>
            <a:ext cx="7286644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br>
              <a:rPr lang="en-US" altLang="zh-CN" sz="2800" dirty="0">
                <a:latin typeface="Comic Sans MS" panose="030F0702030302020204" pitchFamily="66" charset="0"/>
              </a:rPr>
            </a:br>
            <a:r>
              <a:rPr lang="zh-CN" altLang="en-US" sz="2800" dirty="0">
                <a:latin typeface="Comic Sans MS" panose="030F0702030302020204" pitchFamily="66" charset="0"/>
              </a:rPr>
              <a:t>    </a:t>
            </a:r>
            <a:endParaRPr lang="en-US" altLang="zh-CN" sz="2800" dirty="0">
              <a:latin typeface="Comic Sans MS" panose="030F0702030302020204" pitchFamily="66" charset="0"/>
            </a:endParaRPr>
          </a:p>
        </p:txBody>
      </p:sp>
      <p:sp>
        <p:nvSpPr>
          <p:cNvPr id="24" name="矩形 8"/>
          <p:cNvSpPr>
            <a:spLocks noChangeArrowheads="1"/>
          </p:cNvSpPr>
          <p:nvPr/>
        </p:nvSpPr>
        <p:spPr bwMode="auto">
          <a:xfrm>
            <a:off x="1214414" y="1046999"/>
            <a:ext cx="6715172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You may turn on the TV.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You may not touch the wires.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893347" y="4953481"/>
            <a:ext cx="2904961" cy="120032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When?</a:t>
            </a:r>
            <a:endParaRPr lang="zh-CN" altLang="en-US" sz="7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14348" y="5239321"/>
            <a:ext cx="7858180" cy="954107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We use ____and ________to ask for and give permission.</a:t>
            </a:r>
            <a:endParaRPr lang="zh-CN" altLang="en-US" sz="2800" b="1" dirty="0"/>
          </a:p>
        </p:txBody>
      </p:sp>
      <p:sp>
        <p:nvSpPr>
          <p:cNvPr id="20" name="矩形 8"/>
          <p:cNvSpPr>
            <a:spLocks noChangeArrowheads="1"/>
          </p:cNvSpPr>
          <p:nvPr/>
        </p:nvSpPr>
        <p:spPr bwMode="auto">
          <a:xfrm>
            <a:off x="1214414" y="3524280"/>
            <a:ext cx="6715172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Yes, you may. 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  <a:p>
            <a:pPr marL="457200" indent="-457200"/>
            <a:r>
              <a:rPr lang="en-US" altLang="zh-CN" sz="2800" b="1" dirty="0" smtClean="0">
                <a:latin typeface="Comic Sans MS" panose="030F0702030302020204" pitchFamily="66" charset="0"/>
              </a:rPr>
              <a:t>No, you may not. </a:t>
            </a:r>
            <a:endParaRPr lang="en-US" altLang="zh-CN" sz="2800" b="1" dirty="0" smtClean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28794" y="5239321"/>
            <a:ext cx="107157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/>
              <a:t>may</a:t>
            </a:r>
            <a:endParaRPr lang="zh-CN" altLang="en-US" sz="28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3571868" y="5239321"/>
            <a:ext cx="1643074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/>
              <a:t>may not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4" grpId="0"/>
      <p:bldP spid="25" grpId="0"/>
      <p:bldP spid="25" grpId="1"/>
      <p:bldP spid="26" grpId="0"/>
      <p:bldP spid="20" grpId="0"/>
      <p:bldP spid="21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747305"/>
            <a:ext cx="8930545" cy="116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2011946"/>
            <a:ext cx="8930545" cy="967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3145648"/>
            <a:ext cx="8930545" cy="1058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5" y="4580378"/>
            <a:ext cx="8930545" cy="1385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785786" y="189477"/>
            <a:ext cx="8072494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</a:rPr>
              <a:t>Work out the rule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22" name="矩形 8"/>
          <p:cNvSpPr>
            <a:spLocks noChangeArrowheads="1"/>
          </p:cNvSpPr>
          <p:nvPr/>
        </p:nvSpPr>
        <p:spPr bwMode="auto">
          <a:xfrm>
            <a:off x="1857356" y="3429000"/>
            <a:ext cx="7286644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br>
              <a:rPr lang="en-US" altLang="zh-CN" sz="2800" dirty="0">
                <a:latin typeface="Comic Sans MS" panose="030F0702030302020204" pitchFamily="66" charset="0"/>
              </a:rPr>
            </a:br>
            <a:r>
              <a:rPr lang="zh-CN" altLang="en-US" sz="2800" dirty="0">
                <a:latin typeface="Comic Sans MS" panose="030F0702030302020204" pitchFamily="66" charset="0"/>
              </a:rPr>
              <a:t>    </a:t>
            </a:r>
            <a:endParaRPr lang="en-US" altLang="zh-CN" sz="2800" dirty="0">
              <a:latin typeface="Comic Sans MS" panose="030F0702030302020204" pitchFamily="66" charset="0"/>
            </a:endParaRPr>
          </a:p>
        </p:txBody>
      </p:sp>
      <p:sp>
        <p:nvSpPr>
          <p:cNvPr id="24" name="矩形 8"/>
          <p:cNvSpPr>
            <a:spLocks noChangeArrowheads="1"/>
          </p:cNvSpPr>
          <p:nvPr/>
        </p:nvSpPr>
        <p:spPr bwMode="auto">
          <a:xfrm>
            <a:off x="1259632" y="2084436"/>
            <a:ext cx="6500858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400" b="1" dirty="0" smtClean="0">
                <a:latin typeface="Comic Sans MS" panose="030F0702030302020204" pitchFamily="66" charset="0"/>
              </a:rPr>
              <a:t>You may turn on the TV.</a:t>
            </a:r>
            <a:endParaRPr lang="en-US" altLang="zh-CN" sz="2400" b="1" dirty="0" smtClean="0">
              <a:latin typeface="Comic Sans MS" panose="030F0702030302020204" pitchFamily="66" charset="0"/>
            </a:endParaRPr>
          </a:p>
          <a:p>
            <a:pPr marL="457200" indent="-457200"/>
            <a:r>
              <a:rPr lang="en-US" altLang="zh-CN" sz="2400" b="1" dirty="0" smtClean="0">
                <a:latin typeface="Comic Sans MS" panose="030F0702030302020204" pitchFamily="66" charset="0"/>
              </a:rPr>
              <a:t>You may not touch the wires.</a:t>
            </a:r>
            <a:endParaRPr lang="en-US" altLang="zh-CN" sz="2400" b="1" dirty="0" smtClean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9512" y="4677524"/>
            <a:ext cx="8749636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After modal verbs such as can, may and must, we use (the base form/ the –</a:t>
            </a:r>
            <a:r>
              <a:rPr lang="en-US" altLang="zh-CN" sz="2800" b="1" dirty="0" err="1" smtClean="0"/>
              <a:t>ing</a:t>
            </a:r>
            <a:r>
              <a:rPr lang="en-US" altLang="zh-CN" sz="2800" b="1" dirty="0" smtClean="0"/>
              <a:t> form/ the –</a:t>
            </a:r>
            <a:r>
              <a:rPr lang="en-US" altLang="zh-CN" sz="2800" b="1" dirty="0" err="1" smtClean="0"/>
              <a:t>ed</a:t>
            </a:r>
            <a:r>
              <a:rPr lang="en-US" altLang="zh-CN" sz="2800" b="1" dirty="0" smtClean="0"/>
              <a:t> form)of a verb.</a:t>
            </a:r>
            <a:endParaRPr lang="en-US" altLang="zh-CN" sz="2800" b="1" dirty="0" smtClean="0"/>
          </a:p>
        </p:txBody>
      </p:sp>
      <p:sp>
        <p:nvSpPr>
          <p:cNvPr id="19" name="矩形 8"/>
          <p:cNvSpPr>
            <a:spLocks noChangeArrowheads="1"/>
          </p:cNvSpPr>
          <p:nvPr/>
        </p:nvSpPr>
        <p:spPr bwMode="auto">
          <a:xfrm>
            <a:off x="1259632" y="3236919"/>
            <a:ext cx="7272808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400" b="1" dirty="0" smtClean="0">
                <a:latin typeface="Comic Sans MS" panose="030F0702030302020204" pitchFamily="66" charset="0"/>
              </a:rPr>
              <a:t>You must turn off the electricity first.</a:t>
            </a:r>
            <a:endParaRPr lang="en-US" altLang="zh-CN" sz="2400" b="1" dirty="0" smtClean="0">
              <a:latin typeface="Comic Sans MS" panose="030F0702030302020204" pitchFamily="66" charset="0"/>
            </a:endParaRPr>
          </a:p>
          <a:p>
            <a:pPr marL="457200" indent="-457200"/>
            <a:r>
              <a:rPr lang="en-US" altLang="zh-CN" sz="2400" b="1" dirty="0" smtClean="0">
                <a:latin typeface="Comic Sans MS" panose="030F0702030302020204" pitchFamily="66" charset="0"/>
              </a:rPr>
              <a:t>You mustn’t/ must not say that, Benny!</a:t>
            </a:r>
            <a:endParaRPr lang="en-US" altLang="zh-CN" sz="2400" b="1" dirty="0" smtClean="0">
              <a:latin typeface="Comic Sans MS" panose="030F0702030302020204" pitchFamily="66" charset="0"/>
            </a:endParaRPr>
          </a:p>
        </p:txBody>
      </p:sp>
      <p:sp>
        <p:nvSpPr>
          <p:cNvPr id="20" name="矩形 8"/>
          <p:cNvSpPr>
            <a:spLocks noChangeArrowheads="1"/>
          </p:cNvSpPr>
          <p:nvPr/>
        </p:nvSpPr>
        <p:spPr bwMode="auto">
          <a:xfrm>
            <a:off x="1259632" y="931952"/>
            <a:ext cx="6786610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/>
            <a:r>
              <a:rPr lang="en-US" altLang="zh-CN" sz="2400" b="1" dirty="0" smtClean="0">
                <a:latin typeface="Comic Sans MS" panose="030F0702030302020204" pitchFamily="66" charset="0"/>
              </a:rPr>
              <a:t>We can use electricity to do many things.</a:t>
            </a:r>
            <a:endParaRPr lang="en-US" altLang="zh-CN" sz="2400" b="1" dirty="0" smtClean="0">
              <a:latin typeface="Comic Sans MS" panose="030F0702030302020204" pitchFamily="66" charset="0"/>
            </a:endParaRPr>
          </a:p>
          <a:p>
            <a:pPr marL="457200" indent="-457200"/>
            <a:r>
              <a:rPr lang="en-US" altLang="zh-CN" sz="2400" b="1" dirty="0" smtClean="0">
                <a:latin typeface="Comic Sans MS" panose="030F0702030302020204" pitchFamily="66" charset="0"/>
              </a:rPr>
              <a:t>We cannot/ can’t see electricity.</a:t>
            </a:r>
            <a:endParaRPr lang="en-US" altLang="zh-CN" sz="2400" b="1" dirty="0" smtClean="0">
              <a:latin typeface="Comic Sans MS" panose="030F0702030302020204" pitchFamily="66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619672" y="5253765"/>
            <a:ext cx="2376264" cy="672282"/>
          </a:xfrm>
          <a:prstGeom prst="ellipse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1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705" y="4068146"/>
            <a:ext cx="3457575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425" y="1427434"/>
            <a:ext cx="3457575" cy="176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74" y="181246"/>
            <a:ext cx="8930545" cy="116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785786" y="284758"/>
            <a:ext cx="807249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</a:rPr>
              <a:t> When Johnny does the housework, his father is talking with him about safety at home. P81</a:t>
            </a:r>
            <a:endParaRPr lang="zh-CN" altLang="en-US" sz="2800" b="1" dirty="0">
              <a:latin typeface="+mn-lt"/>
            </a:endParaRPr>
          </a:p>
        </p:txBody>
      </p:sp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4715556" cy="4668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6165047" y="1523398"/>
            <a:ext cx="25003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+mj-lt"/>
              </a:rPr>
              <a:t>cover the meat</a:t>
            </a:r>
            <a:endParaRPr lang="zh-CN" altLang="en-US" sz="2400" b="1" dirty="0" smtClean="0">
              <a:latin typeface="+mj-lt"/>
            </a:endParaRPr>
          </a:p>
          <a:p>
            <a:pPr algn="ctr"/>
            <a:r>
              <a:rPr lang="zh-CN" altLang="en-US" sz="2400" b="1" dirty="0" smtClean="0">
                <a:latin typeface="+mj-lt"/>
              </a:rPr>
              <a:t>lock the door</a:t>
            </a:r>
            <a:endParaRPr lang="zh-CN" altLang="en-US" sz="2400" b="1" dirty="0" smtClean="0">
              <a:latin typeface="+mj-lt"/>
            </a:endParaRPr>
          </a:p>
          <a:p>
            <a:pPr algn="ctr"/>
            <a:r>
              <a:rPr lang="zh-CN" altLang="en-US" sz="2400" b="1" dirty="0" smtClean="0">
                <a:latin typeface="+mj-lt"/>
              </a:rPr>
              <a:t>test the water</a:t>
            </a:r>
            <a:endParaRPr lang="zh-CN" altLang="en-US" sz="2400" b="1" dirty="0" smtClean="0">
              <a:latin typeface="+mj-lt"/>
            </a:endParaRPr>
          </a:p>
          <a:p>
            <a:pPr algn="ctr"/>
            <a:r>
              <a:rPr lang="zh-CN" altLang="en-US" sz="2400" b="1" dirty="0" smtClean="0">
                <a:latin typeface="+mj-lt"/>
              </a:rPr>
              <a:t>tidy up</a:t>
            </a:r>
            <a:endParaRPr lang="en-US" altLang="zh-CN" sz="2400" b="1" dirty="0">
              <a:latin typeface="+mj-lt"/>
            </a:endParaRPr>
          </a:p>
        </p:txBody>
      </p:sp>
      <p:sp>
        <p:nvSpPr>
          <p:cNvPr id="20" name="圆角矩形标注 4"/>
          <p:cNvSpPr>
            <a:spLocks noChangeArrowheads="1"/>
          </p:cNvSpPr>
          <p:nvPr/>
        </p:nvSpPr>
        <p:spPr bwMode="auto">
          <a:xfrm>
            <a:off x="5636398" y="3810120"/>
            <a:ext cx="3457575" cy="2676292"/>
          </a:xfrm>
          <a:prstGeom prst="wedgeRoundRectCallout">
            <a:avLst>
              <a:gd name="adj1" fmla="val -91463"/>
              <a:gd name="adj2" fmla="val 28532"/>
              <a:gd name="adj3" fmla="val 16667"/>
            </a:avLst>
          </a:prstGeom>
          <a:noFill/>
          <a:ln w="25400">
            <a:noFill/>
            <a:bevel/>
          </a:ln>
        </p:spPr>
        <p:txBody>
          <a:bodyPr anchor="ctr"/>
          <a:lstStyle/>
          <a:p>
            <a:r>
              <a:rPr lang="zh-CN" altLang="en-US" sz="2400" b="1" dirty="0"/>
              <a:t>J:  </a:t>
            </a:r>
            <a:r>
              <a:rPr lang="en-US" altLang="zh-CN" sz="2400" b="1" dirty="0"/>
              <a:t>May I …?</a:t>
            </a:r>
            <a:endParaRPr lang="en-US" altLang="zh-CN" sz="2400" b="1" dirty="0"/>
          </a:p>
          <a:p>
            <a:r>
              <a:rPr lang="zh-CN" altLang="en-US" sz="2400" b="1" dirty="0"/>
              <a:t>D: </a:t>
            </a:r>
            <a:r>
              <a:rPr lang="en-US" altLang="zh-CN" sz="2400" b="1" dirty="0"/>
              <a:t>No, you may not.</a:t>
            </a:r>
            <a:endParaRPr lang="en-US" altLang="zh-CN" sz="2400" b="1" dirty="0"/>
          </a:p>
          <a:p>
            <a:r>
              <a:rPr lang="zh-CN" altLang="en-US" sz="2400" b="1" dirty="0"/>
              <a:t>     </a:t>
            </a:r>
            <a:r>
              <a:rPr lang="en-US" altLang="zh-CN" sz="2400" b="1" dirty="0"/>
              <a:t>You must</a:t>
            </a:r>
            <a:r>
              <a:rPr lang="zh-CN" altLang="en-US" sz="2400" b="1" dirty="0"/>
              <a:t> </a:t>
            </a:r>
            <a:r>
              <a:rPr lang="en-US" altLang="zh-CN" sz="2400" b="1" dirty="0"/>
              <a:t>…first.</a:t>
            </a:r>
            <a:endParaRPr lang="en-US" altLang="zh-CN" sz="2400" b="1" dirty="0"/>
          </a:p>
          <a:p>
            <a:r>
              <a:rPr lang="zh-CN" altLang="en-US" sz="2400" b="1" dirty="0"/>
              <a:t>     </a:t>
            </a:r>
            <a:r>
              <a:rPr lang="en-US" altLang="zh-CN" sz="2400" b="1" dirty="0"/>
              <a:t>Then you may…</a:t>
            </a:r>
            <a:endParaRPr lang="en-US" altLang="zh-CN" sz="2400" b="1" dirty="0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-16585"/>
            <a:ext cx="8998629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785786" y="284758"/>
            <a:ext cx="807249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</a:rPr>
              <a:t> When he do the housework, his father is talking with him about safety at home.</a:t>
            </a:r>
            <a:endParaRPr lang="zh-CN" altLang="en-US" sz="2800" b="1" dirty="0">
              <a:latin typeface="+mn-lt"/>
            </a:endParaRPr>
          </a:p>
        </p:txBody>
      </p:sp>
      <p:pic>
        <p:nvPicPr>
          <p:cNvPr id="21" name="图片 20" descr="me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1" y="3143160"/>
            <a:ext cx="3516781" cy="2953681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857620" y="2762039"/>
            <a:ext cx="5286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J:  </a:t>
            </a:r>
            <a:r>
              <a:rPr lang="en-US" altLang="zh-CN" sz="2400" b="1" dirty="0" smtClean="0"/>
              <a:t>May I …                                         ?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D: </a:t>
            </a:r>
            <a:r>
              <a:rPr lang="en-US" altLang="zh-CN" sz="2400" b="1" dirty="0" smtClean="0"/>
              <a:t>No, you may not.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     </a:t>
            </a:r>
            <a:r>
              <a:rPr lang="en-US" altLang="zh-CN" sz="2400" b="1" dirty="0" smtClean="0"/>
              <a:t>You must …</a:t>
            </a:r>
            <a:r>
              <a:rPr lang="zh-CN" altLang="en-US" sz="2400" b="1" dirty="0" smtClean="0"/>
              <a:t> </a:t>
            </a:r>
            <a:r>
              <a:rPr lang="en-US" altLang="zh-CN" sz="2400" b="1" dirty="0" smtClean="0"/>
              <a:t>                        first.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     </a:t>
            </a:r>
            <a:r>
              <a:rPr lang="en-US" altLang="zh-CN" sz="2400" b="1" dirty="0" smtClean="0"/>
              <a:t>Then you may…</a:t>
            </a:r>
            <a:endParaRPr lang="en-US" altLang="zh-CN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520680" y="3521744"/>
            <a:ext cx="1817415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+mj-lt"/>
              </a:rPr>
              <a:t>cover the meat</a:t>
            </a:r>
            <a:endParaRPr lang="zh-CN" altLang="en-US" sz="2000" b="1" dirty="0" smtClean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07978" y="2762040"/>
            <a:ext cx="3857652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+mj-lt"/>
              </a:rPr>
              <a:t>put the meat in the fridge</a:t>
            </a:r>
            <a:endParaRPr lang="zh-CN" altLang="en-US" sz="2400" b="1" dirty="0" smtClean="0"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55976" y="4331699"/>
            <a:ext cx="3542985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+mj-lt"/>
              </a:rPr>
              <a:t>put the meat </a:t>
            </a:r>
            <a:r>
              <a:rPr lang="en-US" altLang="zh-CN" sz="2400" b="1" dirty="0" smtClean="0"/>
              <a:t>in </a:t>
            </a:r>
            <a:r>
              <a:rPr lang="en-US" altLang="zh-CN" sz="2400" b="1" dirty="0"/>
              <a:t>the </a:t>
            </a:r>
            <a:r>
              <a:rPr lang="en-US" altLang="zh-CN" sz="2400" b="1" dirty="0" smtClean="0"/>
              <a:t>fridge.</a:t>
            </a:r>
            <a:endParaRPr lang="zh-CN" altLang="en-US" sz="2400" b="1" dirty="0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-16585"/>
            <a:ext cx="8998629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785786" y="284758"/>
            <a:ext cx="807249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</a:rPr>
              <a:t> When he do the housework, his father is talking with him about safety at home.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57620" y="2762039"/>
            <a:ext cx="51435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J:  </a:t>
            </a:r>
            <a:r>
              <a:rPr lang="en-US" altLang="zh-CN" sz="2400" b="1" dirty="0" smtClean="0"/>
              <a:t>May I  …                    ?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D: </a:t>
            </a:r>
            <a:r>
              <a:rPr lang="en-US" altLang="zh-CN" sz="2400" b="1" dirty="0" smtClean="0"/>
              <a:t>No, you may not.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     </a:t>
            </a:r>
            <a:r>
              <a:rPr lang="en-US" altLang="zh-CN" sz="2400" b="1" dirty="0" smtClean="0"/>
              <a:t>You must …</a:t>
            </a:r>
            <a:r>
              <a:rPr lang="zh-CN" altLang="en-US" sz="2400" b="1" dirty="0" smtClean="0"/>
              <a:t> </a:t>
            </a:r>
            <a:r>
              <a:rPr lang="en-US" altLang="zh-CN" sz="2400" b="1" dirty="0" smtClean="0"/>
              <a:t>                        first.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     </a:t>
            </a:r>
            <a:r>
              <a:rPr lang="en-US" altLang="zh-CN" sz="2400" b="1" dirty="0" smtClean="0"/>
              <a:t>Then you may…                       .                  </a:t>
            </a:r>
            <a:endParaRPr lang="en-US" altLang="zh-CN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436096" y="3546868"/>
            <a:ext cx="1944216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+mj-lt"/>
              </a:rPr>
              <a:t>lock the door</a:t>
            </a:r>
            <a:endParaRPr lang="zh-CN" altLang="en-US" sz="2400" b="1" dirty="0" smtClean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04048" y="2746570"/>
            <a:ext cx="1928826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+mj-lt"/>
              </a:rPr>
              <a:t>go to bed</a:t>
            </a:r>
            <a:endParaRPr lang="zh-CN" altLang="en-US" sz="2400" b="1" dirty="0" smtClean="0"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07917" y="4008533"/>
            <a:ext cx="2214578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+mj-lt"/>
              </a:rPr>
              <a:t>go to bed</a:t>
            </a:r>
            <a:endParaRPr lang="zh-CN" altLang="en-US" sz="2400" b="1" dirty="0" smtClean="0">
              <a:latin typeface="+mj-lt"/>
            </a:endParaRPr>
          </a:p>
        </p:txBody>
      </p:sp>
      <p:pic>
        <p:nvPicPr>
          <p:cNvPr id="27" name="图片 26" descr="do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857320"/>
            <a:ext cx="3514736" cy="3158421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-16585"/>
            <a:ext cx="8998629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785786" y="284758"/>
            <a:ext cx="807249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</a:rPr>
              <a:t> When he do the housework, his father is talking with him about safety at home.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57620" y="2762039"/>
            <a:ext cx="5286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J:  </a:t>
            </a:r>
            <a:r>
              <a:rPr lang="en-US" altLang="zh-CN" sz="2400" b="1" dirty="0" smtClean="0"/>
              <a:t>May I  …                             ?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D: </a:t>
            </a:r>
            <a:r>
              <a:rPr lang="en-US" altLang="zh-CN" sz="2400" b="1" dirty="0" smtClean="0"/>
              <a:t>No, you may not.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     </a:t>
            </a:r>
            <a:r>
              <a:rPr lang="en-US" altLang="zh-CN" sz="2400" b="1" dirty="0" smtClean="0"/>
              <a:t>You must …</a:t>
            </a:r>
            <a:r>
              <a:rPr lang="zh-CN" altLang="en-US" sz="2400" b="1" dirty="0" smtClean="0"/>
              <a:t> </a:t>
            </a:r>
            <a:r>
              <a:rPr lang="en-US" altLang="zh-CN" sz="2400" b="1" dirty="0" smtClean="0"/>
              <a:t>                        first.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     </a:t>
            </a:r>
            <a:r>
              <a:rPr lang="en-US" altLang="zh-CN" sz="2400" b="1" dirty="0" smtClean="0"/>
              <a:t>Then you may  …                    .                  </a:t>
            </a:r>
            <a:endParaRPr lang="en-US" altLang="zh-CN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452435" y="3546869"/>
            <a:ext cx="1953906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+mj-lt"/>
              </a:rPr>
              <a:t>test the water</a:t>
            </a:r>
            <a:endParaRPr lang="zh-CN" altLang="en-US" sz="2000" b="1" dirty="0" smtClean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76056" y="2786599"/>
            <a:ext cx="2088232" cy="40011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+mj-lt"/>
              </a:rPr>
              <a:t>take a bath now</a:t>
            </a:r>
            <a:endParaRPr lang="zh-CN" altLang="en-US" sz="2000" b="1" dirty="0" smtClean="0"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20172" y="3946979"/>
            <a:ext cx="1692188" cy="40011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latin typeface="+mj-lt"/>
              </a:rPr>
              <a:t>take a bath</a:t>
            </a:r>
            <a:endParaRPr lang="zh-CN" altLang="en-US" sz="2000" b="1" dirty="0" smtClean="0">
              <a:latin typeface="+mj-lt"/>
            </a:endParaRPr>
          </a:p>
        </p:txBody>
      </p:sp>
      <p:pic>
        <p:nvPicPr>
          <p:cNvPr id="20" name="图片 19" descr="wa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752" y="2652024"/>
            <a:ext cx="3486175" cy="3048962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-16585"/>
            <a:ext cx="8998629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Rectangle 31"/>
          <p:cNvSpPr>
            <a:spLocks noChangeArrowheads="1"/>
          </p:cNvSpPr>
          <p:nvPr/>
        </p:nvSpPr>
        <p:spPr bwMode="auto">
          <a:xfrm>
            <a:off x="785786" y="284758"/>
            <a:ext cx="807249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</a:rPr>
              <a:t> When he do the housework, his father is talking with him about safety at home.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857620" y="2762039"/>
            <a:ext cx="5286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J:  </a:t>
            </a:r>
            <a:r>
              <a:rPr lang="en-US" altLang="zh-CN" sz="2400" b="1" dirty="0" smtClean="0"/>
              <a:t>May I  …                     ?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D: </a:t>
            </a:r>
            <a:r>
              <a:rPr lang="en-US" altLang="zh-CN" sz="2400" b="1" dirty="0" smtClean="0"/>
              <a:t>No, you may not.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     </a:t>
            </a:r>
            <a:r>
              <a:rPr lang="en-US" altLang="zh-CN" sz="2400" b="1" dirty="0" smtClean="0"/>
              <a:t>You must …</a:t>
            </a:r>
            <a:r>
              <a:rPr lang="zh-CN" altLang="en-US" sz="2400" b="1" dirty="0" smtClean="0"/>
              <a:t> </a:t>
            </a:r>
            <a:r>
              <a:rPr lang="en-US" altLang="zh-CN" sz="2400" b="1" dirty="0" smtClean="0"/>
              <a:t>                first.</a:t>
            </a:r>
            <a:endParaRPr lang="en-US" altLang="zh-CN" sz="2400" b="1" dirty="0" smtClean="0"/>
          </a:p>
          <a:p>
            <a:r>
              <a:rPr lang="zh-CN" altLang="en-US" sz="2400" b="1" dirty="0" smtClean="0"/>
              <a:t>     </a:t>
            </a:r>
            <a:r>
              <a:rPr lang="en-US" altLang="zh-CN" sz="2400" b="1" dirty="0" smtClean="0"/>
              <a:t>Then you may  …         .                  </a:t>
            </a:r>
            <a:endParaRPr lang="en-US" altLang="zh-CN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580112" y="3546869"/>
            <a:ext cx="1296144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+mj-lt"/>
              </a:rPr>
              <a:t>tidy up</a:t>
            </a:r>
            <a:endParaRPr lang="zh-CN" altLang="en-US" sz="2400" b="1" dirty="0" smtClean="0">
              <a:latin typeface="+mj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76056" y="2771447"/>
            <a:ext cx="1656184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+mj-lt"/>
              </a:rPr>
              <a:t>go out now</a:t>
            </a:r>
            <a:endParaRPr lang="zh-CN" altLang="en-US" sz="2400" b="1" dirty="0" smtClean="0">
              <a:latin typeface="+mj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084168" y="4008534"/>
            <a:ext cx="1143008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/>
              <a:t>go out</a:t>
            </a:r>
            <a:endParaRPr lang="zh-CN" altLang="en-US" sz="2400" b="1" dirty="0" smtClean="0">
              <a:latin typeface="+mj-lt"/>
            </a:endParaRPr>
          </a:p>
        </p:txBody>
      </p:sp>
      <p:pic>
        <p:nvPicPr>
          <p:cNvPr id="21" name="图片 20" descr="toy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1" y="2952599"/>
            <a:ext cx="3462096" cy="3081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-16585"/>
            <a:ext cx="8998629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https://ss0.bdstatic.com/94oJfD_bAAcT8t7mm9GUKT-xh_/timg?image&amp;quality=100&amp;size=b4000_4000&amp;sec=1523977743&amp;di=55ef4342edca17b2106f1bb50d5220f5&amp;src=http://scimg.jb51.net/allimg/160906/103-160Z61105353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611357"/>
            <a:ext cx="2559797" cy="2274327"/>
          </a:xfrm>
          <a:prstGeom prst="rect">
            <a:avLst/>
          </a:prstGeom>
          <a:noFill/>
        </p:spPr>
      </p:pic>
      <p:pic>
        <p:nvPicPr>
          <p:cNvPr id="19460" name="Picture 4" descr="https://timgsa.baidu.com/timg?image&amp;quality=80&amp;size=b9999_10000&amp;sec=1524016992479&amp;di=573b238e0907805e6b4dded82ccda0d1&amp;imgtype=0&amp;src=http%3A%2F%2Fimgsrc.baidu.com%2Fimage%2Fc0%253Dshijue1%252C0%252C0%252C294%252C40%2Fsign%3De7dbe88ffc03738dca470461db72da24%2Fa8773912b31bb051a6c324073c7adab44aede03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6340" y="4487783"/>
            <a:ext cx="2412937" cy="2137449"/>
          </a:xfrm>
          <a:prstGeom prst="rect">
            <a:avLst/>
          </a:prstGeom>
          <a:noFill/>
        </p:spPr>
      </p:pic>
      <p:pic>
        <p:nvPicPr>
          <p:cNvPr id="19462" name="Picture 6" descr="https://timgsa.baidu.com/timg?image&amp;quality=80&amp;size=b9999_10000&amp;sec=1524017053308&amp;di=ecf4493892603014c308dad5dc9775c2&amp;imgtype=0&amp;src=http%3A%2F%2Fimgsrc.baidu.com%2Fimgad%2Fpic%2Fitem%2Fbd3eb13533fa828bc8ab9fcbf61f4134970a5a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11271" y="1524277"/>
            <a:ext cx="1643074" cy="2952599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971600" y="355710"/>
            <a:ext cx="7725192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Arial" panose="020B0604020202020204"/>
              </a:rPr>
              <a:t>What can we use electricity to do?</a:t>
            </a:r>
            <a:endParaRPr lang="zh-CN" altLang="en-US" sz="3600" dirty="0"/>
          </a:p>
        </p:txBody>
      </p:sp>
      <p:pic>
        <p:nvPicPr>
          <p:cNvPr id="1026" name="Picture 2" descr="\\zhx\七下\U6\x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92726" y="4077072"/>
            <a:ext cx="1981200" cy="2642415"/>
          </a:xfrm>
          <a:prstGeom prst="rect">
            <a:avLst/>
          </a:prstGeom>
          <a:noFill/>
        </p:spPr>
      </p:pic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19" y="79055"/>
            <a:ext cx="8998629" cy="853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https://ss0.bdstatic.com/94oJfD_bAAcT8t7mm9GUKT-xh_/timg?image&amp;quality=100&amp;size=b4000_4000&amp;sec=1523977743&amp;di=55ef4342edca17b2106f1bb50d5220f5&amp;src=http://scimg.jb51.net/allimg/160906/103-160Z61105353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7" y="1988396"/>
            <a:ext cx="2559797" cy="2274327"/>
          </a:xfrm>
          <a:prstGeom prst="rect">
            <a:avLst/>
          </a:prstGeom>
          <a:noFill/>
        </p:spPr>
      </p:pic>
      <p:pic>
        <p:nvPicPr>
          <p:cNvPr id="19462" name="Picture 6" descr="https://timgsa.baidu.com/timg?image&amp;quality=80&amp;size=b9999_10000&amp;sec=1524017053308&amp;di=ecf4493892603014c308dad5dc9775c2&amp;imgtype=0&amp;src=http%3A%2F%2Fimgsrc.baidu.com%2Fimgad%2Fpic%2Fitem%2Fbd3eb13533fa828bc8ab9fcbf61f4134970a5a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276516"/>
            <a:ext cx="1283034" cy="2305609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1029590" y="244094"/>
            <a:ext cx="7757252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Arial" panose="020B0604020202020204"/>
              </a:rPr>
              <a:t>What can we use electricity to do in streets?</a:t>
            </a:r>
            <a:endParaRPr lang="zh-CN" alt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683568" y="1316113"/>
            <a:ext cx="3168352" cy="523220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/>
              <a:t>light the roads</a:t>
            </a:r>
            <a:endParaRPr lang="zh-CN" altLang="en-US" sz="28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644008" y="1027993"/>
            <a:ext cx="3168352" cy="954107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/>
              <a:t>make the traffic lights work</a:t>
            </a:r>
            <a:endParaRPr lang="zh-CN" altLang="en-US" sz="28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79512" y="4581484"/>
            <a:ext cx="4176464" cy="954107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can use electricity to light the roads.</a:t>
            </a:r>
            <a:endParaRPr lang="zh-CN" altLang="en-US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4500562" y="4572361"/>
            <a:ext cx="4320480" cy="954107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can use electricity to make the traffic lights work.</a:t>
            </a:r>
            <a:endParaRPr lang="zh-CN" altLang="en-US" sz="2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142844" y="4572361"/>
            <a:ext cx="41434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We ________________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_______________</a:t>
            </a:r>
            <a:endParaRPr lang="zh-CN" altLang="en-US" sz="2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500562" y="4572361"/>
            <a:ext cx="4286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We _________________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____________________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____________________</a:t>
            </a:r>
            <a:endParaRPr lang="zh-CN" altLang="en-US" sz="2800" b="1" dirty="0"/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25" grpId="0" animBg="1"/>
      <p:bldP spid="30" grpId="0"/>
      <p:bldP spid="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00" y="-16585"/>
            <a:ext cx="8998629" cy="106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611560" y="251401"/>
            <a:ext cx="8208911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Arial" panose="020B0604020202020204"/>
              </a:rPr>
              <a:t>What can electricity do in factories and villages?</a:t>
            </a:r>
            <a:endParaRPr lang="zh-CN" alt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683568" y="1316113"/>
            <a:ext cx="3528392" cy="523220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/>
              <a:t>work the machines</a:t>
            </a:r>
            <a:endParaRPr lang="zh-CN" altLang="en-US" sz="28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644008" y="1316113"/>
            <a:ext cx="3168352" cy="523220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/>
              <a:t>water the land</a:t>
            </a:r>
            <a:endParaRPr lang="zh-CN" altLang="en-US" sz="28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79512" y="4581484"/>
            <a:ext cx="4176464" cy="954107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          can work the machines in factories.</a:t>
            </a:r>
            <a:endParaRPr lang="zh-CN" altLang="en-US" sz="2800" b="1" dirty="0"/>
          </a:p>
        </p:txBody>
      </p:sp>
      <p:pic>
        <p:nvPicPr>
          <p:cNvPr id="22" name="Picture 2" descr="https://ss0.bdstatic.com/94oJfD_bAAcT8t7mm9GUKT-xh_/timg?image&amp;quality=100&amp;size=b4000_4000&amp;sec=1524006153&amp;di=7c6efd9de10163cc3d2feff84306ca5d&amp;src=http://img0.pconline.com.cn/pconline/1604/07/7751500_15-40-45-24-11680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7" y="2180476"/>
            <a:ext cx="2390893" cy="2125895"/>
          </a:xfrm>
          <a:prstGeom prst="rect">
            <a:avLst/>
          </a:prstGeom>
          <a:noFill/>
        </p:spPr>
      </p:pic>
      <p:pic>
        <p:nvPicPr>
          <p:cNvPr id="26" name="Picture 4" descr="https://timgsa.baidu.com/timg?image&amp;quality=80&amp;size=b9999_10000&amp;sec=1524016992479&amp;di=573b238e0907805e6b4dded82ccda0d1&amp;imgtype=0&amp;src=http%3A%2F%2Fimgsrc.baidu.com%2Fimage%2Fc0%253Dshijue1%252C0%252C0%252C294%252C40%2Fsign%3De7dbe88ffc03738dca470461db72da24%2Fa8773912b31bb051a6c324073c7adab44aede03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1" y="2084435"/>
            <a:ext cx="2412937" cy="2137449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4429124" y="4572361"/>
            <a:ext cx="4714876" cy="954107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           can help water the land in villages.</a:t>
            </a:r>
            <a:endParaRPr lang="zh-CN" altLang="en-US" sz="28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142844" y="4572361"/>
            <a:ext cx="41434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Electricity __________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___________________</a:t>
            </a:r>
            <a:endParaRPr lang="zh-CN" altLang="en-US" sz="2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429124" y="4572361"/>
            <a:ext cx="47148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Electricity _____________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___________________</a:t>
            </a:r>
            <a:endParaRPr lang="zh-CN" altLang="en-US" sz="2800" b="1" dirty="0"/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27" grpId="0" animBg="1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" y="84939"/>
            <a:ext cx="7595236" cy="967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755577" y="259669"/>
            <a:ext cx="6176691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Arial" panose="020B0604020202020204"/>
              </a:rPr>
              <a:t>What can electricity do in families?</a:t>
            </a:r>
            <a:endParaRPr lang="zh-CN" alt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683568" y="1316113"/>
            <a:ext cx="3528392" cy="523220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/>
              <a:t>wash clothes</a:t>
            </a:r>
            <a:endParaRPr lang="zh-CN" altLang="en-US" sz="28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644008" y="1316113"/>
            <a:ext cx="3999958" cy="523220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/>
              <a:t>bring us information</a:t>
            </a:r>
            <a:endParaRPr lang="zh-CN" altLang="en-US" sz="28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0" y="4667641"/>
            <a:ext cx="4355976" cy="954107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          can help wash clothes in families.</a:t>
            </a:r>
            <a:endParaRPr lang="zh-CN" altLang="en-US" sz="28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4607496" y="4667641"/>
            <a:ext cx="4536504" cy="954107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                   can use electricity to bring us information.</a:t>
            </a:r>
            <a:endParaRPr lang="zh-CN" altLang="en-US" sz="2800" b="1" dirty="0"/>
          </a:p>
        </p:txBody>
      </p:sp>
      <p:pic>
        <p:nvPicPr>
          <p:cNvPr id="25" name="Picture 2" descr="\\zhx\七下\U6\x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988395"/>
            <a:ext cx="1981200" cy="2642415"/>
          </a:xfrm>
          <a:prstGeom prst="rect">
            <a:avLst/>
          </a:prstGeom>
          <a:noFill/>
        </p:spPr>
      </p:pic>
      <p:pic>
        <p:nvPicPr>
          <p:cNvPr id="28" name="Picture 3" descr="\\zhx\七下\U6\te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3" y="2180476"/>
            <a:ext cx="2579817" cy="2180474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0" y="4667641"/>
            <a:ext cx="42862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Electricity ___________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___________________</a:t>
            </a:r>
            <a:endParaRPr lang="zh-CN" altLang="en-US" sz="28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643438" y="4667641"/>
            <a:ext cx="42862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Television ___________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____________________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____________________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27" grpId="0" animBg="1"/>
      <p:bldP spid="30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71" y="-41519"/>
            <a:ext cx="8998629" cy="1238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827584" y="163630"/>
            <a:ext cx="807249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algn="ctr"/>
            <a:r>
              <a:rPr lang="en-US" altLang="zh-CN" sz="2800" b="1" dirty="0" smtClean="0">
                <a:latin typeface="+mn-lt"/>
              </a:rPr>
              <a:t> </a:t>
            </a:r>
            <a:r>
              <a:rPr lang="en-US" altLang="zh-CN" sz="2800" b="1" dirty="0" smtClean="0"/>
              <a:t>How should we use electricity safely at home?</a:t>
            </a:r>
            <a:endParaRPr lang="zh-CN" altLang="en-US" sz="2800" b="1" dirty="0" smtClean="0"/>
          </a:p>
          <a:p>
            <a:pPr algn="ctr"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</a:rPr>
              <a:t>(according to the following pictures)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547664" y="1346830"/>
            <a:ext cx="592935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At home, we must (not)…</a:t>
            </a:r>
            <a:endParaRPr lang="en-US" altLang="zh-CN" sz="3200" b="1" dirty="0" smtClean="0"/>
          </a:p>
        </p:txBody>
      </p:sp>
      <p:sp>
        <p:nvSpPr>
          <p:cNvPr id="40" name="TextBox 39"/>
          <p:cNvSpPr txBox="1"/>
          <p:nvPr/>
        </p:nvSpPr>
        <p:spPr>
          <a:xfrm>
            <a:off x="285720" y="6096842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repair machines</a:t>
            </a:r>
            <a:endParaRPr lang="zh-CN" altLang="en-US" sz="2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3215925" y="6065423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/>
              <a:t>touch the plug</a:t>
            </a:r>
            <a:endParaRPr lang="zh-CN" altLang="en-US" sz="24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6126021" y="6016572"/>
            <a:ext cx="2857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/>
              <a:t>put out the fire with water</a:t>
            </a:r>
            <a:endParaRPr lang="zh-CN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85" y="2088929"/>
            <a:ext cx="2816138" cy="385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357438"/>
            <a:ext cx="2895600" cy="2943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668" y="2780928"/>
            <a:ext cx="25622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3000364" y="3333719"/>
            <a:ext cx="59293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    At home, we mustn’t</a:t>
            </a:r>
            <a:endParaRPr lang="en-US" altLang="zh-CN" sz="3200" b="1" dirty="0" smtClean="0"/>
          </a:p>
          <a:p>
            <a:r>
              <a:rPr lang="en-US" altLang="zh-CN" sz="3200" b="1" dirty="0" smtClean="0"/>
              <a:t>_________________________.</a:t>
            </a:r>
            <a:endParaRPr lang="en-US" altLang="zh-CN" sz="3200" b="1" dirty="0" smtClean="0"/>
          </a:p>
        </p:txBody>
      </p:sp>
      <p:sp>
        <p:nvSpPr>
          <p:cNvPr id="40" name="TextBox 39"/>
          <p:cNvSpPr txBox="1"/>
          <p:nvPr/>
        </p:nvSpPr>
        <p:spPr>
          <a:xfrm>
            <a:off x="285720" y="6096842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repair machines</a:t>
            </a:r>
            <a:endParaRPr lang="zh-CN" altLang="en-US" sz="2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3071802" y="4095960"/>
            <a:ext cx="592935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repair machines by ourselves.</a:t>
            </a:r>
            <a:endParaRPr lang="en-US" altLang="zh-CN" sz="3200" b="1" dirty="0" smtClean="0"/>
          </a:p>
        </p:txBody>
      </p:sp>
      <p:sp>
        <p:nvSpPr>
          <p:cNvPr id="22" name="Rectangle 31"/>
          <p:cNvSpPr>
            <a:spLocks noChangeArrowheads="1"/>
          </p:cNvSpPr>
          <p:nvPr/>
        </p:nvSpPr>
        <p:spPr bwMode="auto">
          <a:xfrm>
            <a:off x="1071506" y="189478"/>
            <a:ext cx="807249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algn="ctr"/>
            <a:r>
              <a:rPr lang="en-US" altLang="zh-CN" sz="2800" b="1" dirty="0" smtClean="0">
                <a:latin typeface="+mn-lt"/>
              </a:rPr>
              <a:t> </a:t>
            </a:r>
            <a:r>
              <a:rPr lang="en-US" altLang="zh-CN" sz="2800" b="1" dirty="0" smtClean="0"/>
              <a:t>How should we use electricity safely at home?</a:t>
            </a:r>
            <a:endParaRPr lang="zh-CN" altLang="en-US" sz="2800" b="1" dirty="0" smtClean="0"/>
          </a:p>
          <a:p>
            <a:pPr algn="ctr"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</a:rPr>
              <a:t>(according to the pictures)</a:t>
            </a:r>
            <a:endParaRPr lang="zh-CN" altLang="en-US" sz="2800" b="1" dirty="0">
              <a:latin typeface="+mn-lt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85" y="2088929"/>
            <a:ext cx="2816138" cy="385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2928926" y="2571479"/>
            <a:ext cx="59293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    At home, we mustn’t</a:t>
            </a:r>
            <a:endParaRPr lang="en-US" altLang="zh-CN" sz="3200" b="1" dirty="0" smtClean="0"/>
          </a:p>
          <a:p>
            <a:r>
              <a:rPr lang="en-US" altLang="zh-CN" sz="3200" b="1" dirty="0" smtClean="0"/>
              <a:t>_________________________.</a:t>
            </a:r>
            <a:endParaRPr lang="en-US" altLang="zh-CN" sz="3200" b="1" dirty="0" smtClean="0"/>
          </a:p>
        </p:txBody>
      </p:sp>
      <p:sp>
        <p:nvSpPr>
          <p:cNvPr id="34" name="TextBox 33"/>
          <p:cNvSpPr txBox="1"/>
          <p:nvPr/>
        </p:nvSpPr>
        <p:spPr>
          <a:xfrm>
            <a:off x="2857488" y="3238440"/>
            <a:ext cx="628651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touch the plug with wet hands</a:t>
            </a:r>
            <a:endParaRPr lang="en-US" altLang="zh-CN" sz="3200" b="1" dirty="0" smtClean="0"/>
          </a:p>
        </p:txBody>
      </p:sp>
      <p:sp>
        <p:nvSpPr>
          <p:cNvPr id="20" name="TextBox 19"/>
          <p:cNvSpPr txBox="1"/>
          <p:nvPr/>
        </p:nvSpPr>
        <p:spPr>
          <a:xfrm>
            <a:off x="0" y="5749663"/>
            <a:ext cx="2857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/>
              <a:t>touch the plug</a:t>
            </a:r>
            <a:endParaRPr lang="en-US" altLang="zh-CN" sz="2400" b="1" dirty="0" smtClean="0"/>
          </a:p>
          <a:p>
            <a:pPr algn="ctr"/>
            <a:r>
              <a:rPr lang="en-US" altLang="zh-CN" sz="2400" b="1" dirty="0" smtClean="0"/>
              <a:t>(dry up)</a:t>
            </a:r>
            <a:endParaRPr lang="zh-CN" altLang="en-US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857488" y="4286520"/>
            <a:ext cx="61436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    We must ______________________ first.</a:t>
            </a:r>
            <a:endParaRPr lang="en-US" altLang="zh-CN" sz="3200" b="1" dirty="0" smtClean="0"/>
          </a:p>
        </p:txBody>
      </p:sp>
      <p:sp>
        <p:nvSpPr>
          <p:cNvPr id="35" name="TextBox 34"/>
          <p:cNvSpPr txBox="1"/>
          <p:nvPr/>
        </p:nvSpPr>
        <p:spPr>
          <a:xfrm>
            <a:off x="3071802" y="4953481"/>
            <a:ext cx="442915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dry up our hands</a:t>
            </a:r>
            <a:endParaRPr lang="en-US" altLang="zh-CN" sz="3200" b="1" dirty="0" smtClean="0"/>
          </a:p>
        </p:txBody>
      </p:sp>
      <p:sp>
        <p:nvSpPr>
          <p:cNvPr id="22" name="Rectangle 31"/>
          <p:cNvSpPr>
            <a:spLocks noChangeArrowheads="1"/>
          </p:cNvSpPr>
          <p:nvPr/>
        </p:nvSpPr>
        <p:spPr bwMode="auto">
          <a:xfrm>
            <a:off x="1071506" y="189478"/>
            <a:ext cx="807249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algn="ctr"/>
            <a:r>
              <a:rPr lang="en-US" altLang="zh-CN" sz="2800" b="1" dirty="0" smtClean="0">
                <a:latin typeface="+mn-lt"/>
              </a:rPr>
              <a:t> </a:t>
            </a:r>
            <a:r>
              <a:rPr lang="en-US" altLang="zh-CN" sz="2800" b="1" dirty="0" smtClean="0"/>
              <a:t>How should we use electricity safely at home?</a:t>
            </a:r>
            <a:endParaRPr lang="zh-CN" altLang="en-US" sz="2800" b="1" dirty="0" smtClean="0"/>
          </a:p>
          <a:p>
            <a:pPr algn="ctr"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</a:rPr>
              <a:t>(according to the pictures)</a:t>
            </a:r>
            <a:endParaRPr lang="zh-CN" altLang="en-US" sz="2800" b="1" dirty="0">
              <a:latin typeface="+mn-lt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12" y="2302098"/>
            <a:ext cx="2895600" cy="2943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2928926" y="2190358"/>
            <a:ext cx="59293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    At home, we mustn’t</a:t>
            </a:r>
            <a:endParaRPr lang="en-US" altLang="zh-CN" sz="3200" b="1" dirty="0" smtClean="0"/>
          </a:p>
          <a:p>
            <a:r>
              <a:rPr lang="en-US" altLang="zh-CN" sz="3200" b="1" dirty="0" smtClean="0"/>
              <a:t>_________________________</a:t>
            </a:r>
            <a:endParaRPr lang="en-US" altLang="zh-CN" sz="3200" b="1" dirty="0" smtClean="0"/>
          </a:p>
          <a:p>
            <a:r>
              <a:rPr lang="en-US" altLang="zh-CN" sz="3200" b="1" dirty="0" smtClean="0"/>
              <a:t>when machines are on fire.</a:t>
            </a:r>
            <a:endParaRPr lang="en-US" altLang="zh-CN" sz="3200" b="1" dirty="0" smtClean="0"/>
          </a:p>
        </p:txBody>
      </p:sp>
      <p:sp>
        <p:nvSpPr>
          <p:cNvPr id="21" name="TextBox 20"/>
          <p:cNvSpPr txBox="1"/>
          <p:nvPr/>
        </p:nvSpPr>
        <p:spPr>
          <a:xfrm>
            <a:off x="2857488" y="4381800"/>
            <a:ext cx="61436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    We must _____________________ first.</a:t>
            </a:r>
            <a:endParaRPr lang="en-US" altLang="zh-CN" sz="3200" b="1" dirty="0" smtClean="0"/>
          </a:p>
        </p:txBody>
      </p:sp>
      <p:sp>
        <p:nvSpPr>
          <p:cNvPr id="35" name="TextBox 34"/>
          <p:cNvSpPr txBox="1"/>
          <p:nvPr/>
        </p:nvSpPr>
        <p:spPr>
          <a:xfrm>
            <a:off x="3071802" y="5048761"/>
            <a:ext cx="442915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turn off the electricity</a:t>
            </a:r>
            <a:endParaRPr lang="en-US" altLang="zh-CN" sz="3200" b="1" dirty="0" smtClean="0"/>
          </a:p>
        </p:txBody>
      </p:sp>
      <p:sp>
        <p:nvSpPr>
          <p:cNvPr id="37" name="TextBox 36"/>
          <p:cNvSpPr txBox="1"/>
          <p:nvPr/>
        </p:nvSpPr>
        <p:spPr>
          <a:xfrm>
            <a:off x="0" y="5620441"/>
            <a:ext cx="2857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/>
              <a:t>put out the fire with water</a:t>
            </a:r>
            <a:endParaRPr lang="zh-CN" altLang="en-US" sz="2400" b="1" dirty="0"/>
          </a:p>
        </p:txBody>
      </p:sp>
      <p:sp>
        <p:nvSpPr>
          <p:cNvPr id="22" name="Rectangle 31"/>
          <p:cNvSpPr>
            <a:spLocks noChangeArrowheads="1"/>
          </p:cNvSpPr>
          <p:nvPr/>
        </p:nvSpPr>
        <p:spPr bwMode="auto">
          <a:xfrm>
            <a:off x="1071506" y="189478"/>
            <a:ext cx="807249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>
            <a:spAutoFit/>
          </a:bodyPr>
          <a:lstStyle/>
          <a:p>
            <a:pPr algn="ctr"/>
            <a:r>
              <a:rPr lang="en-US" altLang="zh-CN" sz="2800" b="1" dirty="0" smtClean="0">
                <a:latin typeface="+mn-lt"/>
              </a:rPr>
              <a:t> </a:t>
            </a:r>
            <a:r>
              <a:rPr lang="en-US" altLang="zh-CN" sz="2800" b="1" dirty="0" smtClean="0"/>
              <a:t>How should we use electricity safely at home?</a:t>
            </a:r>
            <a:endParaRPr lang="zh-CN" altLang="en-US" sz="2800" b="1" dirty="0" smtClean="0"/>
          </a:p>
          <a:p>
            <a:pPr algn="ctr">
              <a:buFont typeface="Arial" panose="020B0604020202020204" pitchFamily="34" charset="0"/>
              <a:buNone/>
            </a:pPr>
            <a:r>
              <a:rPr lang="en-US" altLang="zh-CN" sz="2800" b="1" dirty="0" smtClean="0">
                <a:latin typeface="+mn-lt"/>
              </a:rPr>
              <a:t>(according to the pictures)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357422" y="2762039"/>
            <a:ext cx="678657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put out the fire with water at once</a:t>
            </a:r>
            <a:endParaRPr lang="en-US" altLang="zh-CN" sz="3200" b="1" dirty="0" smtClean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47" y="2329609"/>
            <a:ext cx="25622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30"/>
          <p:cNvSpPr>
            <a:spLocks noChangeArrowheads="1"/>
          </p:cNvSpPr>
          <p:nvPr/>
        </p:nvSpPr>
        <p:spPr bwMode="auto">
          <a:xfrm>
            <a:off x="214282" y="4095960"/>
            <a:ext cx="8929718" cy="1723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>
                <a:ea typeface="微软雅黑" panose="020B0503020204020204" pitchFamily="34" charset="-122"/>
              </a:rPr>
              <a:t>Dear class,    </a:t>
            </a:r>
            <a:endParaRPr lang="en-US" altLang="zh-CN" sz="2800" b="1" dirty="0" smtClean="0"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>
                <a:ea typeface="微软雅黑" panose="020B0503020204020204" pitchFamily="34" charset="-122"/>
              </a:rPr>
              <a:t>    Today, electricity is widely used in our daily lives.</a:t>
            </a:r>
            <a:endParaRPr lang="en-US" altLang="zh-CN" sz="2800" b="1" dirty="0" smtClean="0">
              <a:ea typeface="微软雅黑" panose="020B0503020204020204" pitchFamily="34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 smtClean="0">
                <a:ea typeface="微软雅黑" panose="020B0503020204020204" pitchFamily="34" charset="-122"/>
              </a:rPr>
              <a:t>—————————————————————————————————————————————————— </a:t>
            </a:r>
            <a:endParaRPr lang="zh-CN" altLang="en-US" sz="2800" b="1" dirty="0">
              <a:ea typeface="微软雅黑" panose="020B0503020204020204" pitchFamily="34" charset="-122"/>
            </a:endParaRPr>
          </a:p>
        </p:txBody>
      </p:sp>
      <p:sp>
        <p:nvSpPr>
          <p:cNvPr id="15" name="Rectangle 30"/>
          <p:cNvSpPr>
            <a:spLocks noChangeArrowheads="1"/>
          </p:cNvSpPr>
          <p:nvPr/>
        </p:nvSpPr>
        <p:spPr bwMode="auto">
          <a:xfrm>
            <a:off x="467544" y="710418"/>
            <a:ext cx="8143932" cy="375487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0" tIns="0" rIns="0" bIns="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400" dirty="0" smtClean="0">
                <a:ln>
                  <a:solidFill>
                    <a:srgbClr val="9DD53E"/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           </a:t>
            </a:r>
            <a:r>
              <a:rPr lang="zh-CN" altLang="en-US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下周，你将要在</a:t>
            </a:r>
            <a:r>
              <a:rPr lang="zh-CN" altLang="en-US" sz="2400" dirty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班级</a:t>
            </a:r>
            <a:r>
              <a:rPr lang="zh-CN" altLang="en-US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里进行一次关于“电的重要性”和“用电安全”的演讲，请根据以下内容写一份</a:t>
            </a:r>
            <a:r>
              <a:rPr lang="en-US" altLang="zh-CN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80</a:t>
            </a:r>
            <a:r>
              <a:rPr lang="zh-CN" altLang="en-US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词左右的演讲稿，内容如下：</a:t>
            </a:r>
            <a:endParaRPr lang="en-US" altLang="zh-CN" sz="2400" dirty="0" smtClean="0">
              <a:ln>
                <a:solidFill>
                  <a:schemeClr val="accent4">
                    <a:lumMod val="65000"/>
                    <a:lumOff val="35000"/>
                  </a:schemeClr>
                </a:solidFill>
              </a:ln>
              <a:latin typeface="Impact" panose="020B0806030902050204" pitchFamily="34" charset="0"/>
              <a:ea typeface="迷你简汉真广标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我们在生活中使用电的范围越来越广泛，电在多个方面帮助着我们</a:t>
            </a:r>
            <a:r>
              <a:rPr lang="zh-CN" altLang="en-US" sz="28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。</a:t>
            </a:r>
            <a:r>
              <a:rPr lang="zh-CN" altLang="en-US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如：</a:t>
            </a:r>
            <a:endParaRPr lang="en-US" altLang="zh-CN" sz="2400" dirty="0" smtClean="0">
              <a:ln>
                <a:solidFill>
                  <a:schemeClr val="accent4">
                    <a:lumMod val="65000"/>
                    <a:lumOff val="35000"/>
                  </a:schemeClr>
                </a:solidFill>
              </a:ln>
              <a:latin typeface="Impact" panose="020B0806030902050204" pitchFamily="34" charset="0"/>
              <a:ea typeface="迷你简汉真广标" pitchFamily="49" charset="-122"/>
            </a:endParaRP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zh-CN" altLang="en-US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可以照亮教室； </a:t>
            </a:r>
            <a:r>
              <a:rPr lang="en-US" altLang="zh-CN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2.    </a:t>
            </a:r>
            <a:r>
              <a:rPr lang="zh-CN" altLang="en-US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各种各样的电器使我们的生活更加便捷；</a:t>
            </a:r>
            <a:r>
              <a:rPr lang="en-US" altLang="zh-CN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3.     …</a:t>
            </a:r>
            <a:endParaRPr lang="en-US" altLang="zh-CN" sz="2400" dirty="0" smtClean="0">
              <a:ln>
                <a:solidFill>
                  <a:schemeClr val="accent4">
                    <a:lumMod val="65000"/>
                    <a:lumOff val="35000"/>
                  </a:schemeClr>
                </a:solidFill>
              </a:ln>
              <a:latin typeface="Impact" panose="020B0806030902050204" pitchFamily="34" charset="0"/>
              <a:ea typeface="迷你简汉真广标" pitchFamily="49" charset="-122"/>
            </a:endParaRPr>
          </a:p>
          <a:p>
            <a:pPr marL="457200" indent="-457200"/>
            <a:r>
              <a:rPr lang="zh-CN" altLang="en-US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●但电也是危险的，我们必须安全用电。如：</a:t>
            </a:r>
            <a:endParaRPr lang="en-US" altLang="zh-CN" sz="2400" dirty="0" smtClean="0">
              <a:ln>
                <a:solidFill>
                  <a:schemeClr val="accent4">
                    <a:lumMod val="65000"/>
                    <a:lumOff val="35000"/>
                  </a:schemeClr>
                </a:solidFill>
              </a:ln>
              <a:latin typeface="Impact" panose="020B0806030902050204" pitchFamily="34" charset="0"/>
              <a:ea typeface="迷你简汉真广标" pitchFamily="49" charset="-122"/>
            </a:endParaRPr>
          </a:p>
          <a:p>
            <a:pPr marL="457200" indent="-457200">
              <a:buAutoNum type="arabicPeriod"/>
            </a:pPr>
            <a:r>
              <a:rPr lang="zh-CN" altLang="en-US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用完电器后要关掉； </a:t>
            </a:r>
            <a:r>
              <a:rPr lang="en-US" altLang="zh-CN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2.     </a:t>
            </a:r>
            <a:r>
              <a:rPr lang="zh-CN" altLang="en-US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不要接触电线； </a:t>
            </a:r>
            <a:r>
              <a:rPr lang="en-US" altLang="zh-CN" sz="2400" dirty="0" smtClean="0">
                <a:ln>
                  <a:solidFill>
                    <a:schemeClr val="accent4">
                      <a:lumMod val="65000"/>
                      <a:lumOff val="35000"/>
                    </a:schemeClr>
                  </a:solidFill>
                </a:ln>
                <a:latin typeface="Impact" panose="020B0806030902050204" pitchFamily="34" charset="0"/>
                <a:ea typeface="迷你简汉真广标" pitchFamily="49" charset="-122"/>
              </a:rPr>
              <a:t>3.    …</a:t>
            </a:r>
            <a:endParaRPr lang="en-US" altLang="zh-CN" sz="2400" dirty="0" smtClean="0">
              <a:ln>
                <a:solidFill>
                  <a:schemeClr val="accent4">
                    <a:lumMod val="65000"/>
                    <a:lumOff val="35000"/>
                  </a:schemeClr>
                </a:solidFill>
              </a:ln>
              <a:latin typeface="Impact" panose="020B0806030902050204" pitchFamily="34" charset="0"/>
              <a:ea typeface="迷你简汉真广标" pitchFamily="49" charset="-122"/>
            </a:endParaRPr>
          </a:p>
          <a:p>
            <a:pPr marL="457200" indent="-457200"/>
            <a:endParaRPr lang="en-US" altLang="zh-CN" sz="2400" dirty="0" smtClean="0">
              <a:ln>
                <a:solidFill>
                  <a:srgbClr val="9DD53E"/>
                </a:solidFill>
              </a:ln>
              <a:latin typeface="Impact" panose="020B0806030902050204" pitchFamily="34" charset="0"/>
              <a:ea typeface="迷你简汉真广标" pitchFamily="49" charset="-122"/>
            </a:endParaRPr>
          </a:p>
        </p:txBody>
      </p:sp>
      <p:sp>
        <p:nvSpPr>
          <p:cNvPr id="4" name="Text Box 42"/>
          <p:cNvSpPr txBox="1">
            <a:spLocks noChangeArrowheads="1"/>
          </p:cNvSpPr>
          <p:nvPr/>
        </p:nvSpPr>
        <p:spPr bwMode="auto">
          <a:xfrm>
            <a:off x="1097579" y="-59023"/>
            <a:ext cx="310147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4400" b="1" dirty="0" smtClean="0"/>
              <a:t>Writing</a:t>
            </a:r>
            <a:endParaRPr lang="en-US" altLang="zh-CN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5" name="Text Box 147"/>
          <p:cNvSpPr txBox="1">
            <a:spLocks noChangeArrowheads="1"/>
          </p:cNvSpPr>
          <p:nvPr/>
        </p:nvSpPr>
        <p:spPr bwMode="auto">
          <a:xfrm>
            <a:off x="1000101" y="0"/>
            <a:ext cx="2571794" cy="707886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>
            <a:spAutoFit/>
          </a:bodyPr>
          <a:lstStyle/>
          <a:p>
            <a:pPr algn="ctr"/>
            <a:r>
              <a:rPr lang="en-US" altLang="zh-CN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Summary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142976" y="951718"/>
            <a:ext cx="68580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altLang="zh-CN" sz="3200" b="1" dirty="0" smtClean="0"/>
              <a:t>modal verbs ____________,</a:t>
            </a:r>
            <a:endParaRPr lang="en-US" altLang="zh-CN" sz="3200" b="1" dirty="0" smtClean="0"/>
          </a:p>
          <a:p>
            <a:pPr marL="514350" indent="-514350"/>
            <a:r>
              <a:rPr lang="en-US" altLang="zh-CN" sz="3200" b="1" dirty="0" smtClean="0"/>
              <a:t>____________,_____________</a:t>
            </a:r>
            <a:endParaRPr lang="en-US" altLang="zh-CN" sz="3200" b="1" dirty="0" smtClean="0"/>
          </a:p>
        </p:txBody>
      </p:sp>
      <p:sp>
        <p:nvSpPr>
          <p:cNvPr id="52" name="TextBox 51"/>
          <p:cNvSpPr txBox="1"/>
          <p:nvPr/>
        </p:nvSpPr>
        <p:spPr>
          <a:xfrm>
            <a:off x="1071538" y="2571479"/>
            <a:ext cx="70723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altLang="zh-CN" sz="3200" b="1" dirty="0" smtClean="0"/>
              <a:t>2. What can we use electricity to do</a:t>
            </a:r>
            <a:endParaRPr lang="en-US" altLang="zh-CN" sz="3200" b="1" dirty="0" smtClean="0"/>
          </a:p>
          <a:p>
            <a:pPr marL="514350" indent="-514350"/>
            <a:r>
              <a:rPr lang="en-US" altLang="zh-CN" sz="3200" b="1" dirty="0" smtClean="0"/>
              <a:t>____________,____________,</a:t>
            </a:r>
            <a:endParaRPr lang="en-US" altLang="zh-CN" sz="3200" b="1" dirty="0" smtClean="0"/>
          </a:p>
          <a:p>
            <a:pPr marL="514350" indent="-514350"/>
            <a:r>
              <a:rPr lang="en-US" altLang="zh-CN" sz="3200" b="1" dirty="0" smtClean="0"/>
              <a:t>____________, ____________?</a:t>
            </a:r>
            <a:endParaRPr lang="en-US" altLang="zh-CN" sz="3200" b="1" dirty="0" smtClean="0"/>
          </a:p>
        </p:txBody>
      </p:sp>
      <p:sp>
        <p:nvSpPr>
          <p:cNvPr id="53" name="TextBox 52"/>
          <p:cNvSpPr txBox="1"/>
          <p:nvPr/>
        </p:nvSpPr>
        <p:spPr>
          <a:xfrm>
            <a:off x="1071538" y="4764474"/>
            <a:ext cx="77867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en-US" altLang="zh-CN" sz="3200" b="1" dirty="0" smtClean="0"/>
              <a:t>3. How should we use electricity safely</a:t>
            </a:r>
            <a:endParaRPr lang="en-US" altLang="zh-CN" sz="3200" b="1" dirty="0" smtClean="0"/>
          </a:p>
          <a:p>
            <a:pPr marL="514350" indent="-514350"/>
            <a:r>
              <a:rPr lang="en-US" altLang="zh-CN" sz="3200" b="1" dirty="0" smtClean="0"/>
              <a:t>____________,____________,</a:t>
            </a:r>
            <a:endParaRPr lang="en-US" altLang="zh-CN" sz="3200" b="1" dirty="0" smtClean="0"/>
          </a:p>
          <a:p>
            <a:pPr marL="514350" indent="-514350"/>
            <a:r>
              <a:rPr lang="en-US" altLang="zh-CN" sz="3200" b="1" dirty="0" smtClean="0"/>
              <a:t>_________________________?</a:t>
            </a:r>
            <a:endParaRPr lang="en-US" altLang="zh-CN" sz="3200" b="1" dirty="0" smtClean="0"/>
          </a:p>
        </p:txBody>
      </p:sp>
      <p:sp>
        <p:nvSpPr>
          <p:cNvPr id="54" name="TextBox 53"/>
          <p:cNvSpPr txBox="1"/>
          <p:nvPr/>
        </p:nvSpPr>
        <p:spPr>
          <a:xfrm>
            <a:off x="3851920" y="783762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can (not)</a:t>
            </a:r>
            <a:endParaRPr lang="zh-CN" altLang="en-US" sz="3200" b="1" dirty="0"/>
          </a:p>
        </p:txBody>
      </p:sp>
      <p:sp>
        <p:nvSpPr>
          <p:cNvPr id="65" name="TextBox 64"/>
          <p:cNvSpPr txBox="1"/>
          <p:nvPr/>
        </p:nvSpPr>
        <p:spPr>
          <a:xfrm>
            <a:off x="1336920" y="1462640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may (not)</a:t>
            </a:r>
            <a:endParaRPr lang="zh-CN" altLang="en-US" sz="32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4066788" y="1427471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must (not)</a:t>
            </a:r>
            <a:endParaRPr lang="zh-CN" altLang="en-US" sz="3200" b="1" dirty="0"/>
          </a:p>
        </p:txBody>
      </p:sp>
      <p:sp>
        <p:nvSpPr>
          <p:cNvPr id="67" name="TextBox 66"/>
          <p:cNvSpPr txBox="1"/>
          <p:nvPr/>
        </p:nvSpPr>
        <p:spPr>
          <a:xfrm>
            <a:off x="1330795" y="3063921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in streets</a:t>
            </a:r>
            <a:endParaRPr lang="zh-CN" altLang="en-US" sz="32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4088629" y="3063921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in factories</a:t>
            </a:r>
            <a:endParaRPr lang="zh-CN" altLang="en-US" sz="3200" b="1" dirty="0"/>
          </a:p>
        </p:txBody>
      </p:sp>
      <p:sp>
        <p:nvSpPr>
          <p:cNvPr id="69" name="TextBox 68"/>
          <p:cNvSpPr txBox="1"/>
          <p:nvPr/>
        </p:nvSpPr>
        <p:spPr>
          <a:xfrm>
            <a:off x="1173690" y="3557979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in villages</a:t>
            </a:r>
            <a:endParaRPr lang="zh-CN" altLang="en-US" sz="3200" b="1" dirty="0"/>
          </a:p>
        </p:txBody>
      </p:sp>
      <p:sp>
        <p:nvSpPr>
          <p:cNvPr id="70" name="TextBox 69"/>
          <p:cNvSpPr txBox="1"/>
          <p:nvPr/>
        </p:nvSpPr>
        <p:spPr>
          <a:xfrm>
            <a:off x="3974001" y="3575564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in families</a:t>
            </a:r>
            <a:endParaRPr lang="zh-CN" altLang="en-US" sz="3200" b="1" dirty="0"/>
          </a:p>
        </p:txBody>
      </p:sp>
      <p:sp>
        <p:nvSpPr>
          <p:cNvPr id="71" name="TextBox 70"/>
          <p:cNvSpPr txBox="1"/>
          <p:nvPr/>
        </p:nvSpPr>
        <p:spPr>
          <a:xfrm>
            <a:off x="1313208" y="5256916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at home</a:t>
            </a:r>
            <a:endParaRPr lang="zh-CN" altLang="en-US" sz="3200" b="1" dirty="0"/>
          </a:p>
        </p:txBody>
      </p:sp>
      <p:sp>
        <p:nvSpPr>
          <p:cNvPr id="72" name="TextBox 71"/>
          <p:cNvSpPr txBox="1"/>
          <p:nvPr/>
        </p:nvSpPr>
        <p:spPr>
          <a:xfrm>
            <a:off x="3816896" y="5137493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at school</a:t>
            </a:r>
            <a:endParaRPr lang="zh-CN" altLang="en-US" sz="3200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1387309" y="5785672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when we are outside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tags/tag1.xml><?xml version="1.0" encoding="utf-8"?>
<p:tagLst xmlns:p="http://schemas.openxmlformats.org/presentationml/2006/main">
  <p:tag name="TIMING" val="|1|18.7|14.5|5|25.5|1.4"/>
</p:tagLst>
</file>

<file path=ppt/tags/tag2.xml><?xml version="1.0" encoding="utf-8"?>
<p:tagLst xmlns:p="http://schemas.openxmlformats.org/presentationml/2006/main">
  <p:tag name="TIMING" val="|2.1|6.4|14.6"/>
</p:tagLst>
</file>

<file path=ppt/tags/tag3.xml><?xml version="1.0" encoding="utf-8"?>
<p:tagLst xmlns:p="http://schemas.openxmlformats.org/presentationml/2006/main">
  <p:tag name="TIMING" val="|9"/>
</p:tagLst>
</file>

<file path=ppt/tags/tag4.xml><?xml version="1.0" encoding="utf-8"?>
<p:tagLst xmlns:p="http://schemas.openxmlformats.org/presentationml/2006/main">
  <p:tag name="TIMING" val="|4.6|5.7|3.7"/>
</p:tagLst>
</file>

<file path=ppt/tags/tag5.xml><?xml version="1.0" encoding="utf-8"?>
<p:tagLst xmlns:p="http://schemas.openxmlformats.org/presentationml/2006/main">
  <p:tag name="TIMING" val="|5.3|3.1|3.1"/>
</p:tagLst>
</file>

<file path=ppt/tags/tag6.xml><?xml version="1.0" encoding="utf-8"?>
<p:tagLst xmlns:p="http://schemas.openxmlformats.org/presentationml/2006/main">
  <p:tag name="TIMING" val="|7|3.5|2.9"/>
</p:tagLst>
</file>

<file path=ppt/tags/tag7.xml><?xml version="1.0" encoding="utf-8"?>
<p:tagLst xmlns:p="http://schemas.openxmlformats.org/presentationml/2006/main">
  <p:tag name="TIMING" val="|0.7|8.4"/>
</p:tagLst>
</file>

<file path=ppt/tags/tag8.xml><?xml version="1.0" encoding="utf-8"?>
<p:tagLst xmlns:p="http://schemas.openxmlformats.org/presentationml/2006/main">
  <p:tag name="TIMING" val="|1.8|10.3|5.4|3.3|13"/>
</p:tagLst>
</file>

<file path=ppt/tags/tag9.xml><?xml version="1.0" encoding="utf-8"?>
<p:tagLst xmlns:p="http://schemas.openxmlformats.org/presentationml/2006/main">
  <p:tag name="TIMING" val="|0.9|10|15.2|5.3|9.5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5297</Words>
  <Application>WPS 演示</Application>
  <PresentationFormat>全屏显示(4:3)</PresentationFormat>
  <Paragraphs>335</Paragraphs>
  <Slides>26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Arial</vt:lpstr>
      <vt:lpstr>宋体</vt:lpstr>
      <vt:lpstr>Wingdings</vt:lpstr>
      <vt:lpstr>微软雅黑</vt:lpstr>
      <vt:lpstr>Impact</vt:lpstr>
      <vt:lpstr>迷你简汉真广标</vt:lpstr>
      <vt:lpstr>Comic Sans MS</vt:lpstr>
      <vt:lpstr>Calibri</vt:lpstr>
      <vt:lpstr>Arial Unicode MS</vt:lpstr>
      <vt:lpstr>Arial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友人A</cp:lastModifiedBy>
  <cp:revision>11</cp:revision>
  <dcterms:created xsi:type="dcterms:W3CDTF">2020-01-10T02:45:01Z</dcterms:created>
  <dcterms:modified xsi:type="dcterms:W3CDTF">2020-01-10T02:48:13Z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