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76" r:id="rId4"/>
    <p:sldId id="257" r:id="rId5"/>
    <p:sldId id="258" r:id="rId6"/>
    <p:sldId id="259" r:id="rId7"/>
    <p:sldId id="260" r:id="rId8"/>
    <p:sldId id="262" r:id="rId9"/>
    <p:sldId id="263" r:id="rId10"/>
    <p:sldId id="264" r:id="rId11"/>
    <p:sldId id="266" r:id="rId12"/>
    <p:sldId id="268" r:id="rId13"/>
    <p:sldId id="269" r:id="rId14"/>
    <p:sldId id="270" r:id="rId15"/>
    <p:sldId id="271" r:id="rId16"/>
    <p:sldId id="267" r:id="rId17"/>
    <p:sldId id="273" r:id="rId18"/>
    <p:sldId id="272" r:id="rId19"/>
    <p:sldId id="274" r:id="rId20"/>
    <p:sldId id="294" r:id="rId21"/>
    <p:sldId id="313" r:id="rId22"/>
    <p:sldId id="296" r:id="rId23"/>
    <p:sldId id="293" r:id="rId24"/>
    <p:sldId id="297" r:id="rId25"/>
    <p:sldId id="298" r:id="rId26"/>
    <p:sldId id="299" r:id="rId27"/>
    <p:sldId id="300" r:id="rId28"/>
    <p:sldId id="301" r:id="rId29"/>
    <p:sldId id="302" r:id="rId30"/>
    <p:sldId id="303" r:id="rId31"/>
    <p:sldId id="304" r:id="rId32"/>
    <p:sldId id="305" r:id="rId33"/>
    <p:sldId id="306" r:id="rId34"/>
    <p:sldId id="307" r:id="rId35"/>
    <p:sldId id="309" r:id="rId36"/>
    <p:sldId id="308" r:id="rId37"/>
    <p:sldId id="310" r:id="rId38"/>
    <p:sldId id="311" r:id="rId39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2" Type="http://schemas.openxmlformats.org/officeDocument/2006/relationships/tableStyles" Target="tableStyles.xml"/><Relationship Id="rId41" Type="http://schemas.openxmlformats.org/officeDocument/2006/relationships/viewProps" Target="viewProps.xml"/><Relationship Id="rId40" Type="http://schemas.openxmlformats.org/officeDocument/2006/relationships/presProps" Target="presProps.xml"/><Relationship Id="rId4" Type="http://schemas.openxmlformats.org/officeDocument/2006/relationships/slide" Target="slides/slide2.xml"/><Relationship Id="rId39" Type="http://schemas.openxmlformats.org/officeDocument/2006/relationships/slide" Target="slides/slide37.xml"/><Relationship Id="rId38" Type="http://schemas.openxmlformats.org/officeDocument/2006/relationships/slide" Target="slides/slide36.xml"/><Relationship Id="rId37" Type="http://schemas.openxmlformats.org/officeDocument/2006/relationships/slide" Target="slides/slide35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zh-CN" altLang="en-US" b="1">
                <a:solidFill>
                  <a:srgbClr val="FF0000"/>
                </a:solidFill>
              </a:rPr>
              <a:t>课外古诗词诵读</a:t>
            </a:r>
            <a:endParaRPr lang="zh-CN" altLang="en-US" b="1">
              <a:solidFill>
                <a:srgbClr val="FF0000"/>
              </a:solidFill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z="6000" b="1">
                <a:solidFill>
                  <a:schemeClr val="tx1"/>
                </a:solidFill>
              </a:rPr>
              <a:t>作业</a:t>
            </a:r>
            <a:r>
              <a:rPr lang="zh-CN" altLang="en-US" b="1">
                <a:solidFill>
                  <a:schemeClr val="tx1"/>
                </a:solidFill>
              </a:rPr>
              <a:t>安排</a:t>
            </a:r>
            <a:r>
              <a:rPr lang="zh-CN" altLang="en-US" sz="6000" b="1">
                <a:solidFill>
                  <a:schemeClr val="tx1"/>
                </a:solidFill>
              </a:rPr>
              <a:t>：</a:t>
            </a:r>
            <a:endParaRPr lang="zh-CN" altLang="en-US" sz="6000" b="1">
              <a:solidFill>
                <a:schemeClr val="tx1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44500" y="1958975"/>
            <a:ext cx="11302365" cy="4351655"/>
          </a:xfrm>
        </p:spPr>
        <p:txBody>
          <a:bodyPr/>
          <a:p>
            <a:r>
              <a:rPr lang="en-US" altLang="zh-CN" sz="4000" b="1">
                <a:solidFill>
                  <a:srgbClr val="0000CC"/>
                </a:solidFill>
              </a:rPr>
              <a:t>1.</a:t>
            </a:r>
            <a:r>
              <a:rPr lang="zh-CN" altLang="en-US" sz="4800" b="1">
                <a:solidFill>
                  <a:srgbClr val="FF0000"/>
                </a:solidFill>
              </a:rPr>
              <a:t>背诵</a:t>
            </a:r>
            <a:r>
              <a:rPr lang="zh-CN" altLang="en-US" sz="4000" b="1">
                <a:solidFill>
                  <a:srgbClr val="0000CC"/>
                </a:solidFill>
              </a:rPr>
              <a:t>课本第</a:t>
            </a:r>
            <a:r>
              <a:rPr lang="en-US" altLang="zh-CN" sz="4000" b="1">
                <a:solidFill>
                  <a:srgbClr val="0000CC"/>
                </a:solidFill>
              </a:rPr>
              <a:t>148</a:t>
            </a:r>
            <a:r>
              <a:rPr lang="zh-CN" altLang="en-US" sz="4000" b="1">
                <a:solidFill>
                  <a:srgbClr val="0000CC"/>
                </a:solidFill>
              </a:rPr>
              <a:t>页的</a:t>
            </a:r>
            <a:r>
              <a:rPr lang="zh-CN" altLang="en-US" sz="4800" b="1">
                <a:solidFill>
                  <a:srgbClr val="FF0000"/>
                </a:solidFill>
              </a:rPr>
              <a:t>四首诗</a:t>
            </a:r>
            <a:r>
              <a:rPr lang="zh-CN" altLang="en-US" sz="4000" b="1">
                <a:solidFill>
                  <a:srgbClr val="0000CC"/>
                </a:solidFill>
              </a:rPr>
              <a:t>。</a:t>
            </a:r>
            <a:endParaRPr lang="zh-CN" altLang="en-US" sz="4000" b="1">
              <a:solidFill>
                <a:srgbClr val="0000CC"/>
              </a:solidFill>
            </a:endParaRPr>
          </a:p>
          <a:p>
            <a:endParaRPr lang="zh-CN" altLang="en-US" sz="4400" b="1">
              <a:solidFill>
                <a:srgbClr val="0000CC"/>
              </a:solidFill>
            </a:endParaRPr>
          </a:p>
          <a:p>
            <a:r>
              <a:rPr lang="en-US" altLang="zh-CN" sz="4000" b="1">
                <a:solidFill>
                  <a:srgbClr val="0000CC"/>
                </a:solidFill>
              </a:rPr>
              <a:t>2.</a:t>
            </a:r>
            <a:r>
              <a:rPr lang="zh-CN" altLang="en-US" sz="4000" b="1">
                <a:solidFill>
                  <a:srgbClr val="0000CC"/>
                </a:solidFill>
              </a:rPr>
              <a:t>《阅读感悟》第</a:t>
            </a:r>
            <a:r>
              <a:rPr lang="en-US" altLang="zh-CN" sz="4000" b="1">
                <a:solidFill>
                  <a:srgbClr val="0000CC"/>
                </a:solidFill>
              </a:rPr>
              <a:t>78</a:t>
            </a:r>
            <a:r>
              <a:rPr lang="zh-CN" altLang="en-US" sz="4000" b="1">
                <a:solidFill>
                  <a:srgbClr val="0000CC"/>
                </a:solidFill>
              </a:rPr>
              <a:t>页</a:t>
            </a:r>
            <a:endParaRPr lang="zh-CN" altLang="en-US" sz="4000" b="1">
              <a:solidFill>
                <a:srgbClr val="0000CC"/>
              </a:solidFill>
            </a:endParaRPr>
          </a:p>
          <a:p>
            <a:r>
              <a:rPr lang="zh-CN" altLang="en-US" sz="4000" b="1">
                <a:solidFill>
                  <a:srgbClr val="0000CC"/>
                </a:solidFill>
              </a:rPr>
              <a:t>                                           </a:t>
            </a:r>
            <a:r>
              <a:rPr lang="zh-CN" altLang="en-US" sz="4800" b="1">
                <a:solidFill>
                  <a:srgbClr val="FF0000"/>
                </a:solidFill>
              </a:rPr>
              <a:t>整体感悟</a:t>
            </a:r>
            <a:r>
              <a:rPr lang="zh-CN" altLang="en-US" sz="4000" b="1">
                <a:solidFill>
                  <a:srgbClr val="0000CC"/>
                </a:solidFill>
              </a:rPr>
              <a:t>、</a:t>
            </a:r>
            <a:r>
              <a:rPr lang="zh-CN" altLang="en-US" sz="4800" b="1">
                <a:solidFill>
                  <a:srgbClr val="FF0000"/>
                </a:solidFill>
              </a:rPr>
              <a:t>问题探究。</a:t>
            </a:r>
            <a:endParaRPr lang="zh-CN" altLang="en-US" sz="4800" b="1">
              <a:solidFill>
                <a:srgbClr val="FF0000"/>
              </a:solidFill>
            </a:endParaRPr>
          </a:p>
          <a:p>
            <a:endParaRPr lang="zh-CN" altLang="en-US" sz="4000" b="1">
              <a:solidFill>
                <a:srgbClr val="0000CC"/>
              </a:solidFill>
            </a:endParaRPr>
          </a:p>
          <a:p>
            <a:endParaRPr lang="zh-CN" altLang="en-US" sz="3600" b="1">
              <a:solidFill>
                <a:srgbClr val="0000CC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b="1"/>
              <a:t>古诗词阅读</a:t>
            </a:r>
            <a:r>
              <a:rPr lang="zh-CN" altLang="en-US" sz="6000" b="1">
                <a:solidFill>
                  <a:srgbClr val="FF0000"/>
                </a:solidFill>
              </a:rPr>
              <a:t>方法指导：</a:t>
            </a:r>
            <a:endParaRPr lang="zh-CN" altLang="en-US" sz="6000" b="1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en-US" altLang="zh-CN" sz="3600" b="1">
                <a:solidFill>
                  <a:srgbClr val="0000CC"/>
                </a:solidFill>
              </a:rPr>
              <a:t>1.</a:t>
            </a:r>
            <a:r>
              <a:rPr lang="zh-CN" altLang="en-US" sz="3600" b="1">
                <a:solidFill>
                  <a:srgbClr val="0000CC"/>
                </a:solidFill>
              </a:rPr>
              <a:t>常规思路：？</a:t>
            </a:r>
            <a:endParaRPr lang="zh-CN" altLang="en-US" sz="3600" b="1">
              <a:solidFill>
                <a:srgbClr val="0000CC"/>
              </a:solidFill>
            </a:endParaRPr>
          </a:p>
          <a:p>
            <a:endParaRPr lang="zh-CN" altLang="en-US" sz="3600" b="1">
              <a:solidFill>
                <a:srgbClr val="0000CC"/>
              </a:solidFill>
            </a:endParaRPr>
          </a:p>
          <a:p>
            <a:r>
              <a:rPr lang="en-US" altLang="zh-CN" sz="3600" b="1">
                <a:solidFill>
                  <a:srgbClr val="0000CC"/>
                </a:solidFill>
              </a:rPr>
              <a:t>2.</a:t>
            </a:r>
            <a:r>
              <a:rPr lang="zh-CN" altLang="en-US" sz="3600" b="1">
                <a:solidFill>
                  <a:srgbClr val="0000CC"/>
                </a:solidFill>
              </a:rPr>
              <a:t>特殊技巧：？</a:t>
            </a:r>
            <a:endParaRPr lang="zh-CN" altLang="en-US" sz="3600" b="1">
              <a:solidFill>
                <a:srgbClr val="0000CC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218440"/>
            <a:ext cx="10515600" cy="1325563"/>
          </a:xfrm>
        </p:spPr>
        <p:txBody>
          <a:bodyPr/>
          <a:p>
            <a:r>
              <a:rPr lang="zh-CN" altLang="en-US" sz="4000" b="1">
                <a:solidFill>
                  <a:schemeClr val="tx1"/>
                </a:solidFill>
              </a:rPr>
              <a:t>一、梳理</a:t>
            </a:r>
            <a:r>
              <a:rPr lang="zh-CN" altLang="en-US" sz="6000" b="1">
                <a:solidFill>
                  <a:srgbClr val="FF0000"/>
                </a:solidFill>
              </a:rPr>
              <a:t>重点字词</a:t>
            </a:r>
            <a:r>
              <a:rPr lang="zh-CN" altLang="en-US" sz="6000" b="1">
                <a:solidFill>
                  <a:schemeClr val="tx1"/>
                </a:solidFill>
              </a:rPr>
              <a:t>，</a:t>
            </a:r>
            <a:r>
              <a:rPr lang="zh-CN" altLang="en-US" sz="4000" b="1">
                <a:solidFill>
                  <a:schemeClr val="tx1"/>
                </a:solidFill>
              </a:rPr>
              <a:t>解读其</a:t>
            </a:r>
            <a:r>
              <a:rPr lang="zh-CN" altLang="en-US" sz="6000" b="1">
                <a:solidFill>
                  <a:srgbClr val="FF0000"/>
                </a:solidFill>
              </a:rPr>
              <a:t>含义</a:t>
            </a:r>
            <a:r>
              <a:rPr lang="zh-CN" altLang="en-US" sz="6000" b="1">
                <a:solidFill>
                  <a:schemeClr val="tx1"/>
                </a:solidFill>
              </a:rPr>
              <a:t>：</a:t>
            </a:r>
            <a:endParaRPr lang="zh-CN" altLang="en-US" sz="6000" b="1">
              <a:solidFill>
                <a:schemeClr val="tx1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0330" y="1544320"/>
            <a:ext cx="11991340" cy="4351655"/>
          </a:xfrm>
        </p:spPr>
        <p:txBody>
          <a:bodyPr>
            <a:normAutofit lnSpcReduction="20000"/>
          </a:bodyPr>
          <a:p>
            <a:r>
              <a:rPr lang="en-US" altLang="zh-CN" sz="4400" b="1">
                <a:solidFill>
                  <a:srgbClr val="0000CC"/>
                </a:solidFill>
              </a:rPr>
              <a:t>1.</a:t>
            </a:r>
            <a:r>
              <a:rPr lang="zh-CN" altLang="en-US" sz="4400" b="1" u="sng">
                <a:solidFill>
                  <a:srgbClr val="0000CC"/>
                </a:solidFill>
              </a:rPr>
              <a:t>悲</a:t>
            </a:r>
            <a:r>
              <a:rPr lang="zh-CN" altLang="en-US" sz="4400" b="1">
                <a:solidFill>
                  <a:srgbClr val="0000CC"/>
                </a:solidFill>
              </a:rPr>
              <a:t>寂寥：</a:t>
            </a:r>
            <a:endParaRPr lang="zh-CN" altLang="en-US" sz="4400" b="1">
              <a:solidFill>
                <a:srgbClr val="0000CC"/>
              </a:solidFill>
            </a:endParaRPr>
          </a:p>
          <a:p>
            <a:endParaRPr lang="en-US" altLang="zh-CN" sz="3600" b="1">
              <a:solidFill>
                <a:srgbClr val="0000CC"/>
              </a:solidFill>
            </a:endParaRPr>
          </a:p>
          <a:p>
            <a:r>
              <a:rPr lang="en-US" altLang="zh-CN" sz="4400" b="1">
                <a:solidFill>
                  <a:srgbClr val="0000CC"/>
                </a:solidFill>
              </a:rPr>
              <a:t>2.</a:t>
            </a:r>
            <a:r>
              <a:rPr lang="zh-CN" altLang="en-US" sz="4400" b="1">
                <a:solidFill>
                  <a:srgbClr val="0000CC"/>
                </a:solidFill>
              </a:rPr>
              <a:t>胜</a:t>
            </a:r>
            <a:r>
              <a:rPr lang="zh-CN" altLang="en-US" sz="4400" b="1" u="sng">
                <a:solidFill>
                  <a:srgbClr val="0000CC"/>
                </a:solidFill>
              </a:rPr>
              <a:t>春朝</a:t>
            </a:r>
            <a:r>
              <a:rPr lang="zh-CN" altLang="en-US" sz="4400" b="1">
                <a:solidFill>
                  <a:srgbClr val="0000CC"/>
                </a:solidFill>
              </a:rPr>
              <a:t>：</a:t>
            </a:r>
            <a:endParaRPr lang="zh-CN" altLang="en-US" sz="4400" b="1">
              <a:solidFill>
                <a:srgbClr val="0000CC"/>
              </a:solidFill>
            </a:endParaRPr>
          </a:p>
          <a:p>
            <a:endParaRPr lang="en-US" altLang="zh-CN" sz="3600" b="1">
              <a:solidFill>
                <a:srgbClr val="0000CC"/>
              </a:solidFill>
            </a:endParaRPr>
          </a:p>
          <a:p>
            <a:r>
              <a:rPr lang="en-US" altLang="zh-CN" sz="4400" b="1">
                <a:solidFill>
                  <a:srgbClr val="0000CC"/>
                </a:solidFill>
              </a:rPr>
              <a:t>3.</a:t>
            </a:r>
            <a:r>
              <a:rPr lang="zh-CN" altLang="en-US" sz="4400" b="1">
                <a:solidFill>
                  <a:srgbClr val="0000CC"/>
                </a:solidFill>
              </a:rPr>
              <a:t>一鹤</a:t>
            </a:r>
            <a:r>
              <a:rPr lang="zh-CN" altLang="en-US" sz="4400" b="1" u="sng">
                <a:solidFill>
                  <a:srgbClr val="0000CC"/>
                </a:solidFill>
              </a:rPr>
              <a:t>排</a:t>
            </a:r>
            <a:r>
              <a:rPr lang="zh-CN" altLang="en-US" sz="4400" b="1">
                <a:solidFill>
                  <a:srgbClr val="0000CC"/>
                </a:solidFill>
              </a:rPr>
              <a:t>云：</a:t>
            </a:r>
            <a:endParaRPr lang="zh-CN" altLang="en-US" sz="4400" b="1">
              <a:solidFill>
                <a:srgbClr val="0000CC"/>
              </a:solidFill>
            </a:endParaRPr>
          </a:p>
          <a:p>
            <a:endParaRPr lang="en-US" altLang="zh-CN" sz="3600" b="1">
              <a:solidFill>
                <a:srgbClr val="0000CC"/>
              </a:solidFill>
            </a:endParaRPr>
          </a:p>
          <a:p>
            <a:r>
              <a:rPr lang="en-US" altLang="zh-CN" sz="4000" b="1">
                <a:solidFill>
                  <a:srgbClr val="0000CC"/>
                </a:solidFill>
              </a:rPr>
              <a:t>4.</a:t>
            </a:r>
            <a:r>
              <a:rPr lang="zh-CN" altLang="en-US" sz="4000" b="1" u="sng">
                <a:solidFill>
                  <a:srgbClr val="0000CC"/>
                </a:solidFill>
              </a:rPr>
              <a:t>引</a:t>
            </a:r>
            <a:r>
              <a:rPr lang="zh-CN" altLang="en-US" sz="4000" b="1">
                <a:solidFill>
                  <a:srgbClr val="0000CC"/>
                </a:solidFill>
              </a:rPr>
              <a:t>诗情：</a:t>
            </a:r>
            <a:endParaRPr lang="zh-CN" altLang="en-US" sz="4000" b="1">
              <a:solidFill>
                <a:srgbClr val="0000CC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039110" y="1544320"/>
            <a:ext cx="6309360" cy="70104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40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为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（秋天的）冷清萧条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而悲</a:t>
            </a:r>
            <a:endParaRPr lang="zh-CN" altLang="en-US" sz="4000" b="1" u="sng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039110" y="2668270"/>
            <a:ext cx="2225040" cy="70104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胜过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春天</a:t>
            </a:r>
            <a:endParaRPr lang="zh-CN" altLang="en-US" sz="4000" b="1" u="sng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303905" y="3657600"/>
            <a:ext cx="8787765" cy="7010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一只白鹤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冲开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云层   </a:t>
            </a:r>
            <a:r>
              <a:rPr lang="zh-CN" altLang="en-US" sz="32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云：象征阻力、困难</a:t>
            </a:r>
            <a:endParaRPr lang="zh-CN" altLang="en-US" sz="32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039110" y="4761865"/>
            <a:ext cx="8565515" cy="7010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激发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诗情。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引：伸长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  例：引吭高歌</a:t>
            </a:r>
            <a:endParaRPr lang="zh-CN" altLang="en-US" sz="40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z="4000" b="1">
                <a:solidFill>
                  <a:schemeClr val="tx1"/>
                </a:solidFill>
              </a:rPr>
              <a:t>二、抓住</a:t>
            </a:r>
            <a:r>
              <a:rPr lang="zh-CN" altLang="en-US" sz="6000" b="1">
                <a:solidFill>
                  <a:srgbClr val="FF0000"/>
                </a:solidFill>
              </a:rPr>
              <a:t>题目，</a:t>
            </a:r>
            <a:r>
              <a:rPr lang="zh-CN" altLang="en-US" sz="4000" b="1">
                <a:solidFill>
                  <a:schemeClr val="tx1"/>
                </a:solidFill>
              </a:rPr>
              <a:t>解读</a:t>
            </a:r>
            <a:r>
              <a:rPr lang="zh-CN" altLang="en-US" sz="6000" b="1">
                <a:solidFill>
                  <a:srgbClr val="FF0000"/>
                </a:solidFill>
              </a:rPr>
              <a:t>诗文：</a:t>
            </a:r>
            <a:endParaRPr lang="zh-CN" altLang="en-US" sz="6000" b="1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53035" y="1691005"/>
            <a:ext cx="11870690" cy="4351655"/>
          </a:xfrm>
        </p:spPr>
        <p:txBody>
          <a:bodyPr/>
          <a:p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思考：本诗题为</a:t>
            </a:r>
            <a:r>
              <a:rPr lang="en-US" altLang="zh-CN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“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秋词</a:t>
            </a:r>
            <a:r>
              <a:rPr lang="en-US" altLang="zh-CN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”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，诗歌内容与</a:t>
            </a:r>
            <a:r>
              <a:rPr lang="en-US" altLang="zh-CN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“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秋天</a:t>
            </a:r>
            <a:r>
              <a:rPr lang="en-US" altLang="zh-CN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”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有关吗？</a:t>
            </a:r>
            <a:endParaRPr lang="zh-CN" altLang="en-US" sz="44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endParaRPr lang="zh-CN" altLang="en-US" sz="36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3600" b="1">
                <a:solidFill>
                  <a:srgbClr val="FF0000"/>
                </a:solidFill>
              </a:rPr>
              <a:t>——</a:t>
            </a:r>
            <a:r>
              <a:rPr lang="zh-CN" altLang="en-US" sz="3600" b="1">
                <a:solidFill>
                  <a:srgbClr val="FF0000"/>
                </a:solidFill>
              </a:rPr>
              <a:t>此诗的</a:t>
            </a:r>
            <a:r>
              <a:rPr lang="zh-CN" altLang="en-US" sz="4400" b="1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写作时间</a:t>
            </a:r>
            <a:r>
              <a:rPr lang="zh-CN" altLang="en-US" sz="3600" b="1">
                <a:solidFill>
                  <a:srgbClr val="FF0000"/>
                </a:solidFill>
              </a:rPr>
              <a:t>是秋天，要表达的是诗人</a:t>
            </a:r>
            <a:r>
              <a:rPr lang="zh-CN" altLang="en-US" sz="4400" b="1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对这个秋天的喜爱</a:t>
            </a:r>
            <a:r>
              <a:rPr lang="zh-CN" altLang="en-US" sz="3600" b="1">
                <a:solidFill>
                  <a:srgbClr val="FF0000"/>
                </a:solidFill>
              </a:rPr>
              <a:t>之情。</a:t>
            </a:r>
            <a:endParaRPr lang="zh-CN" altLang="en-US" sz="36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87630"/>
            <a:ext cx="10515600" cy="1325563"/>
          </a:xfrm>
        </p:spPr>
        <p:txBody>
          <a:bodyPr/>
          <a:p>
            <a:r>
              <a:rPr lang="zh-CN" altLang="en-US" sz="4000" b="1">
                <a:solidFill>
                  <a:schemeClr val="tx1"/>
                </a:solidFill>
              </a:rPr>
              <a:t>三、依托</a:t>
            </a:r>
            <a:r>
              <a:rPr lang="zh-CN" altLang="en-US" sz="6000" b="1">
                <a:solidFill>
                  <a:srgbClr val="FF0000"/>
                </a:solidFill>
              </a:rPr>
              <a:t>文本，</a:t>
            </a:r>
            <a:r>
              <a:rPr lang="zh-CN" altLang="en-US" sz="4000" b="1">
                <a:solidFill>
                  <a:schemeClr val="tx1"/>
                </a:solidFill>
              </a:rPr>
              <a:t>解读</a:t>
            </a:r>
            <a:r>
              <a:rPr lang="zh-CN" altLang="en-US" sz="6000" b="1">
                <a:solidFill>
                  <a:srgbClr val="FF0000"/>
                </a:solidFill>
              </a:rPr>
              <a:t>诗文：</a:t>
            </a:r>
            <a:endParaRPr lang="zh-CN" altLang="en-US" sz="6000" b="1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60655" y="1413510"/>
            <a:ext cx="11870690" cy="5151120"/>
          </a:xfrm>
        </p:spPr>
        <p:txBody>
          <a:bodyPr>
            <a:normAutofit lnSpcReduction="20000"/>
          </a:bodyPr>
          <a:p>
            <a:pPr>
              <a:lnSpc>
                <a:spcPct val="110000"/>
              </a:lnSpc>
            </a:pPr>
            <a:r>
              <a:rPr lang="en-US" altLang="zh-CN" sz="4400" b="1" u="sng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1.</a:t>
            </a:r>
            <a:r>
              <a:rPr lang="zh-CN" altLang="en-US" sz="4400" b="1" u="sng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自古</a:t>
            </a:r>
            <a:r>
              <a:rPr lang="zh-CN" altLang="en-US" sz="4400" b="1" u="sng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……</a:t>
            </a:r>
            <a:r>
              <a:rPr lang="zh-CN" altLang="en-US" sz="4400" b="1" u="sng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，</a:t>
            </a:r>
            <a:r>
              <a:rPr lang="zh-CN" altLang="en-US" sz="4400" b="1" u="sng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我言</a:t>
            </a:r>
            <a:r>
              <a:rPr lang="zh-CN" altLang="en-US" sz="4400" b="1" u="sng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……</a:t>
            </a:r>
            <a:r>
              <a:rPr lang="zh-CN" altLang="en-US" sz="4400" b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。  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思考：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此二句</a:t>
            </a:r>
            <a:endParaRPr lang="zh-CN" altLang="en-US" sz="4400" b="1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>
              <a:lnSpc>
                <a:spcPct val="120000"/>
              </a:lnSpc>
            </a:pPr>
            <a:r>
              <a:rPr lang="en-US" altLang="zh-CN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cs typeface="宋体" panose="02010600030101010101" pitchFamily="2" charset="-122"/>
              </a:rPr>
              <a:t>①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用了什么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抒情手法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？</a:t>
            </a:r>
            <a:endParaRPr lang="zh-CN" altLang="en-US" sz="36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cs typeface="宋体" panose="02010600030101010101" pitchFamily="2" charset="-122"/>
                <a:sym typeface="+mn-ea"/>
              </a:rPr>
              <a:t>②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在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内容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上构成了什么？</a:t>
            </a:r>
            <a:endParaRPr lang="zh-CN" altLang="en-US" sz="36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cs typeface="宋体" panose="02010600030101010101" pitchFamily="2" charset="-122"/>
                <a:sym typeface="+mn-ea"/>
              </a:rPr>
              <a:t>③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表达了诗人的什么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感情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？</a:t>
            </a:r>
            <a:endParaRPr lang="zh-CN" altLang="en-US" sz="36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cs typeface="宋体" panose="02010600030101010101" pitchFamily="2" charset="-122"/>
                <a:sym typeface="+mn-ea"/>
              </a:rPr>
              <a:t>④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这样写有什么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好处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？</a:t>
            </a:r>
            <a:endParaRPr lang="zh-CN" altLang="en-US" sz="36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>
              <a:lnSpc>
                <a:spcPct val="110000"/>
              </a:lnSpc>
            </a:pPr>
            <a:endParaRPr lang="zh-CN" altLang="en-US" sz="3600" b="1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748655" y="2194560"/>
            <a:ext cx="5204460" cy="7620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 u="sng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直抒胸臆</a:t>
            </a:r>
            <a:r>
              <a:rPr lang="en-US" altLang="zh-CN" sz="4400" b="1" u="sng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/</a:t>
            </a:r>
            <a:r>
              <a:rPr lang="zh-CN" altLang="en-US" sz="4400" b="1" u="sng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直接抒情</a:t>
            </a:r>
            <a:endParaRPr lang="zh-CN" altLang="en-US" sz="4400" b="1" u="sng">
              <a:solidFill>
                <a:schemeClr val="tx1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547485" y="2956560"/>
            <a:ext cx="4405630" cy="7620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 u="sng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对比</a:t>
            </a:r>
            <a:endParaRPr lang="zh-CN" altLang="en-US" sz="4400" b="1" u="sng">
              <a:solidFill>
                <a:schemeClr val="tx1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282690" y="3718560"/>
            <a:ext cx="5748020" cy="7620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 u="sng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对秋天的喜爱之情</a:t>
            </a:r>
            <a:endParaRPr lang="zh-CN" altLang="en-US" sz="4400" b="1" u="sng">
              <a:solidFill>
                <a:schemeClr val="tx1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205095" y="4579620"/>
            <a:ext cx="6826885" cy="14325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 u="sng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用古人</a:t>
            </a:r>
            <a:r>
              <a:rPr lang="zh-CN" altLang="en-US" sz="44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伤秋的悲情</a:t>
            </a:r>
            <a:r>
              <a:rPr lang="zh-CN" altLang="en-US" sz="4400" b="1" u="sng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 反衬</a:t>
            </a:r>
            <a:r>
              <a:rPr lang="zh-CN" altLang="en-US" sz="3600" b="1" u="sng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自己的</a:t>
            </a:r>
            <a:r>
              <a:rPr lang="zh-CN" altLang="en-US" sz="44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爱秋的热情</a:t>
            </a:r>
            <a:r>
              <a:rPr lang="zh-CN" altLang="en-US" sz="3600" b="1" u="sng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。</a:t>
            </a:r>
            <a:endParaRPr lang="zh-CN" altLang="en-US" sz="3600" b="1" u="sng">
              <a:solidFill>
                <a:schemeClr val="tx1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87630"/>
            <a:ext cx="10515600" cy="1325563"/>
          </a:xfrm>
        </p:spPr>
        <p:txBody>
          <a:bodyPr/>
          <a:p>
            <a:r>
              <a:rPr lang="zh-CN" altLang="en-US" sz="4000" b="1">
                <a:solidFill>
                  <a:schemeClr val="tx1"/>
                </a:solidFill>
              </a:rPr>
              <a:t>三、依托</a:t>
            </a:r>
            <a:r>
              <a:rPr lang="zh-CN" altLang="en-US" sz="6000" b="1">
                <a:solidFill>
                  <a:srgbClr val="FF0000"/>
                </a:solidFill>
              </a:rPr>
              <a:t>文本，</a:t>
            </a:r>
            <a:r>
              <a:rPr lang="zh-CN" altLang="en-US" sz="4000" b="1">
                <a:solidFill>
                  <a:schemeClr val="tx1"/>
                </a:solidFill>
              </a:rPr>
              <a:t>解读</a:t>
            </a:r>
            <a:r>
              <a:rPr lang="zh-CN" altLang="en-US" sz="6000" b="1">
                <a:solidFill>
                  <a:srgbClr val="FF0000"/>
                </a:solidFill>
              </a:rPr>
              <a:t>诗文：</a:t>
            </a:r>
            <a:endParaRPr lang="zh-CN" altLang="en-US" sz="6000" b="1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60655" y="1299845"/>
            <a:ext cx="11870690" cy="5264785"/>
          </a:xfrm>
        </p:spPr>
        <p:txBody>
          <a:bodyPr>
            <a:normAutofit lnSpcReduction="20000"/>
          </a:bodyPr>
          <a:p>
            <a:pPr>
              <a:lnSpc>
                <a:spcPct val="110000"/>
              </a:lnSpc>
            </a:pPr>
            <a:r>
              <a:rPr lang="en-US" altLang="zh-CN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2.</a:t>
            </a:r>
            <a:r>
              <a:rPr lang="zh-CN" altLang="en-US" sz="4400" b="1" u="sng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晴空</a:t>
            </a:r>
            <a:r>
              <a:rPr lang="zh-CN" altLang="en-US" sz="4400" b="1" u="sng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……</a:t>
            </a:r>
            <a:r>
              <a:rPr lang="zh-CN" altLang="en-US" sz="4400" b="1" u="sng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，</a:t>
            </a:r>
            <a:r>
              <a:rPr lang="zh-CN" altLang="en-US" sz="4400" b="1" u="sng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……</a:t>
            </a:r>
            <a:r>
              <a:rPr lang="zh-CN" altLang="en-US" sz="4400" b="1" u="sng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碧霄。</a:t>
            </a:r>
            <a:r>
              <a:rPr lang="zh-CN" altLang="en-US" sz="40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古人云</a:t>
            </a:r>
            <a:r>
              <a:rPr lang="en-US" altLang="zh-CN" sz="40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“</a:t>
            </a:r>
            <a:r>
              <a:rPr lang="zh-CN" altLang="en-US" sz="40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一切景语皆情语</a:t>
            </a:r>
            <a:r>
              <a:rPr lang="en-US" altLang="zh-CN" sz="40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”</a:t>
            </a:r>
            <a:r>
              <a:rPr lang="zh-CN" altLang="en-US" sz="40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。</a:t>
            </a:r>
            <a:r>
              <a:rPr lang="zh-CN" altLang="en-US" sz="40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思考：此二句中</a:t>
            </a:r>
            <a:r>
              <a:rPr lang="zh-CN" altLang="en-US" sz="4000" b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</a:t>
            </a:r>
            <a:r>
              <a:rPr lang="zh-CN" altLang="en-US" sz="4400" b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</a:t>
            </a:r>
            <a:endParaRPr lang="zh-CN" altLang="en-US" sz="4400" b="1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>
              <a:lnSpc>
                <a:spcPct val="110000"/>
              </a:lnSpc>
            </a:pPr>
            <a:r>
              <a:rPr lang="en-US" altLang="zh-CN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cs typeface="宋体" panose="02010600030101010101" pitchFamily="2" charset="-122"/>
              </a:rPr>
              <a:t>①</a:t>
            </a:r>
            <a:r>
              <a:rPr lang="en-US" altLang="zh-CN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“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一鹤排云</a:t>
            </a:r>
            <a:r>
              <a:rPr lang="en-US" altLang="zh-CN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”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给你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什么感觉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？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cs typeface="宋体" panose="02010600030101010101" pitchFamily="2" charset="-122"/>
              </a:rPr>
              <a:t>晴空、一鹤排云、碧霄，组成了一种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  <a:cs typeface="宋体" panose="02010600030101010101" pitchFamily="2" charset="-122"/>
              </a:rPr>
              <a:t>什么景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cs typeface="宋体" panose="02010600030101010101" pitchFamily="2" charset="-122"/>
              </a:rPr>
              <a:t>？</a:t>
            </a:r>
            <a:endParaRPr lang="zh-CN" altLang="en-US" sz="36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  <a:cs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endParaRPr lang="en-US" altLang="zh-CN" sz="36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  <a:cs typeface="宋体" panose="02010600030101010101" pitchFamily="2" charset="-122"/>
              <a:sym typeface="+mn-ea"/>
            </a:endParaRPr>
          </a:p>
          <a:p>
            <a:pPr>
              <a:lnSpc>
                <a:spcPct val="120000"/>
              </a:lnSpc>
            </a:pPr>
            <a:r>
              <a:rPr lang="en-US" altLang="zh-CN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cs typeface="宋体" panose="02010600030101010101" pitchFamily="2" charset="-122"/>
                <a:sym typeface="+mn-ea"/>
              </a:rPr>
              <a:t>②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你认为诗人要借此景抒发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什么感情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？</a:t>
            </a:r>
            <a:endParaRPr lang="zh-CN" altLang="en-US" sz="36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>
              <a:lnSpc>
                <a:spcPct val="110000"/>
              </a:lnSpc>
            </a:pPr>
            <a:endParaRPr lang="zh-CN" altLang="en-US" sz="3600" b="1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236845" y="3676015"/>
            <a:ext cx="6116955" cy="7620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 u="sng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斗志昂扬的鹤冲天之景</a:t>
            </a:r>
            <a:endParaRPr lang="zh-CN" altLang="en-US" sz="4400" b="1" u="sng">
              <a:solidFill>
                <a:schemeClr val="tx1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87630"/>
            <a:ext cx="10515600" cy="1325563"/>
          </a:xfrm>
        </p:spPr>
        <p:txBody>
          <a:bodyPr/>
          <a:p>
            <a:r>
              <a:rPr lang="zh-CN" altLang="en-US" sz="4000" b="1">
                <a:solidFill>
                  <a:schemeClr val="tx1"/>
                </a:solidFill>
              </a:rPr>
              <a:t>三、依托</a:t>
            </a:r>
            <a:r>
              <a:rPr lang="zh-CN" altLang="en-US" sz="6000" b="1">
                <a:solidFill>
                  <a:srgbClr val="FF0000"/>
                </a:solidFill>
              </a:rPr>
              <a:t>文本，</a:t>
            </a:r>
            <a:r>
              <a:rPr lang="zh-CN" altLang="en-US" sz="4000" b="1">
                <a:solidFill>
                  <a:schemeClr val="tx1"/>
                </a:solidFill>
              </a:rPr>
              <a:t>解读</a:t>
            </a:r>
            <a:r>
              <a:rPr lang="zh-CN" altLang="en-US" sz="6000" b="1">
                <a:solidFill>
                  <a:srgbClr val="FF0000"/>
                </a:solidFill>
              </a:rPr>
              <a:t>诗文：</a:t>
            </a:r>
            <a:endParaRPr lang="zh-CN" altLang="en-US" sz="6000" b="1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60655" y="1299845"/>
            <a:ext cx="11870690" cy="5264785"/>
          </a:xfrm>
        </p:spPr>
        <p:txBody>
          <a:bodyPr>
            <a:normAutofit lnSpcReduction="20000"/>
          </a:bodyPr>
          <a:p>
            <a:pPr>
              <a:lnSpc>
                <a:spcPct val="110000"/>
              </a:lnSpc>
            </a:pPr>
            <a:r>
              <a:rPr lang="en-US" altLang="zh-CN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cs typeface="宋体" panose="02010600030101010101" pitchFamily="2" charset="-122"/>
                <a:sym typeface="+mn-ea"/>
              </a:rPr>
              <a:t>②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你认为诗人要借此景抒发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什么感情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？</a:t>
            </a:r>
            <a:endParaRPr lang="zh-CN" altLang="en-US" sz="36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1200" b="1">
                <a:solidFill>
                  <a:schemeClr val="bg1"/>
                </a:solidFill>
              </a:rPr>
              <a:t>在</a:t>
            </a:r>
            <a:endParaRPr lang="zh-CN" altLang="en-US" sz="1200" b="1">
              <a:solidFill>
                <a:schemeClr val="bg1"/>
              </a:solidFill>
            </a:endParaRPr>
          </a:p>
          <a:p>
            <a:pPr>
              <a:lnSpc>
                <a:spcPct val="110000"/>
              </a:lnSpc>
            </a:pPr>
            <a:r>
              <a:rPr lang="zh-CN" altLang="en-US" sz="3600" b="1">
                <a:solidFill>
                  <a:schemeClr val="tx1"/>
                </a:solidFill>
              </a:rPr>
              <a:t>【背景资料补充】刘禹锡支持并参与了王叔文集团的</a:t>
            </a:r>
            <a:r>
              <a:rPr lang="en-US" altLang="zh-CN" sz="44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“</a:t>
            </a:r>
            <a:r>
              <a:rPr lang="zh-CN" altLang="en-US" sz="44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永贞革新</a:t>
            </a:r>
            <a:r>
              <a:rPr lang="en-US" altLang="zh-CN" sz="44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”</a:t>
            </a:r>
            <a:r>
              <a:rPr lang="zh-CN" altLang="en-US" sz="3600" b="1">
                <a:solidFill>
                  <a:schemeClr val="tx1"/>
                </a:solidFill>
              </a:rPr>
              <a:t>，革新遭遇失败，刘</a:t>
            </a:r>
            <a:r>
              <a:rPr lang="zh-CN" altLang="en-US" sz="44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被贬</a:t>
            </a:r>
            <a:r>
              <a:rPr lang="zh-CN" altLang="en-US" sz="3600" b="1">
                <a:solidFill>
                  <a:schemeClr val="tx1"/>
                </a:solidFill>
              </a:rPr>
              <a:t>。后九年，又</a:t>
            </a:r>
            <a:r>
              <a:rPr lang="zh-CN" altLang="en-US" sz="44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重被征召</a:t>
            </a:r>
            <a:r>
              <a:rPr lang="zh-CN" altLang="en-US" sz="3600" b="1">
                <a:solidFill>
                  <a:schemeClr val="tx1"/>
                </a:solidFill>
              </a:rPr>
              <a:t>。</a:t>
            </a:r>
            <a:endParaRPr lang="zh-CN" altLang="en-US" sz="3600" b="1">
              <a:solidFill>
                <a:schemeClr val="tx1"/>
              </a:solidFill>
            </a:endParaRPr>
          </a:p>
          <a:p>
            <a:pPr>
              <a:lnSpc>
                <a:spcPct val="110000"/>
              </a:lnSpc>
            </a:pPr>
            <a:endParaRPr lang="zh-CN" altLang="en-US" sz="3600" b="1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18135" y="4502785"/>
            <a:ext cx="11353800" cy="7620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 u="sng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虽遭贬谪，但</a:t>
            </a:r>
            <a:r>
              <a:rPr lang="zh-CN" altLang="en-US" sz="44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斗志不减、愈挫愈勇</a:t>
            </a:r>
            <a:r>
              <a:rPr lang="zh-CN" altLang="en-US" sz="3600" b="1" u="sng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的</a:t>
            </a:r>
            <a:r>
              <a:rPr lang="zh-CN" altLang="en-US" sz="44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壮志豪情</a:t>
            </a:r>
            <a:r>
              <a:rPr lang="zh-CN" altLang="en-US" sz="3600" b="1" u="sng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。</a:t>
            </a:r>
            <a:endParaRPr lang="zh-CN" altLang="en-US" sz="3600" b="1" u="sng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87630"/>
            <a:ext cx="10515600" cy="1325563"/>
          </a:xfrm>
        </p:spPr>
        <p:txBody>
          <a:bodyPr/>
          <a:p>
            <a:r>
              <a:rPr lang="zh-CN" altLang="en-US" sz="4000" b="1">
                <a:solidFill>
                  <a:schemeClr val="tx1"/>
                </a:solidFill>
              </a:rPr>
              <a:t>三、依托</a:t>
            </a:r>
            <a:r>
              <a:rPr lang="zh-CN" altLang="en-US" sz="6000" b="1">
                <a:solidFill>
                  <a:srgbClr val="FF0000"/>
                </a:solidFill>
              </a:rPr>
              <a:t>文本，</a:t>
            </a:r>
            <a:r>
              <a:rPr lang="zh-CN" altLang="en-US" sz="4000" b="1">
                <a:solidFill>
                  <a:schemeClr val="tx1"/>
                </a:solidFill>
              </a:rPr>
              <a:t>解读</a:t>
            </a:r>
            <a:r>
              <a:rPr lang="zh-CN" altLang="en-US" sz="6000" b="1">
                <a:solidFill>
                  <a:srgbClr val="FF0000"/>
                </a:solidFill>
              </a:rPr>
              <a:t>诗文：</a:t>
            </a:r>
            <a:endParaRPr lang="zh-CN" altLang="en-US" sz="6000" b="1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60655" y="1299845"/>
            <a:ext cx="11870690" cy="5264785"/>
          </a:xfrm>
        </p:spPr>
        <p:txBody>
          <a:bodyPr>
            <a:normAutofit lnSpcReduction="20000"/>
          </a:bodyPr>
          <a:p>
            <a:pPr>
              <a:lnSpc>
                <a:spcPct val="110000"/>
              </a:lnSpc>
            </a:pPr>
            <a:r>
              <a:rPr lang="zh-CN" altLang="en-US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自古逢秋悲寂寥，我言秋日胜春朝。 </a:t>
            </a:r>
            <a:endParaRPr lang="zh-CN" altLang="en-US" sz="36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>
              <a:lnSpc>
                <a:spcPct val="110000"/>
              </a:lnSpc>
            </a:pPr>
            <a:endParaRPr lang="zh-CN" altLang="en-US" sz="36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晴空一鹤排云上，便引诗情到碧霄。</a:t>
            </a:r>
            <a:endParaRPr lang="zh-CN" altLang="en-US" sz="36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>
              <a:lnSpc>
                <a:spcPct val="110000"/>
              </a:lnSpc>
            </a:pPr>
            <a:endParaRPr lang="zh-CN" altLang="en-US" sz="36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3.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你觉得这首诗的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风格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是什么？</a:t>
            </a:r>
            <a:endParaRPr lang="zh-CN" altLang="en-US" sz="36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>
              <a:lnSpc>
                <a:spcPct val="110000"/>
              </a:lnSpc>
            </a:pPr>
            <a:endParaRPr lang="zh-CN" altLang="en-US" sz="36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836535" y="1299845"/>
            <a:ext cx="4195445" cy="7010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直抒胸臆  对比</a:t>
            </a:r>
            <a:endParaRPr lang="zh-CN" altLang="en-US" sz="4000" b="1" u="sng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615555" y="2469515"/>
            <a:ext cx="4636770" cy="7010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借景抒情 愈挫愈勇</a:t>
            </a:r>
            <a:endParaRPr lang="zh-CN" altLang="en-US" sz="4000" b="1" u="sng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293610" y="3855085"/>
            <a:ext cx="2604135" cy="7620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明朗刚健</a:t>
            </a:r>
            <a:endParaRPr lang="zh-CN" altLang="en-US" sz="4400" b="1" u="sng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87630"/>
            <a:ext cx="10515600" cy="1325563"/>
          </a:xfrm>
        </p:spPr>
        <p:txBody>
          <a:bodyPr/>
          <a:p>
            <a:r>
              <a:rPr lang="zh-CN" altLang="en-US" sz="4000" b="1">
                <a:solidFill>
                  <a:schemeClr val="tx1"/>
                </a:solidFill>
              </a:rPr>
              <a:t>四、</a:t>
            </a:r>
            <a:r>
              <a:rPr lang="zh-CN" altLang="en-US" sz="6000" b="1">
                <a:solidFill>
                  <a:srgbClr val="FF0000"/>
                </a:solidFill>
              </a:rPr>
              <a:t>竟背：</a:t>
            </a:r>
            <a:endParaRPr lang="zh-CN" altLang="en-US" sz="6000" b="1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605405" y="1784350"/>
            <a:ext cx="6981190" cy="3289300"/>
          </a:xfrm>
        </p:spPr>
        <p:txBody>
          <a:bodyPr>
            <a:normAutofit lnSpcReduction="20000"/>
          </a:bodyPr>
          <a:p>
            <a:pPr>
              <a:lnSpc>
                <a:spcPct val="110000"/>
              </a:lnSpc>
            </a:pPr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自古</a:t>
            </a:r>
            <a:r>
              <a:rPr lang="zh-CN" altLang="en-US" sz="4400" b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……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，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 我言</a:t>
            </a:r>
            <a:r>
              <a:rPr lang="zh-CN" altLang="en-US" sz="4400" b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……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。 </a:t>
            </a:r>
            <a:endParaRPr lang="zh-CN" altLang="en-US" sz="44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>
              <a:lnSpc>
                <a:spcPct val="110000"/>
              </a:lnSpc>
            </a:pPr>
            <a:endParaRPr lang="zh-CN" altLang="en-US" sz="48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晴空</a:t>
            </a:r>
            <a:r>
              <a:rPr lang="zh-CN" altLang="en-US" sz="4400" b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……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， </a:t>
            </a:r>
            <a:r>
              <a:rPr lang="zh-CN" altLang="en-US" sz="4400" b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……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碧霄。</a:t>
            </a:r>
            <a:endParaRPr lang="zh-CN" altLang="en-US" sz="36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218440"/>
            <a:ext cx="10515600" cy="1325563"/>
          </a:xfrm>
        </p:spPr>
        <p:txBody>
          <a:bodyPr/>
          <a:p>
            <a:r>
              <a:rPr lang="zh-CN" altLang="en-US" sz="4000" b="1">
                <a:solidFill>
                  <a:schemeClr val="tx1"/>
                </a:solidFill>
              </a:rPr>
              <a:t>一、梳理</a:t>
            </a:r>
            <a:r>
              <a:rPr lang="zh-CN" altLang="en-US" sz="6000" b="1">
                <a:solidFill>
                  <a:srgbClr val="FF0000"/>
                </a:solidFill>
              </a:rPr>
              <a:t>重点字词</a:t>
            </a:r>
            <a:r>
              <a:rPr lang="zh-CN" altLang="en-US" sz="6000" b="1">
                <a:solidFill>
                  <a:schemeClr val="tx1"/>
                </a:solidFill>
              </a:rPr>
              <a:t>，</a:t>
            </a:r>
            <a:r>
              <a:rPr lang="zh-CN" altLang="en-US" sz="4000" b="1">
                <a:solidFill>
                  <a:schemeClr val="tx1"/>
                </a:solidFill>
              </a:rPr>
              <a:t>解读其</a:t>
            </a:r>
            <a:r>
              <a:rPr lang="zh-CN" altLang="en-US" sz="6000" b="1">
                <a:solidFill>
                  <a:srgbClr val="FF0000"/>
                </a:solidFill>
              </a:rPr>
              <a:t>含义</a:t>
            </a:r>
            <a:r>
              <a:rPr lang="zh-CN" altLang="en-US" sz="6000" b="1">
                <a:solidFill>
                  <a:schemeClr val="tx1"/>
                </a:solidFill>
              </a:rPr>
              <a:t>：</a:t>
            </a:r>
            <a:endParaRPr lang="zh-CN" altLang="en-US" sz="6000" b="1">
              <a:solidFill>
                <a:schemeClr val="tx1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0330" y="1544320"/>
            <a:ext cx="11991340" cy="5139055"/>
          </a:xfrm>
        </p:spPr>
        <p:txBody>
          <a:bodyPr>
            <a:normAutofit lnSpcReduction="20000"/>
          </a:bodyPr>
          <a:p>
            <a:r>
              <a:rPr lang="en-US" altLang="zh-CN" sz="4400" b="1">
                <a:solidFill>
                  <a:srgbClr val="0000CC"/>
                </a:solidFill>
              </a:rPr>
              <a:t>1.</a:t>
            </a:r>
            <a:r>
              <a:rPr lang="zh-CN" altLang="en-US" sz="4400" b="1">
                <a:solidFill>
                  <a:srgbClr val="0000CC"/>
                </a:solidFill>
              </a:rPr>
              <a:t>归期未有期：</a:t>
            </a:r>
            <a:endParaRPr lang="zh-CN" altLang="en-US" sz="4400" b="1">
              <a:solidFill>
                <a:srgbClr val="0000CC"/>
              </a:solidFill>
            </a:endParaRPr>
          </a:p>
          <a:p>
            <a:endParaRPr lang="en-US" altLang="zh-CN" sz="3600" b="1">
              <a:solidFill>
                <a:srgbClr val="0000CC"/>
              </a:solidFill>
            </a:endParaRPr>
          </a:p>
          <a:p>
            <a:r>
              <a:rPr lang="en-US" altLang="zh-CN" sz="4400" b="1">
                <a:solidFill>
                  <a:srgbClr val="0000CC"/>
                </a:solidFill>
              </a:rPr>
              <a:t>2.</a:t>
            </a:r>
            <a:r>
              <a:rPr lang="zh-CN" altLang="en-US" sz="4400" b="1">
                <a:solidFill>
                  <a:srgbClr val="0000CC"/>
                </a:solidFill>
              </a:rPr>
              <a:t>何当：</a:t>
            </a:r>
            <a:endParaRPr lang="zh-CN" altLang="en-US" sz="4400" b="1">
              <a:solidFill>
                <a:srgbClr val="0000CC"/>
              </a:solidFill>
            </a:endParaRPr>
          </a:p>
          <a:p>
            <a:endParaRPr lang="en-US" altLang="zh-CN" sz="3600" b="1">
              <a:solidFill>
                <a:srgbClr val="0000CC"/>
              </a:solidFill>
            </a:endParaRPr>
          </a:p>
          <a:p>
            <a:r>
              <a:rPr lang="en-US" altLang="zh-CN" sz="4400" b="1">
                <a:solidFill>
                  <a:srgbClr val="0000CC"/>
                </a:solidFill>
              </a:rPr>
              <a:t>3.</a:t>
            </a:r>
            <a:r>
              <a:rPr lang="zh-CN" altLang="en-US" sz="4400" b="1">
                <a:solidFill>
                  <a:srgbClr val="0000CC"/>
                </a:solidFill>
              </a:rPr>
              <a:t>共</a:t>
            </a:r>
            <a:r>
              <a:rPr lang="zh-CN" altLang="en-US" sz="4400" b="1" u="sng">
                <a:solidFill>
                  <a:srgbClr val="0000CC"/>
                </a:solidFill>
              </a:rPr>
              <a:t>剪</a:t>
            </a:r>
            <a:r>
              <a:rPr lang="zh-CN" altLang="en-US" sz="4400" b="1">
                <a:solidFill>
                  <a:srgbClr val="0000CC"/>
                </a:solidFill>
              </a:rPr>
              <a:t>西窗</a:t>
            </a:r>
            <a:r>
              <a:rPr lang="zh-CN" altLang="en-US" sz="4400" b="1" u="sng">
                <a:solidFill>
                  <a:srgbClr val="0000CC"/>
                </a:solidFill>
              </a:rPr>
              <a:t>烛</a:t>
            </a:r>
            <a:r>
              <a:rPr lang="zh-CN" altLang="en-US" sz="4400" b="1">
                <a:solidFill>
                  <a:srgbClr val="0000CC"/>
                </a:solidFill>
              </a:rPr>
              <a:t>：</a:t>
            </a:r>
            <a:endParaRPr lang="zh-CN" altLang="en-US" sz="4400" b="1">
              <a:solidFill>
                <a:srgbClr val="0000CC"/>
              </a:solidFill>
            </a:endParaRPr>
          </a:p>
          <a:p>
            <a:endParaRPr lang="en-US" altLang="zh-CN" sz="3600" b="1">
              <a:solidFill>
                <a:srgbClr val="0000CC"/>
              </a:solidFill>
            </a:endParaRPr>
          </a:p>
          <a:p>
            <a:endParaRPr lang="en-US" altLang="zh-CN" sz="4000" b="1">
              <a:solidFill>
                <a:srgbClr val="0000CC"/>
              </a:solidFill>
            </a:endParaRPr>
          </a:p>
          <a:p>
            <a:r>
              <a:rPr lang="en-US" altLang="zh-CN" sz="4000" b="1">
                <a:solidFill>
                  <a:srgbClr val="0000CC"/>
                </a:solidFill>
              </a:rPr>
              <a:t>4.</a:t>
            </a:r>
            <a:r>
              <a:rPr lang="zh-CN" altLang="en-US" sz="4000" b="1">
                <a:solidFill>
                  <a:srgbClr val="0000CC"/>
                </a:solidFill>
              </a:rPr>
              <a:t>却话：</a:t>
            </a:r>
            <a:endParaRPr lang="zh-CN" altLang="en-US" sz="4000" b="1">
              <a:solidFill>
                <a:srgbClr val="0000CC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200525" y="1544320"/>
            <a:ext cx="2225040" cy="70104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40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归期未定</a:t>
            </a:r>
            <a:endParaRPr lang="zh-CN" altLang="en-US" sz="4000" b="1" u="sng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039110" y="2593975"/>
            <a:ext cx="2225040" cy="70104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40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何时将要</a:t>
            </a:r>
            <a:endParaRPr lang="zh-CN" altLang="en-US" sz="4000" b="1" u="sng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380230" y="3482975"/>
            <a:ext cx="6972935" cy="17005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lang="zh-CN" altLang="en-US" sz="40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正常语序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是：</a:t>
            </a:r>
            <a:r>
              <a:rPr lang="zh-CN" altLang="en-US" sz="44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西窗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共</a:t>
            </a:r>
            <a:r>
              <a:rPr lang="zh-CN" altLang="en-US" sz="44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剪烛</a:t>
            </a:r>
            <a:endParaRPr lang="zh-CN" altLang="en-US" sz="4400" b="1" u="sng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一起 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在西窗之下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  <a:r>
              <a:rPr lang="zh-CN" altLang="en-US" sz="4400" b="1" u="sng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剪烛夜话</a:t>
            </a:r>
            <a:endParaRPr lang="zh-CN" altLang="en-US" sz="4400" b="1" u="sng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285365" y="5297805"/>
            <a:ext cx="8565515" cy="7010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回头说，追述</a:t>
            </a:r>
            <a:endParaRPr lang="zh-CN" altLang="en-US" sz="40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z="4000" b="1">
                <a:solidFill>
                  <a:schemeClr val="tx1"/>
                </a:solidFill>
              </a:rPr>
              <a:t>二、抓住</a:t>
            </a:r>
            <a:r>
              <a:rPr lang="zh-CN" altLang="en-US" sz="6000" b="1">
                <a:solidFill>
                  <a:srgbClr val="FF0000"/>
                </a:solidFill>
              </a:rPr>
              <a:t>题目，</a:t>
            </a:r>
            <a:r>
              <a:rPr lang="zh-CN" altLang="en-US" sz="4000" b="1">
                <a:solidFill>
                  <a:schemeClr val="tx1"/>
                </a:solidFill>
              </a:rPr>
              <a:t>解读</a:t>
            </a:r>
            <a:r>
              <a:rPr lang="zh-CN" altLang="en-US" sz="6000" b="1">
                <a:solidFill>
                  <a:srgbClr val="FF0000"/>
                </a:solidFill>
              </a:rPr>
              <a:t>诗文：</a:t>
            </a:r>
            <a:endParaRPr lang="zh-CN" altLang="en-US" sz="6000" b="1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53035" y="1691005"/>
            <a:ext cx="11870690" cy="4351655"/>
          </a:xfrm>
        </p:spPr>
        <p:txBody>
          <a:bodyPr>
            <a:normAutofit lnSpcReduction="20000"/>
          </a:bodyPr>
          <a:p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思考：诗题</a:t>
            </a:r>
            <a:r>
              <a:rPr lang="en-US" altLang="zh-CN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“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夜雨寄北</a:t>
            </a:r>
            <a:r>
              <a:rPr lang="en-US" altLang="zh-CN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”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给了我们哪些信息？</a:t>
            </a:r>
            <a:endParaRPr lang="zh-CN" altLang="en-US" sz="44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endParaRPr lang="zh-CN" altLang="en-US" sz="36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4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——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夜：时间</a:t>
            </a:r>
            <a:endParaRPr lang="zh-CN" altLang="en-US" sz="44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4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——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雨：天气</a:t>
            </a:r>
            <a:endParaRPr lang="zh-CN" altLang="en-US" sz="44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4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——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寄：事件</a:t>
            </a:r>
            <a:endParaRPr lang="zh-CN" altLang="en-US" sz="44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4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——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北：人物</a:t>
            </a:r>
            <a:endParaRPr lang="zh-CN" altLang="en-US" sz="44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880610" y="3161665"/>
            <a:ext cx="6172200" cy="21031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何时何地何人做何事？</a:t>
            </a:r>
            <a:endParaRPr lang="zh-CN" altLang="en-US" sz="44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endParaRPr lang="en-US" altLang="zh-CN" sz="44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r>
              <a:rPr lang="en-US" altLang="zh-CN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         ——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写什么？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  </a:t>
            </a:r>
            <a:endParaRPr lang="zh-CN" altLang="en-US" sz="40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87630"/>
            <a:ext cx="10515600" cy="1325563"/>
          </a:xfrm>
        </p:spPr>
        <p:txBody>
          <a:bodyPr/>
          <a:p>
            <a:r>
              <a:rPr lang="zh-CN" altLang="en-US" sz="4000" b="1">
                <a:solidFill>
                  <a:schemeClr val="tx1"/>
                </a:solidFill>
              </a:rPr>
              <a:t>三、依托</a:t>
            </a:r>
            <a:r>
              <a:rPr lang="zh-CN" altLang="en-US" sz="6000" b="1">
                <a:solidFill>
                  <a:srgbClr val="FF0000"/>
                </a:solidFill>
              </a:rPr>
              <a:t>文本，</a:t>
            </a:r>
            <a:r>
              <a:rPr lang="zh-CN" altLang="en-US" sz="4000" b="1">
                <a:solidFill>
                  <a:schemeClr val="tx1"/>
                </a:solidFill>
              </a:rPr>
              <a:t>解读</a:t>
            </a:r>
            <a:r>
              <a:rPr lang="zh-CN" altLang="en-US" sz="6000" b="1">
                <a:solidFill>
                  <a:srgbClr val="FF0000"/>
                </a:solidFill>
              </a:rPr>
              <a:t>诗文：</a:t>
            </a:r>
            <a:endParaRPr lang="zh-CN" altLang="en-US" sz="6000" b="1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325" y="1413510"/>
            <a:ext cx="12071985" cy="5151120"/>
          </a:xfrm>
        </p:spPr>
        <p:txBody>
          <a:bodyPr>
            <a:normAutofit/>
          </a:bodyPr>
          <a:p>
            <a:pPr>
              <a:lnSpc>
                <a:spcPct val="110000"/>
              </a:lnSpc>
            </a:pPr>
            <a:r>
              <a:rPr lang="zh-CN" altLang="en-US" sz="4400" b="1">
                <a:solidFill>
                  <a:srgbClr val="FF0000"/>
                </a:solidFill>
              </a:rPr>
              <a:t>遵循</a:t>
            </a:r>
            <a:r>
              <a:rPr lang="en-US" altLang="zh-CN" sz="4400" b="1">
                <a:solidFill>
                  <a:srgbClr val="FF0000"/>
                </a:solidFill>
              </a:rPr>
              <a:t>“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写什么</a:t>
            </a:r>
            <a:r>
              <a:rPr lang="en-US" altLang="zh-CN" sz="4400" b="1">
                <a:solidFill>
                  <a:srgbClr val="FF0000"/>
                </a:solidFill>
              </a:rPr>
              <a:t>——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为什么写</a:t>
            </a:r>
            <a:r>
              <a:rPr lang="en-US" altLang="zh-CN" sz="4400" b="1">
                <a:solidFill>
                  <a:srgbClr val="FF0000"/>
                </a:solidFill>
              </a:rPr>
              <a:t>——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怎么写</a:t>
            </a:r>
            <a:r>
              <a:rPr lang="en-US" altLang="zh-CN" sz="4400" b="1">
                <a:solidFill>
                  <a:srgbClr val="FF0000"/>
                </a:solidFill>
              </a:rPr>
              <a:t>”</a:t>
            </a:r>
            <a:r>
              <a:rPr lang="zh-CN" altLang="en-US" sz="4400" b="1">
                <a:solidFill>
                  <a:srgbClr val="FF0000"/>
                </a:solidFill>
              </a:rPr>
              <a:t>这一思路，思考：诗人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为什么</a:t>
            </a:r>
            <a:r>
              <a:rPr lang="zh-CN" altLang="en-US" sz="4400" b="1">
                <a:solidFill>
                  <a:srgbClr val="FF0000"/>
                </a:solidFill>
              </a:rPr>
              <a:t>要</a:t>
            </a:r>
            <a:r>
              <a:rPr lang="en-US" altLang="zh-CN" sz="4400" b="1">
                <a:solidFill>
                  <a:srgbClr val="FF0000"/>
                </a:solidFill>
              </a:rPr>
              <a:t>“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寄北</a:t>
            </a:r>
            <a:r>
              <a:rPr lang="en-US" altLang="zh-CN" sz="4400" b="1">
                <a:solidFill>
                  <a:srgbClr val="FF0000"/>
                </a:solidFill>
              </a:rPr>
              <a:t>”</a:t>
            </a:r>
            <a:r>
              <a:rPr lang="zh-CN" altLang="en-US" sz="4400" b="1">
                <a:solidFill>
                  <a:srgbClr val="FF0000"/>
                </a:solidFill>
              </a:rPr>
              <a:t>？</a:t>
            </a:r>
            <a:endParaRPr lang="zh-CN" altLang="en-US" sz="4400" b="1">
              <a:solidFill>
                <a:srgbClr val="FF0000"/>
              </a:solidFill>
            </a:endParaRPr>
          </a:p>
          <a:p>
            <a:pPr>
              <a:lnSpc>
                <a:spcPct val="110000"/>
              </a:lnSpc>
            </a:pPr>
            <a:r>
              <a:rPr lang="zh-CN" altLang="en-US" sz="4400" b="1">
                <a:solidFill>
                  <a:srgbClr val="0000CC"/>
                </a:solidFill>
                <a:cs typeface="宋体" panose="02010600030101010101" pitchFamily="2" charset="-122"/>
              </a:rPr>
              <a:t>①</a:t>
            </a:r>
            <a:r>
              <a:rPr lang="zh-CN" altLang="en-US" sz="3600" b="1" u="sng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归期未定</a:t>
            </a:r>
            <a:endParaRPr lang="zh-CN" altLang="en-US" sz="3600" b="1" u="sng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  <a:sym typeface="+mn-ea"/>
            </a:endParaRPr>
          </a:p>
          <a:p>
            <a:pPr>
              <a:lnSpc>
                <a:spcPct val="110000"/>
              </a:lnSpc>
            </a:pPr>
            <a:r>
              <a:rPr lang="zh-CN" altLang="en-US" sz="4400" b="1">
                <a:solidFill>
                  <a:srgbClr val="0000CC"/>
                </a:solidFill>
                <a:cs typeface="宋体" panose="02010600030101010101" pitchFamily="2" charset="-122"/>
              </a:rPr>
              <a:t>②</a:t>
            </a:r>
            <a:r>
              <a:rPr lang="zh-CN" altLang="en-US" sz="3600" b="1" u="sng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巴山夜雨</a:t>
            </a:r>
            <a:endParaRPr lang="zh-CN" altLang="en-US" sz="3600" b="1" u="sng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  <a:sym typeface="+mn-ea"/>
            </a:endParaRPr>
          </a:p>
          <a:p>
            <a:pPr>
              <a:lnSpc>
                <a:spcPct val="110000"/>
              </a:lnSpc>
            </a:pPr>
            <a:r>
              <a:rPr lang="zh-CN" altLang="en-US" sz="4400" b="1">
                <a:solidFill>
                  <a:srgbClr val="0000CC"/>
                </a:solidFill>
                <a:cs typeface="宋体" panose="02010600030101010101" pitchFamily="2" charset="-122"/>
              </a:rPr>
              <a:t>③</a:t>
            </a:r>
            <a:r>
              <a:rPr lang="zh-CN" altLang="en-US" sz="3600" b="1" u="sng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共剪西窗烛</a:t>
            </a:r>
            <a:endParaRPr lang="zh-CN" altLang="en-US" sz="3600" b="1" u="sng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264535" y="3048000"/>
            <a:ext cx="6450965" cy="7620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 u="sng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羁旅在外（</a:t>
            </a:r>
            <a:r>
              <a:rPr lang="zh-CN" altLang="en-US" sz="36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客观境况</a:t>
            </a:r>
            <a:r>
              <a:rPr lang="zh-CN" altLang="en-US" sz="4400" b="1" u="sng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）</a:t>
            </a:r>
            <a:endParaRPr lang="zh-CN" altLang="en-US" sz="4400" b="1" u="sng">
              <a:solidFill>
                <a:schemeClr val="tx1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068320" y="3917950"/>
            <a:ext cx="8867775" cy="7620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 u="sng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孤独凄凉（</a:t>
            </a:r>
            <a:r>
              <a:rPr lang="zh-CN" altLang="en-US" sz="3600" b="1" u="sng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是</a:t>
            </a:r>
            <a:r>
              <a:rPr lang="zh-CN" altLang="en-US" sz="36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客观境况</a:t>
            </a:r>
            <a:r>
              <a:rPr lang="zh-CN" altLang="en-US" sz="3600" b="1" u="sng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，也是</a:t>
            </a:r>
            <a:r>
              <a:rPr lang="zh-CN" altLang="en-US" sz="36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主观感受）</a:t>
            </a:r>
            <a:endParaRPr lang="zh-CN" altLang="en-US" sz="3600" b="1" u="sng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659505" y="4780280"/>
            <a:ext cx="8109585" cy="7620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 u="sng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思念亲人，盼望团聚（</a:t>
            </a:r>
            <a:r>
              <a:rPr lang="zh-CN" altLang="en-US" sz="36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主观情感）</a:t>
            </a:r>
            <a:endParaRPr lang="zh-CN" altLang="en-US" sz="3600" b="1" u="sng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87630"/>
            <a:ext cx="10515600" cy="1325563"/>
          </a:xfrm>
        </p:spPr>
        <p:txBody>
          <a:bodyPr/>
          <a:p>
            <a:r>
              <a:rPr lang="zh-CN" altLang="en-US" sz="4000" b="1">
                <a:solidFill>
                  <a:schemeClr val="tx1"/>
                </a:solidFill>
              </a:rPr>
              <a:t>三、依托</a:t>
            </a:r>
            <a:r>
              <a:rPr lang="zh-CN" altLang="en-US" sz="6000" b="1">
                <a:solidFill>
                  <a:srgbClr val="FF0000"/>
                </a:solidFill>
              </a:rPr>
              <a:t>文本，</a:t>
            </a:r>
            <a:r>
              <a:rPr lang="zh-CN" altLang="en-US" sz="4000" b="1">
                <a:solidFill>
                  <a:schemeClr val="tx1"/>
                </a:solidFill>
              </a:rPr>
              <a:t>解读</a:t>
            </a:r>
            <a:r>
              <a:rPr lang="zh-CN" altLang="en-US" sz="6000" b="1">
                <a:solidFill>
                  <a:srgbClr val="FF0000"/>
                </a:solidFill>
              </a:rPr>
              <a:t>诗文：</a:t>
            </a:r>
            <a:endParaRPr lang="zh-CN" altLang="en-US" sz="6000" b="1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325" y="1413510"/>
            <a:ext cx="12071985" cy="5151120"/>
          </a:xfrm>
        </p:spPr>
        <p:txBody>
          <a:bodyPr>
            <a:normAutofit/>
          </a:bodyPr>
          <a:p>
            <a:pPr>
              <a:lnSpc>
                <a:spcPct val="110000"/>
              </a:lnSpc>
            </a:pPr>
            <a:r>
              <a:rPr lang="zh-CN" altLang="en-US" sz="4400" b="1">
                <a:solidFill>
                  <a:srgbClr val="FF0000"/>
                </a:solidFill>
              </a:rPr>
              <a:t>遵循</a:t>
            </a:r>
            <a:r>
              <a:rPr lang="en-US" altLang="zh-CN" sz="4400" b="1">
                <a:solidFill>
                  <a:srgbClr val="FF0000"/>
                </a:solidFill>
              </a:rPr>
              <a:t>“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写什么</a:t>
            </a:r>
            <a:r>
              <a:rPr lang="en-US" altLang="zh-CN" sz="4400" b="1">
                <a:solidFill>
                  <a:srgbClr val="FF0000"/>
                </a:solidFill>
              </a:rPr>
              <a:t>——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为什么写</a:t>
            </a:r>
            <a:r>
              <a:rPr lang="en-US" altLang="zh-CN" sz="4400" b="1">
                <a:solidFill>
                  <a:srgbClr val="FF0000"/>
                </a:solidFill>
              </a:rPr>
              <a:t>——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怎么写</a:t>
            </a:r>
            <a:r>
              <a:rPr lang="en-US" altLang="zh-CN" sz="4400" b="1">
                <a:solidFill>
                  <a:srgbClr val="FF0000"/>
                </a:solidFill>
              </a:rPr>
              <a:t>”</a:t>
            </a:r>
            <a:r>
              <a:rPr lang="zh-CN" altLang="en-US" sz="4400" b="1">
                <a:solidFill>
                  <a:srgbClr val="FF0000"/>
                </a:solidFill>
              </a:rPr>
              <a:t>这一思路，思考：全诗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如何写出</a:t>
            </a:r>
            <a:r>
              <a:rPr lang="zh-CN" altLang="en-US" sz="4400" b="1">
                <a:solidFill>
                  <a:srgbClr val="FF0000"/>
                </a:solidFill>
              </a:rPr>
              <a:t>诗人的思念亲人的苦涩与无奈之情？</a:t>
            </a:r>
            <a:endParaRPr lang="zh-CN" altLang="en-US" sz="4400" b="1">
              <a:solidFill>
                <a:srgbClr val="FF0000"/>
              </a:solidFill>
            </a:endParaRPr>
          </a:p>
          <a:p>
            <a:pPr>
              <a:lnSpc>
                <a:spcPct val="140000"/>
              </a:lnSpc>
            </a:pPr>
            <a:r>
              <a:rPr lang="zh-CN" altLang="en-US" sz="4400" b="1">
                <a:solidFill>
                  <a:srgbClr val="0000CC"/>
                </a:solidFill>
                <a:cs typeface="宋体" panose="02010600030101010101" pitchFamily="2" charset="-122"/>
                <a:sym typeface="+mn-ea"/>
              </a:rPr>
              <a:t>①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前二句：</a:t>
            </a:r>
            <a:endParaRPr lang="zh-CN" altLang="en-US" sz="44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  <a:sym typeface="+mn-ea"/>
            </a:endParaRPr>
          </a:p>
          <a:p>
            <a:pPr>
              <a:lnSpc>
                <a:spcPct val="140000"/>
              </a:lnSpc>
            </a:pPr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cs typeface="宋体" panose="02010600030101010101" pitchFamily="2" charset="-122"/>
              </a:rPr>
              <a:t>②后二句</a:t>
            </a:r>
            <a:r>
              <a:rPr lang="zh-CN" altLang="en-US" sz="4400" b="1">
                <a:solidFill>
                  <a:srgbClr val="0000CC"/>
                </a:solidFill>
                <a:cs typeface="宋体" panose="02010600030101010101" pitchFamily="2" charset="-122"/>
              </a:rPr>
              <a:t>：</a:t>
            </a:r>
            <a:endParaRPr lang="zh-CN" altLang="en-US" sz="3600" b="1" u="sng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  <a:sym typeface="+mn-ea"/>
            </a:endParaRPr>
          </a:p>
          <a:p>
            <a:pPr>
              <a:lnSpc>
                <a:spcPct val="110000"/>
              </a:lnSpc>
            </a:pPr>
            <a:endParaRPr lang="zh-CN" altLang="en-US" sz="3600" b="1" u="sng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141980" y="3801745"/>
            <a:ext cx="6450965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54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实写</a:t>
            </a:r>
            <a:r>
              <a:rPr lang="zh-CN" altLang="en-US" sz="4000" b="1" u="sng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眼前凄苦</a:t>
            </a:r>
            <a:endParaRPr lang="zh-CN" altLang="en-US" sz="4000" b="1" u="sng">
              <a:solidFill>
                <a:schemeClr val="tx1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141980" y="5006975"/>
            <a:ext cx="8867775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54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虚写</a:t>
            </a:r>
            <a:r>
              <a:rPr lang="zh-CN" altLang="en-US" sz="4000" b="1" u="sng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未来欢乐</a:t>
            </a:r>
            <a:endParaRPr lang="zh-CN" altLang="en-US" sz="4000" b="1" u="sng">
              <a:solidFill>
                <a:schemeClr val="tx1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657465" y="4192270"/>
            <a:ext cx="2690495" cy="15544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8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虚实结合 </a:t>
            </a:r>
            <a:endParaRPr lang="zh-CN" altLang="en-US" sz="48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r>
              <a:rPr lang="zh-CN" altLang="en-US" sz="48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虚实相生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  </a:t>
            </a:r>
            <a:endParaRPr lang="zh-CN" altLang="en-US" sz="40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87630"/>
            <a:ext cx="10515600" cy="1325563"/>
          </a:xfrm>
        </p:spPr>
        <p:txBody>
          <a:bodyPr/>
          <a:p>
            <a:r>
              <a:rPr lang="zh-CN" altLang="en-US" sz="4800" b="1">
                <a:sym typeface="+mn-ea"/>
              </a:rPr>
              <a:t>四、</a:t>
            </a:r>
            <a:r>
              <a:rPr lang="zh-CN" altLang="en-US" sz="6000" b="1">
                <a:solidFill>
                  <a:srgbClr val="FF0000"/>
                </a:solidFill>
                <a:sym typeface="+mn-ea"/>
              </a:rPr>
              <a:t>竟背：</a:t>
            </a:r>
            <a:endParaRPr lang="zh-CN" altLang="en-US" sz="6000" b="1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672080" y="1281430"/>
            <a:ext cx="8204200" cy="4695190"/>
          </a:xfrm>
        </p:spPr>
        <p:txBody>
          <a:bodyPr>
            <a:normAutofit/>
          </a:bodyPr>
          <a:p>
            <a:pPr>
              <a:lnSpc>
                <a:spcPct val="110000"/>
              </a:lnSpc>
            </a:pPr>
            <a:r>
              <a:rPr lang="zh-CN" altLang="en-US" sz="4400" b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君问……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，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  <a:r>
              <a:rPr lang="zh-CN" altLang="en-US" sz="4400" b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……秋池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。 </a:t>
            </a:r>
            <a:endParaRPr lang="zh-CN" altLang="en-US" sz="44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>
              <a:lnSpc>
                <a:spcPct val="110000"/>
              </a:lnSpc>
            </a:pPr>
            <a:endParaRPr lang="zh-CN" altLang="en-US" sz="48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4400" b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何当……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， 却话</a:t>
            </a:r>
            <a:r>
              <a:rPr lang="zh-CN" altLang="en-US" sz="4400" b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……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。</a:t>
            </a:r>
            <a:endParaRPr lang="zh-CN" altLang="en-US" sz="44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>
              <a:lnSpc>
                <a:spcPct val="110000"/>
              </a:lnSpc>
            </a:pPr>
            <a:endParaRPr lang="zh-CN" altLang="en-US" sz="36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40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3.</a:t>
            </a:r>
            <a:r>
              <a:rPr lang="zh-CN" altLang="en-US" sz="40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你觉得这首诗的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风格</a:t>
            </a:r>
            <a:r>
              <a:rPr lang="zh-CN" altLang="en-US" sz="40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是什么？</a:t>
            </a:r>
            <a:endParaRPr lang="zh-CN" altLang="en-US" sz="40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87630"/>
            <a:ext cx="10515600" cy="1325563"/>
          </a:xfrm>
        </p:spPr>
        <p:txBody>
          <a:bodyPr>
            <a:normAutofit/>
          </a:bodyPr>
          <a:p>
            <a:r>
              <a:rPr lang="zh-CN" altLang="en-US" sz="6000" b="1">
                <a:solidFill>
                  <a:srgbClr val="FF0000"/>
                </a:solidFill>
                <a:sym typeface="+mn-ea"/>
              </a:rPr>
              <a:t>拓展阅读：</a:t>
            </a:r>
            <a:r>
              <a:rPr lang="zh-CN" altLang="en-US" sz="3600" b="1">
                <a:solidFill>
                  <a:srgbClr val="FF0000"/>
                </a:solidFill>
                <a:sym typeface="+mn-ea"/>
              </a:rPr>
              <a:t>根据</a:t>
            </a:r>
            <a:r>
              <a:rPr lang="zh-CN" altLang="en-US" sz="48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风格</a:t>
            </a:r>
            <a:r>
              <a:rPr lang="zh-CN" altLang="en-US" sz="3600" b="1">
                <a:solidFill>
                  <a:srgbClr val="FF0000"/>
                </a:solidFill>
                <a:sym typeface="+mn-ea"/>
              </a:rPr>
              <a:t>猜猜诗</a:t>
            </a:r>
            <a:r>
              <a:rPr lang="zh-CN" altLang="en-US" sz="48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作者</a:t>
            </a:r>
            <a:endParaRPr lang="zh-CN" altLang="en-US" sz="48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358265" y="1413510"/>
            <a:ext cx="9476105" cy="5098415"/>
          </a:xfrm>
        </p:spPr>
        <p:txBody>
          <a:bodyPr>
            <a:normAutofit fontScale="90000"/>
          </a:bodyPr>
          <a:p>
            <a:pPr algn="ctr">
              <a:lnSpc>
                <a:spcPct val="110000"/>
              </a:lnSpc>
            </a:pPr>
            <a:r>
              <a:rPr lang="zh-CN" altLang="en-US" sz="4400" b="1">
                <a:solidFill>
                  <a:srgbClr val="0000CC"/>
                </a:solidFill>
              </a:rPr>
              <a:t>《玄都观桃花》</a:t>
            </a:r>
            <a:endParaRPr lang="zh-CN" altLang="en-US" sz="4400" b="1">
              <a:solidFill>
                <a:srgbClr val="0000CC"/>
              </a:solidFill>
            </a:endParaRPr>
          </a:p>
          <a:p>
            <a:pPr>
              <a:lnSpc>
                <a:spcPct val="110000"/>
              </a:lnSpc>
            </a:pPr>
            <a:r>
              <a:rPr lang="zh-CN" altLang="en-US" sz="48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紫陌红尘拂面来，无人不道看花回。</a:t>
            </a:r>
            <a:endParaRPr lang="zh-CN" altLang="en-US" sz="48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48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玄都观里桃千树，尽是刘郎去后栽。</a:t>
            </a:r>
            <a:endParaRPr lang="zh-CN" altLang="en-US" sz="48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algn="ctr">
              <a:lnSpc>
                <a:spcPct val="110000"/>
              </a:lnSpc>
            </a:pPr>
            <a:r>
              <a:rPr lang="zh-CN" altLang="en-US" sz="4400" b="1">
                <a:solidFill>
                  <a:srgbClr val="0000CC"/>
                </a:solidFill>
              </a:rPr>
              <a:t>《再游玄都观》</a:t>
            </a:r>
            <a:endParaRPr lang="zh-CN" altLang="en-US" sz="4400" b="1">
              <a:solidFill>
                <a:srgbClr val="0000CC"/>
              </a:solidFill>
            </a:endParaRPr>
          </a:p>
          <a:p>
            <a:pPr>
              <a:lnSpc>
                <a:spcPct val="110000"/>
              </a:lnSpc>
            </a:pPr>
            <a:r>
              <a:rPr lang="zh-CN" altLang="en-US" sz="48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百亩庭中半是苔，桃花净尽菜花开。</a:t>
            </a:r>
            <a:endParaRPr lang="zh-CN" altLang="en-US" sz="48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48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种桃道士归何处？前度刘郎今又来。</a:t>
            </a:r>
            <a:endParaRPr lang="zh-CN" altLang="en-US" sz="48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>
              <a:lnSpc>
                <a:spcPct val="110000"/>
              </a:lnSpc>
            </a:pPr>
            <a:endParaRPr lang="zh-CN" altLang="en-US" sz="48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>
              <a:lnSpc>
                <a:spcPct val="110000"/>
              </a:lnSpc>
            </a:pPr>
            <a:endParaRPr lang="zh-CN" altLang="en-US" sz="4400" b="1">
              <a:solidFill>
                <a:srgbClr val="00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87630"/>
            <a:ext cx="10515600" cy="1325563"/>
          </a:xfrm>
        </p:spPr>
        <p:txBody>
          <a:bodyPr>
            <a:normAutofit/>
          </a:bodyPr>
          <a:p>
            <a:r>
              <a:rPr lang="zh-CN" altLang="en-US" sz="6000" b="1">
                <a:solidFill>
                  <a:srgbClr val="FF0000"/>
                </a:solidFill>
                <a:sym typeface="+mn-ea"/>
              </a:rPr>
              <a:t>拓展阅读：</a:t>
            </a:r>
            <a:r>
              <a:rPr lang="zh-CN" altLang="en-US" sz="3600" b="1">
                <a:solidFill>
                  <a:srgbClr val="FF0000"/>
                </a:solidFill>
                <a:sym typeface="+mn-ea"/>
              </a:rPr>
              <a:t>根据</a:t>
            </a:r>
            <a:r>
              <a:rPr lang="zh-CN" altLang="en-US" sz="48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风格</a:t>
            </a:r>
            <a:r>
              <a:rPr lang="zh-CN" altLang="en-US" sz="3600" b="1">
                <a:solidFill>
                  <a:srgbClr val="FF0000"/>
                </a:solidFill>
                <a:sym typeface="+mn-ea"/>
              </a:rPr>
              <a:t>猜猜诗</a:t>
            </a:r>
            <a:r>
              <a:rPr lang="zh-CN" altLang="en-US" sz="48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作者</a:t>
            </a:r>
            <a:endParaRPr lang="zh-CN" altLang="en-US" sz="48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358265" y="1413510"/>
            <a:ext cx="9476105" cy="5098415"/>
          </a:xfrm>
        </p:spPr>
        <p:txBody>
          <a:bodyPr>
            <a:normAutofit fontScale="90000"/>
          </a:bodyPr>
          <a:p>
            <a:pPr algn="ctr">
              <a:lnSpc>
                <a:spcPct val="110000"/>
              </a:lnSpc>
            </a:pPr>
            <a:r>
              <a:rPr lang="zh-CN" altLang="en-US" sz="4400" b="1">
                <a:solidFill>
                  <a:srgbClr val="0000CC"/>
                </a:solidFill>
              </a:rPr>
              <a:t>《无题》</a:t>
            </a:r>
            <a:endParaRPr lang="zh-CN" altLang="en-US" sz="4400" b="1">
              <a:solidFill>
                <a:srgbClr val="0000CC"/>
              </a:solidFill>
            </a:endParaRPr>
          </a:p>
          <a:p>
            <a:pPr>
              <a:lnSpc>
                <a:spcPct val="110000"/>
              </a:lnSpc>
            </a:pPr>
            <a:r>
              <a:rPr lang="zh-CN" altLang="en-US" sz="48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相见时难别亦难，东风无力百花残。</a:t>
            </a:r>
            <a:endParaRPr lang="zh-CN" altLang="en-US" sz="48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48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春蚕到死丝方尽，蜡炬成灰泪始干。</a:t>
            </a:r>
            <a:endParaRPr lang="zh-CN" altLang="en-US" sz="48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48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晓镜但愁云鬓改，夜吟应觉月光寒。</a:t>
            </a:r>
            <a:endParaRPr lang="zh-CN" altLang="en-US" sz="48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48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蓬山此去无多路，青鸟殷勤为探看。</a:t>
            </a:r>
            <a:endParaRPr lang="zh-CN" altLang="en-US" sz="48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>
              <a:lnSpc>
                <a:spcPct val="110000"/>
              </a:lnSpc>
            </a:pPr>
            <a:endParaRPr lang="zh-CN" altLang="en-US" sz="48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>
              <a:lnSpc>
                <a:spcPct val="110000"/>
              </a:lnSpc>
            </a:pPr>
            <a:endParaRPr lang="zh-CN" altLang="en-US" sz="4400" b="1">
              <a:solidFill>
                <a:srgbClr val="00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87630"/>
            <a:ext cx="10515600" cy="1325563"/>
          </a:xfrm>
        </p:spPr>
        <p:txBody>
          <a:bodyPr>
            <a:normAutofit/>
          </a:bodyPr>
          <a:p>
            <a:r>
              <a:rPr lang="zh-CN" altLang="en-US" sz="6000" b="1">
                <a:solidFill>
                  <a:srgbClr val="FF0000"/>
                </a:solidFill>
                <a:sym typeface="+mn-ea"/>
              </a:rPr>
              <a:t>拓展阅读：</a:t>
            </a:r>
            <a:r>
              <a:rPr lang="zh-CN" altLang="en-US" sz="3600" b="1">
                <a:solidFill>
                  <a:srgbClr val="FF0000"/>
                </a:solidFill>
                <a:sym typeface="+mn-ea"/>
              </a:rPr>
              <a:t>根据</a:t>
            </a:r>
            <a:r>
              <a:rPr lang="zh-CN" altLang="en-US" sz="48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风格</a:t>
            </a:r>
            <a:r>
              <a:rPr lang="zh-CN" altLang="en-US" sz="3600" b="1">
                <a:solidFill>
                  <a:srgbClr val="FF0000"/>
                </a:solidFill>
                <a:sym typeface="+mn-ea"/>
              </a:rPr>
              <a:t>猜猜诗</a:t>
            </a:r>
            <a:r>
              <a:rPr lang="zh-CN" altLang="en-US" sz="48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作者</a:t>
            </a:r>
            <a:endParaRPr lang="zh-CN" altLang="en-US" sz="48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22985" y="1413510"/>
            <a:ext cx="10028555" cy="5098415"/>
          </a:xfrm>
        </p:spPr>
        <p:txBody>
          <a:bodyPr>
            <a:normAutofit/>
          </a:bodyPr>
          <a:p>
            <a:pPr algn="ctr">
              <a:lnSpc>
                <a:spcPct val="110000"/>
              </a:lnSpc>
            </a:pPr>
            <a:r>
              <a:rPr lang="zh-CN" altLang="en-US" sz="4400" b="1">
                <a:solidFill>
                  <a:srgbClr val="0000CC"/>
                </a:solidFill>
              </a:rPr>
              <a:t>《无题》</a:t>
            </a:r>
            <a:endParaRPr lang="zh-CN" altLang="en-US" sz="4400" b="1">
              <a:solidFill>
                <a:srgbClr val="0000CC"/>
              </a:solidFill>
            </a:endParaRPr>
          </a:p>
          <a:p>
            <a:pPr>
              <a:lnSpc>
                <a:spcPct val="110000"/>
              </a:lnSpc>
            </a:pPr>
            <a:r>
              <a:rPr lang="zh-CN" altLang="en-US" sz="48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昨夜星辰昨夜风，画楼西畔桂堂东。身无彩凤双飞翼，心有灵犀一点通。 隔座送钩春酒暖，分曹射覆蜡灯红。嗟余听鼓应官去，走马兰台类转蓬。</a:t>
            </a:r>
            <a:endParaRPr lang="zh-CN" altLang="en-US" sz="48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>
              <a:lnSpc>
                <a:spcPct val="110000"/>
              </a:lnSpc>
            </a:pPr>
            <a:endParaRPr lang="zh-CN" altLang="en-US" sz="4400" b="1">
              <a:solidFill>
                <a:srgbClr val="00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064000" y="1960245"/>
            <a:ext cx="3858260" cy="1325880"/>
          </a:xfrm>
        </p:spPr>
        <p:txBody>
          <a:bodyPr/>
          <a:p>
            <a:r>
              <a:rPr lang="zh-CN" altLang="en-US" sz="6000" b="1">
                <a:solidFill>
                  <a:schemeClr val="tx1"/>
                </a:solidFill>
              </a:rPr>
              <a:t>第二课时</a:t>
            </a:r>
            <a:endParaRPr lang="zh-CN" altLang="en-US" sz="6000" b="1">
              <a:solidFill>
                <a:schemeClr val="tx1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0330" y="1544320"/>
            <a:ext cx="11991340" cy="4351655"/>
          </a:xfrm>
        </p:spPr>
        <p:txBody>
          <a:bodyPr>
            <a:normAutofit lnSpcReduction="20000"/>
          </a:bodyPr>
          <a:p>
            <a:endParaRPr lang="zh-CN" altLang="en-US" sz="4000" b="1">
              <a:solidFill>
                <a:srgbClr val="00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z="6000" b="1">
                <a:solidFill>
                  <a:schemeClr val="tx1"/>
                </a:solidFill>
              </a:rPr>
              <a:t>作业</a:t>
            </a:r>
            <a:r>
              <a:rPr lang="zh-CN" altLang="en-US" b="1">
                <a:solidFill>
                  <a:schemeClr val="tx1"/>
                </a:solidFill>
              </a:rPr>
              <a:t>安排</a:t>
            </a:r>
            <a:r>
              <a:rPr lang="zh-CN" altLang="en-US" sz="6000" b="1">
                <a:solidFill>
                  <a:schemeClr val="tx1"/>
                </a:solidFill>
              </a:rPr>
              <a:t>：</a:t>
            </a:r>
            <a:r>
              <a:rPr lang="en-US" altLang="zh-CN" sz="6000" b="1">
                <a:solidFill>
                  <a:schemeClr val="tx1"/>
                </a:solidFill>
              </a:rPr>
              <a:t>7</a:t>
            </a:r>
            <a:r>
              <a:rPr lang="zh-CN" altLang="en-US" sz="6000" b="1">
                <a:solidFill>
                  <a:schemeClr val="tx1"/>
                </a:solidFill>
              </a:rPr>
              <a:t>、</a:t>
            </a:r>
            <a:r>
              <a:rPr lang="en-US" altLang="zh-CN" sz="6000" b="1">
                <a:solidFill>
                  <a:schemeClr val="tx1"/>
                </a:solidFill>
              </a:rPr>
              <a:t>8</a:t>
            </a:r>
            <a:r>
              <a:rPr lang="zh-CN" altLang="en-US" sz="6000" b="1">
                <a:solidFill>
                  <a:schemeClr val="tx1"/>
                </a:solidFill>
              </a:rPr>
              <a:t>班</a:t>
            </a:r>
            <a:endParaRPr lang="zh-CN" altLang="en-US" sz="6000" b="1">
              <a:solidFill>
                <a:schemeClr val="tx1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44500" y="1958975"/>
            <a:ext cx="11302365" cy="4351655"/>
          </a:xfrm>
        </p:spPr>
        <p:txBody>
          <a:bodyPr/>
          <a:p>
            <a:r>
              <a:rPr lang="en-US" altLang="zh-CN" sz="4000" b="1">
                <a:solidFill>
                  <a:srgbClr val="0000CC"/>
                </a:solidFill>
              </a:rPr>
              <a:t>1.</a:t>
            </a:r>
            <a:r>
              <a:rPr lang="zh-CN" altLang="en-US" sz="48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背诵</a:t>
            </a:r>
            <a:r>
              <a:rPr lang="zh-CN" altLang="en-US" sz="4000" b="1">
                <a:solidFill>
                  <a:srgbClr val="0000CC"/>
                </a:solidFill>
              </a:rPr>
              <a:t>课文</a:t>
            </a:r>
            <a:r>
              <a:rPr lang="zh-CN" altLang="en-US" sz="48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诗二首</a:t>
            </a:r>
            <a:r>
              <a:rPr lang="zh-CN" altLang="en-US" sz="4000" b="1">
                <a:solidFill>
                  <a:srgbClr val="0000CC"/>
                </a:solidFill>
              </a:rPr>
              <a:t>。</a:t>
            </a:r>
            <a:endParaRPr lang="zh-CN" altLang="en-US" sz="4000" b="1">
              <a:solidFill>
                <a:srgbClr val="0000CC"/>
              </a:solidFill>
            </a:endParaRPr>
          </a:p>
          <a:p>
            <a:endParaRPr lang="zh-CN" altLang="en-US" sz="4400" b="1">
              <a:solidFill>
                <a:srgbClr val="0000CC"/>
              </a:solidFill>
            </a:endParaRPr>
          </a:p>
          <a:p>
            <a:r>
              <a:rPr lang="en-US" altLang="zh-CN" sz="4000" b="1">
                <a:solidFill>
                  <a:srgbClr val="0000CC"/>
                </a:solidFill>
              </a:rPr>
              <a:t>2.</a:t>
            </a:r>
            <a:r>
              <a:rPr lang="zh-CN" altLang="en-US" sz="4000" b="1">
                <a:solidFill>
                  <a:srgbClr val="0000CC"/>
                </a:solidFill>
              </a:rPr>
              <a:t>《阅读感悟》第</a:t>
            </a:r>
            <a:r>
              <a:rPr lang="en-US" altLang="zh-CN" sz="4000" b="1">
                <a:solidFill>
                  <a:srgbClr val="0000CC"/>
                </a:solidFill>
              </a:rPr>
              <a:t>81</a:t>
            </a:r>
            <a:r>
              <a:rPr lang="zh-CN" altLang="en-US" sz="4000" b="1">
                <a:solidFill>
                  <a:srgbClr val="0000CC"/>
                </a:solidFill>
              </a:rPr>
              <a:t>、</a:t>
            </a:r>
            <a:r>
              <a:rPr lang="en-US" altLang="zh-CN" sz="4000" b="1">
                <a:solidFill>
                  <a:srgbClr val="0000CC"/>
                </a:solidFill>
              </a:rPr>
              <a:t>82</a:t>
            </a:r>
            <a:r>
              <a:rPr lang="zh-CN" altLang="en-US" sz="4000" b="1">
                <a:solidFill>
                  <a:srgbClr val="0000CC"/>
                </a:solidFill>
              </a:rPr>
              <a:t>页</a:t>
            </a:r>
            <a:endParaRPr lang="zh-CN" altLang="en-US" sz="4000" b="1">
              <a:solidFill>
                <a:srgbClr val="0000CC"/>
              </a:solidFill>
            </a:endParaRPr>
          </a:p>
          <a:p>
            <a:r>
              <a:rPr lang="zh-CN" altLang="en-US" sz="4000" b="1">
                <a:solidFill>
                  <a:srgbClr val="0000CC"/>
                </a:solidFill>
              </a:rPr>
              <a:t>                                          </a:t>
            </a:r>
            <a:r>
              <a:rPr lang="zh-CN" altLang="en-US" sz="5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基础识记 整体感悟</a:t>
            </a:r>
            <a:endParaRPr lang="zh-CN" altLang="en-US" sz="54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endParaRPr lang="zh-CN" altLang="en-US" sz="4000" b="1">
              <a:solidFill>
                <a:srgbClr val="0000CC"/>
              </a:solidFill>
            </a:endParaRPr>
          </a:p>
          <a:p>
            <a:endParaRPr lang="zh-CN" altLang="en-US" sz="3600" b="1">
              <a:solidFill>
                <a:srgbClr val="0000CC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z="6000" b="1">
                <a:solidFill>
                  <a:schemeClr val="tx1"/>
                </a:solidFill>
              </a:rPr>
              <a:t>作业</a:t>
            </a:r>
            <a:r>
              <a:rPr lang="zh-CN" altLang="en-US" b="1">
                <a:solidFill>
                  <a:schemeClr val="tx1"/>
                </a:solidFill>
              </a:rPr>
              <a:t>安排</a:t>
            </a:r>
            <a:r>
              <a:rPr lang="zh-CN" altLang="en-US" sz="6000" b="1">
                <a:solidFill>
                  <a:schemeClr val="tx1"/>
                </a:solidFill>
              </a:rPr>
              <a:t>：</a:t>
            </a:r>
            <a:endParaRPr lang="zh-CN" altLang="en-US" sz="6000" b="1">
              <a:solidFill>
                <a:schemeClr val="tx1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44500" y="1958975"/>
            <a:ext cx="11302365" cy="4351655"/>
          </a:xfrm>
        </p:spPr>
        <p:txBody>
          <a:bodyPr/>
          <a:p>
            <a:r>
              <a:rPr lang="en-US" altLang="zh-CN" sz="4000" b="1">
                <a:solidFill>
                  <a:srgbClr val="0000CC"/>
                </a:solidFill>
              </a:rPr>
              <a:t>1.</a:t>
            </a:r>
            <a:r>
              <a:rPr lang="zh-CN" altLang="en-US" sz="48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背诵</a:t>
            </a:r>
            <a:r>
              <a:rPr lang="zh-CN" altLang="en-US" sz="4000" b="1">
                <a:solidFill>
                  <a:srgbClr val="0000CC"/>
                </a:solidFill>
              </a:rPr>
              <a:t>课文</a:t>
            </a:r>
            <a:r>
              <a:rPr lang="zh-CN" altLang="en-US" sz="48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诗二首</a:t>
            </a:r>
            <a:r>
              <a:rPr lang="zh-CN" altLang="en-US" sz="4000" b="1">
                <a:solidFill>
                  <a:srgbClr val="0000CC"/>
                </a:solidFill>
              </a:rPr>
              <a:t>。</a:t>
            </a:r>
            <a:endParaRPr lang="zh-CN" altLang="en-US" sz="4000" b="1">
              <a:solidFill>
                <a:srgbClr val="0000CC"/>
              </a:solidFill>
            </a:endParaRPr>
          </a:p>
          <a:p>
            <a:endParaRPr lang="zh-CN" altLang="en-US" sz="4400" b="1">
              <a:solidFill>
                <a:srgbClr val="0000CC"/>
              </a:solidFill>
            </a:endParaRPr>
          </a:p>
          <a:p>
            <a:r>
              <a:rPr lang="en-US" altLang="zh-CN" sz="4000" b="1">
                <a:solidFill>
                  <a:srgbClr val="0000CC"/>
                </a:solidFill>
              </a:rPr>
              <a:t>2.</a:t>
            </a:r>
            <a:r>
              <a:rPr lang="zh-CN" altLang="en-US" sz="4000" b="1">
                <a:solidFill>
                  <a:srgbClr val="0000CC"/>
                </a:solidFill>
              </a:rPr>
              <a:t>《阅读感悟》第</a:t>
            </a:r>
            <a:r>
              <a:rPr lang="en-US" altLang="zh-CN" sz="4000" b="1">
                <a:solidFill>
                  <a:srgbClr val="0000CC"/>
                </a:solidFill>
              </a:rPr>
              <a:t>79</a:t>
            </a:r>
            <a:r>
              <a:rPr lang="zh-CN" altLang="en-US" sz="4000" b="1">
                <a:solidFill>
                  <a:srgbClr val="0000CC"/>
                </a:solidFill>
              </a:rPr>
              <a:t>页</a:t>
            </a:r>
            <a:endParaRPr lang="zh-CN" altLang="en-US" sz="4000" b="1">
              <a:solidFill>
                <a:srgbClr val="0000CC"/>
              </a:solidFill>
            </a:endParaRPr>
          </a:p>
          <a:p>
            <a:r>
              <a:rPr lang="zh-CN" altLang="en-US" sz="4000" b="1">
                <a:solidFill>
                  <a:srgbClr val="0000CC"/>
                </a:solidFill>
              </a:rPr>
              <a:t>                                          </a:t>
            </a:r>
            <a:r>
              <a:rPr lang="zh-CN" altLang="en-US" sz="5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整体感悟 问题探究</a:t>
            </a:r>
            <a:endParaRPr lang="zh-CN" altLang="en-US" sz="66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endParaRPr lang="zh-CN" altLang="en-US" sz="4000" b="1">
              <a:solidFill>
                <a:srgbClr val="0000CC"/>
              </a:solidFill>
            </a:endParaRPr>
          </a:p>
          <a:p>
            <a:endParaRPr lang="zh-CN" altLang="en-US" sz="3600" b="1">
              <a:solidFill>
                <a:srgbClr val="0000CC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218440"/>
            <a:ext cx="10515600" cy="1325563"/>
          </a:xfrm>
        </p:spPr>
        <p:txBody>
          <a:bodyPr/>
          <a:p>
            <a:r>
              <a:rPr lang="zh-CN" altLang="en-US" sz="4000" b="1">
                <a:solidFill>
                  <a:schemeClr val="tx1"/>
                </a:solidFill>
              </a:rPr>
              <a:t>一、梳理</a:t>
            </a:r>
            <a:r>
              <a:rPr lang="zh-CN" altLang="en-US" sz="6000" b="1">
                <a:solidFill>
                  <a:srgbClr val="FF0000"/>
                </a:solidFill>
              </a:rPr>
              <a:t>重点字词</a:t>
            </a:r>
            <a:r>
              <a:rPr lang="zh-CN" altLang="en-US" sz="6000" b="1">
                <a:solidFill>
                  <a:schemeClr val="tx1"/>
                </a:solidFill>
              </a:rPr>
              <a:t>，</a:t>
            </a:r>
            <a:r>
              <a:rPr lang="zh-CN" altLang="en-US" sz="4000" b="1">
                <a:solidFill>
                  <a:schemeClr val="tx1"/>
                </a:solidFill>
              </a:rPr>
              <a:t>解读其</a:t>
            </a:r>
            <a:r>
              <a:rPr lang="zh-CN" altLang="en-US" sz="6000" b="1">
                <a:solidFill>
                  <a:srgbClr val="FF0000"/>
                </a:solidFill>
              </a:rPr>
              <a:t>含义</a:t>
            </a:r>
            <a:r>
              <a:rPr lang="zh-CN" altLang="en-US" sz="6000" b="1">
                <a:solidFill>
                  <a:schemeClr val="tx1"/>
                </a:solidFill>
              </a:rPr>
              <a:t>：</a:t>
            </a:r>
            <a:endParaRPr lang="zh-CN" altLang="en-US" sz="6000" b="1">
              <a:solidFill>
                <a:schemeClr val="tx1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0330" y="1673225"/>
            <a:ext cx="11991340" cy="5022215"/>
          </a:xfrm>
        </p:spPr>
        <p:txBody>
          <a:bodyPr>
            <a:normAutofit fontScale="90000" lnSpcReduction="20000"/>
          </a:bodyPr>
          <a:p>
            <a:r>
              <a:rPr lang="en-US" altLang="zh-CN" sz="4400" b="1">
                <a:solidFill>
                  <a:srgbClr val="0000CC"/>
                </a:solidFill>
              </a:rPr>
              <a:t>1.</a:t>
            </a:r>
            <a:r>
              <a:rPr lang="zh-CN" altLang="en-US" sz="4400" b="1">
                <a:solidFill>
                  <a:srgbClr val="0000CC"/>
                </a:solidFill>
              </a:rPr>
              <a:t>僵卧：</a:t>
            </a:r>
            <a:endParaRPr lang="zh-CN" altLang="en-US" sz="4400" b="1">
              <a:solidFill>
                <a:srgbClr val="0000CC"/>
              </a:solidFill>
            </a:endParaRPr>
          </a:p>
          <a:p>
            <a:endParaRPr lang="en-US" altLang="zh-CN" sz="3600" b="1">
              <a:solidFill>
                <a:srgbClr val="0000CC"/>
              </a:solidFill>
            </a:endParaRPr>
          </a:p>
          <a:p>
            <a:r>
              <a:rPr lang="en-US" altLang="zh-CN" sz="4400" b="1">
                <a:solidFill>
                  <a:srgbClr val="0000CC"/>
                </a:solidFill>
              </a:rPr>
              <a:t>2.</a:t>
            </a:r>
            <a:r>
              <a:rPr lang="zh-CN" altLang="en-US" sz="4400" b="1">
                <a:solidFill>
                  <a:srgbClr val="0000CC"/>
                </a:solidFill>
              </a:rPr>
              <a:t>不自</a:t>
            </a:r>
            <a:r>
              <a:rPr lang="zh-CN" altLang="en-US" sz="4400" b="1" u="sng">
                <a:solidFill>
                  <a:srgbClr val="0000CC"/>
                </a:solidFill>
              </a:rPr>
              <a:t>哀</a:t>
            </a:r>
            <a:r>
              <a:rPr lang="zh-CN" altLang="en-US" sz="4400" b="1">
                <a:solidFill>
                  <a:srgbClr val="0000CC"/>
                </a:solidFill>
              </a:rPr>
              <a:t>：</a:t>
            </a:r>
            <a:endParaRPr lang="zh-CN" altLang="en-US" sz="4400" b="1">
              <a:solidFill>
                <a:srgbClr val="0000CC"/>
              </a:solidFill>
            </a:endParaRPr>
          </a:p>
          <a:p>
            <a:endParaRPr lang="en-US" altLang="zh-CN" sz="3600" b="1">
              <a:solidFill>
                <a:srgbClr val="0000CC"/>
              </a:solidFill>
            </a:endParaRPr>
          </a:p>
          <a:p>
            <a:r>
              <a:rPr lang="en-US" altLang="zh-CN" sz="4400" b="1">
                <a:solidFill>
                  <a:srgbClr val="0000CC"/>
                </a:solidFill>
              </a:rPr>
              <a:t>3.</a:t>
            </a:r>
            <a:r>
              <a:rPr lang="zh-CN" altLang="en-US" sz="4400" b="1">
                <a:solidFill>
                  <a:srgbClr val="0000CC"/>
                </a:solidFill>
              </a:rPr>
              <a:t>戍</a:t>
            </a:r>
            <a:r>
              <a:rPr lang="zh-CN" altLang="en-US" sz="4400" b="1" u="sng">
                <a:solidFill>
                  <a:srgbClr val="0000CC"/>
                </a:solidFill>
              </a:rPr>
              <a:t>轮台</a:t>
            </a:r>
            <a:r>
              <a:rPr lang="zh-CN" altLang="en-US" sz="4400" b="1">
                <a:solidFill>
                  <a:srgbClr val="0000CC"/>
                </a:solidFill>
              </a:rPr>
              <a:t>：</a:t>
            </a:r>
            <a:endParaRPr lang="zh-CN" altLang="en-US" sz="4400" b="1">
              <a:solidFill>
                <a:srgbClr val="0000CC"/>
              </a:solidFill>
            </a:endParaRPr>
          </a:p>
          <a:p>
            <a:endParaRPr lang="en-US" altLang="zh-CN" sz="3600" b="1">
              <a:solidFill>
                <a:srgbClr val="0000CC"/>
              </a:solidFill>
            </a:endParaRPr>
          </a:p>
          <a:p>
            <a:r>
              <a:rPr lang="en-US" altLang="zh-CN" sz="4000" b="1">
                <a:solidFill>
                  <a:srgbClr val="0000CC"/>
                </a:solidFill>
              </a:rPr>
              <a:t>4.</a:t>
            </a:r>
            <a:r>
              <a:rPr lang="zh-CN" altLang="en-US" sz="4000" b="1">
                <a:solidFill>
                  <a:srgbClr val="0000CC"/>
                </a:solidFill>
              </a:rPr>
              <a:t>夜阑：</a:t>
            </a:r>
            <a:endParaRPr lang="zh-CN" altLang="en-US" sz="4000" b="1">
              <a:solidFill>
                <a:srgbClr val="0000CC"/>
              </a:solidFill>
            </a:endParaRPr>
          </a:p>
          <a:p>
            <a:endParaRPr lang="zh-CN" altLang="en-US" sz="4000" b="1">
              <a:solidFill>
                <a:srgbClr val="0000CC"/>
              </a:solidFill>
            </a:endParaRPr>
          </a:p>
          <a:p>
            <a:r>
              <a:rPr lang="en-US" altLang="zh-CN" sz="4000" b="1">
                <a:solidFill>
                  <a:srgbClr val="0000CC"/>
                </a:solidFill>
              </a:rPr>
              <a:t>5.</a:t>
            </a:r>
            <a:r>
              <a:rPr lang="zh-CN" altLang="en-US" sz="4000" b="1">
                <a:solidFill>
                  <a:srgbClr val="0000CC"/>
                </a:solidFill>
              </a:rPr>
              <a:t>铁马：                                     </a:t>
            </a:r>
            <a:r>
              <a:rPr lang="zh-CN" altLang="en-US" sz="4000" b="1">
                <a:solidFill>
                  <a:srgbClr val="0000CC"/>
                </a:solidFill>
                <a:sym typeface="+mn-ea"/>
              </a:rPr>
              <a:t>冰河：</a:t>
            </a:r>
            <a:endParaRPr lang="zh-CN" altLang="en-US" sz="4000" b="1">
              <a:solidFill>
                <a:srgbClr val="0000CC"/>
              </a:solidFill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703830" y="1544320"/>
            <a:ext cx="5288280" cy="70104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躺卧不起，形容老病。</a:t>
            </a:r>
            <a:endParaRPr lang="zh-CN" altLang="en-US" sz="40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407920" y="2593975"/>
            <a:ext cx="9683115" cy="7010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“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不哀自</a:t>
            </a:r>
            <a:r>
              <a:rPr lang="en-US" altLang="zh-CN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”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的倒装  不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为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自己老病而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哀愁</a:t>
            </a:r>
            <a:endParaRPr lang="zh-CN" altLang="en-US" sz="4000" b="1" u="sng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214370" y="3604895"/>
            <a:ext cx="2225040" cy="70104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戍守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边关</a:t>
            </a:r>
            <a:endParaRPr lang="zh-CN" altLang="en-US" sz="4000" b="1" u="sng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407285" y="4568825"/>
            <a:ext cx="8565515" cy="7010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夜深，夜将尽</a:t>
            </a:r>
            <a:endParaRPr lang="zh-CN" altLang="en-US" sz="40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903730" y="5602605"/>
            <a:ext cx="3941445" cy="7010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披着铁甲的战马</a:t>
            </a:r>
            <a:endParaRPr lang="zh-CN" altLang="en-US" sz="40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379335" y="5602605"/>
            <a:ext cx="3401060" cy="7010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结了冰的河流</a:t>
            </a:r>
            <a:endParaRPr lang="zh-CN" altLang="en-US" sz="40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107315"/>
            <a:ext cx="10515600" cy="1325563"/>
          </a:xfrm>
        </p:spPr>
        <p:txBody>
          <a:bodyPr/>
          <a:p>
            <a:r>
              <a:rPr lang="zh-CN" altLang="en-US" sz="4000" b="1">
                <a:solidFill>
                  <a:schemeClr val="tx1"/>
                </a:solidFill>
              </a:rPr>
              <a:t>二、抓住</a:t>
            </a:r>
            <a:r>
              <a:rPr lang="zh-CN" altLang="en-US" sz="6000" b="1">
                <a:solidFill>
                  <a:srgbClr val="FF0000"/>
                </a:solidFill>
              </a:rPr>
              <a:t>题目，</a:t>
            </a:r>
            <a:r>
              <a:rPr lang="zh-CN" altLang="en-US" sz="4000" b="1">
                <a:solidFill>
                  <a:schemeClr val="tx1"/>
                </a:solidFill>
              </a:rPr>
              <a:t>解读</a:t>
            </a:r>
            <a:r>
              <a:rPr lang="zh-CN" altLang="en-US" sz="6000" b="1">
                <a:solidFill>
                  <a:srgbClr val="FF0000"/>
                </a:solidFill>
              </a:rPr>
              <a:t>诗文：</a:t>
            </a:r>
            <a:endParaRPr lang="zh-CN" altLang="en-US" sz="6000" b="1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400" y="1304290"/>
            <a:ext cx="12141200" cy="4932045"/>
          </a:xfrm>
        </p:spPr>
        <p:txBody>
          <a:bodyPr>
            <a:normAutofit/>
          </a:bodyPr>
          <a:p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思考：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诗题</a:t>
            </a:r>
            <a:r>
              <a:rPr lang="en-US" altLang="zh-CN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“</a:t>
            </a:r>
            <a:r>
              <a:rPr lang="zh-CN" altLang="en-US" sz="4400" b="1" u="sng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十一月四日风雨大作</a:t>
            </a:r>
            <a:r>
              <a:rPr lang="en-US" altLang="zh-CN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”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给了我们哪些</a:t>
            </a:r>
            <a:r>
              <a:rPr lang="zh-CN" altLang="en-US" sz="4400" b="1" u="sng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信息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？</a:t>
            </a:r>
            <a:endParaRPr lang="zh-CN" altLang="en-US" sz="44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r>
              <a:rPr lang="zh-CN" altLang="en-US" sz="1800" b="1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在</a:t>
            </a:r>
            <a:endParaRPr lang="zh-CN" altLang="en-US" sz="1800" b="1">
              <a:solidFill>
                <a:schemeClr val="bg1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4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——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十一月四日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：时间（寒冬、寒冷的冬天）</a:t>
            </a:r>
            <a:endParaRPr lang="zh-CN" altLang="en-US" sz="44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4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——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风雨大作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：天气</a:t>
            </a:r>
            <a:endParaRPr lang="zh-CN" altLang="en-US" sz="44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>
              <a:lnSpc>
                <a:spcPct val="110000"/>
              </a:lnSpc>
            </a:pPr>
            <a:endParaRPr lang="zh-CN" altLang="en-US" sz="44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72085" y="4803775"/>
            <a:ext cx="11473815" cy="14325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诗题留下</a:t>
            </a:r>
            <a:r>
              <a:rPr lang="zh-CN" altLang="en-US" sz="4400" b="1" u="sng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悬念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，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激起</a:t>
            </a:r>
            <a:r>
              <a:rPr lang="zh-CN" altLang="en-US" sz="4400" b="1" u="sng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疑问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：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在这样一个</a:t>
            </a:r>
            <a:r>
              <a:rPr lang="zh-CN" altLang="en-US" sz="4400" b="1" u="sng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风雨交加的寒冬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，</a:t>
            </a:r>
            <a:r>
              <a:rPr lang="zh-CN" altLang="en-US" sz="4400" b="1" u="sng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诗人在哪里？在干什么？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  </a:t>
            </a:r>
            <a:endParaRPr lang="zh-CN" altLang="en-US" sz="40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7565" y="177800"/>
            <a:ext cx="10515600" cy="1080770"/>
          </a:xfrm>
        </p:spPr>
        <p:txBody>
          <a:bodyPr/>
          <a:p>
            <a:r>
              <a:rPr lang="zh-CN" altLang="en-US" sz="4000" b="1">
                <a:solidFill>
                  <a:schemeClr val="tx1"/>
                </a:solidFill>
              </a:rPr>
              <a:t>三、依托</a:t>
            </a:r>
            <a:r>
              <a:rPr lang="zh-CN" altLang="en-US" sz="6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题目</a:t>
            </a:r>
            <a:r>
              <a:rPr lang="zh-CN" altLang="en-US" sz="6000" b="1">
                <a:solidFill>
                  <a:srgbClr val="FF0000"/>
                </a:solidFill>
              </a:rPr>
              <a:t>，</a:t>
            </a:r>
            <a:r>
              <a:rPr lang="zh-CN" altLang="en-US" sz="4000" b="1">
                <a:solidFill>
                  <a:schemeClr val="tx1"/>
                </a:solidFill>
              </a:rPr>
              <a:t>解读</a:t>
            </a:r>
            <a:r>
              <a:rPr lang="zh-CN" altLang="en-US" sz="6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诗文</a:t>
            </a:r>
            <a:r>
              <a:rPr lang="zh-CN" altLang="en-US" sz="6000" b="1">
                <a:solidFill>
                  <a:srgbClr val="FF0000"/>
                </a:solidFill>
              </a:rPr>
              <a:t>：</a:t>
            </a:r>
            <a:endParaRPr lang="zh-CN" altLang="en-US" sz="6000" b="1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9690" y="1258570"/>
            <a:ext cx="12071985" cy="5151120"/>
          </a:xfrm>
        </p:spPr>
        <p:txBody>
          <a:bodyPr>
            <a:normAutofit/>
          </a:bodyPr>
          <a:p>
            <a:pPr>
              <a:lnSpc>
                <a:spcPct val="110000"/>
              </a:lnSpc>
            </a:pPr>
            <a:r>
              <a:rPr lang="zh-CN" altLang="en-US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品读</a:t>
            </a:r>
            <a:r>
              <a:rPr lang="zh-CN" altLang="en-US" sz="4400" b="1" u="sng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前二句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，思考：诗题留下</a:t>
            </a:r>
            <a:r>
              <a:rPr lang="zh-CN" altLang="en-US" sz="4400" b="1" u="sng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悬念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，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激起</a:t>
            </a:r>
            <a:r>
              <a:rPr lang="zh-CN" altLang="en-US" sz="44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疑问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，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在这样一个</a:t>
            </a:r>
            <a:r>
              <a:rPr lang="zh-CN" altLang="en-US" sz="44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风雨交加的寒冬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，</a:t>
            </a:r>
            <a:endParaRPr lang="zh-CN" altLang="en-US" sz="4400" b="1" u="sng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  <a:sym typeface="+mn-ea"/>
            </a:endParaRPr>
          </a:p>
          <a:p>
            <a:pPr>
              <a:lnSpc>
                <a:spcPct val="110000"/>
              </a:lnSpc>
            </a:pPr>
            <a:r>
              <a:rPr lang="zh-CN" altLang="en-US" sz="4400" b="1">
                <a:solidFill>
                  <a:srgbClr val="0000CC"/>
                </a:solidFill>
                <a:cs typeface="宋体" panose="02010600030101010101" pitchFamily="2" charset="-122"/>
              </a:rPr>
              <a:t>①</a:t>
            </a:r>
            <a:r>
              <a:rPr lang="zh-CN" altLang="en-US" sz="3600" b="1" u="sng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诗人在哪里？</a:t>
            </a:r>
            <a:endParaRPr lang="zh-CN" altLang="en-US" sz="3600" b="1" u="sng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  <a:sym typeface="+mn-ea"/>
            </a:endParaRPr>
          </a:p>
          <a:p>
            <a:pPr>
              <a:lnSpc>
                <a:spcPct val="110000"/>
              </a:lnSpc>
            </a:pPr>
            <a:r>
              <a:rPr lang="zh-CN" altLang="en-US" sz="4400" b="1">
                <a:solidFill>
                  <a:srgbClr val="0000CC"/>
                </a:solidFill>
                <a:cs typeface="宋体" panose="02010600030101010101" pitchFamily="2" charset="-122"/>
              </a:rPr>
              <a:t>②</a:t>
            </a:r>
            <a:r>
              <a:rPr lang="zh-CN" altLang="en-US" sz="3600" b="1" u="sng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他的心情如何？</a:t>
            </a:r>
            <a:endParaRPr lang="zh-CN" altLang="en-US" sz="3600" b="1" u="sng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  <a:sym typeface="+mn-ea"/>
            </a:endParaRPr>
          </a:p>
          <a:p>
            <a:pPr>
              <a:lnSpc>
                <a:spcPct val="110000"/>
              </a:lnSpc>
            </a:pPr>
            <a:r>
              <a:rPr lang="zh-CN" altLang="en-US" sz="4400" b="1">
                <a:solidFill>
                  <a:srgbClr val="0000CC"/>
                </a:solidFill>
                <a:cs typeface="宋体" panose="02010600030101010101" pitchFamily="2" charset="-122"/>
              </a:rPr>
              <a:t>③</a:t>
            </a:r>
            <a:r>
              <a:rPr lang="zh-CN" altLang="en-US" sz="3600" b="1" u="sng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他在想什么？</a:t>
            </a:r>
            <a:endParaRPr lang="zh-CN" altLang="en-US" sz="3600" b="1" u="sng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897630" y="2909570"/>
            <a:ext cx="7792085" cy="7620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 u="sng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僵卧孤村 卧病在床</a:t>
            </a:r>
            <a:endParaRPr lang="zh-CN" altLang="en-US" sz="4400" b="1" u="sng">
              <a:solidFill>
                <a:schemeClr val="tx1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308475" y="3860800"/>
            <a:ext cx="6569075" cy="6400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不自哀  不为自己老病而哀愁</a:t>
            </a:r>
            <a:endParaRPr lang="zh-CN" altLang="en-US" sz="3600" b="1" u="sng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44780" y="5488940"/>
            <a:ext cx="11901170" cy="13106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思考：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一个人年老卧病，却还心心念念着国家，这是一个这样的人？</a:t>
            </a:r>
            <a:endParaRPr lang="zh-CN" altLang="en-US" sz="36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865880" y="4817110"/>
            <a:ext cx="6677025" cy="7620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 u="sng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为国戍轮台  报效国家</a:t>
            </a:r>
            <a:endParaRPr lang="zh-CN" altLang="en-US" sz="4400" b="1" u="sng">
              <a:solidFill>
                <a:schemeClr val="tx1"/>
              </a:solidFill>
              <a:latin typeface="黑体" panose="02010600030101010101" charset="-122"/>
              <a:ea typeface="黑体" panose="02010600030101010101" charset="-122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195955" y="4855210"/>
            <a:ext cx="8935720" cy="155448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p>
            <a:pPr algn="ctr"/>
            <a:r>
              <a:rPr lang="zh-CN" altLang="en-US" sz="4800" b="1" u="sng">
                <a:solidFill>
                  <a:srgbClr val="FFFF00"/>
                </a:solidFill>
                <a:latin typeface="黑体" panose="02010600030101010101" charset="-122"/>
                <a:ea typeface="黑体" panose="02010600030101010101" charset="-122"/>
              </a:rPr>
              <a:t>不甘老死</a:t>
            </a:r>
            <a:r>
              <a:rPr lang="zh-CN" altLang="en-US" sz="3600" b="1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户牖之下，而一心</a:t>
            </a:r>
            <a:r>
              <a:rPr lang="zh-CN" altLang="en-US" sz="4800" b="1" u="sng">
                <a:solidFill>
                  <a:srgbClr val="FFFF00"/>
                </a:solidFill>
                <a:latin typeface="黑体" panose="02010600030101010101" charset="-122"/>
                <a:ea typeface="黑体" panose="02010600030101010101" charset="-122"/>
              </a:rPr>
              <a:t>为国捐躯</a:t>
            </a:r>
            <a:r>
              <a:rPr lang="zh-CN" altLang="en-US" sz="3600" b="1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的</a:t>
            </a:r>
            <a:r>
              <a:rPr lang="zh-CN" altLang="en-US" sz="4800" b="1" u="sng">
                <a:solidFill>
                  <a:srgbClr val="FFFF00"/>
                </a:solidFill>
                <a:latin typeface="黑体" panose="02010600030101010101" charset="-122"/>
                <a:ea typeface="黑体" panose="02010600030101010101" charset="-122"/>
              </a:rPr>
              <a:t>爱国诗人</a:t>
            </a:r>
            <a:r>
              <a:rPr lang="zh-CN" altLang="en-US" sz="4800" b="1">
                <a:solidFill>
                  <a:srgbClr val="FFFF00"/>
                </a:solidFill>
                <a:latin typeface="黑体" panose="02010600030101010101" charset="-122"/>
                <a:ea typeface="黑体" panose="02010600030101010101" charset="-122"/>
              </a:rPr>
              <a:t>。</a:t>
            </a:r>
            <a:endParaRPr lang="zh-CN" altLang="en-US" sz="4800" b="1">
              <a:solidFill>
                <a:srgbClr val="FFFF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5" grpId="0"/>
      <p:bldP spid="8" grpId="0" bldLvl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87630"/>
            <a:ext cx="10515600" cy="1325563"/>
          </a:xfrm>
        </p:spPr>
        <p:txBody>
          <a:bodyPr/>
          <a:p>
            <a:r>
              <a:rPr lang="zh-CN" altLang="en-US" sz="4000" b="1">
                <a:solidFill>
                  <a:schemeClr val="tx1"/>
                </a:solidFill>
              </a:rPr>
              <a:t>三、依托</a:t>
            </a:r>
            <a:r>
              <a:rPr lang="zh-CN" altLang="en-US" sz="6000" b="1">
                <a:solidFill>
                  <a:srgbClr val="FF0000"/>
                </a:solidFill>
              </a:rPr>
              <a:t>文本，</a:t>
            </a:r>
            <a:r>
              <a:rPr lang="zh-CN" altLang="en-US" sz="4000" b="1">
                <a:solidFill>
                  <a:schemeClr val="tx1"/>
                </a:solidFill>
              </a:rPr>
              <a:t>解读</a:t>
            </a:r>
            <a:r>
              <a:rPr lang="zh-CN" altLang="en-US" sz="6000" b="1">
                <a:solidFill>
                  <a:srgbClr val="FF0000"/>
                </a:solidFill>
              </a:rPr>
              <a:t>诗文：</a:t>
            </a:r>
            <a:endParaRPr lang="zh-CN" altLang="en-US" sz="6000" b="1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325" y="1297305"/>
            <a:ext cx="12071985" cy="5151120"/>
          </a:xfrm>
        </p:spPr>
        <p:txBody>
          <a:bodyPr>
            <a:normAutofit/>
          </a:bodyPr>
          <a:p>
            <a:pPr>
              <a:lnSpc>
                <a:spcPct val="120000"/>
              </a:lnSpc>
            </a:pPr>
            <a:r>
              <a:rPr lang="zh-CN" altLang="en-US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品读</a:t>
            </a:r>
            <a:r>
              <a:rPr lang="zh-CN" altLang="en-US" sz="4400" b="1" u="sng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后二句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，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思考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：</a:t>
            </a:r>
            <a:endParaRPr lang="zh-CN" altLang="en-US" sz="36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  <a:sym typeface="+mn-ea"/>
            </a:endParaRPr>
          </a:p>
          <a:p>
            <a:pPr>
              <a:lnSpc>
                <a:spcPct val="100000"/>
              </a:lnSpc>
            </a:pPr>
            <a:r>
              <a:rPr lang="zh-CN" altLang="en-US" sz="4400" b="1">
                <a:solidFill>
                  <a:srgbClr val="0000CC"/>
                </a:solidFill>
                <a:cs typeface="宋体" panose="02010600030101010101" pitchFamily="2" charset="-122"/>
                <a:sym typeface="+mn-ea"/>
              </a:rPr>
              <a:t>①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你</a:t>
            </a:r>
            <a:r>
              <a:rPr lang="zh-CN" altLang="en-US" sz="4000" b="1" u="sng">
                <a:latin typeface="黑体" panose="02010600030101010101" charset="-122"/>
                <a:ea typeface="黑体" panose="02010600030101010101" charset="-122"/>
                <a:sym typeface="+mn-ea"/>
              </a:rPr>
              <a:t>从哪里可以看出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在这个风雨交加的夜晚，诗人</a:t>
            </a:r>
            <a:r>
              <a:rPr lang="zh-CN" altLang="en-US" sz="4000" b="1" u="sng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辗转反侧，难以入睡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。</a:t>
            </a:r>
            <a:r>
              <a:rPr lang="zh-CN" altLang="en-US" sz="4000" b="1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何事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萦怀，让他无法入睡？</a:t>
            </a:r>
            <a:endParaRPr lang="zh-CN" altLang="en-US" sz="36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  <a:sym typeface="+mn-ea"/>
            </a:endParaRPr>
          </a:p>
          <a:p>
            <a:pPr>
              <a:lnSpc>
                <a:spcPct val="100000"/>
              </a:lnSpc>
            </a:pPr>
            <a:endParaRPr lang="zh-CN" altLang="en-US" sz="44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  <a:cs typeface="宋体" panose="02010600030101010101" pitchFamily="2" charset="-122"/>
            </a:endParaRPr>
          </a:p>
          <a:p>
            <a:pPr>
              <a:lnSpc>
                <a:spcPct val="100000"/>
              </a:lnSpc>
            </a:pPr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cs typeface="宋体" panose="02010600030101010101" pitchFamily="2" charset="-122"/>
              </a:rPr>
              <a:t>②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cs typeface="宋体" panose="02010600030101010101" pitchFamily="2" charset="-122"/>
              </a:rPr>
              <a:t>俗话说</a:t>
            </a:r>
            <a:r>
              <a:rPr lang="en-US" altLang="zh-CN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cs typeface="宋体" panose="02010600030101010101" pitchFamily="2" charset="-122"/>
              </a:rPr>
              <a:t>“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cs typeface="宋体" panose="02010600030101010101" pitchFamily="2" charset="-122"/>
              </a:rPr>
              <a:t>日有所思夜有所梦</a:t>
            </a:r>
            <a:r>
              <a:rPr lang="en-US" altLang="zh-CN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cs typeface="宋体" panose="02010600030101010101" pitchFamily="2" charset="-122"/>
              </a:rPr>
              <a:t>”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cs typeface="宋体" panose="02010600030101010101" pitchFamily="2" charset="-122"/>
              </a:rPr>
              <a:t>。梦中的诗人在</a:t>
            </a:r>
            <a:r>
              <a:rPr lang="zh-CN" altLang="en-US" sz="4000" b="1" u="sng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  <a:cs typeface="宋体" panose="02010600030101010101" pitchFamily="2" charset="-122"/>
              </a:rPr>
              <a:t>干什么</a:t>
            </a:r>
            <a:endParaRPr lang="zh-CN" altLang="en-US" sz="4000" b="1" u="sng">
              <a:solidFill>
                <a:schemeClr val="tx1"/>
              </a:solidFill>
              <a:latin typeface="黑体" panose="02010600030101010101" charset="-122"/>
              <a:ea typeface="黑体" panose="02010600030101010101" charset="-122"/>
              <a:cs typeface="宋体" panose="02010600030101010101" pitchFamily="2" charset="-122"/>
              <a:sym typeface="+mn-ea"/>
            </a:endParaRPr>
          </a:p>
          <a:p>
            <a:pPr>
              <a:lnSpc>
                <a:spcPct val="110000"/>
              </a:lnSpc>
            </a:pPr>
            <a:endParaRPr lang="zh-CN" altLang="en-US" sz="3600" b="1" u="sng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251710" y="3595370"/>
            <a:ext cx="8358505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5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卧听风吹雨 报国之事萦怀</a:t>
            </a:r>
            <a:r>
              <a:rPr lang="zh-CN" altLang="en-US" sz="48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  <a:endParaRPr lang="zh-CN" altLang="en-US" sz="48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0325" y="5265420"/>
            <a:ext cx="1207135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5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铁马冰河 身跨铁骑驰骋冰河 为国征战</a:t>
            </a:r>
            <a:endParaRPr lang="zh-CN" altLang="en-US" sz="54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87630"/>
            <a:ext cx="10515600" cy="1325563"/>
          </a:xfrm>
        </p:spPr>
        <p:txBody>
          <a:bodyPr/>
          <a:p>
            <a:r>
              <a:rPr lang="zh-CN" altLang="en-US" sz="4000" b="1">
                <a:solidFill>
                  <a:schemeClr val="tx1"/>
                </a:solidFill>
              </a:rPr>
              <a:t>三、依托</a:t>
            </a:r>
            <a:r>
              <a:rPr lang="zh-CN" altLang="en-US" sz="6000" b="1">
                <a:solidFill>
                  <a:srgbClr val="FF0000"/>
                </a:solidFill>
              </a:rPr>
              <a:t>文本，</a:t>
            </a:r>
            <a:r>
              <a:rPr lang="zh-CN" altLang="en-US" sz="4000" b="1">
                <a:solidFill>
                  <a:schemeClr val="tx1"/>
                </a:solidFill>
              </a:rPr>
              <a:t>解读</a:t>
            </a:r>
            <a:r>
              <a:rPr lang="zh-CN" altLang="en-US" sz="6000" b="1">
                <a:solidFill>
                  <a:srgbClr val="FF0000"/>
                </a:solidFill>
                <a:latin typeface="宋体-PUA" panose="02010600030101010101" charset="-122"/>
                <a:ea typeface="宋体-PUA" panose="02010600030101010101" charset="-122"/>
              </a:rPr>
              <a:t>结构</a:t>
            </a:r>
            <a:r>
              <a:rPr lang="zh-CN" altLang="en-US" sz="6000" b="1">
                <a:solidFill>
                  <a:srgbClr val="FF0000"/>
                </a:solidFill>
              </a:rPr>
              <a:t>：</a:t>
            </a:r>
            <a:endParaRPr lang="zh-CN" altLang="en-US" sz="6000" b="1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325" y="1219835"/>
            <a:ext cx="12071985" cy="5151120"/>
          </a:xfrm>
        </p:spPr>
        <p:txBody>
          <a:bodyPr>
            <a:normAutofit/>
          </a:bodyPr>
          <a:p>
            <a:pPr>
              <a:lnSpc>
                <a:spcPct val="110000"/>
              </a:lnSpc>
            </a:pPr>
            <a:r>
              <a:rPr lang="zh-CN" altLang="en-US" sz="3600" b="1">
                <a:solidFill>
                  <a:schemeClr val="tx1"/>
                </a:solidFill>
              </a:rPr>
              <a:t>遵循</a:t>
            </a:r>
            <a:r>
              <a:rPr lang="en-US" altLang="zh-CN" sz="3600" b="1">
                <a:solidFill>
                  <a:schemeClr val="tx1"/>
                </a:solidFill>
              </a:rPr>
              <a:t>“</a:t>
            </a:r>
            <a:r>
              <a:rPr lang="zh-CN" altLang="en-US" sz="3600" b="1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写什么</a:t>
            </a:r>
            <a:r>
              <a:rPr lang="en-US" altLang="zh-CN" sz="3600" b="1">
                <a:solidFill>
                  <a:schemeClr val="tx1"/>
                </a:solidFill>
              </a:rPr>
              <a:t>——</a:t>
            </a:r>
            <a:r>
              <a:rPr lang="zh-CN" altLang="en-US" sz="3600" b="1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为什么写</a:t>
            </a:r>
            <a:r>
              <a:rPr lang="en-US" altLang="zh-CN" sz="3600" b="1">
                <a:solidFill>
                  <a:schemeClr val="tx1"/>
                </a:solidFill>
              </a:rPr>
              <a:t>——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怎么写</a:t>
            </a:r>
            <a:r>
              <a:rPr lang="en-US" altLang="zh-CN" sz="3600" b="1">
                <a:solidFill>
                  <a:schemeClr val="tx1"/>
                </a:solidFill>
              </a:rPr>
              <a:t>”</a:t>
            </a:r>
            <a:r>
              <a:rPr lang="zh-CN" altLang="en-US" sz="3600" b="1">
                <a:solidFill>
                  <a:schemeClr val="tx1"/>
                </a:solidFill>
              </a:rPr>
              <a:t>这一思路，思考：全诗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如何写出</a:t>
            </a:r>
            <a:r>
              <a:rPr lang="zh-CN" altLang="en-US" sz="3600" b="1">
                <a:solidFill>
                  <a:schemeClr val="tx1"/>
                </a:solidFill>
              </a:rPr>
              <a:t>诗人</a:t>
            </a:r>
            <a:r>
              <a:rPr lang="zh-CN" altLang="en-US" sz="4400" b="1">
                <a:solidFill>
                  <a:schemeClr val="tx1"/>
                </a:solidFill>
              </a:rPr>
              <a:t>拳拳的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报国之志</a:t>
            </a:r>
            <a:r>
              <a:rPr lang="zh-CN" altLang="en-US" sz="4400" b="1">
                <a:solidFill>
                  <a:schemeClr val="tx1"/>
                </a:solidFill>
              </a:rPr>
              <a:t>？</a:t>
            </a:r>
            <a:endParaRPr lang="zh-CN" altLang="en-US" sz="4400" b="1">
              <a:solidFill>
                <a:schemeClr val="tx1"/>
              </a:solidFill>
            </a:endParaRPr>
          </a:p>
          <a:p>
            <a:pPr>
              <a:lnSpc>
                <a:spcPct val="140000"/>
              </a:lnSpc>
            </a:pPr>
            <a:r>
              <a:rPr lang="zh-CN" altLang="en-US" sz="3600" b="1">
                <a:solidFill>
                  <a:srgbClr val="0000CC"/>
                </a:solidFill>
                <a:cs typeface="宋体" panose="02010600030101010101" pitchFamily="2" charset="-122"/>
                <a:sym typeface="+mn-ea"/>
              </a:rPr>
              <a:t>①本诗的</a:t>
            </a:r>
            <a:r>
              <a:rPr lang="zh-CN" altLang="en-US" sz="44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  <a:cs typeface="宋体" panose="02010600030101010101" pitchFamily="2" charset="-122"/>
                <a:sym typeface="+mn-ea"/>
              </a:rPr>
              <a:t>线索</a:t>
            </a:r>
            <a:r>
              <a:rPr lang="zh-CN" altLang="en-US" sz="3600" b="1">
                <a:solidFill>
                  <a:srgbClr val="0000CC"/>
                </a:solidFill>
                <a:cs typeface="宋体" panose="02010600030101010101" pitchFamily="2" charset="-122"/>
                <a:sym typeface="+mn-ea"/>
              </a:rPr>
              <a:t>是什么？</a:t>
            </a:r>
            <a:r>
              <a:rPr lang="en-US" altLang="zh-CN" sz="4400" b="1">
                <a:solidFill>
                  <a:srgbClr val="0000CC"/>
                </a:solidFill>
                <a:cs typeface="宋体" panose="02010600030101010101" pitchFamily="2" charset="-122"/>
                <a:sym typeface="+mn-ea"/>
              </a:rPr>
              <a:t>A.</a:t>
            </a:r>
            <a:r>
              <a:rPr lang="zh-CN" altLang="en-US" sz="40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cs typeface="宋体" panose="02010600030101010101" pitchFamily="2" charset="-122"/>
                <a:sym typeface="+mn-ea"/>
              </a:rPr>
              <a:t>爱国之心 报国之志</a:t>
            </a:r>
            <a:r>
              <a:rPr lang="zh-CN" altLang="en-US" sz="4400" b="1">
                <a:solidFill>
                  <a:srgbClr val="0000CC"/>
                </a:solidFill>
                <a:cs typeface="宋体" panose="02010600030101010101" pitchFamily="2" charset="-122"/>
                <a:sym typeface="+mn-ea"/>
              </a:rPr>
              <a:t>  </a:t>
            </a:r>
            <a:r>
              <a:rPr lang="en-US" altLang="zh-CN" sz="4400" b="1">
                <a:solidFill>
                  <a:srgbClr val="0000CC"/>
                </a:solidFill>
                <a:cs typeface="宋体" panose="02010600030101010101" pitchFamily="2" charset="-122"/>
                <a:sym typeface="+mn-ea"/>
              </a:rPr>
              <a:t>B.</a:t>
            </a:r>
            <a:r>
              <a:rPr lang="zh-CN" altLang="en-US" sz="40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cs typeface="宋体" panose="02010600030101010101" pitchFamily="2" charset="-122"/>
                <a:sym typeface="+mn-ea"/>
              </a:rPr>
              <a:t>风雨</a:t>
            </a:r>
            <a:endParaRPr lang="zh-CN" altLang="en-US" sz="40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  <a:cs typeface="宋体" panose="02010600030101010101" pitchFamily="2" charset="-122"/>
              <a:sym typeface="+mn-ea"/>
            </a:endParaRPr>
          </a:p>
          <a:p>
            <a:pPr>
              <a:lnSpc>
                <a:spcPct val="140000"/>
              </a:lnSpc>
            </a:pPr>
            <a:r>
              <a:rPr lang="zh-CN" altLang="en-US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cs typeface="宋体" panose="02010600030101010101" pitchFamily="2" charset="-122"/>
              </a:rPr>
              <a:t>②围绕这条线索，全诗</a:t>
            </a:r>
            <a:r>
              <a:rPr lang="zh-CN" altLang="en-US" sz="44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  <a:cs typeface="宋体" panose="02010600030101010101" pitchFamily="2" charset="-122"/>
              </a:rPr>
              <a:t>如何逐层推进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cs typeface="宋体" panose="02010600030101010101" pitchFamily="2" charset="-122"/>
              </a:rPr>
              <a:t>，写出诗人的</a:t>
            </a:r>
            <a:r>
              <a:rPr lang="zh-CN" altLang="en-US" sz="44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  <a:cs typeface="宋体" panose="02010600030101010101" pitchFamily="2" charset="-122"/>
              </a:rPr>
              <a:t>爱国之情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  <a:cs typeface="宋体" panose="02010600030101010101" pitchFamily="2" charset="-122"/>
              </a:rPr>
              <a:t>？</a:t>
            </a:r>
            <a:endParaRPr lang="zh-CN" altLang="en-US" sz="44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  <a:cs typeface="宋体" panose="02010600030101010101" pitchFamily="2" charset="-122"/>
              <a:sym typeface="+mn-ea"/>
            </a:endParaRPr>
          </a:p>
          <a:p>
            <a:pPr>
              <a:lnSpc>
                <a:spcPct val="110000"/>
              </a:lnSpc>
            </a:pPr>
            <a:endParaRPr lang="zh-CN" altLang="en-US" sz="3600" b="1" u="sng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  <a:cs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61595"/>
            <a:ext cx="10515600" cy="1106805"/>
          </a:xfrm>
        </p:spPr>
        <p:txBody>
          <a:bodyPr/>
          <a:p>
            <a:r>
              <a:rPr lang="zh-CN" altLang="en-US" sz="4000" b="1">
                <a:solidFill>
                  <a:schemeClr val="tx1"/>
                </a:solidFill>
              </a:rPr>
              <a:t>三、依托</a:t>
            </a:r>
            <a:r>
              <a:rPr lang="zh-CN" altLang="en-US" sz="6000" b="1">
                <a:solidFill>
                  <a:srgbClr val="FF0000"/>
                </a:solidFill>
              </a:rPr>
              <a:t>文本，</a:t>
            </a:r>
            <a:r>
              <a:rPr lang="zh-CN" altLang="en-US" sz="4000" b="1">
                <a:solidFill>
                  <a:schemeClr val="tx1"/>
                </a:solidFill>
              </a:rPr>
              <a:t>解读</a:t>
            </a:r>
            <a:r>
              <a:rPr lang="zh-CN" altLang="en-US" sz="6000" b="1">
                <a:solidFill>
                  <a:srgbClr val="FF0000"/>
                </a:solidFill>
                <a:latin typeface="宋体-PUA" panose="02010600030101010101" charset="-122"/>
                <a:ea typeface="宋体-PUA" panose="02010600030101010101" charset="-122"/>
              </a:rPr>
              <a:t>结构</a:t>
            </a:r>
            <a:r>
              <a:rPr lang="zh-CN" altLang="en-US" sz="3600" b="1">
                <a:solidFill>
                  <a:schemeClr val="tx1"/>
                </a:solidFill>
                <a:latin typeface="宋体-PUA" panose="02010600030101010101" charset="-122"/>
                <a:ea typeface="宋体-PUA" panose="02010600030101010101" charset="-122"/>
              </a:rPr>
              <a:t>等</a:t>
            </a:r>
            <a:r>
              <a:rPr lang="zh-CN" altLang="en-US" sz="6000" b="1">
                <a:solidFill>
                  <a:srgbClr val="FF0000"/>
                </a:solidFill>
                <a:latin typeface="宋体-PUA" panose="02010600030101010101" charset="-122"/>
                <a:ea typeface="宋体-PUA" panose="02010600030101010101" charset="-122"/>
              </a:rPr>
              <a:t>技巧</a:t>
            </a:r>
            <a:r>
              <a:rPr lang="zh-CN" altLang="en-US" sz="6000" b="1">
                <a:solidFill>
                  <a:srgbClr val="FF0000"/>
                </a:solidFill>
              </a:rPr>
              <a:t>：</a:t>
            </a:r>
            <a:endParaRPr lang="zh-CN" altLang="en-US" sz="6000" b="1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325" y="1052195"/>
            <a:ext cx="12071985" cy="5151120"/>
          </a:xfrm>
        </p:spPr>
        <p:txBody>
          <a:bodyPr>
            <a:normAutofit/>
          </a:bodyPr>
          <a:p>
            <a:pPr>
              <a:lnSpc>
                <a:spcPct val="110000"/>
              </a:lnSpc>
            </a:pPr>
            <a:r>
              <a:rPr lang="zh-CN" altLang="en-US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cs typeface="宋体" panose="02010600030101010101" pitchFamily="2" charset="-122"/>
              </a:rPr>
              <a:t>②围绕这条线索，全诗</a:t>
            </a:r>
            <a:r>
              <a:rPr lang="zh-CN" altLang="en-US" sz="4400" b="1" u="sng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  <a:cs typeface="宋体" panose="02010600030101010101" pitchFamily="2" charset="-122"/>
              </a:rPr>
              <a:t>如何逐层推进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cs typeface="宋体" panose="02010600030101010101" pitchFamily="2" charset="-122"/>
              </a:rPr>
              <a:t>，写出诗人的</a:t>
            </a:r>
            <a:r>
              <a:rPr lang="zh-CN" altLang="en-US" sz="4400" b="1" u="sng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  <a:cs typeface="宋体" panose="02010600030101010101" pitchFamily="2" charset="-122"/>
              </a:rPr>
              <a:t>爱国之情</a:t>
            </a:r>
            <a:r>
              <a:rPr lang="zh-CN" altLang="en-US" sz="4400" b="1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  <a:cs typeface="宋体" panose="02010600030101010101" pitchFamily="2" charset="-122"/>
              </a:rPr>
              <a:t>？</a:t>
            </a:r>
            <a:endParaRPr lang="zh-CN" altLang="en-US" sz="4400" b="1">
              <a:solidFill>
                <a:schemeClr val="tx1"/>
              </a:solidFill>
              <a:latin typeface="黑体" panose="02010600030101010101" charset="-122"/>
              <a:ea typeface="黑体" panose="02010600030101010101" charset="-122"/>
              <a:cs typeface="宋体" panose="02010600030101010101" pitchFamily="2" charset="-122"/>
              <a:sym typeface="+mn-ea"/>
            </a:endParaRPr>
          </a:p>
          <a:p>
            <a:pPr>
              <a:lnSpc>
                <a:spcPct val="110000"/>
              </a:lnSpc>
            </a:pPr>
            <a:endParaRPr lang="zh-CN" altLang="en-US" sz="3600" b="1" u="sng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9055" y="2529840"/>
            <a:ext cx="12073255" cy="39319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前二句，</a:t>
            </a:r>
            <a:r>
              <a:rPr lang="zh-CN" altLang="en-US" sz="44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直抒胸臆</a:t>
            </a:r>
            <a:r>
              <a:rPr lang="zh-CN" altLang="en-US" sz="3600" b="1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，</a:t>
            </a:r>
            <a:r>
              <a:rPr lang="zh-CN" altLang="en-US" sz="44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先表明</a:t>
            </a:r>
            <a:r>
              <a:rPr lang="zh-CN" altLang="en-US" sz="3600" b="1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不为自己老病卧床而哀愁，</a:t>
            </a:r>
            <a:r>
              <a:rPr lang="zh-CN" altLang="en-US" sz="44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再强调</a:t>
            </a:r>
            <a:r>
              <a:rPr lang="zh-CN" altLang="en-US" sz="3600" b="1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一心只惦记着戍边报国。说明诗人</a:t>
            </a:r>
            <a:r>
              <a:rPr lang="zh-CN" altLang="en-US" sz="44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置个人哀乐于不顾，</a:t>
            </a:r>
            <a:r>
              <a:rPr lang="zh-CN" altLang="en-US" sz="44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国家利益至上</a:t>
            </a:r>
            <a:r>
              <a:rPr lang="zh-CN" altLang="en-US" sz="3600" b="1" u="sng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的爱国情怀</a:t>
            </a:r>
            <a:r>
              <a:rPr lang="zh-CN" altLang="en-US" sz="3600" b="1">
                <a:latin typeface="黑体" panose="02010600030101010101" charset="-122"/>
                <a:ea typeface="黑体" panose="02010600030101010101" charset="-122"/>
                <a:sym typeface="+mn-ea"/>
              </a:rPr>
              <a:t>。</a:t>
            </a:r>
            <a:endParaRPr lang="zh-CN" altLang="en-US" sz="3600" b="1">
              <a:latin typeface="黑体" panose="02010600030101010101" charset="-122"/>
              <a:ea typeface="黑体" panose="02010600030101010101" charset="-122"/>
              <a:sym typeface="+mn-ea"/>
            </a:endParaRPr>
          </a:p>
          <a:p>
            <a:r>
              <a:rPr lang="zh-CN" altLang="en-US" sz="3600" b="1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后二句，</a:t>
            </a:r>
            <a:r>
              <a:rPr lang="zh-CN" altLang="en-US" sz="4000" b="1" u="sng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叙写</a:t>
            </a:r>
            <a:r>
              <a:rPr lang="zh-CN" altLang="en-US" sz="3600" b="1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自己</a:t>
            </a:r>
            <a:r>
              <a:rPr lang="zh-CN" altLang="en-US" sz="4000" b="1" u="sng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因忧思</a:t>
            </a:r>
            <a:r>
              <a:rPr lang="zh-CN" altLang="en-US" sz="3600" b="1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而辗转难眠之状，将这种爱国之情</a:t>
            </a:r>
            <a:r>
              <a:rPr lang="zh-CN" altLang="en-US" sz="40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推进一层</a:t>
            </a:r>
            <a:r>
              <a:rPr lang="zh-CN" altLang="en-US" sz="3600" b="1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；</a:t>
            </a:r>
            <a:r>
              <a:rPr lang="zh-CN" altLang="en-US" sz="4000" b="1" u="sng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继而虚写</a:t>
            </a:r>
            <a:r>
              <a:rPr lang="zh-CN" altLang="en-US" sz="3600" b="1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铁骑踏冰的梦境，把自己惦记国事，想为国分忧的感情</a:t>
            </a:r>
            <a:r>
              <a:rPr lang="zh-CN" altLang="en-US" sz="4000" b="1" u="sng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进一步表达得淋漓尽致</a:t>
            </a:r>
            <a:r>
              <a:rPr lang="zh-CN" altLang="en-US" sz="3600" b="1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。</a:t>
            </a:r>
            <a:endParaRPr lang="zh-CN" altLang="en-US" sz="3600" b="1">
              <a:solidFill>
                <a:schemeClr val="tx1"/>
              </a:solidFill>
              <a:latin typeface="黑体" panose="02010600030101010101" charset="-122"/>
              <a:ea typeface="黑体" panose="02010600030101010101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87630"/>
            <a:ext cx="10515600" cy="1325563"/>
          </a:xfrm>
        </p:spPr>
        <p:txBody>
          <a:bodyPr/>
          <a:p>
            <a:r>
              <a:rPr lang="zh-CN" altLang="en-US" sz="4000" b="1">
                <a:solidFill>
                  <a:schemeClr val="tx1"/>
                </a:solidFill>
              </a:rPr>
              <a:t>四、依托</a:t>
            </a:r>
            <a:r>
              <a:rPr lang="zh-CN" altLang="en-US" sz="6000" b="1">
                <a:solidFill>
                  <a:srgbClr val="FF0000"/>
                </a:solidFill>
              </a:rPr>
              <a:t>文本，</a:t>
            </a:r>
            <a:r>
              <a:rPr lang="zh-CN" altLang="en-US" sz="4000" b="1">
                <a:solidFill>
                  <a:schemeClr val="tx1"/>
                </a:solidFill>
              </a:rPr>
              <a:t>解读</a:t>
            </a:r>
            <a:r>
              <a:rPr lang="zh-CN" altLang="en-US" sz="6000" b="1">
                <a:solidFill>
                  <a:srgbClr val="FF0000"/>
                </a:solidFill>
              </a:rPr>
              <a:t>诗文：</a:t>
            </a:r>
            <a:endParaRPr lang="zh-CN" altLang="en-US" sz="6000" b="1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558925" y="1296670"/>
            <a:ext cx="9794875" cy="5151120"/>
          </a:xfrm>
        </p:spPr>
        <p:txBody>
          <a:bodyPr>
            <a:normAutofit/>
          </a:bodyPr>
          <a:p>
            <a:pPr>
              <a:lnSpc>
                <a:spcPct val="90000"/>
              </a:lnSpc>
            </a:pPr>
            <a:r>
              <a:rPr lang="zh-CN" altLang="en-US" sz="3600" b="1">
                <a:solidFill>
                  <a:srgbClr val="0000CC"/>
                </a:solidFill>
                <a:cs typeface="宋体" panose="02010600030101010101" pitchFamily="2" charset="-122"/>
                <a:sym typeface="+mn-ea"/>
              </a:rPr>
              <a:t>全诗结构如下：</a:t>
            </a:r>
            <a:endParaRPr lang="zh-CN" altLang="en-US" sz="3600" b="1">
              <a:solidFill>
                <a:srgbClr val="0000CC"/>
              </a:solidFill>
              <a:cs typeface="宋体" panose="02010600030101010101" pitchFamily="2" charset="-122"/>
              <a:sym typeface="+mn-ea"/>
            </a:endParaRPr>
          </a:p>
          <a:p>
            <a:pPr>
              <a:lnSpc>
                <a:spcPct val="90000"/>
              </a:lnSpc>
            </a:pPr>
            <a:r>
              <a:rPr lang="zh-CN" altLang="en-US" sz="3600" b="1">
                <a:solidFill>
                  <a:srgbClr val="0000CC"/>
                </a:solidFill>
                <a:cs typeface="宋体" panose="02010600030101010101" pitchFamily="2" charset="-122"/>
                <a:sym typeface="+mn-ea"/>
              </a:rPr>
              <a:t>①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前二句：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直抒胸臆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 想戍边报国</a:t>
            </a:r>
            <a:endParaRPr lang="zh-CN" altLang="en-US" sz="44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  <a:sym typeface="+mn-ea"/>
            </a:endParaRPr>
          </a:p>
          <a:p>
            <a:pPr>
              <a:lnSpc>
                <a:spcPct val="90000"/>
              </a:lnSpc>
            </a:pPr>
            <a:r>
              <a:rPr lang="zh-CN" altLang="en-US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cs typeface="宋体" panose="02010600030101010101" pitchFamily="2" charset="-122"/>
              </a:rPr>
              <a:t>②后二句</a:t>
            </a:r>
            <a:r>
              <a:rPr lang="zh-CN" altLang="en-US" sz="4400" b="1">
                <a:solidFill>
                  <a:srgbClr val="0000CC"/>
                </a:solidFill>
                <a:cs typeface="宋体" panose="02010600030101010101" pitchFamily="2" charset="-122"/>
              </a:rPr>
              <a:t>：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  <a:cs typeface="宋体" panose="02010600030101010101" pitchFamily="2" charset="-122"/>
              </a:rPr>
              <a:t>虚写梦境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cs typeface="宋体" panose="02010600030101010101" pitchFamily="2" charset="-122"/>
              </a:rPr>
              <a:t> 正为国征战</a:t>
            </a:r>
            <a:endParaRPr lang="zh-CN" altLang="en-US" sz="4400" b="1" u="sng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  <a:cs typeface="宋体" panose="02010600030101010101" pitchFamily="2" charset="-122"/>
              <a:sym typeface="+mn-ea"/>
            </a:endParaRPr>
          </a:p>
          <a:p>
            <a:pPr>
              <a:lnSpc>
                <a:spcPct val="110000"/>
              </a:lnSpc>
            </a:pPr>
            <a:endParaRPr lang="zh-CN" altLang="en-US" sz="3600" b="1" u="sng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923540" y="3686175"/>
            <a:ext cx="6032500" cy="26517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试背：</a:t>
            </a:r>
            <a:endParaRPr lang="zh-CN" altLang="en-US" sz="4000" b="1">
              <a:solidFill>
                <a:schemeClr val="tx1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endParaRPr lang="zh-CN" altLang="en-US" sz="4000" b="1">
              <a:solidFill>
                <a:schemeClr val="tx1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algn="ctr"/>
            <a:r>
              <a:rPr lang="zh-CN" altLang="en-US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  </a:t>
            </a:r>
            <a:r>
              <a:rPr lang="zh-CN" altLang="en-US" sz="4400" b="1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僵卧</a:t>
            </a:r>
            <a:r>
              <a:rPr lang="zh-CN" altLang="en-US" sz="4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……</a:t>
            </a:r>
            <a:r>
              <a:rPr lang="zh-CN" altLang="en-US" sz="4400" b="1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，</a:t>
            </a:r>
            <a:r>
              <a:rPr lang="zh-CN" altLang="en-US" sz="4400" b="1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尚思</a:t>
            </a:r>
            <a:r>
              <a:rPr lang="zh-CN" altLang="en-US" sz="44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……。</a:t>
            </a:r>
            <a:endParaRPr lang="zh-CN" altLang="en-US" sz="48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algn="ctr"/>
            <a:r>
              <a:rPr lang="zh-CN" altLang="en-US" sz="4400" b="1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  夜阑</a:t>
            </a:r>
            <a:r>
              <a:rPr lang="zh-CN" altLang="en-US" sz="44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……</a:t>
            </a:r>
            <a:r>
              <a:rPr lang="zh-CN" altLang="en-US" sz="4400" b="1">
                <a:latin typeface="黑体" panose="02010600030101010101" charset="-122"/>
                <a:ea typeface="黑体" panose="02010600030101010101" charset="-122"/>
                <a:sym typeface="+mn-ea"/>
              </a:rPr>
              <a:t>，</a:t>
            </a:r>
            <a:r>
              <a:rPr lang="zh-CN" altLang="en-US" sz="4400" b="1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铁马</a:t>
            </a:r>
            <a:r>
              <a:rPr lang="zh-CN" altLang="en-US" sz="44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……。</a:t>
            </a:r>
            <a:endParaRPr lang="zh-CN" altLang="en-US" sz="44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218440"/>
            <a:ext cx="10515600" cy="1325563"/>
          </a:xfrm>
        </p:spPr>
        <p:txBody>
          <a:bodyPr/>
          <a:p>
            <a:r>
              <a:rPr lang="zh-CN" altLang="en-US" sz="4000" b="1">
                <a:solidFill>
                  <a:schemeClr val="tx1"/>
                </a:solidFill>
              </a:rPr>
              <a:t>一、梳理</a:t>
            </a:r>
            <a:r>
              <a:rPr lang="zh-CN" altLang="en-US" sz="6000" b="1">
                <a:solidFill>
                  <a:srgbClr val="FF0000"/>
                </a:solidFill>
              </a:rPr>
              <a:t>重点字词</a:t>
            </a:r>
            <a:r>
              <a:rPr lang="zh-CN" altLang="en-US" sz="6000" b="1">
                <a:solidFill>
                  <a:schemeClr val="tx1"/>
                </a:solidFill>
              </a:rPr>
              <a:t>，</a:t>
            </a:r>
            <a:r>
              <a:rPr lang="zh-CN" altLang="en-US" sz="4000" b="1">
                <a:solidFill>
                  <a:schemeClr val="tx1"/>
                </a:solidFill>
              </a:rPr>
              <a:t>解读其</a:t>
            </a:r>
            <a:r>
              <a:rPr lang="zh-CN" altLang="en-US" sz="6000" b="1">
                <a:solidFill>
                  <a:srgbClr val="FF0000"/>
                </a:solidFill>
              </a:rPr>
              <a:t>含义</a:t>
            </a:r>
            <a:r>
              <a:rPr lang="zh-CN" altLang="en-US" sz="6000" b="1">
                <a:solidFill>
                  <a:schemeClr val="tx1"/>
                </a:solidFill>
              </a:rPr>
              <a:t>：</a:t>
            </a:r>
            <a:endParaRPr lang="zh-CN" altLang="en-US" sz="6000" b="1">
              <a:solidFill>
                <a:schemeClr val="tx1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0330" y="1673225"/>
            <a:ext cx="11991340" cy="5022215"/>
          </a:xfrm>
        </p:spPr>
        <p:txBody>
          <a:bodyPr>
            <a:normAutofit/>
          </a:bodyPr>
          <a:p>
            <a:pPr>
              <a:lnSpc>
                <a:spcPct val="70000"/>
              </a:lnSpc>
            </a:pPr>
            <a:r>
              <a:rPr lang="en-US" altLang="zh-CN" sz="4400" b="1">
                <a:solidFill>
                  <a:srgbClr val="0000CC"/>
                </a:solidFill>
              </a:rPr>
              <a:t>1.</a:t>
            </a:r>
            <a:r>
              <a:rPr lang="zh-CN" altLang="en-US" sz="4400" b="1">
                <a:solidFill>
                  <a:srgbClr val="0000CC"/>
                </a:solidFill>
              </a:rPr>
              <a:t>潼关：</a:t>
            </a:r>
            <a:endParaRPr lang="zh-CN" altLang="en-US" sz="4400" b="1">
              <a:solidFill>
                <a:srgbClr val="0000CC"/>
              </a:solidFill>
            </a:endParaRPr>
          </a:p>
          <a:p>
            <a:pPr>
              <a:lnSpc>
                <a:spcPct val="70000"/>
              </a:lnSpc>
            </a:pPr>
            <a:endParaRPr lang="en-US" altLang="zh-CN" sz="3600" b="1">
              <a:solidFill>
                <a:srgbClr val="0000CC"/>
              </a:solidFill>
            </a:endParaRPr>
          </a:p>
          <a:p>
            <a:pPr>
              <a:lnSpc>
                <a:spcPct val="70000"/>
              </a:lnSpc>
            </a:pPr>
            <a:r>
              <a:rPr lang="en-US" altLang="zh-CN" sz="4400" b="1">
                <a:solidFill>
                  <a:srgbClr val="0000CC"/>
                </a:solidFill>
              </a:rPr>
              <a:t>2.</a:t>
            </a:r>
            <a:r>
              <a:rPr lang="zh-CN" altLang="en-US" sz="4400" b="1">
                <a:solidFill>
                  <a:srgbClr val="0000CC"/>
                </a:solidFill>
              </a:rPr>
              <a:t>终古：</a:t>
            </a:r>
            <a:endParaRPr lang="zh-CN" altLang="en-US" sz="4400" b="1">
              <a:solidFill>
                <a:srgbClr val="0000CC"/>
              </a:solidFill>
            </a:endParaRPr>
          </a:p>
          <a:p>
            <a:pPr>
              <a:lnSpc>
                <a:spcPct val="70000"/>
              </a:lnSpc>
            </a:pPr>
            <a:endParaRPr lang="en-US" altLang="zh-CN" sz="3600" b="1">
              <a:solidFill>
                <a:srgbClr val="0000CC"/>
              </a:solidFill>
            </a:endParaRPr>
          </a:p>
          <a:p>
            <a:pPr>
              <a:lnSpc>
                <a:spcPct val="70000"/>
              </a:lnSpc>
            </a:pPr>
            <a:r>
              <a:rPr lang="en-US" altLang="zh-CN" sz="4400" b="1">
                <a:solidFill>
                  <a:srgbClr val="0000CC"/>
                </a:solidFill>
              </a:rPr>
              <a:t>3.</a:t>
            </a:r>
            <a:r>
              <a:rPr lang="zh-CN" altLang="en-US" sz="4400" b="1">
                <a:solidFill>
                  <a:srgbClr val="0000CC"/>
                </a:solidFill>
              </a:rPr>
              <a:t>高云簇城：</a:t>
            </a:r>
            <a:endParaRPr lang="zh-CN" altLang="en-US" sz="4400" b="1">
              <a:solidFill>
                <a:srgbClr val="0000CC"/>
              </a:solidFill>
            </a:endParaRPr>
          </a:p>
          <a:p>
            <a:pPr>
              <a:lnSpc>
                <a:spcPct val="70000"/>
              </a:lnSpc>
            </a:pPr>
            <a:endParaRPr lang="en-US" altLang="zh-CN" sz="3600" b="1">
              <a:solidFill>
                <a:srgbClr val="0000CC"/>
              </a:solidFill>
            </a:endParaRPr>
          </a:p>
          <a:p>
            <a:pPr>
              <a:lnSpc>
                <a:spcPct val="70000"/>
              </a:lnSpc>
            </a:pPr>
            <a:r>
              <a:rPr lang="en-US" altLang="zh-CN" sz="4000" b="1">
                <a:solidFill>
                  <a:srgbClr val="0000CC"/>
                </a:solidFill>
              </a:rPr>
              <a:t>4.</a:t>
            </a:r>
            <a:r>
              <a:rPr lang="zh-CN" altLang="en-US" sz="4000" b="1">
                <a:solidFill>
                  <a:srgbClr val="0000CC"/>
                </a:solidFill>
              </a:rPr>
              <a:t>河流大野：</a:t>
            </a:r>
            <a:endParaRPr lang="zh-CN" altLang="en-US" sz="4000" b="1">
              <a:solidFill>
                <a:srgbClr val="0000CC"/>
              </a:solidFill>
            </a:endParaRPr>
          </a:p>
          <a:p>
            <a:pPr>
              <a:lnSpc>
                <a:spcPct val="70000"/>
              </a:lnSpc>
            </a:pPr>
            <a:endParaRPr lang="zh-CN" altLang="en-US" sz="4000" b="1">
              <a:solidFill>
                <a:srgbClr val="0000CC"/>
              </a:solidFill>
            </a:endParaRPr>
          </a:p>
          <a:p>
            <a:pPr>
              <a:lnSpc>
                <a:spcPct val="70000"/>
              </a:lnSpc>
            </a:pPr>
            <a:endParaRPr lang="zh-CN" altLang="en-US" sz="4000" b="1">
              <a:solidFill>
                <a:srgbClr val="0000CC"/>
              </a:solidFill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703830" y="1544320"/>
            <a:ext cx="5288280" cy="70104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地名，历来为军事重地</a:t>
            </a:r>
            <a:endParaRPr lang="zh-CN" altLang="en-US" sz="40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423795" y="2677795"/>
            <a:ext cx="1203960" cy="70104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久远</a:t>
            </a:r>
            <a:endParaRPr lang="zh-CN" altLang="en-US" sz="40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498850" y="3706495"/>
            <a:ext cx="6364605" cy="7010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高天上的流云簇拥着城池</a:t>
            </a:r>
            <a:endParaRPr lang="zh-CN" altLang="en-US" sz="40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381375" y="4903470"/>
            <a:ext cx="7338695" cy="7010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黄河流进广阔的原野</a:t>
            </a:r>
            <a:endParaRPr lang="zh-CN" altLang="en-US" sz="40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218440"/>
            <a:ext cx="10515600" cy="1325563"/>
          </a:xfrm>
        </p:spPr>
        <p:txBody>
          <a:bodyPr/>
          <a:p>
            <a:r>
              <a:rPr lang="zh-CN" altLang="en-US" sz="4000" b="1">
                <a:solidFill>
                  <a:schemeClr val="tx1"/>
                </a:solidFill>
              </a:rPr>
              <a:t>一、梳理</a:t>
            </a:r>
            <a:r>
              <a:rPr lang="zh-CN" altLang="en-US" sz="6000" b="1">
                <a:solidFill>
                  <a:srgbClr val="FF0000"/>
                </a:solidFill>
              </a:rPr>
              <a:t>重点字词</a:t>
            </a:r>
            <a:r>
              <a:rPr lang="zh-CN" altLang="en-US" sz="6000" b="1">
                <a:solidFill>
                  <a:schemeClr val="tx1"/>
                </a:solidFill>
              </a:rPr>
              <a:t>，</a:t>
            </a:r>
            <a:r>
              <a:rPr lang="zh-CN" altLang="en-US" sz="4000" b="1">
                <a:solidFill>
                  <a:schemeClr val="tx1"/>
                </a:solidFill>
              </a:rPr>
              <a:t>解读其</a:t>
            </a:r>
            <a:r>
              <a:rPr lang="zh-CN" altLang="en-US" sz="6000" b="1">
                <a:solidFill>
                  <a:srgbClr val="FF0000"/>
                </a:solidFill>
              </a:rPr>
              <a:t>含义</a:t>
            </a:r>
            <a:r>
              <a:rPr lang="zh-CN" altLang="en-US" sz="6000" b="1">
                <a:solidFill>
                  <a:schemeClr val="tx1"/>
                </a:solidFill>
              </a:rPr>
              <a:t>：</a:t>
            </a:r>
            <a:endParaRPr lang="zh-CN" altLang="en-US" sz="6000" b="1">
              <a:solidFill>
                <a:schemeClr val="tx1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0330" y="1824355"/>
            <a:ext cx="11991340" cy="5022215"/>
          </a:xfrm>
        </p:spPr>
        <p:txBody>
          <a:bodyPr>
            <a:normAutofit/>
          </a:bodyPr>
          <a:p>
            <a:pPr>
              <a:lnSpc>
                <a:spcPct val="70000"/>
              </a:lnSpc>
            </a:pPr>
            <a:r>
              <a:rPr lang="en-US" altLang="zh-CN" sz="4000" b="1">
                <a:solidFill>
                  <a:srgbClr val="0000CC"/>
                </a:solidFill>
              </a:rPr>
              <a:t>5.</a:t>
            </a:r>
            <a:r>
              <a:rPr lang="zh-CN" altLang="en-US" sz="4000" b="1">
                <a:solidFill>
                  <a:srgbClr val="0000CC"/>
                </a:solidFill>
              </a:rPr>
              <a:t>犹嫌束：</a:t>
            </a:r>
            <a:endParaRPr lang="zh-CN" altLang="en-US" sz="4000" b="1">
              <a:solidFill>
                <a:srgbClr val="0000CC"/>
              </a:solidFill>
            </a:endParaRPr>
          </a:p>
          <a:p>
            <a:pPr>
              <a:lnSpc>
                <a:spcPct val="70000"/>
              </a:lnSpc>
            </a:pPr>
            <a:endParaRPr lang="zh-CN" altLang="en-US" sz="4000" b="1">
              <a:solidFill>
                <a:srgbClr val="0000CC"/>
              </a:solidFill>
            </a:endParaRPr>
          </a:p>
          <a:p>
            <a:pPr>
              <a:lnSpc>
                <a:spcPct val="70000"/>
              </a:lnSpc>
            </a:pPr>
            <a:r>
              <a:rPr lang="en-US" altLang="zh-CN" sz="4000" b="1">
                <a:solidFill>
                  <a:srgbClr val="0000CC"/>
                </a:solidFill>
              </a:rPr>
              <a:t>6.</a:t>
            </a:r>
            <a:r>
              <a:rPr lang="zh-CN" altLang="en-US" sz="4000" b="1">
                <a:solidFill>
                  <a:srgbClr val="0000CC"/>
                </a:solidFill>
              </a:rPr>
              <a:t>山入潼关：</a:t>
            </a:r>
            <a:endParaRPr lang="zh-CN" altLang="en-US" sz="4000" b="1">
              <a:solidFill>
                <a:srgbClr val="0000CC"/>
              </a:solidFill>
            </a:endParaRPr>
          </a:p>
          <a:p>
            <a:pPr>
              <a:lnSpc>
                <a:spcPct val="70000"/>
              </a:lnSpc>
            </a:pPr>
            <a:endParaRPr lang="zh-CN" altLang="en-US" sz="4000" b="1">
              <a:solidFill>
                <a:srgbClr val="0000CC"/>
              </a:solidFill>
            </a:endParaRPr>
          </a:p>
          <a:p>
            <a:pPr>
              <a:lnSpc>
                <a:spcPct val="70000"/>
              </a:lnSpc>
            </a:pPr>
            <a:r>
              <a:rPr lang="en-US" altLang="zh-CN" sz="4000" b="1">
                <a:solidFill>
                  <a:srgbClr val="0000CC"/>
                </a:solidFill>
              </a:rPr>
              <a:t>7.</a:t>
            </a:r>
            <a:r>
              <a:rPr lang="zh-CN" altLang="en-US" sz="4000" b="1">
                <a:solidFill>
                  <a:srgbClr val="0000CC"/>
                </a:solidFill>
              </a:rPr>
              <a:t> 不解平：                                   </a:t>
            </a:r>
            <a:endParaRPr lang="zh-CN" altLang="en-US" sz="4000" b="1">
              <a:solidFill>
                <a:srgbClr val="0000CC"/>
              </a:solidFill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739390" y="1707515"/>
            <a:ext cx="7338695" cy="7010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还是嫌弃（自己）遭受着束缚</a:t>
            </a:r>
            <a:endParaRPr lang="zh-CN" altLang="en-US" sz="40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404870" y="2739390"/>
            <a:ext cx="8419465" cy="7010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秦岭山脉进入潼关以西</a:t>
            </a:r>
            <a:endParaRPr lang="zh-CN" altLang="en-US" sz="40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125470" y="3877310"/>
            <a:ext cx="6566535" cy="7010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不知道何谓平坦</a:t>
            </a:r>
            <a:endParaRPr lang="zh-CN" altLang="en-US" sz="40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107315"/>
            <a:ext cx="10515600" cy="1325563"/>
          </a:xfrm>
        </p:spPr>
        <p:txBody>
          <a:bodyPr/>
          <a:p>
            <a:r>
              <a:rPr lang="zh-CN" altLang="en-US" sz="4000" b="1">
                <a:solidFill>
                  <a:schemeClr val="tx1"/>
                </a:solidFill>
              </a:rPr>
              <a:t>二、抓住</a:t>
            </a:r>
            <a:r>
              <a:rPr lang="zh-CN" altLang="en-US" sz="6000" b="1">
                <a:solidFill>
                  <a:srgbClr val="FF0000"/>
                </a:solidFill>
              </a:rPr>
              <a:t>题目，</a:t>
            </a:r>
            <a:r>
              <a:rPr lang="zh-CN" altLang="en-US" sz="4000" b="1">
                <a:solidFill>
                  <a:schemeClr val="tx1"/>
                </a:solidFill>
              </a:rPr>
              <a:t>解读</a:t>
            </a:r>
            <a:r>
              <a:rPr lang="zh-CN" altLang="en-US" sz="6000" b="1">
                <a:solidFill>
                  <a:srgbClr val="FF0000"/>
                </a:solidFill>
              </a:rPr>
              <a:t>诗文：</a:t>
            </a:r>
            <a:endParaRPr lang="zh-CN" altLang="en-US" sz="6000" b="1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400" y="1304290"/>
            <a:ext cx="12141200" cy="4932045"/>
          </a:xfrm>
        </p:spPr>
        <p:txBody>
          <a:bodyPr>
            <a:normAutofit/>
          </a:bodyPr>
          <a:p>
            <a:pPr>
              <a:lnSpc>
                <a:spcPct val="100000"/>
              </a:lnSpc>
            </a:pPr>
            <a:r>
              <a:rPr lang="zh-CN" altLang="en-US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诗题</a:t>
            </a:r>
            <a:r>
              <a:rPr lang="en-US" altLang="zh-CN" sz="4400" b="1" u="sng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“</a:t>
            </a:r>
            <a:r>
              <a:rPr lang="zh-CN" altLang="en-US" sz="4400" b="1" u="sng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潼关</a:t>
            </a:r>
            <a:r>
              <a:rPr lang="en-US" altLang="zh-CN" sz="4400" b="1" u="sng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”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是个地名，作者</a:t>
            </a:r>
            <a:r>
              <a:rPr lang="en-US" altLang="zh-CN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14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岁时随父赴任，途经此地，于是写下此诗，这是一首</a:t>
            </a:r>
            <a:r>
              <a:rPr lang="zh-CN" altLang="en-US" sz="4400" b="1" u="sng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登临之作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。</a:t>
            </a:r>
            <a:endParaRPr lang="zh-CN" altLang="en-US" sz="36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r>
              <a:rPr lang="zh-CN" altLang="en-US" sz="48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思考：</a:t>
            </a:r>
            <a:endParaRPr lang="zh-CN" altLang="en-US" sz="48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  <a:sym typeface="+mn-ea"/>
            </a:endParaRPr>
          </a:p>
          <a:p>
            <a:r>
              <a:rPr lang="en-US" altLang="zh-CN" sz="4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1.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诗人在潼关</a:t>
            </a:r>
            <a:r>
              <a:rPr lang="zh-CN" altLang="en-US" sz="5400" b="1" u="sng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所见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为何</a:t>
            </a:r>
            <a:r>
              <a:rPr lang="en-US" altLang="zh-CN" sz="4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/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看见了什么？</a:t>
            </a:r>
            <a:endParaRPr lang="zh-CN" altLang="en-US" sz="44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r>
              <a:rPr lang="en-US" altLang="zh-CN" sz="4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2.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因为所见，他</a:t>
            </a:r>
            <a:r>
              <a:rPr lang="zh-CN" altLang="en-US" sz="5400" b="1" u="sng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何所思何所想</a:t>
            </a:r>
            <a:r>
              <a:rPr lang="en-US" altLang="zh-CN" sz="4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/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产生了什么感想？</a:t>
            </a:r>
            <a:endParaRPr lang="zh-CN" altLang="en-US" sz="44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87630"/>
            <a:ext cx="10515600" cy="1325563"/>
          </a:xfrm>
        </p:spPr>
        <p:txBody>
          <a:bodyPr/>
          <a:p>
            <a:r>
              <a:rPr lang="zh-CN" altLang="en-US" sz="4000" b="1">
                <a:solidFill>
                  <a:schemeClr val="tx1"/>
                </a:solidFill>
              </a:rPr>
              <a:t>三、依托</a:t>
            </a:r>
            <a:r>
              <a:rPr lang="zh-CN" altLang="en-US" sz="6000" b="1">
                <a:solidFill>
                  <a:srgbClr val="FF0000"/>
                </a:solidFill>
              </a:rPr>
              <a:t>文本，</a:t>
            </a:r>
            <a:r>
              <a:rPr lang="zh-CN" altLang="en-US" sz="4000" b="1">
                <a:solidFill>
                  <a:schemeClr val="tx1"/>
                </a:solidFill>
              </a:rPr>
              <a:t>解读</a:t>
            </a:r>
            <a:r>
              <a:rPr lang="zh-CN" altLang="en-US" sz="6000" b="1">
                <a:solidFill>
                  <a:srgbClr val="FF0000"/>
                </a:solidFill>
              </a:rPr>
              <a:t>诗文：</a:t>
            </a:r>
            <a:endParaRPr lang="zh-CN" altLang="en-US" sz="6000" b="1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325" y="1413510"/>
            <a:ext cx="12071985" cy="5151120"/>
          </a:xfrm>
        </p:spPr>
        <p:txBody>
          <a:bodyPr>
            <a:normAutofit/>
          </a:bodyPr>
          <a:p>
            <a:pPr>
              <a:lnSpc>
                <a:spcPct val="110000"/>
              </a:lnSpc>
            </a:pPr>
            <a:r>
              <a:rPr lang="zh-CN" altLang="en-US" sz="40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品读前二句，思考</a:t>
            </a:r>
            <a:r>
              <a:rPr lang="zh-CN" altLang="en-US" sz="4000" b="1" u="sng">
                <a:latin typeface="黑体" panose="02010600030101010101" charset="-122"/>
                <a:ea typeface="黑体" panose="02010600030101010101" charset="-122"/>
                <a:sym typeface="+mn-ea"/>
              </a:rPr>
              <a:t>所见</a:t>
            </a:r>
            <a:r>
              <a:rPr lang="zh-CN" altLang="en-US" sz="4000" b="1">
                <a:latin typeface="黑体" panose="02010600030101010101" charset="-122"/>
                <a:ea typeface="黑体" panose="02010600030101010101" charset="-122"/>
                <a:sym typeface="+mn-ea"/>
              </a:rPr>
              <a:t>：</a:t>
            </a:r>
            <a:endParaRPr lang="zh-CN" altLang="en-US" sz="40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  <a:sym typeface="+mn-ea"/>
            </a:endParaRPr>
          </a:p>
          <a:p>
            <a:pPr>
              <a:lnSpc>
                <a:spcPct val="110000"/>
              </a:lnSpc>
            </a:pPr>
            <a:r>
              <a:rPr lang="zh-CN" altLang="en-US" sz="36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 诗人</a:t>
            </a:r>
            <a:r>
              <a:rPr lang="zh-CN" altLang="en-US" sz="4400" b="1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为何写</a:t>
            </a:r>
            <a:r>
              <a:rPr lang="en-US" altLang="zh-CN" sz="36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“</a:t>
            </a:r>
            <a:r>
              <a:rPr lang="zh-CN" altLang="en-US" sz="36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高云</a:t>
            </a:r>
            <a:r>
              <a:rPr lang="en-US" altLang="zh-CN" sz="36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”“</a:t>
            </a:r>
            <a:r>
              <a:rPr lang="zh-CN" altLang="en-US" sz="36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秋风</a:t>
            </a:r>
            <a:r>
              <a:rPr lang="en-US" altLang="zh-CN" sz="36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”/</a:t>
            </a:r>
            <a:r>
              <a:rPr lang="zh-CN" altLang="en-US" sz="36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可见</a:t>
            </a:r>
            <a:r>
              <a:rPr lang="zh-CN" altLang="en-US" sz="4400" b="1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潼关</a:t>
            </a:r>
            <a:r>
              <a:rPr lang="zh-CN" altLang="en-US" sz="36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有何</a:t>
            </a:r>
            <a:r>
              <a:rPr lang="zh-CN" altLang="en-US" sz="4400" b="1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特点</a:t>
            </a:r>
            <a:r>
              <a:rPr lang="zh-CN" altLang="en-US" sz="36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？</a:t>
            </a:r>
            <a:endParaRPr lang="zh-CN" altLang="en-US" sz="36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  <a:sym typeface="+mn-ea"/>
            </a:endParaRPr>
          </a:p>
          <a:p>
            <a:pPr>
              <a:lnSpc>
                <a:spcPct val="110000"/>
              </a:lnSpc>
            </a:pPr>
            <a:r>
              <a:rPr lang="zh-CN" altLang="en-US" sz="40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cs typeface="宋体" panose="02010600030101010101" pitchFamily="2" charset="-122"/>
              </a:rPr>
              <a:t>①高云簇此城</a:t>
            </a:r>
            <a:r>
              <a:rPr lang="zh-CN" altLang="en-US" sz="4400" b="1">
                <a:solidFill>
                  <a:srgbClr val="0000CC"/>
                </a:solidFill>
                <a:cs typeface="宋体" panose="02010600030101010101" pitchFamily="2" charset="-122"/>
              </a:rPr>
              <a:t>：</a:t>
            </a:r>
            <a:endParaRPr lang="zh-CN" altLang="en-US" sz="3600" b="1" u="sng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  <a:sym typeface="+mn-ea"/>
            </a:endParaRPr>
          </a:p>
          <a:p>
            <a:pPr>
              <a:lnSpc>
                <a:spcPct val="110000"/>
              </a:lnSpc>
            </a:pPr>
            <a:r>
              <a:rPr lang="zh-CN" altLang="en-US" sz="4400" b="1">
                <a:solidFill>
                  <a:srgbClr val="0000CC"/>
                </a:solidFill>
                <a:cs typeface="宋体" panose="02010600030101010101" pitchFamily="2" charset="-122"/>
              </a:rPr>
              <a:t>②秋风吹散马蹄声：</a:t>
            </a:r>
            <a:endParaRPr lang="zh-CN" altLang="en-US" sz="3600" b="1" u="sng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  <a:sym typeface="+mn-ea"/>
            </a:endParaRPr>
          </a:p>
          <a:p>
            <a:pPr>
              <a:lnSpc>
                <a:spcPct val="110000"/>
              </a:lnSpc>
            </a:pPr>
            <a:endParaRPr lang="zh-CN" altLang="en-US" sz="3600" b="1" u="sng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025265" y="3048000"/>
            <a:ext cx="7153910" cy="7620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 u="sng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侧面描写</a:t>
            </a:r>
            <a:r>
              <a:rPr lang="zh-CN" altLang="en-US" sz="4400" b="1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 潼关</a:t>
            </a:r>
            <a:r>
              <a:rPr lang="zh-CN" altLang="en-US" sz="4400" b="1">
                <a:latin typeface="黑体" panose="02010600030101010101" charset="-122"/>
                <a:ea typeface="黑体" panose="02010600030101010101" charset="-122"/>
                <a:sym typeface="+mn-ea"/>
              </a:rPr>
              <a:t>高耸入云</a:t>
            </a:r>
            <a:r>
              <a:rPr lang="zh-CN" altLang="en-US" sz="4400" b="1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  <a:endParaRPr lang="zh-CN" altLang="en-US" sz="4400" b="1">
              <a:solidFill>
                <a:schemeClr val="tx1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010785" y="4027805"/>
            <a:ext cx="7003415" cy="21031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 u="sng">
                <a:latin typeface="黑体" panose="02010600030101010101" charset="-122"/>
                <a:ea typeface="黑体" panose="02010600030101010101" charset="-122"/>
                <a:sym typeface="+mn-ea"/>
              </a:rPr>
              <a:t>侧面描写</a:t>
            </a:r>
            <a:r>
              <a:rPr lang="zh-CN" altLang="en-US" sz="4400" b="1">
                <a:latin typeface="黑体" panose="02010600030101010101" charset="-122"/>
                <a:ea typeface="黑体" panose="02010600030101010101" charset="-122"/>
                <a:sym typeface="+mn-ea"/>
              </a:rPr>
              <a:t> </a:t>
            </a:r>
            <a:r>
              <a:rPr lang="zh-CN" altLang="en-US" sz="4400" b="1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自己乘坐着马儿，可马蹄哒哒之声竟被强劲的秋风吹散。</a:t>
            </a:r>
            <a:r>
              <a:rPr lang="zh-CN" altLang="en-US" sz="4400" b="1" u="sng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潼关空旷辽远 </a:t>
            </a:r>
            <a:endParaRPr lang="zh-CN" altLang="en-US" sz="3600" b="1" u="sng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42265" y="5216525"/>
            <a:ext cx="4507865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5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特点：高而阔</a:t>
            </a:r>
            <a:endParaRPr lang="zh-CN" altLang="en-US" sz="54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87630"/>
            <a:ext cx="10515600" cy="1325563"/>
          </a:xfrm>
        </p:spPr>
        <p:txBody>
          <a:bodyPr/>
          <a:p>
            <a:r>
              <a:rPr lang="zh-CN" altLang="en-US" sz="4000" b="1">
                <a:solidFill>
                  <a:schemeClr val="tx1"/>
                </a:solidFill>
              </a:rPr>
              <a:t>三、依托</a:t>
            </a:r>
            <a:r>
              <a:rPr lang="zh-CN" altLang="en-US" sz="6000" b="1">
                <a:solidFill>
                  <a:srgbClr val="FF0000"/>
                </a:solidFill>
              </a:rPr>
              <a:t>文本，</a:t>
            </a:r>
            <a:r>
              <a:rPr lang="zh-CN" altLang="en-US" sz="4000" b="1">
                <a:solidFill>
                  <a:schemeClr val="tx1"/>
                </a:solidFill>
              </a:rPr>
              <a:t>解读</a:t>
            </a:r>
            <a:r>
              <a:rPr lang="zh-CN" altLang="en-US" sz="6000" b="1">
                <a:solidFill>
                  <a:srgbClr val="FF0000"/>
                </a:solidFill>
              </a:rPr>
              <a:t>诗文：</a:t>
            </a:r>
            <a:endParaRPr lang="zh-CN" altLang="en-US" sz="6000" b="1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9690" y="1262380"/>
            <a:ext cx="12071985" cy="5151120"/>
          </a:xfrm>
        </p:spPr>
        <p:txBody>
          <a:bodyPr>
            <a:normAutofit/>
          </a:bodyPr>
          <a:p>
            <a:pPr>
              <a:lnSpc>
                <a:spcPct val="110000"/>
              </a:lnSpc>
            </a:pPr>
            <a:r>
              <a:rPr lang="zh-CN" altLang="en-US" sz="40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品读后二句，思考</a:t>
            </a:r>
            <a:r>
              <a:rPr lang="zh-CN" altLang="en-US" sz="4000" b="1" u="sng">
                <a:latin typeface="黑体" panose="02010600030101010101" charset="-122"/>
                <a:ea typeface="黑体" panose="02010600030101010101" charset="-122"/>
                <a:sym typeface="+mn-ea"/>
              </a:rPr>
              <a:t>所见所思</a:t>
            </a:r>
            <a:r>
              <a:rPr lang="zh-CN" altLang="en-US" sz="4000" b="1">
                <a:latin typeface="黑体" panose="02010600030101010101" charset="-122"/>
                <a:ea typeface="黑体" panose="02010600030101010101" charset="-122"/>
                <a:sym typeface="+mn-ea"/>
              </a:rPr>
              <a:t>：</a:t>
            </a:r>
            <a:endParaRPr lang="zh-CN" altLang="en-US" sz="40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  <a:sym typeface="+mn-ea"/>
            </a:endParaRPr>
          </a:p>
          <a:p>
            <a:pPr>
              <a:lnSpc>
                <a:spcPct val="140000"/>
              </a:lnSpc>
            </a:pPr>
            <a:r>
              <a:rPr lang="zh-CN" altLang="en-US" sz="40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cs typeface="宋体" panose="02010600030101010101" pitchFamily="2" charset="-122"/>
                <a:sym typeface="+mn-ea"/>
              </a:rPr>
              <a:t>①</a:t>
            </a:r>
            <a:r>
              <a:rPr lang="zh-CN" altLang="en-US" sz="40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后二句用了什么</a:t>
            </a:r>
            <a:r>
              <a:rPr lang="zh-CN" altLang="en-US" sz="48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手法</a:t>
            </a:r>
            <a:r>
              <a:rPr lang="zh-CN" altLang="en-US" sz="40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写河、写山？</a:t>
            </a:r>
            <a:endParaRPr lang="zh-CN" altLang="en-US" sz="40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  <a:sym typeface="+mn-ea"/>
            </a:endParaRPr>
          </a:p>
          <a:p>
            <a:pPr>
              <a:lnSpc>
                <a:spcPct val="140000"/>
              </a:lnSpc>
            </a:pPr>
            <a:r>
              <a:rPr lang="zh-CN" altLang="en-US" sz="40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cs typeface="宋体" panose="02010600030101010101" pitchFamily="2" charset="-122"/>
                <a:sym typeface="+mn-ea"/>
              </a:rPr>
              <a:t>②</a:t>
            </a:r>
            <a:r>
              <a:rPr lang="zh-CN" altLang="en-US" sz="40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这些河山有什么</a:t>
            </a:r>
            <a:r>
              <a:rPr lang="zh-CN" altLang="en-US" sz="48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特点</a:t>
            </a:r>
            <a:r>
              <a:rPr lang="zh-CN" altLang="en-US" sz="40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？</a:t>
            </a:r>
            <a:endParaRPr lang="zh-CN" altLang="en-US" sz="40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  <a:sym typeface="+mn-ea"/>
            </a:endParaRPr>
          </a:p>
          <a:p>
            <a:pPr>
              <a:lnSpc>
                <a:spcPct val="140000"/>
              </a:lnSpc>
            </a:pPr>
            <a:r>
              <a:rPr lang="zh-CN" altLang="en-US" sz="40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cs typeface="宋体" panose="02010600030101010101" pitchFamily="2" charset="-122"/>
                <a:sym typeface="+mn-ea"/>
              </a:rPr>
              <a:t>③</a:t>
            </a:r>
            <a:r>
              <a:rPr lang="zh-CN" altLang="en-US" sz="40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诗人借此表达了什么</a:t>
            </a:r>
            <a:r>
              <a:rPr lang="zh-CN" altLang="en-US" sz="48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感情</a:t>
            </a:r>
            <a:r>
              <a:rPr lang="zh-CN" altLang="en-US" sz="40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？</a:t>
            </a:r>
            <a:endParaRPr lang="zh-CN" altLang="en-US" sz="40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  <a:sym typeface="+mn-ea"/>
            </a:endParaRPr>
          </a:p>
          <a:p>
            <a:pPr>
              <a:lnSpc>
                <a:spcPct val="110000"/>
              </a:lnSpc>
            </a:pPr>
            <a:endParaRPr lang="zh-CN" altLang="en-US" sz="4000" b="1" u="sng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933055" y="1664335"/>
            <a:ext cx="3980815" cy="762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p>
            <a:r>
              <a:rPr lang="zh-CN" altLang="en-US" sz="4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拟人 移情于物</a:t>
            </a:r>
            <a:endParaRPr lang="zh-CN" altLang="en-US" sz="44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248400" y="3071495"/>
            <a:ext cx="5106035" cy="1554480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p>
            <a:r>
              <a:rPr lang="zh-CN" altLang="en-US" sz="4800" b="1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渴望冲破束缚，渴望自由，不畏坎坷</a:t>
            </a:r>
            <a:endParaRPr lang="zh-CN" altLang="en-US" sz="4800" b="1">
              <a:solidFill>
                <a:schemeClr val="tx1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71450" y="5498465"/>
            <a:ext cx="11960225" cy="701040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p>
            <a:r>
              <a:rPr lang="zh-CN" altLang="en-US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渴望冲决罗网，勇往直前，追求个性解放的少年意气  </a:t>
            </a:r>
            <a:endParaRPr lang="zh-CN" altLang="en-US" sz="40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6" grpId="0" bldLvl="0" animBg="1"/>
      <p:bldP spid="5" grpId="0" bldLvl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87630"/>
            <a:ext cx="10515600" cy="1325563"/>
          </a:xfrm>
        </p:spPr>
        <p:txBody>
          <a:bodyPr/>
          <a:p>
            <a:r>
              <a:rPr lang="zh-CN" altLang="en-US" sz="4000" b="1">
                <a:solidFill>
                  <a:schemeClr val="tx1"/>
                </a:solidFill>
              </a:rPr>
              <a:t>三、依托</a:t>
            </a:r>
            <a:r>
              <a:rPr lang="zh-CN" altLang="en-US" sz="6000" b="1">
                <a:solidFill>
                  <a:srgbClr val="FF0000"/>
                </a:solidFill>
              </a:rPr>
              <a:t>文本，</a:t>
            </a:r>
            <a:r>
              <a:rPr lang="zh-CN" altLang="en-US" sz="4000" b="1">
                <a:solidFill>
                  <a:schemeClr val="tx1"/>
                </a:solidFill>
              </a:rPr>
              <a:t>解读</a:t>
            </a:r>
            <a:r>
              <a:rPr lang="zh-CN" altLang="en-US" sz="6000" b="1">
                <a:solidFill>
                  <a:srgbClr val="FF0000"/>
                </a:solidFill>
              </a:rPr>
              <a:t>结构：</a:t>
            </a:r>
            <a:endParaRPr lang="zh-CN" altLang="en-US" sz="6000" b="1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325" y="1279525"/>
            <a:ext cx="12071985" cy="5151120"/>
          </a:xfrm>
        </p:spPr>
        <p:txBody>
          <a:bodyPr>
            <a:normAutofit/>
          </a:bodyPr>
          <a:p>
            <a:pPr>
              <a:lnSpc>
                <a:spcPct val="110000"/>
              </a:lnSpc>
            </a:pPr>
            <a:r>
              <a:rPr lang="zh-CN" altLang="en-US" sz="4400" b="1">
                <a:solidFill>
                  <a:srgbClr val="FF0000"/>
                </a:solidFill>
              </a:rPr>
              <a:t>遵循</a:t>
            </a:r>
            <a:r>
              <a:rPr lang="en-US" altLang="zh-CN" sz="4400" b="1">
                <a:solidFill>
                  <a:srgbClr val="FF0000"/>
                </a:solidFill>
              </a:rPr>
              <a:t>“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写什么</a:t>
            </a:r>
            <a:r>
              <a:rPr lang="en-US" altLang="zh-CN" sz="4400" b="1">
                <a:solidFill>
                  <a:srgbClr val="FF0000"/>
                </a:solidFill>
              </a:rPr>
              <a:t>——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为什么写</a:t>
            </a:r>
            <a:r>
              <a:rPr lang="en-US" altLang="zh-CN" sz="4400" b="1">
                <a:solidFill>
                  <a:srgbClr val="FF0000"/>
                </a:solidFill>
              </a:rPr>
              <a:t>——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怎么写</a:t>
            </a:r>
            <a:r>
              <a:rPr lang="en-US" altLang="zh-CN" sz="4400" b="1">
                <a:solidFill>
                  <a:srgbClr val="FF0000"/>
                </a:solidFill>
              </a:rPr>
              <a:t>”</a:t>
            </a:r>
            <a:r>
              <a:rPr lang="zh-CN" altLang="en-US" sz="4400" b="1">
                <a:solidFill>
                  <a:srgbClr val="FF0000"/>
                </a:solidFill>
              </a:rPr>
              <a:t>这一思路，思考：</a:t>
            </a:r>
            <a:r>
              <a:rPr lang="zh-CN" altLang="en-US" sz="4000" b="1">
                <a:solidFill>
                  <a:srgbClr val="FF0000"/>
                </a:solidFill>
                <a:sym typeface="+mn-ea"/>
              </a:rPr>
              <a:t>诗人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如何</a:t>
            </a:r>
            <a:r>
              <a:rPr lang="zh-CN" altLang="en-US" sz="36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借潼关特殊的地理形势</a:t>
            </a:r>
            <a:r>
              <a:rPr lang="zh-CN" altLang="en-US" sz="4400" b="1" u="sng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写出</a:t>
            </a:r>
            <a:r>
              <a:rPr lang="zh-CN" altLang="en-US" sz="36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自己的少年意气</a:t>
            </a:r>
            <a:r>
              <a:rPr lang="zh-CN" altLang="en-US" sz="4400" b="1">
                <a:solidFill>
                  <a:srgbClr val="FF0000"/>
                </a:solidFill>
              </a:rPr>
              <a:t>？</a:t>
            </a:r>
            <a:endParaRPr lang="zh-CN" altLang="en-US" sz="4400" b="1">
              <a:solidFill>
                <a:srgbClr val="FF0000"/>
              </a:solidFill>
            </a:endParaRPr>
          </a:p>
          <a:p>
            <a:pPr>
              <a:lnSpc>
                <a:spcPct val="140000"/>
              </a:lnSpc>
            </a:pPr>
            <a:r>
              <a:rPr lang="zh-CN" altLang="en-US" sz="4400" b="1">
                <a:solidFill>
                  <a:srgbClr val="0000CC"/>
                </a:solidFill>
                <a:cs typeface="宋体" panose="02010600030101010101" pitchFamily="2" charset="-122"/>
                <a:sym typeface="+mn-ea"/>
              </a:rPr>
              <a:t>①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前二句：</a:t>
            </a:r>
            <a:endParaRPr lang="zh-CN" altLang="en-US" sz="44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  <a:sym typeface="+mn-ea"/>
            </a:endParaRPr>
          </a:p>
          <a:p>
            <a:pPr>
              <a:lnSpc>
                <a:spcPct val="140000"/>
              </a:lnSpc>
            </a:pPr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cs typeface="宋体" panose="02010600030101010101" pitchFamily="2" charset="-122"/>
              </a:rPr>
              <a:t>②后二句</a:t>
            </a:r>
            <a:r>
              <a:rPr lang="zh-CN" altLang="en-US" sz="4400" b="1">
                <a:solidFill>
                  <a:srgbClr val="0000CC"/>
                </a:solidFill>
                <a:cs typeface="宋体" panose="02010600030101010101" pitchFamily="2" charset="-122"/>
              </a:rPr>
              <a:t>：</a:t>
            </a:r>
            <a:endParaRPr lang="zh-CN" altLang="en-US" sz="3600" b="1" u="sng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  <a:sym typeface="+mn-ea"/>
            </a:endParaRPr>
          </a:p>
          <a:p>
            <a:pPr>
              <a:lnSpc>
                <a:spcPct val="110000"/>
              </a:lnSpc>
            </a:pPr>
            <a:endParaRPr lang="zh-CN" altLang="en-US" sz="3600" b="1" u="sng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141980" y="3734435"/>
            <a:ext cx="8867775" cy="762000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p>
            <a:r>
              <a:rPr lang="zh-CN" altLang="en-US" sz="44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侧面描写 夸张</a:t>
            </a:r>
            <a:r>
              <a:rPr lang="zh-CN" altLang="en-US" sz="4000" b="1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 写出潼关的高耸开阔</a:t>
            </a:r>
            <a:endParaRPr lang="zh-CN" altLang="en-US" sz="4000" b="1">
              <a:solidFill>
                <a:schemeClr val="tx1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141980" y="4822825"/>
            <a:ext cx="8867775" cy="1371600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p>
            <a:r>
              <a:rPr lang="zh-CN" altLang="en-US" sz="44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移情于物 拟人</a:t>
            </a:r>
            <a:r>
              <a:rPr lang="zh-CN" altLang="en-US" sz="4000" b="1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 表明冲决罗网不畏坎坷勇往直前的少年意气</a:t>
            </a:r>
            <a:r>
              <a:rPr lang="zh-CN" altLang="en-US" sz="4000" b="1" u="sng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  </a:t>
            </a:r>
            <a:endParaRPr lang="zh-CN" altLang="en-US" sz="4000" b="1" u="sng">
              <a:solidFill>
                <a:schemeClr val="tx1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6" grpId="0" bldLvl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87630"/>
            <a:ext cx="10515600" cy="1325563"/>
          </a:xfrm>
        </p:spPr>
        <p:txBody>
          <a:bodyPr/>
          <a:p>
            <a:r>
              <a:rPr lang="zh-CN" altLang="en-US" sz="4000" b="1">
                <a:solidFill>
                  <a:schemeClr val="tx1"/>
                </a:solidFill>
              </a:rPr>
              <a:t>五、</a:t>
            </a:r>
            <a:r>
              <a:rPr lang="zh-CN" altLang="en-US" sz="4800" b="1">
                <a:solidFill>
                  <a:srgbClr val="FF0000"/>
                </a:solidFill>
              </a:rPr>
              <a:t>试背</a:t>
            </a:r>
            <a:r>
              <a:rPr lang="zh-CN" altLang="en-US" sz="6000" b="1">
                <a:solidFill>
                  <a:srgbClr val="FF0000"/>
                </a:solidFill>
              </a:rPr>
              <a:t>：</a:t>
            </a:r>
            <a:endParaRPr lang="zh-CN" altLang="en-US" sz="6000" b="1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325" y="1413510"/>
            <a:ext cx="12071985" cy="5151120"/>
          </a:xfrm>
        </p:spPr>
        <p:txBody>
          <a:bodyPr>
            <a:normAutofit/>
          </a:bodyPr>
          <a:p>
            <a:pPr>
              <a:lnSpc>
                <a:spcPct val="110000"/>
              </a:lnSpc>
            </a:pPr>
            <a:r>
              <a:rPr lang="zh-CN" altLang="en-US" sz="40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全诗借</a:t>
            </a:r>
            <a:r>
              <a:rPr lang="zh-CN" altLang="en-US" sz="4400" b="1" u="sng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潼关特殊的地理形势</a:t>
            </a:r>
            <a:r>
              <a:rPr lang="zh-CN" altLang="en-US" sz="40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写出自己的</a:t>
            </a:r>
            <a:r>
              <a:rPr lang="zh-CN" altLang="en-US" sz="4400" b="1" u="sng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少年意气</a:t>
            </a:r>
            <a:r>
              <a:rPr lang="zh-CN" altLang="en-US" sz="40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。</a:t>
            </a:r>
            <a:endParaRPr lang="zh-CN" altLang="en-US" sz="40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940685" y="2712720"/>
            <a:ext cx="6032500" cy="15544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altLang="zh-CN" sz="4400" b="1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  <a:r>
              <a:rPr lang="zh-CN" altLang="en-US" sz="4800" b="1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终古</a:t>
            </a:r>
            <a:r>
              <a:rPr lang="zh-CN" altLang="en-US" sz="4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……</a:t>
            </a:r>
            <a:r>
              <a:rPr lang="zh-CN" altLang="en-US" sz="4800" b="1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，秋风</a:t>
            </a:r>
            <a:r>
              <a:rPr lang="zh-CN" altLang="en-US" sz="4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……。</a:t>
            </a:r>
            <a:endParaRPr lang="zh-CN" altLang="en-US" sz="54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algn="l"/>
            <a:r>
              <a:rPr lang="zh-CN" altLang="en-US" sz="4800" b="1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  <a:r>
              <a:rPr lang="zh-CN" altLang="en-US" sz="4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……</a:t>
            </a:r>
            <a:r>
              <a:rPr lang="zh-CN" altLang="en-US" sz="4800" b="1">
                <a:latin typeface="黑体" panose="02010600030101010101" charset="-122"/>
                <a:ea typeface="黑体" panose="02010600030101010101" charset="-122"/>
                <a:sym typeface="+mn-ea"/>
              </a:rPr>
              <a:t>嫌束，山入</a:t>
            </a:r>
            <a:r>
              <a:rPr lang="zh-CN" altLang="en-US" sz="4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……。</a:t>
            </a:r>
            <a:endParaRPr lang="zh-CN" altLang="en-US" sz="48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87630"/>
            <a:ext cx="10515600" cy="1325563"/>
          </a:xfrm>
        </p:spPr>
        <p:txBody>
          <a:bodyPr/>
          <a:p>
            <a:r>
              <a:rPr lang="zh-CN" altLang="en-US" sz="5400" b="1">
                <a:solidFill>
                  <a:srgbClr val="FF0000"/>
                </a:solidFill>
                <a:sym typeface="+mn-ea"/>
              </a:rPr>
              <a:t>拓展阅读</a:t>
            </a:r>
            <a:r>
              <a:rPr lang="zh-CN" altLang="en-US" sz="4000" b="1">
                <a:solidFill>
                  <a:srgbClr val="FF0000"/>
                </a:solidFill>
                <a:sym typeface="+mn-ea"/>
              </a:rPr>
              <a:t>：根据</a:t>
            </a:r>
            <a:r>
              <a:rPr lang="zh-CN" altLang="en-US" sz="4000" b="1">
                <a:solidFill>
                  <a:srgbClr val="0000CC"/>
                </a:solidFill>
                <a:sym typeface="+mn-ea"/>
              </a:rPr>
              <a:t>情感</a:t>
            </a:r>
            <a:r>
              <a:rPr lang="zh-CN" altLang="en-US" sz="4000" b="1">
                <a:solidFill>
                  <a:srgbClr val="FF0000"/>
                </a:solidFill>
                <a:sym typeface="+mn-ea"/>
              </a:rPr>
              <a:t>猜猜诗</a:t>
            </a:r>
            <a:r>
              <a:rPr lang="zh-CN" altLang="en-US" sz="40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作者</a:t>
            </a:r>
            <a:endParaRPr lang="zh-CN" altLang="en-US" sz="6000" b="1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325" y="1413510"/>
            <a:ext cx="12071985" cy="5151120"/>
          </a:xfrm>
        </p:spPr>
        <p:txBody>
          <a:bodyPr>
            <a:normAutofit/>
          </a:bodyPr>
          <a:p>
            <a:pPr algn="ctr">
              <a:lnSpc>
                <a:spcPct val="110000"/>
              </a:lnSpc>
            </a:pPr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书愤</a:t>
            </a:r>
            <a:endParaRPr lang="zh-CN" altLang="en-US" sz="44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  <a:sym typeface="+mn-ea"/>
            </a:endParaRPr>
          </a:p>
          <a:p>
            <a:pPr algn="ctr">
              <a:lnSpc>
                <a:spcPct val="110000"/>
              </a:lnSpc>
            </a:pPr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早岁那知世事艰，中原北望气如山。</a:t>
            </a:r>
            <a:endParaRPr lang="zh-CN" altLang="en-US" sz="44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  <a:sym typeface="+mn-ea"/>
            </a:endParaRPr>
          </a:p>
          <a:p>
            <a:pPr algn="ctr">
              <a:lnSpc>
                <a:spcPct val="110000"/>
              </a:lnSpc>
            </a:pPr>
            <a:r>
              <a:rPr lang="zh-CN" altLang="en-US" sz="4400" b="1" u="sng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楼船夜雪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瓜洲渡，</a:t>
            </a:r>
            <a:r>
              <a:rPr lang="zh-CN" altLang="en-US" sz="4400" b="1" u="sng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铁马秋风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大散关。</a:t>
            </a:r>
            <a:endParaRPr lang="zh-CN" altLang="en-US" sz="44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  <a:sym typeface="+mn-ea"/>
            </a:endParaRPr>
          </a:p>
          <a:p>
            <a:pPr algn="ctr">
              <a:lnSpc>
                <a:spcPct val="110000"/>
              </a:lnSpc>
            </a:pPr>
            <a:r>
              <a:rPr lang="zh-CN" altLang="en-US" sz="4400" b="1" u="sng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塞上长城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空自许，</a:t>
            </a:r>
            <a:r>
              <a:rPr lang="zh-CN" altLang="en-US" sz="4400" b="1" u="sng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镜中衰鬓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已先斑。</a:t>
            </a:r>
            <a:endParaRPr lang="zh-CN" altLang="en-US" sz="44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  <a:sym typeface="+mn-ea"/>
            </a:endParaRPr>
          </a:p>
          <a:p>
            <a:pPr algn="ctr">
              <a:lnSpc>
                <a:spcPct val="110000"/>
              </a:lnSpc>
            </a:pPr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出师一表真名世，千载谁堪伯仲间。</a:t>
            </a:r>
            <a:endParaRPr lang="zh-CN" altLang="en-US" sz="44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87630"/>
            <a:ext cx="10515600" cy="1325563"/>
          </a:xfrm>
        </p:spPr>
        <p:txBody>
          <a:bodyPr/>
          <a:p>
            <a:r>
              <a:rPr lang="zh-CN" altLang="en-US" sz="5400" b="1">
                <a:solidFill>
                  <a:srgbClr val="FF0000"/>
                </a:solidFill>
                <a:sym typeface="+mn-ea"/>
              </a:rPr>
              <a:t>拓展阅读</a:t>
            </a:r>
            <a:r>
              <a:rPr lang="zh-CN" altLang="en-US" sz="4000" b="1">
                <a:solidFill>
                  <a:srgbClr val="FF0000"/>
                </a:solidFill>
                <a:sym typeface="+mn-ea"/>
              </a:rPr>
              <a:t>：根据</a:t>
            </a:r>
            <a:r>
              <a:rPr lang="zh-CN" altLang="en-US" sz="4000" b="1">
                <a:solidFill>
                  <a:srgbClr val="0000CC"/>
                </a:solidFill>
                <a:sym typeface="+mn-ea"/>
              </a:rPr>
              <a:t>情感</a:t>
            </a:r>
            <a:r>
              <a:rPr lang="zh-CN" altLang="en-US" sz="4000" b="1">
                <a:solidFill>
                  <a:srgbClr val="FF0000"/>
                </a:solidFill>
                <a:sym typeface="+mn-ea"/>
              </a:rPr>
              <a:t>猜猜诗</a:t>
            </a:r>
            <a:r>
              <a:rPr lang="zh-CN" altLang="en-US" sz="40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作者</a:t>
            </a:r>
            <a:endParaRPr lang="zh-CN" altLang="en-US" sz="6000" b="1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325" y="1413510"/>
            <a:ext cx="12071985" cy="5151120"/>
          </a:xfrm>
        </p:spPr>
        <p:txBody>
          <a:bodyPr>
            <a:normAutofit/>
          </a:bodyPr>
          <a:p>
            <a:pPr algn="ctr">
              <a:lnSpc>
                <a:spcPct val="110000"/>
              </a:lnSpc>
            </a:pPr>
            <a:endParaRPr lang="zh-CN" altLang="en-US" sz="44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  <a:sym typeface="+mn-ea"/>
            </a:endParaRPr>
          </a:p>
          <a:p>
            <a:pPr algn="ctr">
              <a:lnSpc>
                <a:spcPct val="110000"/>
              </a:lnSpc>
            </a:pPr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绝命诗</a:t>
            </a:r>
            <a:endParaRPr lang="zh-CN" altLang="en-US" sz="44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  <a:sym typeface="+mn-ea"/>
            </a:endParaRPr>
          </a:p>
          <a:p>
            <a:pPr algn="ctr">
              <a:lnSpc>
                <a:spcPct val="110000"/>
              </a:lnSpc>
            </a:pPr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望门投宿思张俭，忍死须臾待杜根。</a:t>
            </a:r>
            <a:endParaRPr lang="zh-CN" altLang="en-US" sz="44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  <a:sym typeface="+mn-ea"/>
            </a:endParaRPr>
          </a:p>
          <a:p>
            <a:pPr algn="ctr">
              <a:lnSpc>
                <a:spcPct val="110000"/>
              </a:lnSpc>
            </a:pPr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我自横刀向天笑，去留肝胆两昆仑。</a:t>
            </a:r>
            <a:endParaRPr lang="zh-CN" altLang="en-US" sz="44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3212</Words>
  <Application>WPS 演示</Application>
  <PresentationFormat>宽屏</PresentationFormat>
  <Paragraphs>404</Paragraphs>
  <Slides>37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37</vt:i4>
      </vt:variant>
    </vt:vector>
  </HeadingPairs>
  <TitlesOfParts>
    <vt:vector size="47" baseType="lpstr">
      <vt:lpstr>Arial</vt:lpstr>
      <vt:lpstr>宋体</vt:lpstr>
      <vt:lpstr>Wingdings</vt:lpstr>
      <vt:lpstr>黑体</vt:lpstr>
      <vt:lpstr>宋体-PUA</vt:lpstr>
      <vt:lpstr>Calibri Light</vt:lpstr>
      <vt:lpstr>Calibri</vt:lpstr>
      <vt:lpstr>微软雅黑</vt:lpstr>
      <vt:lpstr>Arial Unicode MS</vt:lpstr>
      <vt:lpstr>Office 主题</vt:lpstr>
      <vt:lpstr>课外古诗词诵读</vt:lpstr>
      <vt:lpstr>作业安排：</vt:lpstr>
      <vt:lpstr>古诗词阅读方法指导：</vt:lpstr>
      <vt:lpstr>一、梳理重点字词，解读其含义：</vt:lpstr>
      <vt:lpstr>二、抓住题目，解读诗文：</vt:lpstr>
      <vt:lpstr>三、依托文本，解读诗文：</vt:lpstr>
      <vt:lpstr>三、依托文本，解读诗文：</vt:lpstr>
      <vt:lpstr>三、依托文本，解读诗文：</vt:lpstr>
      <vt:lpstr>三、依托文本，解读诗文：</vt:lpstr>
      <vt:lpstr>四、竟背：</vt:lpstr>
      <vt:lpstr>一、梳理重点字词，解读其含义：</vt:lpstr>
      <vt:lpstr>二、抓住题目，解读诗文：</vt:lpstr>
      <vt:lpstr>三、依托文本，解读诗文：</vt:lpstr>
      <vt:lpstr>三、依托文本，解读诗文：</vt:lpstr>
      <vt:lpstr>四、竟背：</vt:lpstr>
      <vt:lpstr>拓展阅读：根据风格猜猜诗作者</vt:lpstr>
      <vt:lpstr>拓展阅读：根据风格猜猜诗作者</vt:lpstr>
      <vt:lpstr>拓展阅读：根据风格猜猜诗作者</vt:lpstr>
      <vt:lpstr>第二课时</vt:lpstr>
      <vt:lpstr>作业安排：7、8班</vt:lpstr>
      <vt:lpstr>作业安排：</vt:lpstr>
      <vt:lpstr>一、梳理重点字词，解读其含义：</vt:lpstr>
      <vt:lpstr>二、抓住题目，解读诗文：</vt:lpstr>
      <vt:lpstr>三、依托题目，解读诗文：</vt:lpstr>
      <vt:lpstr>三、依托文本，解读诗文：</vt:lpstr>
      <vt:lpstr>三、依托文本，解读结构：</vt:lpstr>
      <vt:lpstr>三、依托文本，解读结构等技巧：</vt:lpstr>
      <vt:lpstr>四、依托文本，解读诗文：</vt:lpstr>
      <vt:lpstr>一、梳理重点字词，解读其含义：</vt:lpstr>
      <vt:lpstr>一、梳理重点字词，解读其含义：</vt:lpstr>
      <vt:lpstr>二、抓住题目，解读诗文：</vt:lpstr>
      <vt:lpstr>三、依托文本，解读诗文：</vt:lpstr>
      <vt:lpstr>三、依托文本，解读诗文：</vt:lpstr>
      <vt:lpstr>三、依托文本，解读结构：</vt:lpstr>
      <vt:lpstr>五、试背：</vt:lpstr>
      <vt:lpstr>拓展阅读：根据情感猜猜诗作者</vt:lpstr>
      <vt:lpstr>拓展阅读：根据情感猜猜诗作者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35</cp:revision>
  <dcterms:created xsi:type="dcterms:W3CDTF">2016-12-30T07:14:00Z</dcterms:created>
  <dcterms:modified xsi:type="dcterms:W3CDTF">2017-01-01T08:21:28Z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2052-10.1.0.6065</vt:lpwstr>
  </property>
</Properties>
</file>