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66" r:id="rId2"/>
    <p:sldId id="273" r:id="rId3"/>
    <p:sldId id="269" r:id="rId4"/>
    <p:sldId id="270" r:id="rId5"/>
    <p:sldId id="271" r:id="rId6"/>
    <p:sldId id="272" r:id="rId7"/>
    <p:sldId id="257" r:id="rId8"/>
    <p:sldId id="258" r:id="rId9"/>
    <p:sldId id="260" r:id="rId10"/>
    <p:sldId id="259" r:id="rId11"/>
    <p:sldId id="264" r:id="rId12"/>
    <p:sldId id="265" r:id="rId13"/>
    <p:sldId id="275" r:id="rId14"/>
    <p:sldId id="274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0066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DAFBE-4B43-4B84-AA52-D85E38F91E8A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E0F03D-FAD0-4948-9691-7DDBE14BAD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746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E0F03D-FAD0-4948-9691-7DDBE14BADC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3952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E0F03D-FAD0-4948-9691-7DDBE14BADC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17381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E0F03D-FAD0-4948-9691-7DDBE14BADC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2270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24C3E3-E985-40ED-B412-89958344B126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8848-FB09-428C-B967-F4E8842F85B2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791004" y="18417"/>
            <a:ext cx="3400995" cy="243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85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24C3E3-E985-40ED-B412-89958344B126}" type="datetimeFigureOut">
              <a:rPr lang="zh-CN" altLang="en-US" smtClean="0"/>
              <a:t>2017/6/15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F8848-FB09-428C-B967-F4E8842F85B2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234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DF8848-FB09-428C-B967-F4E8842F85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338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7520" y="1371600"/>
            <a:ext cx="2326640" cy="45008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15000" dirty="0"/>
              <a:t>粽</a:t>
            </a:r>
            <a:endParaRPr lang="en-US" altLang="zh-CN" sz="15000" dirty="0"/>
          </a:p>
          <a:p>
            <a:pPr marL="0" indent="0">
              <a:buNone/>
            </a:pPr>
            <a:r>
              <a:rPr lang="zh-CN" altLang="en-US" sz="15000" dirty="0"/>
              <a:t>子</a:t>
            </a:r>
          </a:p>
        </p:txBody>
      </p:sp>
    </p:spTree>
    <p:extLst>
      <p:ext uri="{BB962C8B-B14F-4D97-AF65-F5344CB8AC3E}">
        <p14:creationId xmlns:p14="http://schemas.microsoft.com/office/powerpoint/2010/main" val="1480683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“粽子节”周记讲评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1000" y="1368424"/>
            <a:ext cx="11160760" cy="5205096"/>
          </a:xfrm>
        </p:spPr>
        <p:txBody>
          <a:bodyPr/>
          <a:lstStyle/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你的周记是如何开头的？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1</a:t>
            </a:r>
            <a:r>
              <a:rPr lang="zh-CN" altLang="en-US" dirty="0"/>
              <a:t>“桃儿红，杏儿黄，五月五，是端午；苇叶香，飘满堂；粽叶香，包五粮；剥个粽子裹上糖，幸福生活万年长！”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76365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准备活动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材料：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糯米、绿豆、红豆、花生、猪肉、红枣、莲子、板栗、香菇等等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过程：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1</a:t>
            </a:r>
            <a:r>
              <a:rPr lang="zh-CN" altLang="en-US" dirty="0"/>
              <a:t>、泡糯米、豆类等等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</a:t>
            </a:r>
            <a:r>
              <a:rPr lang="zh-CN" altLang="en-US" dirty="0"/>
              <a:t>、刷洗箬竹叶（北方用苇叶）、咸水草（莞草，或者蔺草、马莲草）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3</a:t>
            </a:r>
            <a:r>
              <a:rPr lang="zh-CN" altLang="en-US" dirty="0"/>
              <a:t>、包粽子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3899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粽子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06120" y="1358264"/>
            <a:ext cx="11120120" cy="5276215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</a:t>
            </a:r>
            <a:r>
              <a:rPr lang="zh-CN" altLang="en-US" dirty="0"/>
              <a:t>、种类：按口味、形状、地域标准来分各有不同。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</a:t>
            </a:r>
            <a:r>
              <a:rPr lang="zh-CN" altLang="en-US" dirty="0"/>
              <a:t>口味（甜粽子</a:t>
            </a:r>
            <a:r>
              <a:rPr lang="en-US" altLang="zh-CN" dirty="0"/>
              <a:t>——</a:t>
            </a:r>
            <a:r>
              <a:rPr lang="zh-CN" altLang="en-US" dirty="0"/>
              <a:t>水果、豆沙、枣子、香芋</a:t>
            </a:r>
            <a:r>
              <a:rPr lang="en-US" altLang="zh-CN" dirty="0"/>
              <a:t>……</a:t>
            </a:r>
          </a:p>
          <a:p>
            <a:pPr marL="0" indent="0">
              <a:buNone/>
            </a:pPr>
            <a:r>
              <a:rPr lang="en-US" altLang="zh-CN" dirty="0"/>
              <a:t>                 </a:t>
            </a:r>
            <a:r>
              <a:rPr lang="zh-CN" altLang="en-US" dirty="0"/>
              <a:t>咸粽子</a:t>
            </a:r>
            <a:r>
              <a:rPr lang="en-US" altLang="zh-CN" dirty="0"/>
              <a:t>——</a:t>
            </a:r>
            <a:r>
              <a:rPr lang="zh-CN" altLang="en-US" dirty="0"/>
              <a:t>肉粽</a:t>
            </a:r>
            <a:r>
              <a:rPr lang="en-US" altLang="zh-CN" dirty="0"/>
              <a:t>……</a:t>
            </a:r>
          </a:p>
          <a:p>
            <a:pPr marL="0" indent="0">
              <a:buNone/>
            </a:pPr>
            <a:r>
              <a:rPr lang="en-US" altLang="zh-CN" dirty="0"/>
              <a:t>       </a:t>
            </a:r>
            <a:r>
              <a:rPr lang="zh-CN" altLang="en-US" dirty="0"/>
              <a:t>形状：三角、四角锥形、宝塔形、圆棒形等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</a:t>
            </a:r>
            <a:r>
              <a:rPr lang="zh-CN" altLang="en-US" dirty="0"/>
              <a:t>地域：北京、广东、四川、苏州、嘉兴、山东、闽南、台湾、舶来约</a:t>
            </a:r>
            <a:r>
              <a:rPr lang="en-US" altLang="zh-CN" dirty="0"/>
              <a:t>12</a:t>
            </a:r>
            <a:r>
              <a:rPr lang="zh-CN" altLang="en-US" dirty="0"/>
              <a:t>种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</a:t>
            </a:r>
            <a:r>
              <a:rPr lang="zh-CN" altLang="en-US" dirty="0"/>
              <a:t>、外观：形、色、味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26517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875" y="2000250"/>
            <a:ext cx="4286250" cy="28575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3850" y="2000250"/>
            <a:ext cx="3924300" cy="28575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2887" y="2000250"/>
            <a:ext cx="4086225" cy="28575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2887" y="2000250"/>
            <a:ext cx="4086225" cy="28575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2303760" cy="6969760"/>
          </a:xfrm>
          <a:solidFill>
            <a:schemeClr val="bg1"/>
          </a:solidFill>
        </p:spPr>
        <p:txBody>
          <a:bodyPr/>
          <a:lstStyle/>
          <a:p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958" y="365891"/>
            <a:ext cx="4716846" cy="31445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4842" y="365891"/>
            <a:ext cx="4318535" cy="314456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0737" y="3811357"/>
            <a:ext cx="4314825" cy="28575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958" y="4000500"/>
            <a:ext cx="4632764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397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7160" y="230504"/>
            <a:ext cx="11760200" cy="624141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zh-CN" dirty="0"/>
              <a:t>        </a:t>
            </a:r>
            <a:r>
              <a:rPr lang="zh-CN" altLang="zh-CN" dirty="0"/>
              <a:t>今年，我也如法炮制，泡了八宝酒，用以供祖后，倒一杯给儿子，告诉他是“分岁酒”，喝下去又长大一岁了。他挑剔地说：“你用的是美国货葡萄酒，不是你小时候家乡自己酿的酒呀。”</a:t>
            </a:r>
          </a:p>
          <a:p>
            <a:pPr marL="0" indent="0">
              <a:buNone/>
            </a:pPr>
            <a:r>
              <a:rPr lang="en-US" altLang="zh-CN" dirty="0"/>
              <a:t>        </a:t>
            </a:r>
            <a:r>
              <a:rPr lang="zh-CN" altLang="zh-CN" dirty="0"/>
              <a:t>一句话提醒了我，</a:t>
            </a:r>
            <a:r>
              <a:rPr lang="zh-CN" altLang="zh-CN" u="sng" dirty="0"/>
              <a:t>究竟不是</a:t>
            </a:r>
            <a:r>
              <a:rPr lang="zh-CN" altLang="zh-CN" u="sng" dirty="0">
                <a:solidFill>
                  <a:srgbClr val="FF0066"/>
                </a:solidFill>
              </a:rPr>
              <a:t>道地家乡味</a:t>
            </a:r>
            <a:r>
              <a:rPr lang="zh-CN" altLang="zh-CN" u="sng" dirty="0"/>
              <a:t>啊</a:t>
            </a:r>
            <a:r>
              <a:rPr lang="zh-CN" altLang="zh-CN" dirty="0"/>
              <a:t>。可是叫我到哪儿去找真正的家醅</a:t>
            </a:r>
            <a:r>
              <a:rPr lang="zh-CN" altLang="en-US" dirty="0"/>
              <a:t>呢？</a:t>
            </a:r>
            <a:endParaRPr lang="zh-CN" altLang="zh-CN" dirty="0"/>
          </a:p>
          <a:p>
            <a:pPr marL="0" indent="0">
              <a:buNone/>
            </a:pPr>
            <a:r>
              <a:rPr lang="zh-CN" altLang="en-US" dirty="0"/>
              <a:t>                  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一句话概括：这是一杯</a:t>
            </a:r>
            <a:r>
              <a:rPr lang="zh-CN" altLang="en-US" u="sng" dirty="0">
                <a:solidFill>
                  <a:srgbClr val="009900"/>
                </a:solidFill>
              </a:rPr>
              <a:t>思母、思乡、念旧</a:t>
            </a:r>
            <a:r>
              <a:rPr lang="zh-CN" altLang="en-US" dirty="0"/>
              <a:t>的春酒。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               </a:t>
            </a:r>
            <a:r>
              <a:rPr lang="zh-CN" altLang="en-US" dirty="0"/>
              <a:t>这是一个</a:t>
            </a:r>
            <a:r>
              <a:rPr lang="zh-CN" altLang="en-US" u="sng" dirty="0"/>
              <a:t>                             </a:t>
            </a:r>
            <a:r>
              <a:rPr lang="zh-CN" altLang="en-US" dirty="0"/>
              <a:t> 的粽子。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  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sz="2400" dirty="0"/>
              <a:t> ①难得的假期惬意、作业甜蜜的负担</a:t>
            </a:r>
          </a:p>
          <a:p>
            <a:pPr marL="0" indent="0">
              <a:buNone/>
            </a:pPr>
            <a:r>
              <a:rPr lang="zh-CN" altLang="en-US" sz="2400" dirty="0"/>
              <a:t> ②少年的欢乐</a:t>
            </a:r>
          </a:p>
          <a:p>
            <a:pPr marL="0" indent="0">
              <a:buNone/>
            </a:pPr>
            <a:r>
              <a:rPr lang="zh-CN" altLang="en-US" sz="2400" dirty="0"/>
              <a:t> ③亲人的热心、家庭的温馨（逛菜市场）</a:t>
            </a:r>
          </a:p>
          <a:p>
            <a:pPr marL="0" indent="0">
              <a:buNone/>
            </a:pPr>
            <a:r>
              <a:rPr lang="zh-CN" altLang="en-US" sz="2400" dirty="0"/>
              <a:t> ④忘记的传统</a:t>
            </a:r>
          </a:p>
          <a:p>
            <a:pPr marL="0" indent="0">
              <a:buNone/>
            </a:pPr>
            <a:r>
              <a:rPr lang="zh-CN" altLang="en-US" sz="2400" dirty="0"/>
              <a:t> ⑤亲自动手的满足</a:t>
            </a:r>
            <a:endParaRPr lang="en-US" altLang="zh-CN" sz="2400" dirty="0"/>
          </a:p>
          <a:p>
            <a:pPr marL="0" indent="0">
              <a:buNone/>
            </a:pPr>
            <a:r>
              <a:rPr lang="zh-CN" altLang="en-US" sz="2400" dirty="0"/>
              <a:t> ⑥笨手笨脚的憨态</a:t>
            </a:r>
            <a:r>
              <a:rPr lang="en-US" altLang="zh-CN" sz="2400" dirty="0"/>
              <a:t>……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76565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347454" y="938493"/>
            <a:ext cx="11356866" cy="57569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/>
              <a:t>       家乡的端午，很多风俗和外地一样。系百索子。五色的丝线拧成小绳，系在手腕上。丝线是掉色的，洗脸时沾了水，手腕上就印得红一道绿一道的。做香角子。丝丝缠成小粽子，里头装了香面，一个一个串起来，挂在帐钩上。贴五毒。红纸剪成五毒，贴在门槛上。贴符。这符是城隍庙送来的。城隍庙的老道士还是我的寄名干爹，他每年端午节前就派小道士送符来，还有两把小纸扇。符送来了，就贴在堂屋的门楣上。一尺来长的黄色、蓝色的纸条，上面用朱笔画些莫名其妙的道道，这就能辟邪么？喝雄黄酒。</a:t>
            </a:r>
            <a:endParaRPr lang="en-US" altLang="zh-CN" dirty="0"/>
          </a:p>
          <a:p>
            <a:pPr marL="0" indent="0" algn="r">
              <a:buNone/>
            </a:pPr>
            <a:r>
              <a:rPr lang="en-US" altLang="zh-CN" dirty="0"/>
              <a:t>——</a:t>
            </a:r>
            <a:r>
              <a:rPr lang="zh-CN" altLang="en-US" dirty="0"/>
              <a:t>汪曾祺</a:t>
            </a:r>
            <a:r>
              <a:rPr lang="en-US" altLang="zh-CN" dirty="0"/>
              <a:t>《</a:t>
            </a:r>
            <a:r>
              <a:rPr lang="zh-CN" altLang="en-US" dirty="0"/>
              <a:t>端午的鸭蛋</a:t>
            </a:r>
            <a:r>
              <a:rPr lang="en-US" altLang="zh-CN" dirty="0"/>
              <a:t>》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830317" y="262758"/>
            <a:ext cx="5402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他山之石</a:t>
            </a:r>
            <a:r>
              <a:rPr lang="en-US" altLang="zh-CN" sz="3200" b="1" dirty="0"/>
              <a:t>1——</a:t>
            </a:r>
            <a:r>
              <a:rPr lang="zh-CN" altLang="en-US" sz="3200" b="1" dirty="0"/>
              <a:t>课文开头</a:t>
            </a:r>
            <a:r>
              <a:rPr lang="en-US" altLang="zh-CN" sz="3200" b="1" dirty="0"/>
              <a:t>1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913645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1734" y="1135094"/>
            <a:ext cx="11861800" cy="6505575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       农村的新年，是非常长的。过了元宵灯节，年景尚未完全落幕。还有个家家邀饮春酒的节目，再度引起高潮。在我的感觉里，其气氛之热闹，有时还超过初一至初五那五天新年呢。原因是：新年时，注重迎神拜佛，小孩子们玩儿不许在大厅上、厨房里，生怕撞来撞去，碰碎碗盏。尤其我是女孩子，蒸糕时，脚都不许搁住灶孔边，吃东西不许随便抓．因为许多都是要先供佛与祖先的。说话尤其要小心，要多讨吉利，因此觉得很受拘束。过了元宵，大人们觉得我们都乖乖的，没闯什么祸，佛堂与神位前的供品换下来的堆得满满一大缸，都分给我们撒开地吃了。尤其是家家户户轮流的邀喝春酒，我是母亲的代表，总是一马当先，不请自到，肚子吃得鼓鼓的跟蜜蜂似的，手里还捧一大包回家。</a:t>
            </a:r>
            <a:r>
              <a:rPr lang="en-US" altLang="zh-CN" dirty="0"/>
              <a:t>——</a:t>
            </a:r>
            <a:r>
              <a:rPr lang="zh-CN" altLang="en-US" dirty="0"/>
              <a:t>琦君</a:t>
            </a:r>
            <a:r>
              <a:rPr lang="en-US" altLang="zh-CN" dirty="0"/>
              <a:t>《</a:t>
            </a:r>
            <a:r>
              <a:rPr lang="zh-CN" altLang="en-US" dirty="0"/>
              <a:t>春酒</a:t>
            </a:r>
            <a:r>
              <a:rPr lang="en-US" altLang="zh-CN" dirty="0"/>
              <a:t>》</a:t>
            </a: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830317" y="262758"/>
            <a:ext cx="5402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他山之石</a:t>
            </a:r>
            <a:r>
              <a:rPr lang="en-US" altLang="zh-CN" sz="3200" b="1" dirty="0"/>
              <a:t>2——</a:t>
            </a:r>
            <a:r>
              <a:rPr lang="zh-CN" altLang="en-US" sz="3200" b="1" dirty="0"/>
              <a:t>课文开头</a:t>
            </a:r>
            <a:r>
              <a:rPr lang="en-US" altLang="zh-CN" sz="3200" b="1" dirty="0"/>
              <a:t>2</a:t>
            </a:r>
            <a:endParaRPr lang="zh-CN" altLang="en-US" sz="32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1476703" y="5628289"/>
            <a:ext cx="642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相同点：端午的风俗、新年的风俗</a:t>
            </a:r>
          </a:p>
        </p:txBody>
      </p:sp>
    </p:spTree>
    <p:extLst>
      <p:ext uri="{BB962C8B-B14F-4D97-AF65-F5344CB8AC3E}">
        <p14:creationId xmlns:p14="http://schemas.microsoft.com/office/powerpoint/2010/main" val="140941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6200" y="108584"/>
            <a:ext cx="12004040" cy="6749415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        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</a:t>
            </a:r>
            <a:r>
              <a:rPr lang="zh-CN" altLang="en-US" dirty="0"/>
              <a:t>高邮咸蛋的特点是质细而油多。蛋白柔嫩，不似别处的发干、发粉，入口如嚼石灰。油多尤为别处所不及。鸭蛋的吃法，如袁子才所说，带壳切开，是一种，那是席间待客的办法。平常食用，一般都是敲破“空头”用筷子挖着吃。筷子头一扎下去，吱</a:t>
            </a:r>
            <a:r>
              <a:rPr lang="en-US" altLang="zh-CN" dirty="0"/>
              <a:t>——</a:t>
            </a:r>
            <a:r>
              <a:rPr lang="zh-CN" altLang="en-US" dirty="0"/>
              <a:t>红油就冒出来了。高邮咸蛋的黄是通红的。苏北有一道名菜，叫做“朱砂豆腐”，就是用高邮鸭蛋黄炒的豆腐。我在北京吃的咸鸭蛋，蛋黄是浅黄色的，这叫什么咸鸭蛋呢！</a:t>
            </a: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220717" y="0"/>
            <a:ext cx="5402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他山之石</a:t>
            </a:r>
            <a:r>
              <a:rPr lang="en-US" altLang="zh-CN" sz="3200" b="1" dirty="0"/>
              <a:t>3——</a:t>
            </a:r>
            <a:r>
              <a:rPr lang="zh-CN" altLang="en-US" sz="3200" b="1" dirty="0"/>
              <a:t>课文节选</a:t>
            </a:r>
            <a:r>
              <a:rPr lang="en-US" altLang="zh-CN" sz="3200" b="1" dirty="0"/>
              <a:t>1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074698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6200" y="108584"/>
            <a:ext cx="12004040" cy="6749415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        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</a:t>
            </a:r>
            <a:r>
              <a:rPr lang="zh-CN" altLang="en-US" dirty="0"/>
              <a:t>高邮咸蛋的特点是</a:t>
            </a:r>
            <a:r>
              <a:rPr lang="zh-CN" altLang="en-US" dirty="0">
                <a:solidFill>
                  <a:srgbClr val="009900"/>
                </a:solidFill>
              </a:rPr>
              <a:t>质细而油多</a:t>
            </a:r>
            <a:r>
              <a:rPr lang="zh-CN" altLang="en-US" dirty="0"/>
              <a:t>。</a:t>
            </a:r>
            <a:r>
              <a:rPr lang="zh-CN" altLang="en-US" dirty="0">
                <a:solidFill>
                  <a:srgbClr val="009900"/>
                </a:solidFill>
              </a:rPr>
              <a:t>蛋白柔嫩</a:t>
            </a:r>
            <a:r>
              <a:rPr lang="zh-CN" altLang="en-US" dirty="0"/>
              <a:t>，</a:t>
            </a:r>
            <a:r>
              <a:rPr lang="zh-CN" altLang="en-US" u="sng" dirty="0">
                <a:solidFill>
                  <a:srgbClr val="FF0066"/>
                </a:solidFill>
              </a:rPr>
              <a:t>不似别处的发干、发粉</a:t>
            </a:r>
            <a:r>
              <a:rPr lang="zh-CN" altLang="en-US" dirty="0"/>
              <a:t>，</a:t>
            </a:r>
            <a:r>
              <a:rPr lang="zh-CN" altLang="en-US" dirty="0">
                <a:solidFill>
                  <a:srgbClr val="009900"/>
                </a:solidFill>
              </a:rPr>
              <a:t>入口如嚼石灰</a:t>
            </a:r>
            <a:r>
              <a:rPr lang="zh-CN" altLang="en-US" dirty="0"/>
              <a:t>。</a:t>
            </a:r>
            <a:r>
              <a:rPr lang="zh-CN" altLang="en-US" u="sng" dirty="0">
                <a:solidFill>
                  <a:srgbClr val="FF0066"/>
                </a:solidFill>
              </a:rPr>
              <a:t>油多尤为别处所不及</a:t>
            </a:r>
            <a:r>
              <a:rPr lang="zh-CN" altLang="en-US" dirty="0"/>
              <a:t>。鸭蛋的吃法，如袁子才所说，带壳切开，是一种，那是席间待客的办法。平常食用，</a:t>
            </a:r>
            <a:r>
              <a:rPr lang="zh-CN" altLang="en-US" dirty="0">
                <a:solidFill>
                  <a:srgbClr val="009900"/>
                </a:solidFill>
              </a:rPr>
              <a:t>一般都是</a:t>
            </a:r>
            <a:r>
              <a:rPr lang="zh-CN" altLang="en-US" dirty="0">
                <a:solidFill>
                  <a:srgbClr val="FF0000"/>
                </a:solidFill>
              </a:rPr>
              <a:t>敲破</a:t>
            </a:r>
            <a:r>
              <a:rPr lang="zh-CN" altLang="en-US" dirty="0">
                <a:solidFill>
                  <a:srgbClr val="009900"/>
                </a:solidFill>
              </a:rPr>
              <a:t>“空头”用筷子</a:t>
            </a:r>
            <a:r>
              <a:rPr lang="zh-CN" altLang="en-US" dirty="0">
                <a:solidFill>
                  <a:srgbClr val="FF0000"/>
                </a:solidFill>
              </a:rPr>
              <a:t>挖</a:t>
            </a:r>
            <a:r>
              <a:rPr lang="zh-CN" altLang="en-US" dirty="0">
                <a:solidFill>
                  <a:srgbClr val="009900"/>
                </a:solidFill>
              </a:rPr>
              <a:t>着吃。筷子头一</a:t>
            </a:r>
            <a:r>
              <a:rPr lang="zh-CN" altLang="en-US" dirty="0">
                <a:solidFill>
                  <a:srgbClr val="FF0000"/>
                </a:solidFill>
              </a:rPr>
              <a:t>扎</a:t>
            </a:r>
            <a:r>
              <a:rPr lang="zh-CN" altLang="en-US" dirty="0">
                <a:solidFill>
                  <a:srgbClr val="009900"/>
                </a:solidFill>
              </a:rPr>
              <a:t>下去，</a:t>
            </a:r>
            <a:r>
              <a:rPr lang="zh-CN" altLang="en-US" dirty="0">
                <a:solidFill>
                  <a:srgbClr val="FF0066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吱</a:t>
            </a:r>
            <a:r>
              <a:rPr lang="en-US" altLang="zh-CN" dirty="0">
                <a:solidFill>
                  <a:srgbClr val="009900"/>
                </a:solidFill>
              </a:rPr>
              <a:t>——</a:t>
            </a:r>
            <a:r>
              <a:rPr lang="zh-CN" altLang="en-US" dirty="0">
                <a:solidFill>
                  <a:srgbClr val="009900"/>
                </a:solidFill>
              </a:rPr>
              <a:t>红油就</a:t>
            </a:r>
            <a:r>
              <a:rPr lang="zh-CN" altLang="en-US" dirty="0">
                <a:solidFill>
                  <a:srgbClr val="FF0000"/>
                </a:solidFill>
              </a:rPr>
              <a:t>冒</a:t>
            </a:r>
            <a:r>
              <a:rPr lang="zh-CN" altLang="en-US" dirty="0">
                <a:solidFill>
                  <a:srgbClr val="009900"/>
                </a:solidFill>
              </a:rPr>
              <a:t>出来了。</a:t>
            </a:r>
            <a:r>
              <a:rPr lang="zh-CN" altLang="en-US" dirty="0"/>
              <a:t>高邮咸蛋的黄是</a:t>
            </a:r>
            <a:r>
              <a:rPr lang="zh-CN" altLang="en-US" dirty="0">
                <a:solidFill>
                  <a:srgbClr val="009900"/>
                </a:solidFill>
              </a:rPr>
              <a:t>通红的</a:t>
            </a:r>
            <a:r>
              <a:rPr lang="zh-CN" altLang="en-US" dirty="0"/>
              <a:t>。苏北有一道名菜，叫做“朱砂豆腐”，就是用高邮鸭蛋黄炒的豆腐。我在北京吃的咸鸭蛋，蛋黄是浅黄色的，这叫什么咸鸭蛋呢！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①</a:t>
            </a:r>
            <a:r>
              <a:rPr lang="zh-CN" altLang="en-US" dirty="0"/>
              <a:t>视觉、味觉、听觉相结合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②敲、挖、扎、冒                                  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③白、红多种色彩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④不似别处、油多尤为别处所不及                    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⑤吱</a:t>
            </a:r>
            <a:endParaRPr lang="en-US" altLang="zh-CN" dirty="0"/>
          </a:p>
          <a:p>
            <a:pPr marL="0" indent="0">
              <a:buNone/>
            </a:pPr>
            <a:r>
              <a:rPr lang="zh-CN" altLang="zh-CN" dirty="0"/>
              <a:t>⑥</a:t>
            </a:r>
            <a:r>
              <a:rPr lang="en-US" altLang="zh-CN" dirty="0"/>
              <a:t>…………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cxnSp>
        <p:nvCxnSpPr>
          <p:cNvPr id="5" name="直接箭头连接符 4"/>
          <p:cNvCxnSpPr/>
          <p:nvPr/>
        </p:nvCxnSpPr>
        <p:spPr>
          <a:xfrm>
            <a:off x="4559037" y="3832422"/>
            <a:ext cx="1717040" cy="0"/>
          </a:xfrm>
          <a:prstGeom prst="straightConnector1">
            <a:avLst/>
          </a:prstGeom>
          <a:ln w="19050" cap="flat" cmpd="sng" algn="ctr">
            <a:solidFill>
              <a:srgbClr val="0000CC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220717" y="0"/>
            <a:ext cx="5402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他山之石</a:t>
            </a:r>
            <a:r>
              <a:rPr lang="en-US" altLang="zh-CN" sz="3200" b="1" dirty="0"/>
              <a:t>3——</a:t>
            </a:r>
            <a:r>
              <a:rPr lang="zh-CN" altLang="en-US" sz="3200" b="1" dirty="0"/>
              <a:t>课文节选</a:t>
            </a:r>
            <a:r>
              <a:rPr lang="en-US" altLang="zh-CN" sz="3200" b="1" dirty="0"/>
              <a:t>1</a:t>
            </a:r>
            <a:endParaRPr lang="zh-CN" altLang="en-US" sz="32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6442840" y="3307238"/>
            <a:ext cx="3594539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多种感官：视觉、听觉、味觉、嗅觉、触觉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548" y="4214117"/>
            <a:ext cx="1816765" cy="188992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912235" y="4184643"/>
            <a:ext cx="3594539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精选动词，一气呵成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822897" y="4734571"/>
            <a:ext cx="1619943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多种色彩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3428" y="4784803"/>
            <a:ext cx="1816765" cy="18899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4457" y="5284499"/>
            <a:ext cx="1816765" cy="188992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7351222" y="4851991"/>
            <a:ext cx="325888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对比：元宵节的汤圆、中秋节的月饼、冬至节的饺子</a:t>
            </a:r>
            <a:r>
              <a:rPr lang="en-US" altLang="zh-CN" sz="2400" dirty="0"/>
              <a:t>……</a:t>
            </a:r>
            <a:endParaRPr lang="zh-CN" altLang="en-US" sz="2400" dirty="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331" y="5752209"/>
            <a:ext cx="1816765" cy="188992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3053428" y="5657657"/>
            <a:ext cx="1182241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拟声词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401001" y="5760511"/>
            <a:ext cx="325888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刷、捋、摁、绑、缠、绕、攥、拱、拽、掬、揭、摊</a:t>
            </a:r>
            <a:r>
              <a:rPr lang="en-US" altLang="zh-CN" sz="2400" dirty="0"/>
              <a:t>……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79274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3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2280" y="677544"/>
            <a:ext cx="11343640" cy="5784215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       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</a:t>
            </a:r>
            <a:r>
              <a:rPr lang="zh-CN" altLang="en-US" dirty="0"/>
              <a:t>这种年轻女人在昆明附近村子中多的是。性情开朗活泼，劳动手脚勤快，生长得一张</a:t>
            </a:r>
            <a:r>
              <a:rPr lang="zh-CN" altLang="en-US" dirty="0">
                <a:solidFill>
                  <a:srgbClr val="009900"/>
                </a:solidFill>
              </a:rPr>
              <a:t>黑中透红枣子脸</a:t>
            </a:r>
            <a:r>
              <a:rPr lang="zh-CN" altLang="en-US" dirty="0"/>
              <a:t>，</a:t>
            </a:r>
            <a:r>
              <a:rPr lang="zh-CN" altLang="en-US" dirty="0">
                <a:solidFill>
                  <a:srgbClr val="009900"/>
                </a:solidFill>
              </a:rPr>
              <a:t>满口白白的糯米牙</a:t>
            </a:r>
            <a:r>
              <a:rPr lang="zh-CN" altLang="en-US" dirty="0"/>
              <a:t>，穿了身</a:t>
            </a:r>
            <a:r>
              <a:rPr lang="zh-CN" altLang="en-US" dirty="0">
                <a:solidFill>
                  <a:srgbClr val="009900"/>
                </a:solidFill>
              </a:rPr>
              <a:t>毛蓝布衣裤</a:t>
            </a:r>
            <a:r>
              <a:rPr lang="zh-CN" altLang="en-US" dirty="0"/>
              <a:t>，腰间围个钉满</a:t>
            </a:r>
            <a:r>
              <a:rPr lang="zh-CN" altLang="en-US" dirty="0">
                <a:solidFill>
                  <a:srgbClr val="009900"/>
                </a:solidFill>
              </a:rPr>
              <a:t>小银片扣花葱绿布围裙</a:t>
            </a:r>
            <a:r>
              <a:rPr lang="zh-CN" altLang="en-US" dirty="0"/>
              <a:t>，脚下穿双云南乡下特有的</a:t>
            </a:r>
            <a:r>
              <a:rPr lang="zh-CN" altLang="en-US" dirty="0">
                <a:solidFill>
                  <a:srgbClr val="009900"/>
                </a:solidFill>
              </a:rPr>
              <a:t>绣花透孔鞋</a:t>
            </a:r>
            <a:r>
              <a:rPr lang="zh-CN" altLang="en-US" dirty="0"/>
              <a:t>，</a:t>
            </a:r>
            <a:r>
              <a:rPr lang="zh-CN" altLang="en-US" dirty="0">
                <a:solidFill>
                  <a:srgbClr val="009900"/>
                </a:solidFill>
              </a:rPr>
              <a:t>油光光</a:t>
            </a:r>
            <a:r>
              <a:rPr lang="zh-CN" altLang="en-US" dirty="0"/>
              <a:t>辫发盘在头上。不仅唱歌十分在行，而且大年初一和同伴各个村子里去打秋千</a:t>
            </a:r>
            <a:r>
              <a:rPr lang="en-US" altLang="zh-CN" dirty="0"/>
              <a:t>(</a:t>
            </a:r>
            <a:r>
              <a:rPr lang="zh-CN" altLang="en-US" dirty="0"/>
              <a:t>用马皮做成三丈来长的秋千条，悬挂在高树上</a:t>
            </a:r>
            <a:r>
              <a:rPr lang="en-US" altLang="zh-CN" dirty="0"/>
              <a:t>)</a:t>
            </a:r>
            <a:r>
              <a:rPr lang="zh-CN" altLang="en-US" dirty="0"/>
              <a:t>，蹬个十来下就可平梁，还悠游自在，若无其事！</a:t>
            </a:r>
            <a:endParaRPr lang="en-US" altLang="zh-CN" dirty="0"/>
          </a:p>
          <a:p>
            <a:pPr marL="0" indent="0" algn="r">
              <a:buNone/>
            </a:pPr>
            <a:r>
              <a:rPr lang="en-US" altLang="zh-CN" dirty="0"/>
              <a:t>——</a:t>
            </a:r>
            <a:r>
              <a:rPr lang="zh-CN" altLang="en-US" dirty="0"/>
              <a:t>沈从文</a:t>
            </a:r>
            <a:r>
              <a:rPr lang="en-US" altLang="zh-CN" dirty="0"/>
              <a:t>《</a:t>
            </a:r>
            <a:r>
              <a:rPr lang="zh-CN" altLang="en-US" dirty="0"/>
              <a:t>云南的歌会</a:t>
            </a:r>
            <a:r>
              <a:rPr lang="en-US" altLang="zh-CN" dirty="0"/>
              <a:t>》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220717" y="0"/>
            <a:ext cx="54023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他山之石</a:t>
            </a:r>
            <a:r>
              <a:rPr lang="en-US" altLang="zh-CN" sz="3200" b="1" dirty="0"/>
              <a:t>4——</a:t>
            </a:r>
            <a:r>
              <a:rPr lang="zh-CN" altLang="en-US" sz="3200" b="1" dirty="0"/>
              <a:t>课文节选</a:t>
            </a:r>
            <a:r>
              <a:rPr lang="en-US" altLang="zh-CN" sz="3200" b="1" dirty="0"/>
              <a:t>2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633784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4200" y="121285"/>
            <a:ext cx="9179560" cy="105727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zh-CN" altLang="en-US" b="1" dirty="0"/>
              <a:t>作文：以包粽子为主题，题目自拟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84200" y="1462984"/>
            <a:ext cx="11164615" cy="52342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dirty="0">
                <a:solidFill>
                  <a:srgbClr val="FF0066"/>
                </a:solidFill>
              </a:rPr>
              <a:t>A.</a:t>
            </a:r>
            <a:r>
              <a:rPr lang="zh-CN" altLang="en-US" dirty="0">
                <a:solidFill>
                  <a:srgbClr val="FF0066"/>
                </a:solidFill>
              </a:rPr>
              <a:t>亮点一：</a:t>
            </a:r>
            <a:r>
              <a:rPr lang="zh-CN" altLang="en-US" dirty="0"/>
              <a:t>详细写包粽子的过程</a:t>
            </a:r>
            <a:r>
              <a:rPr lang="en-US" altLang="zh-CN" dirty="0"/>
              <a:t>——</a:t>
            </a:r>
            <a:r>
              <a:rPr lang="zh-CN" altLang="en-US" dirty="0"/>
              <a:t>精选动词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>
                <a:solidFill>
                  <a:srgbClr val="FF0066"/>
                </a:solidFill>
              </a:rPr>
              <a:t>B.</a:t>
            </a:r>
            <a:r>
              <a:rPr lang="zh-CN" altLang="en-US" dirty="0">
                <a:solidFill>
                  <a:srgbClr val="FF0066"/>
                </a:solidFill>
              </a:rPr>
              <a:t>亮点二：</a:t>
            </a:r>
            <a:r>
              <a:rPr lang="zh-CN" altLang="en-US" dirty="0"/>
              <a:t>呈现粽子的形态（声色味，调动多种感官）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 </a:t>
            </a:r>
            <a:r>
              <a:rPr lang="zh-CN" altLang="en-US" dirty="0"/>
              <a:t>欲扬先抑？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>
                <a:solidFill>
                  <a:srgbClr val="FF0066"/>
                </a:solidFill>
              </a:rPr>
              <a:t>C.</a:t>
            </a:r>
            <a:r>
              <a:rPr lang="zh-CN" altLang="en-US" dirty="0">
                <a:solidFill>
                  <a:srgbClr val="FF0066"/>
                </a:solidFill>
              </a:rPr>
              <a:t>点明题旨：</a:t>
            </a:r>
            <a:endParaRPr lang="en-US" altLang="zh-CN" dirty="0">
              <a:solidFill>
                <a:srgbClr val="FF0066"/>
              </a:solidFill>
            </a:endParaRPr>
          </a:p>
          <a:p>
            <a:pPr marL="0" indent="0">
              <a:buNone/>
            </a:pPr>
            <a:r>
              <a:rPr lang="en-US" altLang="zh-CN" dirty="0"/>
              <a:t> </a:t>
            </a:r>
            <a:r>
              <a:rPr lang="zh-CN" altLang="en-US" dirty="0"/>
              <a:t>①难得的假期惬意、作业甜蜜的负担</a:t>
            </a:r>
          </a:p>
          <a:p>
            <a:pPr marL="0" indent="0">
              <a:buNone/>
            </a:pPr>
            <a:r>
              <a:rPr lang="zh-CN" altLang="en-US" dirty="0"/>
              <a:t> ②少年的欢乐</a:t>
            </a:r>
          </a:p>
          <a:p>
            <a:pPr marL="0" indent="0">
              <a:buNone/>
            </a:pPr>
            <a:r>
              <a:rPr lang="zh-CN" altLang="en-US" dirty="0"/>
              <a:t> ③亲人的热心、家庭的温馨（逛菜市场）</a:t>
            </a:r>
          </a:p>
          <a:p>
            <a:pPr marL="0" indent="0">
              <a:buNone/>
            </a:pPr>
            <a:r>
              <a:rPr lang="zh-CN" altLang="en-US" dirty="0"/>
              <a:t> ④忘记的传统</a:t>
            </a:r>
          </a:p>
          <a:p>
            <a:pPr marL="0" indent="0">
              <a:buNone/>
            </a:pPr>
            <a:r>
              <a:rPr lang="zh-CN" altLang="en-US" dirty="0"/>
              <a:t> ⑤亲自动手的满足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 ⑥笨手笨脚的憨态</a:t>
            </a:r>
            <a:r>
              <a:rPr lang="en-US" altLang="zh-CN" dirty="0"/>
              <a:t>……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800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4080" y="1300480"/>
            <a:ext cx="1879600" cy="45313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CN" altLang="en-US" sz="7200" dirty="0"/>
              <a:t>二</a:t>
            </a:r>
            <a:endParaRPr lang="en-US" altLang="zh-CN" sz="7200" dirty="0"/>
          </a:p>
          <a:p>
            <a:pPr marL="0" indent="0" algn="ctr">
              <a:buNone/>
            </a:pPr>
            <a:r>
              <a:rPr lang="zh-CN" altLang="en-US" sz="7200" dirty="0"/>
              <a:t>次</a:t>
            </a:r>
            <a:endParaRPr lang="en-US" altLang="zh-CN" sz="7200" dirty="0"/>
          </a:p>
          <a:p>
            <a:pPr marL="0" indent="0" algn="ctr">
              <a:buNone/>
            </a:pPr>
            <a:r>
              <a:rPr lang="zh-CN" altLang="en-US" sz="7200" dirty="0"/>
              <a:t>讲</a:t>
            </a:r>
            <a:endParaRPr lang="en-US" altLang="zh-CN" sz="7200" dirty="0"/>
          </a:p>
          <a:p>
            <a:pPr marL="0" indent="0" algn="ctr">
              <a:buNone/>
            </a:pPr>
            <a:r>
              <a:rPr lang="zh-CN" altLang="en-US" sz="7200" dirty="0"/>
              <a:t>评</a:t>
            </a:r>
          </a:p>
        </p:txBody>
      </p:sp>
    </p:spTree>
    <p:extLst>
      <p:ext uri="{BB962C8B-B14F-4D97-AF65-F5344CB8AC3E}">
        <p14:creationId xmlns:p14="http://schemas.microsoft.com/office/powerpoint/2010/main" val="16140152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9240" y="210184"/>
            <a:ext cx="11638280" cy="6383655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题目：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别样端午、人情端午、童年的粽子、粽香、箬叶香中的梦、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中国式“糯米团”、端午的味道、包粽遐想、包粽那些事儿、粽香的仲夏、我和粽子有个约会、粽香十里，始于手中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71157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280" y="111760"/>
            <a:ext cx="11988800" cy="6604000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8</a:t>
            </a:r>
            <a:r>
              <a:rPr lang="zh-CN" altLang="en-US" dirty="0"/>
              <a:t>班优秀作文：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钟樾、刘可沁、杨韵熙、黄瑶光、刘子葭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10</a:t>
            </a:r>
            <a:r>
              <a:rPr lang="zh-CN" altLang="en-US" dirty="0"/>
              <a:t>班优秀作文：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叶悠悠、郑心怡、王钰珂、罗兆煊、李小宁、肖梓语</a:t>
            </a:r>
          </a:p>
        </p:txBody>
      </p:sp>
    </p:spTree>
    <p:extLst>
      <p:ext uri="{BB962C8B-B14F-4D97-AF65-F5344CB8AC3E}">
        <p14:creationId xmlns:p14="http://schemas.microsoft.com/office/powerpoint/2010/main" val="31052782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280" y="111760"/>
            <a:ext cx="11988800" cy="660400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李静苗：精彩片段描写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</a:t>
            </a:r>
            <a:r>
              <a:rPr lang="zh-CN" altLang="en-US" dirty="0"/>
              <a:t>整座城市像蒸着桑拿，空气又干又热，逼得人口干舌燥，汗流浃背，这时恨不得拿着甜美的冰棍躺着绿荫下的摇椅上轻轻入睡。我一下敲碎了这个美梦，继续往我同桌土豆家赶</a:t>
            </a:r>
            <a:r>
              <a:rPr lang="en-US" altLang="zh-CN" dirty="0"/>
              <a:t>……</a:t>
            </a:r>
            <a:r>
              <a:rPr lang="zh-CN" altLang="en-US" dirty="0"/>
              <a:t>终于到了，我大口呼着热气，蹭蹭蹭爬上</a:t>
            </a:r>
            <a:r>
              <a:rPr lang="en-US" altLang="zh-CN" dirty="0"/>
              <a:t>8</a:t>
            </a:r>
            <a:r>
              <a:rPr lang="zh-CN" altLang="en-US" dirty="0"/>
              <a:t>层楼梯走进了土豆家</a:t>
            </a:r>
            <a:r>
              <a:rPr lang="en-US" altLang="zh-CN"/>
              <a:t>……</a:t>
            </a: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76219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280" y="111760"/>
            <a:ext cx="11988800" cy="660400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结尾：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        最后一层糯米盖上，外婆细心地将箬竹叶一折，一折，再将边角卷起整整</a:t>
            </a:r>
            <a:r>
              <a:rPr lang="en-US" altLang="zh-CN" dirty="0"/>
              <a:t>……</a:t>
            </a:r>
            <a:r>
              <a:rPr lang="zh-CN" altLang="en-US" dirty="0"/>
              <a:t>看着外婆，我在想屈老爷爷是不是也这么慈祥呢？这个热血爱国的屈大夫，如今，粽子也成为了纪念他的方式，端午节，为他而生。我觉得，我在包一个温情的粽子，一个传统的粽子，一个爱国的粽子</a:t>
            </a:r>
            <a:r>
              <a:rPr lang="en-US" altLang="zh-CN" dirty="0"/>
              <a:t>……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</a:t>
            </a:r>
            <a:r>
              <a:rPr lang="zh-CN" altLang="en-US" dirty="0"/>
              <a:t>妈妈同我说，是她的奶奶教她包的粽子，方法和我的又不同。日光微醺，千年前的手艺经过时间的流逝，竟能被千年后的我们所传承。从前，家家户户的人们在五月初五亲手包粽子，粽香四溢；如今，我也尝试一点一点包粽子，期望着这粽香能飘香十里。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626435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280" y="111760"/>
            <a:ext cx="11988800" cy="6604000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结尾：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 </a:t>
            </a:r>
            <a:r>
              <a:rPr lang="zh-CN" altLang="en-US" dirty="0"/>
              <a:t>正值端午佳节，何不捋号两片箬竹叶，掬起一捧白糯米，用一叶包起你对粽子的期待与小小欣喜，包起你对自己手艺的小小自得，包起你对端午这个传统节日的欢欣与祝福？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 </a:t>
            </a:r>
            <a:r>
              <a:rPr lang="zh-CN" altLang="en-US" dirty="0"/>
              <a:t>粽子吃完后，我一直没有发现我包的四方粽，或许是与空气发生氧化然后消失了吧。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 </a:t>
            </a:r>
            <a:r>
              <a:rPr lang="zh-CN" altLang="en-US" dirty="0"/>
              <a:t>人间有味是清欢，粽在五月，香难忘。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 </a:t>
            </a:r>
            <a:r>
              <a:rPr lang="zh-CN" altLang="en-US" dirty="0"/>
              <a:t>青黛白霜好颜色，味留心头，我爱粽。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        </a:t>
            </a:r>
            <a:r>
              <a:rPr lang="zh-CN" altLang="en-US"/>
              <a:t>粽子马上要开始蒸了，看着一个个粽子趴在蒸锅里“蒸桑拿”，真不知道蒸完后我舍不舍得下口呢？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344857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280" y="111760"/>
            <a:ext cx="11988800" cy="6604000"/>
          </a:xfrm>
        </p:spPr>
        <p:txBody>
          <a:bodyPr/>
          <a:lstStyle/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72307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280" y="111760"/>
            <a:ext cx="11988800" cy="6604000"/>
          </a:xfrm>
        </p:spPr>
        <p:txBody>
          <a:bodyPr/>
          <a:lstStyle/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127421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280" y="111760"/>
            <a:ext cx="11988800" cy="6604000"/>
          </a:xfrm>
        </p:spPr>
        <p:txBody>
          <a:bodyPr/>
          <a:lstStyle/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93691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280" y="111760"/>
            <a:ext cx="11988800" cy="6604000"/>
          </a:xfrm>
        </p:spPr>
        <p:txBody>
          <a:bodyPr/>
          <a:lstStyle/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8572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280" y="111760"/>
            <a:ext cx="11988800" cy="6604000"/>
          </a:xfrm>
        </p:spPr>
        <p:txBody>
          <a:bodyPr/>
          <a:lstStyle/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23342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AEACE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AEACE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TM03457444[[fn=基础]]</Template>
  <TotalTime>412</TotalTime>
  <Words>1911</Words>
  <Application>Microsoft Office PowerPoint</Application>
  <PresentationFormat>宽屏</PresentationFormat>
  <Paragraphs>107</Paragraphs>
  <Slides>23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等线</vt:lpstr>
      <vt:lpstr>等线 Light</vt:lpstr>
      <vt:lpstr>黑体</vt:lpstr>
      <vt:lpstr>华文琥珀</vt:lpstr>
      <vt:lpstr>Arial</vt:lpstr>
      <vt:lpstr>Office 主题​​</vt:lpstr>
      <vt:lpstr>PowerPoint 演示文稿</vt:lpstr>
      <vt:lpstr>“粽子节”周记讲评</vt:lpstr>
      <vt:lpstr>准备活动</vt:lpstr>
      <vt:lpstr>粽子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作文：以包粽子为主题，题目自拟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粽子</dc:title>
  <dc:creator>胡优优</dc:creator>
  <cp:lastModifiedBy>胡优优</cp:lastModifiedBy>
  <cp:revision>123</cp:revision>
  <dcterms:created xsi:type="dcterms:W3CDTF">2017-06-01T07:37:05Z</dcterms:created>
  <dcterms:modified xsi:type="dcterms:W3CDTF">2017-06-15T02:13:37Z</dcterms:modified>
</cp:coreProperties>
</file>