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1" r:id="rId2"/>
    <p:sldId id="256" r:id="rId3"/>
    <p:sldId id="258" r:id="rId4"/>
    <p:sldId id="257" r:id="rId5"/>
    <p:sldId id="259" r:id="rId6"/>
    <p:sldId id="260" r:id="rId7"/>
    <p:sldId id="261" r:id="rId8"/>
    <p:sldId id="262" r:id="rId9"/>
    <p:sldId id="263" r:id="rId10"/>
    <p:sldId id="264" r:id="rId11"/>
    <p:sldId id="270" r:id="rId12"/>
    <p:sldId id="265" r:id="rId13"/>
    <p:sldId id="266" r:id="rId14"/>
    <p:sldId id="267" r:id="rId15"/>
    <p:sldId id="268" r:id="rId16"/>
    <p:sldId id="269" r:id="rId17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0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7" y="5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单击以编辑母版副标题样式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1E2A7E-9BFE-403B-9D58-1D8D7EDB816F}" type="datetimeFigureOut">
              <a:rPr lang="zh-CN" altLang="en-US" smtClean="0"/>
              <a:t>2021/9/6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A03E3D-3252-4B0A-A943-B1FA2C25D16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30358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1E2A7E-9BFE-403B-9D58-1D8D7EDB816F}" type="datetimeFigureOut">
              <a:rPr lang="zh-CN" altLang="en-US" smtClean="0"/>
              <a:t>2021/9/6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A03E3D-3252-4B0A-A943-B1FA2C25D16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94651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1E2A7E-9BFE-403B-9D58-1D8D7EDB816F}" type="datetimeFigureOut">
              <a:rPr lang="zh-CN" altLang="en-US" smtClean="0"/>
              <a:t>2021/9/6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A03E3D-3252-4B0A-A943-B1FA2C25D16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393608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1E2A7E-9BFE-403B-9D58-1D8D7EDB816F}" type="datetimeFigureOut">
              <a:rPr lang="zh-CN" altLang="en-US" smtClean="0"/>
              <a:t>2021/9/6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A03E3D-3252-4B0A-A943-B1FA2C25D16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805520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1E2A7E-9BFE-403B-9D58-1D8D7EDB816F}" type="datetimeFigureOut">
              <a:rPr lang="zh-CN" altLang="en-US" smtClean="0"/>
              <a:t>2021/9/6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A03E3D-3252-4B0A-A943-B1FA2C25D16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952148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1E2A7E-9BFE-403B-9D58-1D8D7EDB816F}" type="datetimeFigureOut">
              <a:rPr lang="zh-CN" altLang="en-US" smtClean="0"/>
              <a:t>2021/9/6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A03E3D-3252-4B0A-A943-B1FA2C25D16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430069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1E2A7E-9BFE-403B-9D58-1D8D7EDB816F}" type="datetimeFigureOut">
              <a:rPr lang="zh-CN" altLang="en-US" smtClean="0"/>
              <a:t>2021/9/6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A03E3D-3252-4B0A-A943-B1FA2C25D16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241139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1E2A7E-9BFE-403B-9D58-1D8D7EDB816F}" type="datetimeFigureOut">
              <a:rPr lang="zh-CN" altLang="en-US" smtClean="0"/>
              <a:t>2021/9/6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A03E3D-3252-4B0A-A943-B1FA2C25D16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301594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1E2A7E-9BFE-403B-9D58-1D8D7EDB816F}" type="datetimeFigureOut">
              <a:rPr lang="zh-CN" altLang="en-US" smtClean="0"/>
              <a:t>2021/9/6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A03E3D-3252-4B0A-A943-B1FA2C25D16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406176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1E2A7E-9BFE-403B-9D58-1D8D7EDB816F}" type="datetimeFigureOut">
              <a:rPr lang="zh-CN" altLang="en-US" smtClean="0"/>
              <a:t>2021/9/6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A03E3D-3252-4B0A-A943-B1FA2C25D16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726375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1E2A7E-9BFE-403B-9D58-1D8D7EDB816F}" type="datetimeFigureOut">
              <a:rPr lang="zh-CN" altLang="en-US" smtClean="0"/>
              <a:t>2021/9/6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A03E3D-3252-4B0A-A943-B1FA2C25D16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420615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1E2A7E-9BFE-403B-9D58-1D8D7EDB816F}" type="datetimeFigureOut">
              <a:rPr lang="zh-CN" altLang="en-US" smtClean="0"/>
              <a:t>2021/9/6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A03E3D-3252-4B0A-A943-B1FA2C25D16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162248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2105891" y="1295400"/>
            <a:ext cx="8589818" cy="23391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6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生活态度</a:t>
            </a:r>
            <a:endParaRPr lang="en-US" altLang="zh-CN" sz="6600" b="1" dirty="0" smtClean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endParaRPr lang="en-US" altLang="zh-CN" sz="4000" b="1" dirty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en-US" altLang="zh-CN" sz="40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            </a:t>
            </a:r>
            <a:r>
              <a:rPr lang="en-US" altLang="zh-CN" sz="4000" b="1" dirty="0" smtClean="0">
                <a:solidFill>
                  <a:srgbClr val="0033CC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《</a:t>
            </a:r>
            <a:r>
              <a:rPr lang="zh-CN" altLang="en-US" sz="4000" b="1" dirty="0" smtClean="0">
                <a:solidFill>
                  <a:srgbClr val="0033CC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论语</a:t>
            </a:r>
            <a:r>
              <a:rPr lang="en-US" altLang="zh-CN" sz="4000" b="1" dirty="0" smtClean="0">
                <a:solidFill>
                  <a:srgbClr val="0033CC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》</a:t>
            </a:r>
            <a:r>
              <a:rPr lang="zh-CN" altLang="en-US" sz="4000" b="1" dirty="0" smtClean="0">
                <a:solidFill>
                  <a:srgbClr val="0033CC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十二章第三部分</a:t>
            </a:r>
            <a:endParaRPr lang="zh-CN" altLang="en-US" sz="4000" b="1" dirty="0">
              <a:solidFill>
                <a:srgbClr val="0033CC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677822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148856" y="202018"/>
            <a:ext cx="11961627" cy="54784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6000"/>
              </a:lnSpc>
            </a:pP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子曰：“譬如为山，未成一篑，止，吾止也；譬如平地，虽覆一篑，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进，吾往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也。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”</a:t>
            </a:r>
            <a:endParaRPr lang="en-US" altLang="zh-CN" sz="28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6000"/>
              </a:lnSpc>
            </a:pPr>
            <a:r>
              <a:rPr lang="zh-CN" altLang="en-US" sz="2800" b="1" dirty="0" smtClean="0">
                <a:solidFill>
                  <a:srgbClr val="0033CC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子曰：“譬如为山，未成一篑，止吾，止也；譬如平地，虽覆一篑，进吾，往也。”</a:t>
            </a:r>
            <a:endParaRPr lang="en-US" altLang="zh-CN" sz="2800" b="1" dirty="0" smtClean="0">
              <a:solidFill>
                <a:srgbClr val="0033CC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6000"/>
              </a:lnSpc>
            </a:pPr>
            <a:endParaRPr lang="en-US" altLang="zh-CN" sz="2800" b="1" dirty="0" smtClean="0">
              <a:solidFill>
                <a:srgbClr val="0033CC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6000"/>
              </a:lnSpc>
            </a:pP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问题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探究之一：</a:t>
            </a:r>
            <a:endParaRPr lang="en-US" altLang="zh-CN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6000"/>
              </a:lnSpc>
            </a:pPr>
            <a:r>
              <a:rPr lang="en-US" altLang="zh-CN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      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两种断句，符合你的理解的一种是？稍作解释。</a:t>
            </a:r>
            <a:endParaRPr lang="zh-CN" altLang="en-US" sz="28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0404072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16958" y="287079"/>
            <a:ext cx="11908465" cy="89229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6000"/>
              </a:lnSpc>
            </a:pPr>
            <a:r>
              <a:rPr lang="zh-CN" altLang="en-US" sz="2800" b="1" dirty="0">
                <a:solidFill>
                  <a:srgbClr val="0033CC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子曰：“譬如为山，未成一篑，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止吾，止也；</a:t>
            </a:r>
            <a:r>
              <a:rPr lang="zh-CN" altLang="en-US" sz="2800" b="1" dirty="0">
                <a:solidFill>
                  <a:srgbClr val="0033CC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譬如平地，虽覆一篑，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进吾，往也。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”</a:t>
            </a:r>
            <a:endParaRPr lang="en-US" altLang="zh-CN" sz="28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6100"/>
              </a:lnSpc>
            </a:pP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发现此事是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不利于自我实现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的，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立即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停止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28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6100"/>
              </a:lnSpc>
            </a:pP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只要此事是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有利于自我实现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的，都义无返顾地坚持下去。</a:t>
            </a:r>
            <a:endParaRPr lang="en-US" altLang="zh-CN" sz="28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6100"/>
              </a:lnSpc>
            </a:pP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              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低头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拉车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与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抬头看天</a:t>
            </a:r>
            <a:endParaRPr lang="en-US" altLang="zh-CN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6100"/>
              </a:lnSpc>
            </a:pP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                脚踏实地与仰望星空</a:t>
            </a:r>
            <a:endParaRPr lang="en-US" altLang="zh-CN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6100"/>
              </a:lnSpc>
            </a:pP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                行与知</a:t>
            </a:r>
            <a:endParaRPr lang="en-US" altLang="zh-CN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6100"/>
              </a:lnSpc>
            </a:pP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               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执行力与思考力</a:t>
            </a:r>
            <a:endParaRPr lang="en-US" altLang="zh-CN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6100"/>
              </a:lnSpc>
            </a:pPr>
            <a:endParaRPr lang="en-US" altLang="zh-CN" sz="28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zh-CN" altLang="en-US" dirty="0"/>
          </a:p>
          <a:p>
            <a:pPr>
              <a:lnSpc>
                <a:spcPts val="6000"/>
              </a:lnSpc>
            </a:pPr>
            <a:endParaRPr lang="en-US" altLang="zh-CN" sz="28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6000"/>
              </a:lnSpc>
            </a:pPr>
            <a:endParaRPr lang="zh-CN" altLang="en-US" sz="2800" dirty="0"/>
          </a:p>
        </p:txBody>
      </p:sp>
    </p:spTree>
    <p:extLst>
      <p:ext uri="{BB962C8B-B14F-4D97-AF65-F5344CB8AC3E}">
        <p14:creationId xmlns:p14="http://schemas.microsoft.com/office/powerpoint/2010/main" val="41228183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0" y="85060"/>
            <a:ext cx="12192000" cy="77867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6000"/>
              </a:lnSpc>
            </a:pP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子曰：“譬如为山，未成一篑，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止，吾止也；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譬如平地，虽覆一篑，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进，吾往也。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”</a:t>
            </a:r>
            <a:endParaRPr lang="en-US" altLang="zh-CN" sz="28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6000"/>
              </a:lnSpc>
            </a:pP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好比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堆土成山，只差一筐土就完成了，这时停下来，</a:t>
            </a:r>
            <a:r>
              <a:rPr lang="zh-CN" altLang="en-US" sz="2800" b="1" dirty="0">
                <a:solidFill>
                  <a:srgbClr val="0033CC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是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我自己要停下来的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6000"/>
              </a:lnSpc>
            </a:pPr>
            <a:r>
              <a:rPr lang="en-US" altLang="zh-CN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又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好比平整土地，虽然只倒下一筐土，如果决心继续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</a:t>
            </a:r>
            <a:r>
              <a:rPr lang="zh-CN" altLang="en-US" sz="2800" b="1" dirty="0" smtClean="0">
                <a:solidFill>
                  <a:srgbClr val="0033CC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是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要自己去干的。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”</a:t>
            </a:r>
            <a:endParaRPr lang="en-US" altLang="zh-CN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6000"/>
              </a:lnSpc>
            </a:pP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问题探究之二：</a:t>
            </a:r>
            <a:endParaRPr lang="en-US" altLang="zh-CN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6000"/>
              </a:lnSpc>
            </a:pP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        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作为一个判断句，你认为这里是在强调什么？</a:t>
            </a:r>
            <a:endParaRPr lang="en-US" altLang="zh-CN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6000"/>
              </a:lnSpc>
            </a:pPr>
            <a:endParaRPr lang="en-US" altLang="zh-CN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6000"/>
              </a:lnSpc>
            </a:pPr>
            <a:endParaRPr lang="zh-CN" altLang="en-US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673883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80753" y="2200940"/>
            <a:ext cx="110472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吾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（吾心）</a:t>
            </a:r>
            <a:endParaRPr lang="zh-CN" altLang="en-US" sz="28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5326912" y="1084521"/>
            <a:ext cx="32641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为山</a:t>
            </a:r>
            <a:r>
              <a:rPr lang="en-US" altLang="zh-CN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差一</a:t>
            </a:r>
            <a:endParaRPr lang="zh-CN" altLang="en-US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5475767" y="3221665"/>
            <a:ext cx="24880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覆地</a:t>
            </a:r>
            <a:r>
              <a:rPr lang="en-US" altLang="zh-CN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——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始一</a:t>
            </a:r>
            <a:endParaRPr lang="zh-CN" altLang="en-US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5475767" y="2126512"/>
            <a:ext cx="19563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幻相</a:t>
            </a:r>
            <a:endParaRPr lang="zh-CN" altLang="en-US" sz="36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80753" y="4476307"/>
            <a:ext cx="1069635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/>
              <a:t>                 知难而止     与     知难而上</a:t>
            </a:r>
            <a:endParaRPr lang="en-US" altLang="zh-CN" sz="2800" b="1" dirty="0" smtClean="0"/>
          </a:p>
          <a:p>
            <a:r>
              <a:rPr lang="en-US" altLang="zh-CN" sz="2800" b="1" dirty="0"/>
              <a:t> </a:t>
            </a:r>
            <a:endParaRPr lang="en-US" altLang="zh-CN" sz="2800" b="1" dirty="0" smtClean="0"/>
          </a:p>
          <a:p>
            <a:r>
              <a:rPr lang="en-US" altLang="zh-CN" sz="2800" b="1" dirty="0">
                <a:solidFill>
                  <a:srgbClr val="FF0000"/>
                </a:solidFill>
              </a:rPr>
              <a:t> </a:t>
            </a:r>
            <a:r>
              <a:rPr lang="en-US" altLang="zh-CN" sz="2800" b="1" dirty="0" smtClean="0">
                <a:solidFill>
                  <a:srgbClr val="FF0000"/>
                </a:solidFill>
              </a:rPr>
              <a:t>                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不待别人怎样，先把自己打倒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34832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106326" y="0"/>
            <a:ext cx="12085674" cy="71327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6100"/>
              </a:lnSpc>
            </a:pP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问题探究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之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三</a:t>
            </a:r>
            <a:r>
              <a:rPr lang="zh-CN" altLang="en-US" sz="2800" b="1" dirty="0" smtClean="0">
                <a:solidFill>
                  <a:srgbClr val="0033CC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（本体溯源）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：</a:t>
            </a:r>
            <a:endParaRPr lang="en-US" altLang="zh-CN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6100"/>
              </a:lnSpc>
            </a:pP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夫子说的是对“修道”的态度，但是他对人心的理解是很深刻的，你觉得夫子说的是你吗？</a:t>
            </a:r>
            <a:endParaRPr lang="en-US" altLang="zh-CN" sz="28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6100"/>
              </a:lnSpc>
            </a:pPr>
            <a:r>
              <a:rPr lang="zh-CN" altLang="en-US" sz="2800" b="1" dirty="0" smtClean="0">
                <a:solidFill>
                  <a:srgbClr val="0033CC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     道德修养                       </a:t>
            </a:r>
            <a:r>
              <a:rPr lang="zh-CN" altLang="en-US" sz="4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刚毅</a:t>
            </a:r>
            <a:endParaRPr lang="en-US" altLang="zh-CN" sz="44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6100"/>
              </a:lnSpc>
            </a:pPr>
            <a:r>
              <a:rPr lang="zh-CN" altLang="en-US" sz="2800" b="1" dirty="0" smtClean="0">
                <a:solidFill>
                  <a:srgbClr val="0033CC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             事业成就</a:t>
            </a:r>
            <a:endParaRPr lang="en-US" altLang="zh-CN" sz="2800" b="1" dirty="0" smtClean="0">
              <a:solidFill>
                <a:srgbClr val="0033CC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6100"/>
              </a:lnSpc>
            </a:pPr>
            <a:r>
              <a:rPr lang="zh-CN" altLang="en-US" sz="2800" b="1" dirty="0" smtClean="0">
                <a:solidFill>
                  <a:srgbClr val="0033CC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zh-CN" altLang="en-US" sz="4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恒心  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           </a:t>
            </a:r>
            <a:r>
              <a:rPr lang="zh-CN" altLang="en-US" sz="2800" b="1" dirty="0" smtClean="0">
                <a:solidFill>
                  <a:srgbClr val="0033CC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人生目标</a:t>
            </a:r>
            <a:endParaRPr lang="en-US" altLang="zh-CN" sz="2800" b="1" dirty="0" smtClean="0">
              <a:solidFill>
                <a:srgbClr val="0033CC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6100"/>
              </a:lnSpc>
            </a:pPr>
            <a:r>
              <a:rPr lang="zh-CN" altLang="en-US" sz="2800" b="1" dirty="0" smtClean="0">
                <a:solidFill>
                  <a:srgbClr val="0033CC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                              生活习性</a:t>
            </a:r>
            <a:endParaRPr lang="en-US" altLang="zh-CN" sz="2800" b="1" dirty="0" smtClean="0">
              <a:solidFill>
                <a:srgbClr val="0033CC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6100"/>
              </a:lnSpc>
            </a:pPr>
            <a:r>
              <a:rPr lang="zh-CN" altLang="en-US" sz="2800" b="1" dirty="0" smtClean="0">
                <a:solidFill>
                  <a:srgbClr val="0033CC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        周濂</a:t>
            </a:r>
            <a:r>
              <a:rPr lang="en-US" altLang="zh-CN" sz="2800" b="1" dirty="0" smtClean="0">
                <a:solidFill>
                  <a:srgbClr val="0033CC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800" b="1" dirty="0" smtClean="0">
                <a:solidFill>
                  <a:srgbClr val="0033CC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你永远无法叫醒一个装睡的人</a:t>
            </a:r>
            <a:r>
              <a:rPr lang="en-US" altLang="zh-CN" sz="2800" b="1" dirty="0" smtClean="0">
                <a:solidFill>
                  <a:srgbClr val="0033CC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endParaRPr lang="en-US" altLang="zh-CN" sz="2800" b="1" dirty="0">
              <a:solidFill>
                <a:srgbClr val="0033CC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6100"/>
              </a:lnSpc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3387167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02017" y="329609"/>
            <a:ext cx="11759609" cy="22082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5500"/>
              </a:lnSpc>
            </a:pP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子贡问曰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：“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有一言而可以终身行之者乎？”子曰：“其恕乎！己所不欲，勿施于人。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”</a:t>
            </a:r>
            <a:endParaRPr lang="en-US" altLang="zh-CN" sz="28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5500"/>
              </a:lnSpc>
            </a:pP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             </a:t>
            </a:r>
            <a:r>
              <a:rPr lang="zh-CN" altLang="en-US" sz="2800" b="1" dirty="0" smtClean="0">
                <a:solidFill>
                  <a:srgbClr val="0033CC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子贡：端木遗风</a:t>
            </a:r>
            <a:endParaRPr lang="zh-CN" altLang="en-US" sz="2800" b="1" dirty="0">
              <a:solidFill>
                <a:srgbClr val="0033CC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0093" y="3126968"/>
            <a:ext cx="1754372" cy="2028825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25162" y="3345379"/>
            <a:ext cx="1679943" cy="1895475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123274" y="3012389"/>
            <a:ext cx="1733106" cy="2143403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340242" y="5550195"/>
            <a:ext cx="86549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造字本义</a:t>
            </a:r>
            <a:r>
              <a:rPr lang="en-US" altLang="zh-CN" sz="32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:</a:t>
            </a:r>
            <a:r>
              <a:rPr lang="zh-CN" altLang="en-US" sz="32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女性心存慈爱</a:t>
            </a:r>
            <a:r>
              <a:rPr lang="en-US" altLang="zh-CN" sz="32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,</a:t>
            </a:r>
            <a:r>
              <a:rPr lang="zh-CN" altLang="en-US" sz="32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态度宽容。</a:t>
            </a:r>
            <a:endParaRPr lang="zh-CN" altLang="en-US" sz="32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4948408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16958" y="265814"/>
            <a:ext cx="12075042" cy="54784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6000"/>
              </a:lnSpc>
            </a:pPr>
            <a:r>
              <a:rPr lang="zh-CN" altLang="en-US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子贡问曰：“有一言而可以</a:t>
            </a: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终身</a:t>
            </a:r>
            <a:r>
              <a:rPr lang="zh-CN" altLang="en-US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行之者乎？”子曰：“其恕乎！己所不欲，勿施于人。</a:t>
            </a:r>
            <a:r>
              <a:rPr lang="zh-CN" altLang="en-US" sz="32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”</a:t>
            </a:r>
            <a:endParaRPr lang="en-US" altLang="zh-CN" sz="32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6000"/>
              </a:lnSpc>
            </a:pPr>
            <a:endParaRPr lang="en-US" altLang="zh-CN" sz="32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6000"/>
              </a:lnSpc>
            </a:pPr>
            <a:r>
              <a:rPr lang="zh-CN" altLang="en-US" sz="3200" b="1" dirty="0">
                <a:latin typeface="楷体" panose="02010609060101010101" pitchFamily="49" charset="-122"/>
                <a:ea typeface="楷体" panose="02010609060101010101" pitchFamily="49" charset="-122"/>
              </a:rPr>
              <a:t>问题探究</a:t>
            </a:r>
            <a:r>
              <a:rPr lang="zh-CN" altLang="en-US" sz="32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之一：</a:t>
            </a:r>
            <a:r>
              <a:rPr lang="zh-CN" altLang="en-US" sz="3200" b="1" dirty="0" smtClean="0">
                <a:solidFill>
                  <a:srgbClr val="0033CC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子贡有什么人生困境？</a:t>
            </a:r>
            <a:endParaRPr lang="en-US" altLang="zh-CN" sz="3200" b="1" dirty="0" smtClean="0">
              <a:solidFill>
                <a:srgbClr val="0033CC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6000"/>
              </a:lnSpc>
            </a:pPr>
            <a:r>
              <a:rPr lang="en-US" altLang="zh-CN" sz="3200" b="1" dirty="0">
                <a:solidFill>
                  <a:srgbClr val="0033CC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3200" b="1" dirty="0" smtClean="0">
                <a:solidFill>
                  <a:srgbClr val="0033CC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       </a:t>
            </a:r>
            <a:r>
              <a:rPr lang="zh-CN" altLang="en-US" sz="3200" b="1" dirty="0" smtClean="0">
                <a:solidFill>
                  <a:srgbClr val="0033CC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找到答案是希望达到什么目的？</a:t>
            </a:r>
            <a:endParaRPr lang="en-US" altLang="zh-CN" sz="3200" b="1" dirty="0" smtClean="0">
              <a:solidFill>
                <a:srgbClr val="0033CC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6000"/>
              </a:lnSpc>
            </a:pPr>
            <a:r>
              <a:rPr lang="zh-CN" altLang="en-US" sz="32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问题探究之二：</a:t>
            </a:r>
            <a:r>
              <a:rPr lang="zh-CN" altLang="en-US" sz="3200" b="1" dirty="0" smtClean="0">
                <a:solidFill>
                  <a:srgbClr val="0033CC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儒家精神价值的起点是“修身”，孔子是怎样将 “修身”的价值追求具体化的？</a:t>
            </a:r>
            <a:endParaRPr lang="en-US" altLang="zh-CN" sz="3200" b="1" dirty="0">
              <a:solidFill>
                <a:srgbClr val="0033CC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1961149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55944" y="138223"/>
            <a:ext cx="12036056" cy="65171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6300"/>
              </a:lnSpc>
            </a:pPr>
            <a:r>
              <a:rPr lang="zh-CN" altLang="en-US" sz="32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“己所不欲、勿施于人”</a:t>
            </a:r>
            <a:endParaRPr lang="en-US" altLang="zh-CN" sz="32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6300"/>
              </a:lnSpc>
            </a:pPr>
            <a:r>
              <a:rPr lang="zh-CN" altLang="en-US" sz="32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                  “己欲立而立人，己欲达而达人”</a:t>
            </a:r>
            <a:endParaRPr lang="en-US" altLang="zh-CN" sz="32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6300"/>
              </a:lnSpc>
            </a:pPr>
            <a:r>
              <a:rPr lang="zh-CN" altLang="en-US" sz="32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积极角度：</a:t>
            </a:r>
            <a:r>
              <a:rPr lang="zh-CN" altLang="en-US" sz="3200" b="1" dirty="0" smtClean="0">
                <a:solidFill>
                  <a:srgbClr val="0033CC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自己能享受的、能达到的，也让别人如我一样“能”享受、“能”达到，这是机会上平等，不给他人设障碍反而要助人消除障碍，要与人为善；</a:t>
            </a:r>
            <a:endParaRPr lang="en-US" altLang="zh-CN" sz="3200" b="1" dirty="0" smtClean="0">
              <a:solidFill>
                <a:srgbClr val="0033CC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6300"/>
              </a:lnSpc>
            </a:pPr>
            <a:r>
              <a:rPr lang="zh-CN" altLang="en-US" sz="32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消极角度：</a:t>
            </a:r>
            <a:r>
              <a:rPr lang="zh-CN" altLang="en-US" sz="3200" b="1" dirty="0" smtClean="0">
                <a:solidFill>
                  <a:srgbClr val="0033CC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自己不想承受的、不想承担的，也不让别人无故承受、承担，这是事理上</a:t>
            </a:r>
            <a:r>
              <a:rPr lang="zh-CN" altLang="en-US" sz="32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共情</a:t>
            </a:r>
            <a:r>
              <a:rPr lang="zh-CN" altLang="en-US" sz="3200" b="1" dirty="0" smtClean="0">
                <a:solidFill>
                  <a:srgbClr val="0033CC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，不对人作恶。</a:t>
            </a:r>
          </a:p>
          <a:p>
            <a:r>
              <a:rPr lang="zh-CN" altLang="en-US" dirty="0" smtClean="0"/>
              <a:t/>
            </a:r>
            <a:br>
              <a:rPr lang="zh-CN" altLang="en-US" dirty="0" smtClean="0"/>
            </a:br>
            <a:r>
              <a:rPr lang="zh-CN" altLang="en-US" dirty="0" smtClean="0"/>
              <a:t>                                                                    </a:t>
            </a:r>
            <a:r>
              <a:rPr lang="zh-CN" altLang="en-US" sz="32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道德底线</a:t>
            </a:r>
            <a:endParaRPr lang="zh-CN" altLang="en-US" sz="32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02225757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0" y="233916"/>
            <a:ext cx="12110484" cy="55681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6100"/>
              </a:lnSpc>
            </a:pPr>
            <a:r>
              <a:rPr lang="zh-CN" altLang="en-US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子曰：“小子何莫学夫</a:t>
            </a:r>
            <a:r>
              <a:rPr lang="en-US" altLang="zh-CN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诗</a:t>
            </a:r>
            <a:r>
              <a:rPr lang="en-US" altLang="zh-CN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？</a:t>
            </a:r>
            <a:r>
              <a:rPr lang="en-US" altLang="zh-CN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诗</a:t>
            </a:r>
            <a:r>
              <a:rPr lang="en-US" altLang="zh-CN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32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可以兴，可以观，可以群，可以怨。迩之事父，远之事君，多识于鸟兽草木之名。</a:t>
            </a:r>
            <a:r>
              <a:rPr lang="zh-CN" altLang="en-US" sz="32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”</a:t>
            </a:r>
            <a:endParaRPr lang="en-US" altLang="zh-CN" sz="32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6100"/>
              </a:lnSpc>
            </a:pPr>
            <a:endParaRPr lang="en-US" altLang="zh-CN" sz="32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6100"/>
              </a:lnSpc>
            </a:pPr>
            <a:r>
              <a:rPr lang="zh-CN" altLang="en-US" sz="2800" b="1" dirty="0" smtClean="0">
                <a:solidFill>
                  <a:srgbClr val="0033CC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“兴”，起也。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此处指发人深省</a:t>
            </a:r>
            <a:r>
              <a:rPr lang="zh-CN" altLang="en-US" sz="2800" b="1" dirty="0" smtClean="0">
                <a:solidFill>
                  <a:srgbClr val="0033CC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。一说是指诗的比兴手法，亦可从。</a:t>
            </a:r>
          </a:p>
          <a:p>
            <a:pPr>
              <a:lnSpc>
                <a:spcPts val="6100"/>
              </a:lnSpc>
            </a:pPr>
            <a:r>
              <a:rPr lang="zh-CN" altLang="en-US" sz="2800" b="1" dirty="0" smtClean="0">
                <a:solidFill>
                  <a:srgbClr val="0033CC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“观”，仔细看。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此处指体察世风民情。</a:t>
            </a:r>
            <a:r>
              <a:rPr lang="zh-CN" altLang="en-US" sz="2800" b="1" dirty="0" smtClean="0">
                <a:solidFill>
                  <a:srgbClr val="0033CC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故郑玄注为“观风俗之盛衰”。</a:t>
            </a:r>
          </a:p>
          <a:p>
            <a:pPr>
              <a:lnSpc>
                <a:spcPts val="6100"/>
              </a:lnSpc>
            </a:pPr>
            <a:r>
              <a:rPr lang="zh-CN" altLang="en-US" sz="2800" b="1" dirty="0" smtClean="0">
                <a:solidFill>
                  <a:srgbClr val="0033CC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“群”，此处指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与人合群</a:t>
            </a:r>
            <a:r>
              <a:rPr lang="zh-CN" altLang="en-US" sz="2800" b="1" dirty="0" smtClean="0">
                <a:solidFill>
                  <a:srgbClr val="0033CC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</a:p>
          <a:p>
            <a:pPr>
              <a:lnSpc>
                <a:spcPts val="6100"/>
              </a:lnSpc>
            </a:pPr>
            <a:r>
              <a:rPr lang="zh-CN" altLang="en-US" sz="2800" b="1" dirty="0" smtClean="0">
                <a:solidFill>
                  <a:srgbClr val="0033CC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“怨”，此处指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讽谏时政</a:t>
            </a:r>
            <a:r>
              <a:rPr lang="zh-CN" altLang="en-US" sz="2800" b="1" dirty="0" smtClean="0">
                <a:solidFill>
                  <a:srgbClr val="0033CC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zh-CN" altLang="en-US" sz="2800" b="1" dirty="0">
              <a:solidFill>
                <a:srgbClr val="0033CC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3649910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6924" y="968692"/>
            <a:ext cx="3744595" cy="3710961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5323840" y="1249680"/>
            <a:ext cx="6126480" cy="20726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8400"/>
              </a:lnSpc>
            </a:pPr>
            <a:r>
              <a:rPr lang="zh-CN" altLang="en-US" sz="4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夫子不想跟学生说话</a:t>
            </a:r>
            <a:endParaRPr lang="en-US" altLang="zh-CN" sz="44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8400"/>
              </a:lnSpc>
            </a:pPr>
            <a:r>
              <a:rPr lang="zh-CN" altLang="en-US" sz="4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于是扔出了一本</a:t>
            </a:r>
            <a:r>
              <a:rPr lang="en-US" altLang="zh-CN" sz="4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4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诗经</a:t>
            </a:r>
            <a:r>
              <a:rPr lang="en-US" altLang="zh-CN" sz="44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endParaRPr lang="zh-CN" altLang="en-US" sz="44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9090235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91386" y="435935"/>
            <a:ext cx="10632558" cy="32213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6100"/>
              </a:lnSpc>
            </a:pP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作为百科全书的</a:t>
            </a:r>
            <a:r>
              <a:rPr lang="en-US" altLang="zh-CN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诗经</a:t>
            </a:r>
            <a:r>
              <a:rPr lang="en-US" altLang="zh-CN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</a:p>
          <a:p>
            <a:pPr>
              <a:lnSpc>
                <a:spcPts val="6100"/>
              </a:lnSpc>
            </a:pP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孔子勘定</a:t>
            </a:r>
            <a:r>
              <a:rPr lang="en-US" altLang="zh-CN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诗经</a:t>
            </a:r>
            <a:r>
              <a:rPr lang="en-US" altLang="zh-CN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</a:p>
          <a:p>
            <a:pPr>
              <a:lnSpc>
                <a:spcPts val="6100"/>
              </a:lnSpc>
            </a:pP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鼓励学诗其实就是鼓励人生完善</a:t>
            </a:r>
            <a:endParaRPr lang="en-US" altLang="zh-CN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6100"/>
              </a:lnSpc>
            </a:pP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 </a:t>
            </a:r>
            <a:r>
              <a:rPr lang="en-US" altLang="zh-CN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                    ——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面对不足的选项</a:t>
            </a:r>
            <a:endParaRPr lang="zh-CN" altLang="en-US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9294572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38223" y="329609"/>
            <a:ext cx="11876568" cy="61144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5600"/>
              </a:lnSpc>
            </a:pPr>
            <a:r>
              <a:rPr lang="en-US" altLang="zh-CN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《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诗经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大量运用了“比、兴”的修辞手法来表现人们对于真假、善恶、美丑的情感，需有较好的领悟力才能读懂。其中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“比”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是显喻，“兴”是隐喻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学</a:t>
            </a:r>
            <a:r>
              <a:rPr lang="en-US" altLang="zh-CN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诗</a:t>
            </a:r>
            <a:r>
              <a:rPr lang="en-US" altLang="zh-CN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能够发人深省，启发人的心智思维，激发人向往真善美的情感。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故曰：“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诗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可以兴”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5600"/>
              </a:lnSpc>
            </a:pP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人类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从古到今的教育，社会性建构都是其最重要的目标之一。而“群”就是社会性的基本特征。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人要能合“群”，就必须要能善待、包容他人。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礼记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·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经解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云：“其为人也温柔敦厚，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诗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教也”。“温柔敦厚”，则能与人和合。故曰：“可以群”。</a:t>
            </a:r>
            <a:endParaRPr lang="en-US" altLang="zh-CN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99561321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212651" y="393405"/>
            <a:ext cx="11844670" cy="50295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5500"/>
              </a:lnSpc>
            </a:pPr>
            <a:r>
              <a:rPr lang="en-US" altLang="zh-CN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《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诗经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中含有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大量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反映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民间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苦乐以及赞美和讽谏时政的歌谣，因此，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《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诗经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》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自古就被为政者当作施政参考，以从中了解世风民情和施政得失</a:t>
            </a: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  <a:endParaRPr lang="en-US" altLang="zh-CN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5500"/>
              </a:lnSpc>
            </a:pPr>
            <a:endParaRPr lang="en-US" altLang="zh-CN" sz="2800" b="1" dirty="0" smtClean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5500"/>
              </a:lnSpc>
            </a:pP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孔老师：</a:t>
            </a:r>
            <a:endParaRPr lang="en-US" altLang="zh-CN" sz="28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>
              <a:lnSpc>
                <a:spcPts val="5500"/>
              </a:lnSpc>
            </a:pP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同学们，为什么不学诗呢</a:t>
            </a:r>
            <a:r>
              <a:rPr lang="en-US" altLang="zh-CN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?</a:t>
            </a:r>
          </a:p>
          <a:p>
            <a:pPr>
              <a:lnSpc>
                <a:spcPts val="5500"/>
              </a:lnSpc>
            </a:pPr>
            <a:r>
              <a:rPr lang="zh-CN" altLang="en-US" sz="2800" b="1" dirty="0" smtClean="0">
                <a:latin typeface="楷体" panose="02010609060101010101" pitchFamily="49" charset="-122"/>
                <a:ea typeface="楷体" panose="02010609060101010101" pitchFamily="49" charset="-122"/>
              </a:rPr>
              <a:t>    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学诗可以激发热情，可以提高观察力，可以团结群众，可以抒发不满。近可以事奉父母，远可以事奉君王</a:t>
            </a:r>
            <a:r>
              <a:rPr lang="en-US" altLang="zh-CN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;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还可以多知道些鸟兽草木的名字</a:t>
            </a:r>
            <a:r>
              <a:rPr lang="en-US" altLang="zh-CN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------</a:t>
            </a:r>
            <a:endParaRPr lang="zh-CN" altLang="en-US" sz="28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64655833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036320" y="802640"/>
            <a:ext cx="1088136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一日不见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，如三秋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兮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/>
            </a:r>
            <a:b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</a:br>
            <a:endParaRPr lang="zh-CN" altLang="en-US" sz="28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桃之夭夭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，灼灼其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华</a:t>
            </a:r>
            <a:endParaRPr lang="en-US" altLang="zh-CN" sz="28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28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有美一人，清扬婉兮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/>
            </a:r>
            <a:b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</a:br>
            <a:endParaRPr lang="zh-CN" altLang="en-US" sz="28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手</a:t>
            </a:r>
            <a:r>
              <a:rPr lang="zh-CN" altLang="en-US" sz="2800" b="1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如柔荑，肤如</a:t>
            </a:r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凝脂</a:t>
            </a:r>
            <a:endParaRPr lang="en-US" altLang="zh-CN" sz="28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en-US" altLang="zh-CN" sz="2800" b="1" dirty="0" smtClean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2800" b="1" dirty="0" smtClean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琴瑟在御，莫不静好。</a:t>
            </a:r>
            <a:endParaRPr lang="zh-CN" altLang="en-US" sz="28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endParaRPr lang="zh-CN" altLang="en-US" sz="2800" b="1" dirty="0">
              <a:solidFill>
                <a:srgbClr val="FF0000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65067584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7109149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164</TotalTime>
  <Words>1026</Words>
  <Application>Microsoft Office PowerPoint</Application>
  <PresentationFormat>宽屏</PresentationFormat>
  <Paragraphs>75</Paragraphs>
  <Slides>16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16</vt:i4>
      </vt:variant>
    </vt:vector>
  </HeadingPairs>
  <TitlesOfParts>
    <vt:vector size="22" baseType="lpstr">
      <vt:lpstr>等线</vt:lpstr>
      <vt:lpstr>等线 Light</vt:lpstr>
      <vt:lpstr>华文楷体</vt:lpstr>
      <vt:lpstr>楷体</vt:lpstr>
      <vt:lpstr>Arial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ThinkPad</dc:creator>
  <cp:lastModifiedBy>Think</cp:lastModifiedBy>
  <cp:revision>19</cp:revision>
  <dcterms:created xsi:type="dcterms:W3CDTF">2021-09-05T09:10:51Z</dcterms:created>
  <dcterms:modified xsi:type="dcterms:W3CDTF">2021-09-06T00:24:19Z</dcterms:modified>
</cp:coreProperties>
</file>