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7" r:id="rId3"/>
    <p:sldId id="256" r:id="rId4"/>
    <p:sldId id="260" r:id="rId5"/>
    <p:sldId id="261" r:id="rId6"/>
    <p:sldId id="258" r:id="rId7"/>
    <p:sldId id="262" r:id="rId8"/>
    <p:sldId id="263" r:id="rId9"/>
    <p:sldId id="264" r:id="rId10"/>
    <p:sldId id="270" r:id="rId11"/>
    <p:sldId id="265" r:id="rId12"/>
    <p:sldId id="269" r:id="rId13"/>
    <p:sldId id="266" r:id="rId14"/>
    <p:sldId id="268" r:id="rId15"/>
    <p:sldId id="267" r:id="rId16"/>
    <p:sldId id="271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633" autoAdjust="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02A440-9C38-47A1-803C-EBB59735E079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B4689-EC02-47EF-99DD-9833B002BC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021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作者全名：欧内斯特</a:t>
            </a:r>
            <a:r>
              <a:rPr lang="en-US" altLang="zh-CN" dirty="0"/>
              <a:t>·</a:t>
            </a:r>
            <a:r>
              <a:rPr lang="zh-CN" altLang="en-US" dirty="0"/>
              <a:t>米勒尔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找一名学生概括小说写作背景：检测预习内容</a:t>
            </a:r>
            <a:r>
              <a:rPr lang="en-US" altLang="zh-CN" dirty="0"/>
              <a:t>——</a:t>
            </a:r>
            <a:r>
              <a:rPr lang="zh-CN" altLang="en-US" dirty="0"/>
              <a:t>现实主义小说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583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分段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735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第四回：我要跟它们斗到死；希望不必跟它们斗。大家看随着时间的流逝，老人以及鲨鱼有何变化？</a:t>
            </a:r>
            <a:r>
              <a:rPr lang="en-US" altLang="zh-CN" dirty="0"/>
              <a:t>——</a:t>
            </a:r>
          </a:p>
          <a:p>
            <a:r>
              <a:rPr lang="zh-CN" altLang="en-US" dirty="0"/>
              <a:t>对手却越来越多，圣地亚哥体力越来越弱，工具越来越简陋，但他放弃了没有？可以看出圣地亚哥是个什么样的人？</a:t>
            </a:r>
          </a:p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172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文中除了大量的篇幅描写老人与鲨鱼的斗争，还有大量的篇幅是老人的心理描写，我们总结一下</a:t>
            </a:r>
            <a:r>
              <a:rPr lang="en-US" altLang="zh-CN" dirty="0"/>
              <a:t>【</a:t>
            </a:r>
            <a:r>
              <a:rPr lang="zh-CN" altLang="en-US" dirty="0"/>
              <a:t>见表格</a:t>
            </a:r>
            <a:r>
              <a:rPr lang="en-US" altLang="zh-CN" dirty="0"/>
              <a:t>】</a:t>
            </a:r>
          </a:p>
          <a:p>
            <a:r>
              <a:rPr lang="zh-CN" altLang="en-US" dirty="0"/>
              <a:t>从这些心理独白的角度来看，他是一个什么样的人呢？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9B4689-EC02-47EF-99DD-9833B002BC2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1653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这种矛盾的心理我们很多人都有，感到累的时候想要放弃，而他，最终还是用理性战胜了自己，坚持到最后。</a:t>
            </a:r>
            <a:endParaRPr lang="en-US" altLang="zh-CN" dirty="0"/>
          </a:p>
          <a:p>
            <a:r>
              <a:rPr lang="zh-CN" altLang="en-US" dirty="0"/>
              <a:t>在选段的最后，老人承认自己被打败了，你们怎么看？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4380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以什么来论“成功”？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368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09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该小说选段仅仅只是描写了“老人”与“鲨鱼”的搏斗吗？如果是，那么，作者写这个搏斗的故事有何意义？如果不是，那么，作者实际上想表达什么？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051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人的生命终将走向终点，你的生命会消失殆尽，但是如果抗争的话，你的精神会长存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6606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圣地亚哥像是称霸江湖的高手后来归隐江湖</a:t>
            </a:r>
            <a:endParaRPr lang="en-US" altLang="zh-CN" dirty="0"/>
          </a:p>
          <a:p>
            <a:r>
              <a:rPr lang="zh-CN" altLang="en-US" dirty="0"/>
              <a:t>不分优劣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428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当你没有轻易放弃生命的时候</a:t>
            </a:r>
            <a:r>
              <a:rPr lang="en-US" altLang="zh-CN" dirty="0"/>
              <a:t>——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B4689-EC02-47EF-99DD-9833B002BC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570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AE9DFD-0125-4890-B67D-D1B4BA9646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13DB272-9655-4FC5-8964-7BAFD60D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3CF5BF4-81FA-4303-90F9-8174C99A8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79FCE0-A2C8-4720-828B-4CA5D4460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185EF90-D228-489F-AB3E-4BACB5F28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038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3B7031-E0C8-4E3B-A944-29468D35D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B1F9E2-E16D-4833-8944-7953D32051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81E0088-3B19-46A0-81C0-E0B6E9CC8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0F9526-BA35-4EE6-B32F-C11745810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818318-BD95-41E6-9FF4-C6ECB2502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345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CB3FEB-E5D1-482B-9E06-A66869468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AFA0454-9F13-4368-AA75-2EADFBB1B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7AD0235-06F9-4EFD-B7B6-7A759C1D5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84118B-7413-4D36-87B5-8E9EF49A1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B1064A3-0D2A-406A-A327-63ADE7040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360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F3534D-ED8C-43DD-92F7-026D4CC7F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01B16AC-124D-4922-98A9-12C046FB7F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DA79850-7734-447F-A2BD-27102A6E04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CB92B29-D082-42EB-86D8-F8B1F6F23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6BF393E-3545-4769-9F0C-BC31A4D8B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DFF9B76-B076-468C-9FE7-79D3EEBA4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561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FEA7DA-E5DF-4B9D-8D83-FF336C931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9520EAE-CCCC-44F9-806E-5C7E6A93A5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90EA12D-B470-4471-AE5B-1A6A594A4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953A33D-2193-4156-95DE-8A88B4818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A8BE0CD-03DB-4DBE-94F3-7238355FBE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B5E5815-8E9B-4ABE-AB36-845D1074A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7336E68-E5B1-4D2F-9812-11B020689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2E70FC1-4BDF-41B6-8A56-358ECCF3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836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4002F7-8131-4168-B6BC-DB8483D56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D19129B-10B8-41EA-86C5-ECF744326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CE37538-3119-4BF3-86BB-510B3C4A3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2B86319-A631-4091-9CF3-C7103FB7F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276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4E6CCED-10FD-4184-B3D8-053A1FC93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839AECF-2C9B-4500-B68D-4DEBFF9F3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4D55F0C-63B3-4DEB-8ADB-5069E14B6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31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AB008D-30D6-43F3-BE0E-016073F53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35A50E-1A19-4C78-A2E8-1B41E21C4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2C59A6F-9637-4A24-878F-167A6A22D6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481109F-4671-457B-B7F2-A52F9673E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6460469-5547-464F-964B-D611B4952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AAF0C86-C181-47C6-89A4-3C0E9387F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734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218E15-404D-40B8-BA71-5A4CE73F3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405DEAB-1195-4951-9001-A945F8A973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713D072-E9A2-4972-9A75-A27E4572B0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0E6DF23-5A22-4C4F-B15B-A62270EF9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7E30BBC-63E2-4F24-8876-EA63D08B4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243C82E-B0AD-4909-916C-D63E2C7DA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175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66DAC8-0D3D-4DED-A1BE-06955140D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61F7751-B613-4C04-9A97-87B19B936F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DACD832-BE7B-4A67-BC97-F54D09478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0C6F79-5EE9-474E-A590-BF1E9E3CA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61A060A-F4AB-44DA-B546-B50767A31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1443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2F3D53D-AFB5-4027-B0F7-0C9A36A74A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B1C38C8-14BF-4359-A62E-8AB15C4B73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2E0A20-180E-4FA0-BC1B-867930CF3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CBA92A3-09DD-4A70-BCF6-4015304B4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B96EE38-38FB-4CA3-9554-164869ECD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843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6EAD72-73F5-4A2E-84FF-29AFFA7721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B7F7AE5-3B75-4831-9F0B-31A81CE9CC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3DC10E7-1624-4287-97A6-4DA248A94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3845887-286D-402C-80A7-75BFC3966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39CE7B2-23B7-4531-B995-245C11774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F7D0D-7C8F-44C3-A865-CC086BE94F4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5411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9D19134-66E4-4E57-9EEC-1F3C5FD50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92B6FD7-5A38-481B-88B6-EB1AD95787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7A3AE4-0152-418F-B973-57330C778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24034F-A0C5-40C9-BCFF-414700378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308E7E-82C3-4F92-80E3-BE441FE1A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1CCB3-84DA-42BD-B8D0-AA2B580CB1F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3782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E15BDCC-84DB-4691-9F1F-461889216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A3C9C8B-3A85-4F0D-918F-62EDB097A6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4520A3-EFEC-4736-BDFB-04DF10F3F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E28F162-9B57-4FA3-B658-B3B7FE638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94E6B6C-B728-4BD7-B050-C2AECFC71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1C1BCE-8477-4AAA-9B8D-DDF32E9B01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186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9C4BBCC-5629-470E-8EDB-77373CAEC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8529A9A-DA5C-46BF-AC5A-F986AA2FC0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D9DCF7F-BF4C-4582-A179-D301D2E1F3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9C7E583-511E-4E6D-8AA5-FE498EAC5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936B01B-02A3-4C2B-AAB4-EA7026216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B72640F-3E61-4732-9D45-2CE1984A2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7C930F-2C9E-4046-88D6-6EC00F4C30C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624951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CE4DAE-520C-4A67-BB04-3C37E8D00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724F421-A705-4AC5-8399-7EDFCC6A5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F66B84C-B652-44AA-A434-0DE00463E5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8608940-D419-4057-BCDF-F340F8C721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13AC2E5-2FF7-4515-9D93-9EC0D9224D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E333399-DA5D-483E-9F97-BB086D47A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461608C-DB2C-4EC5-85C7-44FCBAAE5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F1FA10C-6724-4D6E-A599-16E236B49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D3041-D12B-4668-8BDA-1F014D9E47C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961341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BCFDA5-C607-42DB-AB3F-2F274D9FB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03AFBC5-9CAD-4D4C-B10A-F247FD458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98377F7-E6F2-4C6A-9732-BED439EA0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BFEAB69-2703-4725-B02C-849BE54D3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7EE780-F675-4E5A-8DFF-57A4E993D77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510903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20AFD1C-08AA-4CC7-991E-2F1D78FEB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21338C1-9D88-4CBF-A92A-C1200FB91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4B7257C-79B8-4221-9F5C-D383D49B1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02888F-A947-4E5A-BAD2-C2D6D98906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972765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239256-8D2A-4CEB-BE06-B5EEE3856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1C0FCC-2E3E-4C32-B9FB-9E45704AA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C2844E8-9F8E-41D7-B58D-626D66215E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3FE2ED4-B180-4E98-B20F-CEB4B3E19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4C20633-C77C-425E-BEC4-6B10C9639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89C9179-3D31-40FE-B251-09E045105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8CDA9-6EE3-465A-89A8-1E366E62A66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06490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A958A2-D4A5-44F7-B04F-B8F92419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E68BA37-BD00-42FE-8875-CE265118E4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D039F68-A1D9-4E83-AC38-C558B6D565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39D0A7F-A7DC-42BF-96EB-7047D097A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68882B0-167C-40DE-84D6-29B135CBB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293554B-072F-464B-A5E0-1502BA614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4EBC35-DAD7-4450-8D6F-5F1BBD021D3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77988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A7F723-BAA5-42F0-BE59-7FDCF07F7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FAB137D-80C8-4C24-B5EB-07025EDA0B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4558F0-E0F0-46EF-B99E-4EABA2E07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551076D-7273-4CCA-B38C-6BB892D33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74CCC30-3254-4D9F-A2A1-473B7DCCF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9C791-D974-44E1-B2C8-42BB77CF9C6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033910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24D38AA-9A66-4A63-9C28-BE3038BBE9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DB058E4-48C8-41BF-838E-75AAAF7120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42BCFAF-E923-44B7-A26E-25FC46FDF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1E24430-616F-4280-AAAD-DB6D933E1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E27CA3-8FCC-40DE-B011-2DEFE025B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21902-D3F7-4FBF-B7E2-0F685552FF2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951263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40FEC5-0424-4490-AC2B-E0A92A90F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>
            <a:extLst>
              <a:ext uri="{FF2B5EF4-FFF2-40B4-BE49-F238E27FC236}">
                <a16:creationId xmlns:a16="http://schemas.microsoft.com/office/drawing/2014/main" id="{950084F7-6752-4517-8517-8CA2E4008C33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631995-8EE1-490B-B67D-C6CB7CE4A6E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47A8E61-3823-4432-9951-BB050390F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605F304-96D2-4D70-98A4-8EEA9A0F2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93394512-2C1C-4375-BAF4-CBE701D4FD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3640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F7BE7D2-8868-4256-9725-03A159B5A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F515A9C-B197-448C-AA81-D9EBE13FE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D723F5A-E8E8-4FFA-90B3-81212C1CD3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E6755-B08F-4EE5-9018-2A805CFA28D2}" type="datetimeFigureOut">
              <a:rPr lang="zh-CN" altLang="en-US" smtClean="0"/>
              <a:t>2018/4/28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54B5B2B-1AA4-4C1F-A0C5-601878A6DA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0754F19-AA7F-4977-8598-9DBE5BE4C9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9C8EF-B014-4F2B-860F-9DBBF3F476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8646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941569FC-65CC-4BCF-9EC8-9AFFD4BFAA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6D128720-1485-4493-8BAE-EE202A48DD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3252" name="Rectangle 4">
            <a:extLst>
              <a:ext uri="{FF2B5EF4-FFF2-40B4-BE49-F238E27FC236}">
                <a16:creationId xmlns:a16="http://schemas.microsoft.com/office/drawing/2014/main" id="{55D77B83-1F68-4A8E-80B9-3D57D6A0557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53253" name="Rectangle 5">
            <a:extLst>
              <a:ext uri="{FF2B5EF4-FFF2-40B4-BE49-F238E27FC236}">
                <a16:creationId xmlns:a16="http://schemas.microsoft.com/office/drawing/2014/main" id="{99FB91BB-FAE1-40CA-8F71-645356AB64F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53254" name="Rectangle 6">
            <a:extLst>
              <a:ext uri="{FF2B5EF4-FFF2-40B4-BE49-F238E27FC236}">
                <a16:creationId xmlns:a16="http://schemas.microsoft.com/office/drawing/2014/main" id="{A7FC6866-B1FA-4C3C-BC15-B4C4DE59861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B9E91D-09E5-497D-AE14-2576517EA38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0298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0517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D4C6EA0C-13BA-4096-939E-1672D62169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526" y="0"/>
            <a:ext cx="4283529" cy="6521673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E385A9A1-925E-46DE-B3C9-F5EFAF8FCAF5}"/>
              </a:ext>
            </a:extLst>
          </p:cNvPr>
          <p:cNvSpPr txBox="1"/>
          <p:nvPr/>
        </p:nvSpPr>
        <p:spPr>
          <a:xfrm>
            <a:off x="6738260" y="2147880"/>
            <a:ext cx="3837214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老人与海</a:t>
            </a:r>
            <a:endParaRPr lang="en-US" altLang="zh-CN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美</a:t>
            </a:r>
            <a:r>
              <a:rPr lang="en-US" altLang="zh-CN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海明威</a:t>
            </a:r>
            <a:endParaRPr lang="en-US" altLang="zh-CN" sz="32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3137FBB-1703-47F0-96AE-546AF2C44DD9}"/>
              </a:ext>
            </a:extLst>
          </p:cNvPr>
          <p:cNvSpPr txBox="1"/>
          <p:nvPr/>
        </p:nvSpPr>
        <p:spPr>
          <a:xfrm>
            <a:off x="6852560" y="4221608"/>
            <a:ext cx="383721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现实主义小说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551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329" name="表格 55328">
            <a:extLst>
              <a:ext uri="{FF2B5EF4-FFF2-40B4-BE49-F238E27FC236}">
                <a16:creationId xmlns:a16="http://schemas.microsoft.com/office/drawing/2014/main" id="{94B73334-D8A2-4A1A-89D5-0E9CC53928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411478"/>
              </p:ext>
            </p:extLst>
          </p:nvPr>
        </p:nvGraphicFramePr>
        <p:xfrm>
          <a:off x="801252" y="649147"/>
          <a:ext cx="10589496" cy="5898610"/>
        </p:xfrm>
        <a:graphic>
          <a:graphicData uri="http://schemas.openxmlformats.org/drawingml/2006/table">
            <a:tbl>
              <a:tblPr firstRow="1" firstCol="1" bandRow="1"/>
              <a:tblGrid>
                <a:gridCol w="1764916">
                  <a:extLst>
                    <a:ext uri="{9D8B030D-6E8A-4147-A177-3AD203B41FA5}">
                      <a16:colId xmlns:a16="http://schemas.microsoft.com/office/drawing/2014/main" val="4288987909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3853238305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4167491768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24622406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2766839110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761941612"/>
                    </a:ext>
                  </a:extLst>
                </a:gridCol>
              </a:tblGrid>
              <a:tr h="592335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5314471"/>
                  </a:ext>
                </a:extLst>
              </a:tr>
              <a:tr h="498377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9092347"/>
                  </a:ext>
                </a:extLst>
              </a:tr>
              <a:tr h="555171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9329956"/>
                  </a:ext>
                </a:extLst>
              </a:tr>
              <a:tr h="1045029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7720756"/>
                  </a:ext>
                </a:extLst>
              </a:tr>
              <a:tr h="1558512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5639537"/>
                  </a:ext>
                </a:extLst>
              </a:tr>
              <a:tr h="1649186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5850735"/>
                  </a:ext>
                </a:extLst>
              </a:tr>
            </a:tbl>
          </a:graphicData>
        </a:graphic>
      </p:graphicFrame>
      <p:sp>
        <p:nvSpPr>
          <p:cNvPr id="55342" name="Text Box 46">
            <a:extLst>
              <a:ext uri="{FF2B5EF4-FFF2-40B4-BE49-F238E27FC236}">
                <a16:creationId xmlns:a16="http://schemas.microsoft.com/office/drawing/2014/main" id="{43888B68-2702-4FBF-829D-422669E69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8050" y="0"/>
            <a:ext cx="66021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理清</a:t>
            </a:r>
            <a:r>
              <a:rPr lang="zh-CN" altLang="en-US" sz="2800" b="1" u="sng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故事情节</a:t>
            </a: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，填写下列表格。</a:t>
            </a:r>
          </a:p>
        </p:txBody>
      </p:sp>
      <p:sp>
        <p:nvSpPr>
          <p:cNvPr id="5" name="Text Box 46">
            <a:extLst>
              <a:ext uri="{FF2B5EF4-FFF2-40B4-BE49-F238E27FC236}">
                <a16:creationId xmlns:a16="http://schemas.microsoft.com/office/drawing/2014/main" id="{A3E89934-8DEB-4AC3-8F26-A675829FE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6" y="118458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攻击者</a:t>
            </a:r>
          </a:p>
        </p:txBody>
      </p:sp>
      <p:sp>
        <p:nvSpPr>
          <p:cNvPr id="6" name="Text Box 46">
            <a:extLst>
              <a:ext uri="{FF2B5EF4-FFF2-40B4-BE49-F238E27FC236}">
                <a16:creationId xmlns:a16="http://schemas.microsoft.com/office/drawing/2014/main" id="{FF2CD604-65D5-46E4-B11F-4654B29B2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4" y="1743926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数  量</a:t>
            </a:r>
          </a:p>
        </p:txBody>
      </p:sp>
      <p:sp>
        <p:nvSpPr>
          <p:cNvPr id="7" name="Text Box 46">
            <a:extLst>
              <a:ext uri="{FF2B5EF4-FFF2-40B4-BE49-F238E27FC236}">
                <a16:creationId xmlns:a16="http://schemas.microsoft.com/office/drawing/2014/main" id="{19922EB5-CB9E-4C41-AB0E-A1757AAF65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252" y="2330109"/>
            <a:ext cx="167367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老人的作战工具</a:t>
            </a:r>
          </a:p>
        </p:txBody>
      </p:sp>
      <p:sp>
        <p:nvSpPr>
          <p:cNvPr id="8" name="Text Box 46">
            <a:extLst>
              <a:ext uri="{FF2B5EF4-FFF2-40B4-BE49-F238E27FC236}">
                <a16:creationId xmlns:a16="http://schemas.microsoft.com/office/drawing/2014/main" id="{F1490CBA-723C-442E-9835-DF087B178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4" y="3901745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结  局</a:t>
            </a:r>
          </a:p>
        </p:txBody>
      </p:sp>
      <p:sp>
        <p:nvSpPr>
          <p:cNvPr id="29" name="Text Box 46">
            <a:extLst>
              <a:ext uri="{FF2B5EF4-FFF2-40B4-BE49-F238E27FC236}">
                <a16:creationId xmlns:a16="http://schemas.microsoft.com/office/drawing/2014/main" id="{FF46498A-610F-45B3-81DC-9EB54AA517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7466" y="66136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第一次</a:t>
            </a:r>
          </a:p>
        </p:txBody>
      </p:sp>
      <p:sp>
        <p:nvSpPr>
          <p:cNvPr id="30" name="Text Box 46">
            <a:extLst>
              <a:ext uri="{FF2B5EF4-FFF2-40B4-BE49-F238E27FC236}">
                <a16:creationId xmlns:a16="http://schemas.microsoft.com/office/drawing/2014/main" id="{A89DBF0F-3DE1-4804-8899-367288695D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7898" y="667421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第二次</a:t>
            </a:r>
          </a:p>
        </p:txBody>
      </p:sp>
      <p:sp>
        <p:nvSpPr>
          <p:cNvPr id="31" name="Text Box 46">
            <a:extLst>
              <a:ext uri="{FF2B5EF4-FFF2-40B4-BE49-F238E27FC236}">
                <a16:creationId xmlns:a16="http://schemas.microsoft.com/office/drawing/2014/main" id="{C69CF085-D8B2-4C19-AA76-D360AB770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2927" y="649147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第三次</a:t>
            </a:r>
          </a:p>
        </p:txBody>
      </p:sp>
      <p:sp>
        <p:nvSpPr>
          <p:cNvPr id="32" name="Text Box 46">
            <a:extLst>
              <a:ext uri="{FF2B5EF4-FFF2-40B4-BE49-F238E27FC236}">
                <a16:creationId xmlns:a16="http://schemas.microsoft.com/office/drawing/2014/main" id="{6043C17C-67F9-4773-B409-282FC8D3F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5038" y="66136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第四次</a:t>
            </a:r>
          </a:p>
        </p:txBody>
      </p:sp>
      <p:sp>
        <p:nvSpPr>
          <p:cNvPr id="33" name="Text Box 46">
            <a:extLst>
              <a:ext uri="{FF2B5EF4-FFF2-40B4-BE49-F238E27FC236}">
                <a16:creationId xmlns:a16="http://schemas.microsoft.com/office/drawing/2014/main" id="{F8B42FB2-1DE3-44D9-8858-042F9EC32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75440" y="644737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第五次</a:t>
            </a:r>
          </a:p>
        </p:txBody>
      </p:sp>
      <p:sp>
        <p:nvSpPr>
          <p:cNvPr id="38" name="Text Box 46">
            <a:extLst>
              <a:ext uri="{FF2B5EF4-FFF2-40B4-BE49-F238E27FC236}">
                <a16:creationId xmlns:a16="http://schemas.microsoft.com/office/drawing/2014/main" id="{0EEE6F05-6192-4141-BA84-6C34A28206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4" y="4965178"/>
            <a:ext cx="126002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桑地亚哥的心理</a:t>
            </a:r>
          </a:p>
        </p:txBody>
      </p:sp>
    </p:spTree>
    <p:extLst>
      <p:ext uri="{BB962C8B-B14F-4D97-AF65-F5344CB8AC3E}">
        <p14:creationId xmlns:p14="http://schemas.microsoft.com/office/powerpoint/2010/main" val="4264057602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329" name="表格 55328">
            <a:extLst>
              <a:ext uri="{FF2B5EF4-FFF2-40B4-BE49-F238E27FC236}">
                <a16:creationId xmlns:a16="http://schemas.microsoft.com/office/drawing/2014/main" id="{94B73334-D8A2-4A1A-89D5-0E9CC5392894}"/>
              </a:ext>
            </a:extLst>
          </p:cNvPr>
          <p:cNvGraphicFramePr>
            <a:graphicFrameLocks noGrp="1"/>
          </p:cNvGraphicFramePr>
          <p:nvPr/>
        </p:nvGraphicFramePr>
        <p:xfrm>
          <a:off x="801252" y="649147"/>
          <a:ext cx="10589496" cy="5898610"/>
        </p:xfrm>
        <a:graphic>
          <a:graphicData uri="http://schemas.openxmlformats.org/drawingml/2006/table">
            <a:tbl>
              <a:tblPr firstRow="1" firstCol="1" bandRow="1"/>
              <a:tblGrid>
                <a:gridCol w="1764916">
                  <a:extLst>
                    <a:ext uri="{9D8B030D-6E8A-4147-A177-3AD203B41FA5}">
                      <a16:colId xmlns:a16="http://schemas.microsoft.com/office/drawing/2014/main" val="4288987909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3853238305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4167491768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24622406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2766839110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761941612"/>
                    </a:ext>
                  </a:extLst>
                </a:gridCol>
              </a:tblGrid>
              <a:tr h="592335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5314471"/>
                  </a:ext>
                </a:extLst>
              </a:tr>
              <a:tr h="498377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9092347"/>
                  </a:ext>
                </a:extLst>
              </a:tr>
              <a:tr h="555171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9329956"/>
                  </a:ext>
                </a:extLst>
              </a:tr>
              <a:tr h="1045029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7720756"/>
                  </a:ext>
                </a:extLst>
              </a:tr>
              <a:tr h="1558512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5639537"/>
                  </a:ext>
                </a:extLst>
              </a:tr>
              <a:tr h="1649186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5850735"/>
                  </a:ext>
                </a:extLst>
              </a:tr>
            </a:tbl>
          </a:graphicData>
        </a:graphic>
      </p:graphicFrame>
      <p:sp>
        <p:nvSpPr>
          <p:cNvPr id="55342" name="Text Box 46">
            <a:extLst>
              <a:ext uri="{FF2B5EF4-FFF2-40B4-BE49-F238E27FC236}">
                <a16:creationId xmlns:a16="http://schemas.microsoft.com/office/drawing/2014/main" id="{43888B68-2702-4FBF-829D-422669E69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8050" y="0"/>
            <a:ext cx="66021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理清</a:t>
            </a:r>
            <a:r>
              <a:rPr lang="zh-CN" altLang="en-US" sz="2800" b="1" u="sng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故事情节</a:t>
            </a: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，填写下列表格。</a:t>
            </a:r>
          </a:p>
        </p:txBody>
      </p:sp>
      <p:sp>
        <p:nvSpPr>
          <p:cNvPr id="4" name="Text Box 46">
            <a:extLst>
              <a:ext uri="{FF2B5EF4-FFF2-40B4-BE49-F238E27FC236}">
                <a16:creationId xmlns:a16="http://schemas.microsoft.com/office/drawing/2014/main" id="{7EC1D6AE-2327-4721-B82F-3F78DE905E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4708" y="1224920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鲭鲨</a:t>
            </a:r>
          </a:p>
        </p:txBody>
      </p:sp>
      <p:sp>
        <p:nvSpPr>
          <p:cNvPr id="5" name="Text Box 46">
            <a:extLst>
              <a:ext uri="{FF2B5EF4-FFF2-40B4-BE49-F238E27FC236}">
                <a16:creationId xmlns:a16="http://schemas.microsoft.com/office/drawing/2014/main" id="{A3E89934-8DEB-4AC3-8F26-A675829FE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6" y="118458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攻击者</a:t>
            </a:r>
          </a:p>
        </p:txBody>
      </p:sp>
      <p:sp>
        <p:nvSpPr>
          <p:cNvPr id="6" name="Text Box 46">
            <a:extLst>
              <a:ext uri="{FF2B5EF4-FFF2-40B4-BE49-F238E27FC236}">
                <a16:creationId xmlns:a16="http://schemas.microsoft.com/office/drawing/2014/main" id="{FF2CD604-65D5-46E4-B11F-4654B29B2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1116" y="1748508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数  量</a:t>
            </a:r>
          </a:p>
        </p:txBody>
      </p:sp>
      <p:sp>
        <p:nvSpPr>
          <p:cNvPr id="7" name="Text Box 46">
            <a:extLst>
              <a:ext uri="{FF2B5EF4-FFF2-40B4-BE49-F238E27FC236}">
                <a16:creationId xmlns:a16="http://schemas.microsoft.com/office/drawing/2014/main" id="{19922EB5-CB9E-4C41-AB0E-A1757AAF65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252" y="2330109"/>
            <a:ext cx="167367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老人的作战工具</a:t>
            </a:r>
          </a:p>
        </p:txBody>
      </p:sp>
      <p:sp>
        <p:nvSpPr>
          <p:cNvPr id="8" name="Text Box 46">
            <a:extLst>
              <a:ext uri="{FF2B5EF4-FFF2-40B4-BE49-F238E27FC236}">
                <a16:creationId xmlns:a16="http://schemas.microsoft.com/office/drawing/2014/main" id="{F1490CBA-723C-442E-9835-DF087B178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4" y="3901745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结  局</a:t>
            </a:r>
          </a:p>
        </p:txBody>
      </p:sp>
      <p:sp>
        <p:nvSpPr>
          <p:cNvPr id="9" name="Text Box 46">
            <a:extLst>
              <a:ext uri="{FF2B5EF4-FFF2-40B4-BE49-F238E27FC236}">
                <a16:creationId xmlns:a16="http://schemas.microsoft.com/office/drawing/2014/main" id="{C736100A-A40B-4127-9002-ACA36E1189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4709" y="1732919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一条</a:t>
            </a:r>
          </a:p>
        </p:txBody>
      </p:sp>
      <p:sp>
        <p:nvSpPr>
          <p:cNvPr id="10" name="Text Box 46">
            <a:extLst>
              <a:ext uri="{FF2B5EF4-FFF2-40B4-BE49-F238E27FC236}">
                <a16:creationId xmlns:a16="http://schemas.microsoft.com/office/drawing/2014/main" id="{C9B043F2-F27C-4988-AFA0-9EEB328BB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4708" y="254555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鱼叉</a:t>
            </a:r>
          </a:p>
        </p:txBody>
      </p:sp>
      <p:sp>
        <p:nvSpPr>
          <p:cNvPr id="11" name="Text Box 46">
            <a:extLst>
              <a:ext uri="{FF2B5EF4-FFF2-40B4-BE49-F238E27FC236}">
                <a16:creationId xmlns:a16="http://schemas.microsoft.com/office/drawing/2014/main" id="{1C35A7FB-B285-4B74-B750-E1F48E0E2D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3006" y="3450871"/>
            <a:ext cx="179008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杀死鲭鲨，大鱼被吃掉四十磅</a:t>
            </a:r>
          </a:p>
        </p:txBody>
      </p:sp>
      <p:sp>
        <p:nvSpPr>
          <p:cNvPr id="12" name="Text Box 46">
            <a:extLst>
              <a:ext uri="{FF2B5EF4-FFF2-40B4-BE49-F238E27FC236}">
                <a16:creationId xmlns:a16="http://schemas.microsoft.com/office/drawing/2014/main" id="{1AED37E5-7A50-408D-B37C-ACA990956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657" y="1258506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铲鼻鲨</a:t>
            </a:r>
          </a:p>
        </p:txBody>
      </p:sp>
      <p:sp>
        <p:nvSpPr>
          <p:cNvPr id="13" name="Text Box 46">
            <a:extLst>
              <a:ext uri="{FF2B5EF4-FFF2-40B4-BE49-F238E27FC236}">
                <a16:creationId xmlns:a16="http://schemas.microsoft.com/office/drawing/2014/main" id="{053128CB-E50C-45AE-BFB4-06D1D412F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316" y="1732140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两条</a:t>
            </a:r>
          </a:p>
        </p:txBody>
      </p:sp>
      <p:sp>
        <p:nvSpPr>
          <p:cNvPr id="14" name="Text Box 46">
            <a:extLst>
              <a:ext uri="{FF2B5EF4-FFF2-40B4-BE49-F238E27FC236}">
                <a16:creationId xmlns:a16="http://schemas.microsoft.com/office/drawing/2014/main" id="{F354F628-B5AB-41AB-BA02-08F6EA580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7897" y="2391085"/>
            <a:ext cx="126002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绑着刀子的桨</a:t>
            </a:r>
          </a:p>
        </p:txBody>
      </p:sp>
      <p:sp>
        <p:nvSpPr>
          <p:cNvPr id="15" name="Text Box 46">
            <a:extLst>
              <a:ext uri="{FF2B5EF4-FFF2-40B4-BE49-F238E27FC236}">
                <a16:creationId xmlns:a16="http://schemas.microsoft.com/office/drawing/2014/main" id="{E04D79F3-56B3-4339-98D6-F8765CF6F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6076" y="3533371"/>
            <a:ext cx="174876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杀死鲨鱼，大鱼被吃掉四分之一</a:t>
            </a:r>
          </a:p>
        </p:txBody>
      </p:sp>
      <p:sp>
        <p:nvSpPr>
          <p:cNvPr id="16" name="Text Box 46">
            <a:extLst>
              <a:ext uri="{FF2B5EF4-FFF2-40B4-BE49-F238E27FC236}">
                <a16:creationId xmlns:a16="http://schemas.microsoft.com/office/drawing/2014/main" id="{CF68FC46-922C-4122-AB8D-68FFF0838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2324" y="1241925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犁头鲨</a:t>
            </a:r>
          </a:p>
        </p:txBody>
      </p:sp>
      <p:sp>
        <p:nvSpPr>
          <p:cNvPr id="17" name="Text Box 46">
            <a:extLst>
              <a:ext uri="{FF2B5EF4-FFF2-40B4-BE49-F238E27FC236}">
                <a16:creationId xmlns:a16="http://schemas.microsoft.com/office/drawing/2014/main" id="{9CB40D61-85C7-408A-A4D1-D69FA77AD9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717" y="1737607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一条</a:t>
            </a:r>
          </a:p>
        </p:txBody>
      </p:sp>
      <p:sp>
        <p:nvSpPr>
          <p:cNvPr id="18" name="Text Box 46">
            <a:extLst>
              <a:ext uri="{FF2B5EF4-FFF2-40B4-BE49-F238E27FC236}">
                <a16:creationId xmlns:a16="http://schemas.microsoft.com/office/drawing/2014/main" id="{72E34767-275D-4CC6-808E-EF776C102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4084" y="2400327"/>
            <a:ext cx="126002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绑着刀子的桨</a:t>
            </a:r>
          </a:p>
        </p:txBody>
      </p:sp>
      <p:sp>
        <p:nvSpPr>
          <p:cNvPr id="19" name="Text Box 46">
            <a:extLst>
              <a:ext uri="{FF2B5EF4-FFF2-40B4-BE49-F238E27FC236}">
                <a16:creationId xmlns:a16="http://schemas.microsoft.com/office/drawing/2014/main" id="{2538CA6A-27FA-45DC-9D82-37BEF3DCCC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2677" y="3450871"/>
            <a:ext cx="169538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杀死犁头鲨，刀子被折断</a:t>
            </a:r>
          </a:p>
        </p:txBody>
      </p:sp>
      <p:sp>
        <p:nvSpPr>
          <p:cNvPr id="20" name="Text Box 46">
            <a:extLst>
              <a:ext uri="{FF2B5EF4-FFF2-40B4-BE49-F238E27FC236}">
                <a16:creationId xmlns:a16="http://schemas.microsoft.com/office/drawing/2014/main" id="{EB647A59-726E-421A-8595-C9B456A38B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8198" y="1232954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铲鼻鲨</a:t>
            </a:r>
          </a:p>
        </p:txBody>
      </p:sp>
      <p:sp>
        <p:nvSpPr>
          <p:cNvPr id="21" name="Text Box 46">
            <a:extLst>
              <a:ext uri="{FF2B5EF4-FFF2-40B4-BE49-F238E27FC236}">
                <a16:creationId xmlns:a16="http://schemas.microsoft.com/office/drawing/2014/main" id="{4544CD78-A7D3-42DD-BEF0-DAC1AEB4B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8197" y="1755720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两条</a:t>
            </a:r>
          </a:p>
        </p:txBody>
      </p:sp>
      <p:sp>
        <p:nvSpPr>
          <p:cNvPr id="22" name="Text Box 46">
            <a:extLst>
              <a:ext uri="{FF2B5EF4-FFF2-40B4-BE49-F238E27FC236}">
                <a16:creationId xmlns:a16="http://schemas.microsoft.com/office/drawing/2014/main" id="{15BBBA70-0F50-4A31-B80D-217FDAD67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3187" y="250223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短棍</a:t>
            </a:r>
          </a:p>
        </p:txBody>
      </p:sp>
      <p:sp>
        <p:nvSpPr>
          <p:cNvPr id="23" name="Text Box 46">
            <a:extLst>
              <a:ext uri="{FF2B5EF4-FFF2-40B4-BE49-F238E27FC236}">
                <a16:creationId xmlns:a16="http://schemas.microsoft.com/office/drawing/2014/main" id="{11E35A72-AD45-42EC-9130-89D4A1ACE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062" y="3319512"/>
            <a:ext cx="180310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两条铲鼻鲨受重伤，大鱼被咬烂一半</a:t>
            </a:r>
          </a:p>
        </p:txBody>
      </p:sp>
      <p:sp>
        <p:nvSpPr>
          <p:cNvPr id="24" name="Text Box 46">
            <a:extLst>
              <a:ext uri="{FF2B5EF4-FFF2-40B4-BE49-F238E27FC236}">
                <a16:creationId xmlns:a16="http://schemas.microsoft.com/office/drawing/2014/main" id="{1269C7E6-3241-4244-AF58-F21715756F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8123" y="1232954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铲鼻鲨</a:t>
            </a:r>
          </a:p>
        </p:txBody>
      </p:sp>
      <p:sp>
        <p:nvSpPr>
          <p:cNvPr id="25" name="Text Box 46">
            <a:extLst>
              <a:ext uri="{FF2B5EF4-FFF2-40B4-BE49-F238E27FC236}">
                <a16:creationId xmlns:a16="http://schemas.microsoft.com/office/drawing/2014/main" id="{D5D12130-1FF4-4372-9C59-2E011703FF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8122" y="1774015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一群</a:t>
            </a:r>
          </a:p>
        </p:txBody>
      </p:sp>
      <p:sp>
        <p:nvSpPr>
          <p:cNvPr id="26" name="Text Box 46">
            <a:extLst>
              <a:ext uri="{FF2B5EF4-FFF2-40B4-BE49-F238E27FC236}">
                <a16:creationId xmlns:a16="http://schemas.microsoft.com/office/drawing/2014/main" id="{864395C0-681F-4CD5-B19E-4BF1C000C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0236" y="2330891"/>
            <a:ext cx="126002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短棍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base"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舵把</a:t>
            </a:r>
          </a:p>
        </p:txBody>
      </p:sp>
      <p:sp>
        <p:nvSpPr>
          <p:cNvPr id="27" name="Text Box 46">
            <a:extLst>
              <a:ext uri="{FF2B5EF4-FFF2-40B4-BE49-F238E27FC236}">
                <a16:creationId xmlns:a16="http://schemas.microsoft.com/office/drawing/2014/main" id="{7FED8E7C-D818-4513-AA51-DE0B38D29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96023" y="3498697"/>
            <a:ext cx="178171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老人被打败了，大鱼只剩残骸</a:t>
            </a:r>
          </a:p>
        </p:txBody>
      </p:sp>
      <p:sp>
        <p:nvSpPr>
          <p:cNvPr id="29" name="Text Box 46">
            <a:extLst>
              <a:ext uri="{FF2B5EF4-FFF2-40B4-BE49-F238E27FC236}">
                <a16:creationId xmlns:a16="http://schemas.microsoft.com/office/drawing/2014/main" id="{FF46498A-610F-45B3-81DC-9EB54AA517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7466" y="66136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第一次</a:t>
            </a:r>
          </a:p>
        </p:txBody>
      </p:sp>
      <p:sp>
        <p:nvSpPr>
          <p:cNvPr id="30" name="Text Box 46">
            <a:extLst>
              <a:ext uri="{FF2B5EF4-FFF2-40B4-BE49-F238E27FC236}">
                <a16:creationId xmlns:a16="http://schemas.microsoft.com/office/drawing/2014/main" id="{A89DBF0F-3DE1-4804-8899-367288695D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7898" y="667421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第二次</a:t>
            </a:r>
          </a:p>
        </p:txBody>
      </p:sp>
      <p:sp>
        <p:nvSpPr>
          <p:cNvPr id="31" name="Text Box 46">
            <a:extLst>
              <a:ext uri="{FF2B5EF4-FFF2-40B4-BE49-F238E27FC236}">
                <a16:creationId xmlns:a16="http://schemas.microsoft.com/office/drawing/2014/main" id="{C69CF085-D8B2-4C19-AA76-D360AB770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2927" y="649147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第三次</a:t>
            </a:r>
          </a:p>
        </p:txBody>
      </p:sp>
      <p:sp>
        <p:nvSpPr>
          <p:cNvPr id="32" name="Text Box 46">
            <a:extLst>
              <a:ext uri="{FF2B5EF4-FFF2-40B4-BE49-F238E27FC236}">
                <a16:creationId xmlns:a16="http://schemas.microsoft.com/office/drawing/2014/main" id="{6043C17C-67F9-4773-B409-282FC8D3F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5038" y="66136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第四次</a:t>
            </a:r>
          </a:p>
        </p:txBody>
      </p:sp>
      <p:sp>
        <p:nvSpPr>
          <p:cNvPr id="33" name="Text Box 46">
            <a:extLst>
              <a:ext uri="{FF2B5EF4-FFF2-40B4-BE49-F238E27FC236}">
                <a16:creationId xmlns:a16="http://schemas.microsoft.com/office/drawing/2014/main" id="{F8B42FB2-1DE3-44D9-8858-042F9EC32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75440" y="644737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第五次</a:t>
            </a:r>
          </a:p>
        </p:txBody>
      </p:sp>
      <p:sp>
        <p:nvSpPr>
          <p:cNvPr id="38" name="Text Box 46">
            <a:extLst>
              <a:ext uri="{FF2B5EF4-FFF2-40B4-BE49-F238E27FC236}">
                <a16:creationId xmlns:a16="http://schemas.microsoft.com/office/drawing/2014/main" id="{0EEE6F05-6192-4141-BA84-6C34A28206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4" y="4965178"/>
            <a:ext cx="126002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桑地亚哥的心理</a:t>
            </a:r>
          </a:p>
        </p:txBody>
      </p:sp>
    </p:spTree>
    <p:extLst>
      <p:ext uri="{BB962C8B-B14F-4D97-AF65-F5344CB8AC3E}">
        <p14:creationId xmlns:p14="http://schemas.microsoft.com/office/powerpoint/2010/main" val="354410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B81343A-97BC-40AC-BE35-4C2582AF494E}"/>
              </a:ext>
            </a:extLst>
          </p:cNvPr>
          <p:cNvSpPr/>
          <p:nvPr/>
        </p:nvSpPr>
        <p:spPr>
          <a:xfrm>
            <a:off x="1136094" y="365119"/>
            <a:ext cx="4436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圣地亚哥是个什么样的人？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F312111-CC98-4FEE-914A-4F80B0823427}"/>
              </a:ext>
            </a:extLst>
          </p:cNvPr>
          <p:cNvSpPr/>
          <p:nvPr/>
        </p:nvSpPr>
        <p:spPr>
          <a:xfrm>
            <a:off x="445704" y="1593826"/>
            <a:ext cx="11658600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对手凶狠且却越来越多，圣地亚哥的体力却越来越弱，工具也越来越简陋，但他没有放弃，而是想尽办法，坚持到最后。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圣地亚哥是一个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勇敢、执着、有智慧、不轻易屈服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的人。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EC39DC94-7DF8-4959-870B-75F824425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645" y="3861819"/>
            <a:ext cx="2804710" cy="280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26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329" name="表格 55328">
            <a:extLst>
              <a:ext uri="{FF2B5EF4-FFF2-40B4-BE49-F238E27FC236}">
                <a16:creationId xmlns:a16="http://schemas.microsoft.com/office/drawing/2014/main" id="{94B73334-D8A2-4A1A-89D5-0E9CC5392894}"/>
              </a:ext>
            </a:extLst>
          </p:cNvPr>
          <p:cNvGraphicFramePr>
            <a:graphicFrameLocks noGrp="1"/>
          </p:cNvGraphicFramePr>
          <p:nvPr/>
        </p:nvGraphicFramePr>
        <p:xfrm>
          <a:off x="801252" y="649147"/>
          <a:ext cx="10589496" cy="5898610"/>
        </p:xfrm>
        <a:graphic>
          <a:graphicData uri="http://schemas.openxmlformats.org/drawingml/2006/table">
            <a:tbl>
              <a:tblPr firstRow="1" firstCol="1" bandRow="1"/>
              <a:tblGrid>
                <a:gridCol w="1764916">
                  <a:extLst>
                    <a:ext uri="{9D8B030D-6E8A-4147-A177-3AD203B41FA5}">
                      <a16:colId xmlns:a16="http://schemas.microsoft.com/office/drawing/2014/main" val="4288987909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3853238305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4167491768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24622406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2766839110"/>
                    </a:ext>
                  </a:extLst>
                </a:gridCol>
                <a:gridCol w="1764916">
                  <a:extLst>
                    <a:ext uri="{9D8B030D-6E8A-4147-A177-3AD203B41FA5}">
                      <a16:colId xmlns:a16="http://schemas.microsoft.com/office/drawing/2014/main" val="761941612"/>
                    </a:ext>
                  </a:extLst>
                </a:gridCol>
              </a:tblGrid>
              <a:tr h="592335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5314471"/>
                  </a:ext>
                </a:extLst>
              </a:tr>
              <a:tr h="498377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9092347"/>
                  </a:ext>
                </a:extLst>
              </a:tr>
              <a:tr h="555171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9329956"/>
                  </a:ext>
                </a:extLst>
              </a:tr>
              <a:tr h="1045029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7720756"/>
                  </a:ext>
                </a:extLst>
              </a:tr>
              <a:tr h="1558512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5639537"/>
                  </a:ext>
                </a:extLst>
              </a:tr>
              <a:tr h="1649186"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 </a:t>
                      </a:r>
                      <a:endParaRPr lang="zh-CN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5850735"/>
                  </a:ext>
                </a:extLst>
              </a:tr>
            </a:tbl>
          </a:graphicData>
        </a:graphic>
      </p:graphicFrame>
      <p:sp>
        <p:nvSpPr>
          <p:cNvPr id="55342" name="Text Box 46">
            <a:extLst>
              <a:ext uri="{FF2B5EF4-FFF2-40B4-BE49-F238E27FC236}">
                <a16:creationId xmlns:a16="http://schemas.microsoft.com/office/drawing/2014/main" id="{43888B68-2702-4FBF-829D-422669E69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8050" y="0"/>
            <a:ext cx="66021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理清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故事情节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，填写下列表格。</a:t>
            </a:r>
          </a:p>
        </p:txBody>
      </p:sp>
      <p:sp>
        <p:nvSpPr>
          <p:cNvPr id="4" name="Text Box 46">
            <a:extLst>
              <a:ext uri="{FF2B5EF4-FFF2-40B4-BE49-F238E27FC236}">
                <a16:creationId xmlns:a16="http://schemas.microsoft.com/office/drawing/2014/main" id="{7EC1D6AE-2327-4721-B82F-3F78DE905E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4708" y="1224920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鲭鲨</a:t>
            </a:r>
          </a:p>
        </p:txBody>
      </p:sp>
      <p:sp>
        <p:nvSpPr>
          <p:cNvPr id="5" name="Text Box 46">
            <a:extLst>
              <a:ext uri="{FF2B5EF4-FFF2-40B4-BE49-F238E27FC236}">
                <a16:creationId xmlns:a16="http://schemas.microsoft.com/office/drawing/2014/main" id="{A3E89934-8DEB-4AC3-8F26-A675829FE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6" y="118458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攻击者</a:t>
            </a:r>
          </a:p>
        </p:txBody>
      </p:sp>
      <p:sp>
        <p:nvSpPr>
          <p:cNvPr id="6" name="Text Box 46">
            <a:extLst>
              <a:ext uri="{FF2B5EF4-FFF2-40B4-BE49-F238E27FC236}">
                <a16:creationId xmlns:a16="http://schemas.microsoft.com/office/drawing/2014/main" id="{FF2CD604-65D5-46E4-B11F-4654B29B2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1116" y="1748508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数  量</a:t>
            </a:r>
          </a:p>
        </p:txBody>
      </p:sp>
      <p:sp>
        <p:nvSpPr>
          <p:cNvPr id="7" name="Text Box 46">
            <a:extLst>
              <a:ext uri="{FF2B5EF4-FFF2-40B4-BE49-F238E27FC236}">
                <a16:creationId xmlns:a16="http://schemas.microsoft.com/office/drawing/2014/main" id="{19922EB5-CB9E-4C41-AB0E-A1757AAF65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252" y="2330109"/>
            <a:ext cx="167367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老人的作战工具</a:t>
            </a:r>
          </a:p>
        </p:txBody>
      </p:sp>
      <p:sp>
        <p:nvSpPr>
          <p:cNvPr id="8" name="Text Box 46">
            <a:extLst>
              <a:ext uri="{FF2B5EF4-FFF2-40B4-BE49-F238E27FC236}">
                <a16:creationId xmlns:a16="http://schemas.microsoft.com/office/drawing/2014/main" id="{F1490CBA-723C-442E-9835-DF087B178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4" y="3901745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结  局</a:t>
            </a:r>
          </a:p>
        </p:txBody>
      </p:sp>
      <p:sp>
        <p:nvSpPr>
          <p:cNvPr id="9" name="Text Box 46">
            <a:extLst>
              <a:ext uri="{FF2B5EF4-FFF2-40B4-BE49-F238E27FC236}">
                <a16:creationId xmlns:a16="http://schemas.microsoft.com/office/drawing/2014/main" id="{C736100A-A40B-4127-9002-ACA36E1189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4709" y="1732919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一条</a:t>
            </a:r>
          </a:p>
        </p:txBody>
      </p:sp>
      <p:sp>
        <p:nvSpPr>
          <p:cNvPr id="10" name="Text Box 46">
            <a:extLst>
              <a:ext uri="{FF2B5EF4-FFF2-40B4-BE49-F238E27FC236}">
                <a16:creationId xmlns:a16="http://schemas.microsoft.com/office/drawing/2014/main" id="{C9B043F2-F27C-4988-AFA0-9EEB328BB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4708" y="254555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鱼叉</a:t>
            </a:r>
          </a:p>
        </p:txBody>
      </p:sp>
      <p:sp>
        <p:nvSpPr>
          <p:cNvPr id="11" name="Text Box 46">
            <a:extLst>
              <a:ext uri="{FF2B5EF4-FFF2-40B4-BE49-F238E27FC236}">
                <a16:creationId xmlns:a16="http://schemas.microsoft.com/office/drawing/2014/main" id="{1C35A7FB-B285-4B74-B750-E1F48E0E2D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3006" y="3450871"/>
            <a:ext cx="179008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杀死鲭鲨，大鱼被吃掉四十磅</a:t>
            </a:r>
          </a:p>
        </p:txBody>
      </p:sp>
      <p:sp>
        <p:nvSpPr>
          <p:cNvPr id="12" name="Text Box 46">
            <a:extLst>
              <a:ext uri="{FF2B5EF4-FFF2-40B4-BE49-F238E27FC236}">
                <a16:creationId xmlns:a16="http://schemas.microsoft.com/office/drawing/2014/main" id="{1AED37E5-7A50-408D-B37C-ACA990956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657" y="1258506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铲鼻鲨</a:t>
            </a:r>
          </a:p>
        </p:txBody>
      </p:sp>
      <p:sp>
        <p:nvSpPr>
          <p:cNvPr id="13" name="Text Box 46">
            <a:extLst>
              <a:ext uri="{FF2B5EF4-FFF2-40B4-BE49-F238E27FC236}">
                <a16:creationId xmlns:a16="http://schemas.microsoft.com/office/drawing/2014/main" id="{053128CB-E50C-45AE-BFB4-06D1D412F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316" y="1732140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两条</a:t>
            </a:r>
          </a:p>
        </p:txBody>
      </p:sp>
      <p:sp>
        <p:nvSpPr>
          <p:cNvPr id="14" name="Text Box 46">
            <a:extLst>
              <a:ext uri="{FF2B5EF4-FFF2-40B4-BE49-F238E27FC236}">
                <a16:creationId xmlns:a16="http://schemas.microsoft.com/office/drawing/2014/main" id="{F354F628-B5AB-41AB-BA02-08F6EA580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7897" y="2391085"/>
            <a:ext cx="126002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绑着刀子的桨</a:t>
            </a:r>
          </a:p>
        </p:txBody>
      </p:sp>
      <p:sp>
        <p:nvSpPr>
          <p:cNvPr id="15" name="Text Box 46">
            <a:extLst>
              <a:ext uri="{FF2B5EF4-FFF2-40B4-BE49-F238E27FC236}">
                <a16:creationId xmlns:a16="http://schemas.microsoft.com/office/drawing/2014/main" id="{E04D79F3-56B3-4339-98D6-F8765CF6F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6076" y="3533371"/>
            <a:ext cx="174876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杀死鲨鱼，大鱼被吃掉四分之一</a:t>
            </a:r>
          </a:p>
        </p:txBody>
      </p:sp>
      <p:sp>
        <p:nvSpPr>
          <p:cNvPr id="16" name="Text Box 46">
            <a:extLst>
              <a:ext uri="{FF2B5EF4-FFF2-40B4-BE49-F238E27FC236}">
                <a16:creationId xmlns:a16="http://schemas.microsoft.com/office/drawing/2014/main" id="{CF68FC46-922C-4122-AB8D-68FFF0838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2324" y="1241925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犁头鲨</a:t>
            </a:r>
          </a:p>
        </p:txBody>
      </p:sp>
      <p:sp>
        <p:nvSpPr>
          <p:cNvPr id="17" name="Text Box 46">
            <a:extLst>
              <a:ext uri="{FF2B5EF4-FFF2-40B4-BE49-F238E27FC236}">
                <a16:creationId xmlns:a16="http://schemas.microsoft.com/office/drawing/2014/main" id="{9CB40D61-85C7-408A-A4D1-D69FA77AD9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717" y="1737607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一条</a:t>
            </a:r>
          </a:p>
        </p:txBody>
      </p:sp>
      <p:sp>
        <p:nvSpPr>
          <p:cNvPr id="18" name="Text Box 46">
            <a:extLst>
              <a:ext uri="{FF2B5EF4-FFF2-40B4-BE49-F238E27FC236}">
                <a16:creationId xmlns:a16="http://schemas.microsoft.com/office/drawing/2014/main" id="{72E34767-275D-4CC6-808E-EF776C102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4084" y="2400327"/>
            <a:ext cx="126002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绑着刀子的桨</a:t>
            </a:r>
          </a:p>
        </p:txBody>
      </p:sp>
      <p:sp>
        <p:nvSpPr>
          <p:cNvPr id="19" name="Text Box 46">
            <a:extLst>
              <a:ext uri="{FF2B5EF4-FFF2-40B4-BE49-F238E27FC236}">
                <a16:creationId xmlns:a16="http://schemas.microsoft.com/office/drawing/2014/main" id="{2538CA6A-27FA-45DC-9D82-37BEF3DCCC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2677" y="3450871"/>
            <a:ext cx="169538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杀死犁头鲨，刀子被折断</a:t>
            </a:r>
          </a:p>
        </p:txBody>
      </p:sp>
      <p:sp>
        <p:nvSpPr>
          <p:cNvPr id="20" name="Text Box 46">
            <a:extLst>
              <a:ext uri="{FF2B5EF4-FFF2-40B4-BE49-F238E27FC236}">
                <a16:creationId xmlns:a16="http://schemas.microsoft.com/office/drawing/2014/main" id="{EB647A59-726E-421A-8595-C9B456A38B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8198" y="1232954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铲鼻鲨</a:t>
            </a:r>
          </a:p>
        </p:txBody>
      </p:sp>
      <p:sp>
        <p:nvSpPr>
          <p:cNvPr id="21" name="Text Box 46">
            <a:extLst>
              <a:ext uri="{FF2B5EF4-FFF2-40B4-BE49-F238E27FC236}">
                <a16:creationId xmlns:a16="http://schemas.microsoft.com/office/drawing/2014/main" id="{4544CD78-A7D3-42DD-BEF0-DAC1AEB4B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8197" y="1755720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两条</a:t>
            </a:r>
          </a:p>
        </p:txBody>
      </p:sp>
      <p:sp>
        <p:nvSpPr>
          <p:cNvPr id="22" name="Text Box 46">
            <a:extLst>
              <a:ext uri="{FF2B5EF4-FFF2-40B4-BE49-F238E27FC236}">
                <a16:creationId xmlns:a16="http://schemas.microsoft.com/office/drawing/2014/main" id="{15BBBA70-0F50-4A31-B80D-217FDAD67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3187" y="250223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短棍</a:t>
            </a:r>
          </a:p>
        </p:txBody>
      </p:sp>
      <p:sp>
        <p:nvSpPr>
          <p:cNvPr id="23" name="Text Box 46">
            <a:extLst>
              <a:ext uri="{FF2B5EF4-FFF2-40B4-BE49-F238E27FC236}">
                <a16:creationId xmlns:a16="http://schemas.microsoft.com/office/drawing/2014/main" id="{11E35A72-AD45-42EC-9130-89D4A1ACE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062" y="3319512"/>
            <a:ext cx="180310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两条铲鼻鲨受重伤，大鱼被咬烂一半</a:t>
            </a:r>
          </a:p>
        </p:txBody>
      </p:sp>
      <p:sp>
        <p:nvSpPr>
          <p:cNvPr id="24" name="Text Box 46">
            <a:extLst>
              <a:ext uri="{FF2B5EF4-FFF2-40B4-BE49-F238E27FC236}">
                <a16:creationId xmlns:a16="http://schemas.microsoft.com/office/drawing/2014/main" id="{1269C7E6-3241-4244-AF58-F21715756F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8123" y="1232954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铲鼻鲨</a:t>
            </a:r>
          </a:p>
        </p:txBody>
      </p:sp>
      <p:sp>
        <p:nvSpPr>
          <p:cNvPr id="25" name="Text Box 46">
            <a:extLst>
              <a:ext uri="{FF2B5EF4-FFF2-40B4-BE49-F238E27FC236}">
                <a16:creationId xmlns:a16="http://schemas.microsoft.com/office/drawing/2014/main" id="{D5D12130-1FF4-4372-9C59-2E011703FF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8122" y="1774015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一群</a:t>
            </a:r>
          </a:p>
        </p:txBody>
      </p:sp>
      <p:sp>
        <p:nvSpPr>
          <p:cNvPr id="26" name="Text Box 46">
            <a:extLst>
              <a:ext uri="{FF2B5EF4-FFF2-40B4-BE49-F238E27FC236}">
                <a16:creationId xmlns:a16="http://schemas.microsoft.com/office/drawing/2014/main" id="{864395C0-681F-4CD5-B19E-4BF1C000C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0236" y="2330891"/>
            <a:ext cx="126002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短棍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舵把</a:t>
            </a:r>
          </a:p>
        </p:txBody>
      </p:sp>
      <p:sp>
        <p:nvSpPr>
          <p:cNvPr id="27" name="Text Box 46">
            <a:extLst>
              <a:ext uri="{FF2B5EF4-FFF2-40B4-BE49-F238E27FC236}">
                <a16:creationId xmlns:a16="http://schemas.microsoft.com/office/drawing/2014/main" id="{7FED8E7C-D818-4513-AA51-DE0B38D29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96023" y="3498697"/>
            <a:ext cx="178171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老人被打败了，大鱼只剩残骸</a:t>
            </a:r>
          </a:p>
        </p:txBody>
      </p:sp>
      <p:sp>
        <p:nvSpPr>
          <p:cNvPr id="29" name="Text Box 46">
            <a:extLst>
              <a:ext uri="{FF2B5EF4-FFF2-40B4-BE49-F238E27FC236}">
                <a16:creationId xmlns:a16="http://schemas.microsoft.com/office/drawing/2014/main" id="{FF46498A-610F-45B3-81DC-9EB54AA517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7466" y="66136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第一次</a:t>
            </a:r>
          </a:p>
        </p:txBody>
      </p:sp>
      <p:sp>
        <p:nvSpPr>
          <p:cNvPr id="30" name="Text Box 46">
            <a:extLst>
              <a:ext uri="{FF2B5EF4-FFF2-40B4-BE49-F238E27FC236}">
                <a16:creationId xmlns:a16="http://schemas.microsoft.com/office/drawing/2014/main" id="{A89DBF0F-3DE1-4804-8899-367288695D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7898" y="667421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第二次</a:t>
            </a:r>
          </a:p>
        </p:txBody>
      </p:sp>
      <p:sp>
        <p:nvSpPr>
          <p:cNvPr id="31" name="Text Box 46">
            <a:extLst>
              <a:ext uri="{FF2B5EF4-FFF2-40B4-BE49-F238E27FC236}">
                <a16:creationId xmlns:a16="http://schemas.microsoft.com/office/drawing/2014/main" id="{C69CF085-D8B2-4C19-AA76-D360AB770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2927" y="649147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第三次</a:t>
            </a:r>
          </a:p>
        </p:txBody>
      </p:sp>
      <p:sp>
        <p:nvSpPr>
          <p:cNvPr id="32" name="Text Box 46">
            <a:extLst>
              <a:ext uri="{FF2B5EF4-FFF2-40B4-BE49-F238E27FC236}">
                <a16:creationId xmlns:a16="http://schemas.microsoft.com/office/drawing/2014/main" id="{6043C17C-67F9-4773-B409-282FC8D3F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5038" y="661362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第四次</a:t>
            </a:r>
          </a:p>
        </p:txBody>
      </p:sp>
      <p:sp>
        <p:nvSpPr>
          <p:cNvPr id="33" name="Text Box 46">
            <a:extLst>
              <a:ext uri="{FF2B5EF4-FFF2-40B4-BE49-F238E27FC236}">
                <a16:creationId xmlns:a16="http://schemas.microsoft.com/office/drawing/2014/main" id="{F8B42FB2-1DE3-44D9-8858-042F9EC32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75440" y="644737"/>
            <a:ext cx="12600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第五次</a:t>
            </a:r>
          </a:p>
        </p:txBody>
      </p:sp>
      <p:sp>
        <p:nvSpPr>
          <p:cNvPr id="38" name="Text Box 46">
            <a:extLst>
              <a:ext uri="{FF2B5EF4-FFF2-40B4-BE49-F238E27FC236}">
                <a16:creationId xmlns:a16="http://schemas.microsoft.com/office/drawing/2014/main" id="{0EEE6F05-6192-4141-BA84-6C34A28206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14" y="4965178"/>
            <a:ext cx="126002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桑地亚哥的心理</a:t>
            </a:r>
          </a:p>
        </p:txBody>
      </p:sp>
      <p:sp>
        <p:nvSpPr>
          <p:cNvPr id="39" name="Text Box 46">
            <a:extLst>
              <a:ext uri="{FF2B5EF4-FFF2-40B4-BE49-F238E27FC236}">
                <a16:creationId xmlns:a16="http://schemas.microsoft.com/office/drawing/2014/main" id="{664C59F1-DAC0-4F1D-9F62-57B06B27C3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1513" y="5161031"/>
            <a:ext cx="1695385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有些后悔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仍抱希望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0" name="Text Box 46">
            <a:extLst>
              <a:ext uri="{FF2B5EF4-FFF2-40B4-BE49-F238E27FC236}">
                <a16:creationId xmlns:a16="http://schemas.microsoft.com/office/drawing/2014/main" id="{64F4EC96-8394-4DD4-A8A4-12D2B3DA83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980" y="5161031"/>
            <a:ext cx="1662912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感到疲累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自我鼓励</a:t>
            </a:r>
          </a:p>
        </p:txBody>
      </p:sp>
      <p:sp>
        <p:nvSpPr>
          <p:cNvPr id="41" name="Text Box 46">
            <a:extLst>
              <a:ext uri="{FF2B5EF4-FFF2-40B4-BE49-F238E27FC236}">
                <a16:creationId xmlns:a16="http://schemas.microsoft.com/office/drawing/2014/main" id="{30CF6707-3339-4686-83A3-8A35BD61C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1974" y="5183232"/>
            <a:ext cx="1662912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仍有斗志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希望不斗</a:t>
            </a:r>
          </a:p>
        </p:txBody>
      </p:sp>
      <p:sp>
        <p:nvSpPr>
          <p:cNvPr id="42" name="Text Box 46">
            <a:extLst>
              <a:ext uri="{FF2B5EF4-FFF2-40B4-BE49-F238E27FC236}">
                <a16:creationId xmlns:a16="http://schemas.microsoft.com/office/drawing/2014/main" id="{4865ECD8-82DD-4B80-BEB3-D5EAA5A8E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84879" y="5161031"/>
            <a:ext cx="1769241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感到失败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归为平静</a:t>
            </a:r>
          </a:p>
        </p:txBody>
      </p:sp>
      <p:sp>
        <p:nvSpPr>
          <p:cNvPr id="43" name="Text Box 46">
            <a:extLst>
              <a:ext uri="{FF2B5EF4-FFF2-40B4-BE49-F238E27FC236}">
                <a16:creationId xmlns:a16="http://schemas.microsoft.com/office/drawing/2014/main" id="{B2AEF4D6-309A-4781-B39F-10FFEA3394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3806" y="5201182"/>
            <a:ext cx="103810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抱有希望</a:t>
            </a:r>
          </a:p>
        </p:txBody>
      </p:sp>
    </p:spTree>
    <p:extLst>
      <p:ext uri="{BB962C8B-B14F-4D97-AF65-F5344CB8AC3E}">
        <p14:creationId xmlns:p14="http://schemas.microsoft.com/office/powerpoint/2010/main" val="616245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B81343A-97BC-40AC-BE35-4C2582AF494E}"/>
              </a:ext>
            </a:extLst>
          </p:cNvPr>
          <p:cNvSpPr/>
          <p:nvPr/>
        </p:nvSpPr>
        <p:spPr>
          <a:xfrm>
            <a:off x="893102" y="534761"/>
            <a:ext cx="4436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圣地亚哥是个什么样的人？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00C9E4A-02F0-4E95-86C3-6AC47144F164}"/>
              </a:ext>
            </a:extLst>
          </p:cNvPr>
          <p:cNvSpPr/>
          <p:nvPr/>
        </p:nvSpPr>
        <p:spPr>
          <a:xfrm>
            <a:off x="121187" y="1437741"/>
            <a:ext cx="1195835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这些内心独白，真实而深刻地揭示了他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自豪感与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孤独感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相交织，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懊悔过去与怀抱希望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并存的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相矛盾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的心理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圣地亚哥是一个有着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丰富的内心世界、又能用强大的理性支配自己行动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的人。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2975A7F-B7A4-419C-8764-1AA4FAAD8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0388" y="3548924"/>
            <a:ext cx="3400425" cy="321945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27700815-F817-4CC1-BCDC-A2E3F55B0782}"/>
              </a:ext>
            </a:extLst>
          </p:cNvPr>
          <p:cNvSpPr/>
          <p:nvPr/>
        </p:nvSpPr>
        <p:spPr>
          <a:xfrm>
            <a:off x="893102" y="4897039"/>
            <a:ext cx="75121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这些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心理独白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使得人物形象更加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真实、饱满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7257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DA30B8B-F923-4545-B992-9EFE23BF6726}"/>
              </a:ext>
            </a:extLst>
          </p:cNvPr>
          <p:cNvSpPr/>
          <p:nvPr/>
        </p:nvSpPr>
        <p:spPr>
          <a:xfrm>
            <a:off x="4682820" y="975797"/>
            <a:ext cx="6292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思考：圣地亚哥是胜利者还是失败者？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5DFDF775-79C4-404F-BC3C-9BA77EA61B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29" y="752303"/>
            <a:ext cx="4415191" cy="590531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1BF09485-347D-43B1-A1F8-69CD099E239A}"/>
              </a:ext>
            </a:extLst>
          </p:cNvPr>
          <p:cNvSpPr/>
          <p:nvPr/>
        </p:nvSpPr>
        <p:spPr>
          <a:xfrm>
            <a:off x="4682820" y="1965663"/>
            <a:ext cx="7241551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肉体与物质上的</a:t>
            </a: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失败者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肉体会疲惫乃至消失，物质得不到或</a:t>
            </a:r>
            <a:endParaRPr lang="en-US" altLang="zh-CN" sz="28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被夺走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F58FC05-14C7-4C24-881A-FF2E7CA7F96B}"/>
              </a:ext>
            </a:extLst>
          </p:cNvPr>
          <p:cNvSpPr/>
          <p:nvPr/>
        </p:nvSpPr>
        <p:spPr>
          <a:xfrm>
            <a:off x="4682820" y="4362647"/>
            <a:ext cx="6895819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灵魂与精神上的</a:t>
            </a: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胜利者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endParaRPr lang="en-US" altLang="zh-CN" sz="28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旺盛的斗志、无比的力量、不屈服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的精神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DDDD085-53D3-4F4F-BA8D-18513B76A3F0}"/>
              </a:ext>
            </a:extLst>
          </p:cNvPr>
          <p:cNvSpPr/>
          <p:nvPr/>
        </p:nvSpPr>
        <p:spPr>
          <a:xfrm>
            <a:off x="7022249" y="3372780"/>
            <a:ext cx="14869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（短暂）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01FA29F-AB0C-40A5-8EF7-8A1CC21340C8}"/>
              </a:ext>
            </a:extLst>
          </p:cNvPr>
          <p:cNvSpPr/>
          <p:nvPr/>
        </p:nvSpPr>
        <p:spPr>
          <a:xfrm>
            <a:off x="7036389" y="5769764"/>
            <a:ext cx="17730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（永恒）</a:t>
            </a: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03F220D8-41C0-4FAE-B448-3E2A25A69D3C}"/>
              </a:ext>
            </a:extLst>
          </p:cNvPr>
          <p:cNvSpPr/>
          <p:nvPr/>
        </p:nvSpPr>
        <p:spPr>
          <a:xfrm>
            <a:off x="7563360" y="975796"/>
            <a:ext cx="1134738" cy="52322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 w="381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692535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89D0036-BA55-4867-83B1-F11FA101FBE9}"/>
              </a:ext>
            </a:extLst>
          </p:cNvPr>
          <p:cNvSpPr/>
          <p:nvPr/>
        </p:nvSpPr>
        <p:spPr>
          <a:xfrm>
            <a:off x="304800" y="1498663"/>
            <a:ext cx="5559846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“一个人不是生来要被打败的，你尽可以把他消灭，可就是打不败他。”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F04D356-3669-4EA0-8F23-E5980BFDF8B2}"/>
              </a:ext>
            </a:extLst>
          </p:cNvPr>
          <p:cNvSpPr/>
          <p:nvPr/>
        </p:nvSpPr>
        <p:spPr>
          <a:xfrm>
            <a:off x="1558886" y="3890080"/>
            <a:ext cx="30516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“消灭”的是肉体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8742ADB-F47B-42A8-8499-FABA13DC8137}"/>
              </a:ext>
            </a:extLst>
          </p:cNvPr>
          <p:cNvSpPr/>
          <p:nvPr/>
        </p:nvSpPr>
        <p:spPr>
          <a:xfrm>
            <a:off x="1558886" y="4859032"/>
            <a:ext cx="33601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“不败”的是灵魂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E2ED4B86-A429-4547-8849-F8D52ADCE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756" y="1578288"/>
            <a:ext cx="5140879" cy="385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94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A76DDE3-23EA-40C5-A0FF-418B50539106}"/>
              </a:ext>
            </a:extLst>
          </p:cNvPr>
          <p:cNvSpPr/>
          <p:nvPr/>
        </p:nvSpPr>
        <p:spPr>
          <a:xfrm>
            <a:off x="1335642" y="1303608"/>
            <a:ext cx="101237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海明威作品中“硬汉子”的形象：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28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面对困难和绝境，无所畏惧、勇往直前，拼至最后一刻。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BA392495-0203-4336-9812-10969A13F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104" y="3153081"/>
            <a:ext cx="2405792" cy="370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572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25DEC5E2-DEDB-4A92-8556-6F4DCB80B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088260"/>
            <a:ext cx="678639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我试图塑造一位真正的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老人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、一个真正的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孩子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、一片真正的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大海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、一条真正的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鱼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和真正的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鲨鱼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。如果我能将他们塑造得十分出色和真实，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他们将意味着很多东西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海明威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谈创作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4955684-78F1-4D93-9F20-4135693E1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879" y="1088260"/>
            <a:ext cx="4668142" cy="4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3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A76DDE3-23EA-40C5-A0FF-418B50539106}"/>
              </a:ext>
            </a:extLst>
          </p:cNvPr>
          <p:cNvSpPr/>
          <p:nvPr/>
        </p:nvSpPr>
        <p:spPr>
          <a:xfrm>
            <a:off x="383787" y="759830"/>
            <a:ext cx="44347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老人与海</a:t>
            </a: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潜在含义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：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D38CA67-AD5F-458A-9DFD-744BAE1A3F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86" y="3760362"/>
            <a:ext cx="3994925" cy="2663283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264EE517-4B1C-4D00-85B6-460598557DCA}"/>
              </a:ext>
            </a:extLst>
          </p:cNvPr>
          <p:cNvSpPr/>
          <p:nvPr/>
        </p:nvSpPr>
        <p:spPr>
          <a:xfrm>
            <a:off x="297950" y="1746837"/>
            <a:ext cx="12350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老人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：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09006ED-F201-4D21-BAE5-13D199518B0A}"/>
              </a:ext>
            </a:extLst>
          </p:cNvPr>
          <p:cNvSpPr/>
          <p:nvPr/>
        </p:nvSpPr>
        <p:spPr>
          <a:xfrm>
            <a:off x="383784" y="2783316"/>
            <a:ext cx="50254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：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AF4E06E-24F4-46DF-AA47-D2AD9E316019}"/>
              </a:ext>
            </a:extLst>
          </p:cNvPr>
          <p:cNvSpPr/>
          <p:nvPr/>
        </p:nvSpPr>
        <p:spPr>
          <a:xfrm>
            <a:off x="4980967" y="5028112"/>
            <a:ext cx="73101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人生的使命是奋斗，是与命运做不懈地抗争。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45AB643-37E0-407D-BD64-3065A0318A81}"/>
              </a:ext>
            </a:extLst>
          </p:cNvPr>
          <p:cNvSpPr/>
          <p:nvPr/>
        </p:nvSpPr>
        <p:spPr>
          <a:xfrm>
            <a:off x="5871990" y="1736876"/>
            <a:ext cx="63200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孩子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：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066D1C7-D564-417B-B0CF-1CD37875E745}"/>
              </a:ext>
            </a:extLst>
          </p:cNvPr>
          <p:cNvSpPr/>
          <p:nvPr/>
        </p:nvSpPr>
        <p:spPr>
          <a:xfrm>
            <a:off x="5771002" y="2783316"/>
            <a:ext cx="63200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大马林鱼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：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F67ED0C-DCF8-423B-BBEF-DEDA374DE75F}"/>
              </a:ext>
            </a:extLst>
          </p:cNvPr>
          <p:cNvSpPr/>
          <p:nvPr/>
        </p:nvSpPr>
        <p:spPr>
          <a:xfrm>
            <a:off x="5771002" y="3620859"/>
            <a:ext cx="63200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鲨鱼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：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2BDD0BF-9697-494B-B7CC-AC33A96F434A}"/>
              </a:ext>
            </a:extLst>
          </p:cNvPr>
          <p:cNvSpPr/>
          <p:nvPr/>
        </p:nvSpPr>
        <p:spPr>
          <a:xfrm>
            <a:off x="1352024" y="1736876"/>
            <a:ext cx="42373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拥有理想精神的人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0BE63B73-E084-4B6E-9789-9ECEEE64DB8B}"/>
              </a:ext>
            </a:extLst>
          </p:cNvPr>
          <p:cNvSpPr/>
          <p:nvPr/>
        </p:nvSpPr>
        <p:spPr>
          <a:xfrm>
            <a:off x="7089384" y="1746837"/>
            <a:ext cx="51026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欣赏你的、与你志同道合的人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1CD95D5E-E7A3-4252-8319-3E4CAF6B44C2}"/>
              </a:ext>
            </a:extLst>
          </p:cNvPr>
          <p:cNvSpPr/>
          <p:nvPr/>
        </p:nvSpPr>
        <p:spPr>
          <a:xfrm>
            <a:off x="1308640" y="2820858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未知的人生或命运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E47EFE74-5E93-465E-AE9A-59B001A50268}"/>
              </a:ext>
            </a:extLst>
          </p:cNvPr>
          <p:cNvSpPr/>
          <p:nvPr/>
        </p:nvSpPr>
        <p:spPr>
          <a:xfrm>
            <a:off x="7744980" y="2820858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追求的理想、事业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6E124E93-C4C4-44A4-AC24-CCD01B43FB95}"/>
              </a:ext>
            </a:extLst>
          </p:cNvPr>
          <p:cNvSpPr/>
          <p:nvPr/>
        </p:nvSpPr>
        <p:spPr>
          <a:xfrm>
            <a:off x="6854957" y="3620859"/>
            <a:ext cx="4152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无止境的阻碍与坎坷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77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3BD171D-EEAC-4AAD-A066-949F11AB5B70}"/>
              </a:ext>
            </a:extLst>
          </p:cNvPr>
          <p:cNvSpPr/>
          <p:nvPr/>
        </p:nvSpPr>
        <p:spPr>
          <a:xfrm>
            <a:off x="3222769" y="1143082"/>
            <a:ext cx="57464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“西西弗斯式”的悲剧中看到力量 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24E7368D-D792-41F6-9288-26549393CC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629" y="2027105"/>
            <a:ext cx="5402741" cy="360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212356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8D240926-938E-4E29-9B55-97CF86A219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49" y="953002"/>
            <a:ext cx="3867146" cy="3867146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810B639F-41F7-444F-B0DF-A615FA15DDA0}"/>
              </a:ext>
            </a:extLst>
          </p:cNvPr>
          <p:cNvSpPr/>
          <p:nvPr/>
        </p:nvSpPr>
        <p:spPr>
          <a:xfrm>
            <a:off x="6991595" y="728202"/>
            <a:ext cx="4840519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讨论</a:t>
            </a: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两本著作中主人公对待命运的态度有何不同？你更欣赏哪一种？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CD709F89-1484-4D74-9EC1-A5506B915E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2428"/>
            <a:ext cx="3737719" cy="3737719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7F06AAC6-959D-460D-B05E-E215286D9BC4}"/>
              </a:ext>
            </a:extLst>
          </p:cNvPr>
          <p:cNvSpPr/>
          <p:nvPr/>
        </p:nvSpPr>
        <p:spPr>
          <a:xfrm>
            <a:off x="685521" y="4949573"/>
            <a:ext cx="2366675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老人与海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E92BF5D-EA20-40C0-92C9-781BD8FF7230}"/>
              </a:ext>
            </a:extLst>
          </p:cNvPr>
          <p:cNvSpPr/>
          <p:nvPr/>
        </p:nvSpPr>
        <p:spPr>
          <a:xfrm>
            <a:off x="4268689" y="4949573"/>
            <a:ext cx="1578665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活着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A9CF324-819A-41CC-AC45-D6B2853AA132}"/>
              </a:ext>
            </a:extLst>
          </p:cNvPr>
          <p:cNvSpPr/>
          <p:nvPr/>
        </p:nvSpPr>
        <p:spPr>
          <a:xfrm>
            <a:off x="6991595" y="3757773"/>
            <a:ext cx="52004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老人与海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进攻与抗争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719DEAA-9BF0-4582-87FE-8D66271CA60C}"/>
              </a:ext>
            </a:extLst>
          </p:cNvPr>
          <p:cNvSpPr/>
          <p:nvPr/>
        </p:nvSpPr>
        <p:spPr>
          <a:xfrm>
            <a:off x="6991594" y="4690414"/>
            <a:ext cx="45540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活着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忍耐与接受</a:t>
            </a:r>
          </a:p>
        </p:txBody>
      </p:sp>
    </p:spTree>
    <p:extLst>
      <p:ext uri="{BB962C8B-B14F-4D97-AF65-F5344CB8AC3E}">
        <p14:creationId xmlns:p14="http://schemas.microsoft.com/office/powerpoint/2010/main" val="344609854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8920BAB-7329-40FB-94CA-1A46D6B613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018" y="803105"/>
            <a:ext cx="4264342" cy="335461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E50D09F-7C56-45DA-B86F-225C214350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7118" y="258482"/>
            <a:ext cx="3332894" cy="4443859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B2D48BDE-A636-406D-8E0E-7FF3070F276E}"/>
              </a:ext>
            </a:extLst>
          </p:cNvPr>
          <p:cNvSpPr/>
          <p:nvPr/>
        </p:nvSpPr>
        <p:spPr>
          <a:xfrm>
            <a:off x="2700391" y="5113217"/>
            <a:ext cx="6791218" cy="784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生命是坚韧的，是有无限潜力的。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C1090EA-3474-429A-8645-3E9D2B43CEF8}"/>
              </a:ext>
            </a:extLst>
          </p:cNvPr>
          <p:cNvSpPr/>
          <p:nvPr/>
        </p:nvSpPr>
        <p:spPr>
          <a:xfrm>
            <a:off x="762406" y="1371712"/>
            <a:ext cx="709582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海明威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7511A17-A8EC-48D9-849B-37AF5DA3E91C}"/>
              </a:ext>
            </a:extLst>
          </p:cNvPr>
          <p:cNvSpPr/>
          <p:nvPr/>
        </p:nvSpPr>
        <p:spPr>
          <a:xfrm>
            <a:off x="10860190" y="1694877"/>
            <a:ext cx="709582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余华</a:t>
            </a:r>
          </a:p>
        </p:txBody>
      </p:sp>
    </p:spTree>
    <p:extLst>
      <p:ext uri="{BB962C8B-B14F-4D97-AF65-F5344CB8AC3E}">
        <p14:creationId xmlns:p14="http://schemas.microsoft.com/office/powerpoint/2010/main" val="2351626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2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2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1026</Words>
  <Application>Microsoft Office PowerPoint</Application>
  <PresentationFormat>宽屏</PresentationFormat>
  <Paragraphs>238</Paragraphs>
  <Slides>15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9" baseType="lpstr">
      <vt:lpstr>等线</vt:lpstr>
      <vt:lpstr>等线 Light</vt:lpstr>
      <vt:lpstr>方正姚体</vt:lpstr>
      <vt:lpstr>黑体</vt:lpstr>
      <vt:lpstr>华文楷体</vt:lpstr>
      <vt:lpstr>楷体</vt:lpstr>
      <vt:lpstr>宋体</vt:lpstr>
      <vt:lpstr>微软雅黑</vt:lpstr>
      <vt:lpstr>幼圆</vt:lpstr>
      <vt:lpstr>Arial</vt:lpstr>
      <vt:lpstr>Tahoma</vt:lpstr>
      <vt:lpstr>Times New Roman</vt:lpstr>
      <vt:lpstr>Office 主题​​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zhao</dc:creator>
  <cp:lastModifiedBy>zhao</cp:lastModifiedBy>
  <cp:revision>30</cp:revision>
  <dcterms:created xsi:type="dcterms:W3CDTF">2018-04-27T05:02:50Z</dcterms:created>
  <dcterms:modified xsi:type="dcterms:W3CDTF">2018-04-28T13:02:25Z</dcterms:modified>
</cp:coreProperties>
</file>