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6" r:id="rId2"/>
  </p:sldMasterIdLst>
  <p:notesMasterIdLst>
    <p:notesMasterId r:id="rId46"/>
  </p:notesMasterIdLst>
  <p:handoutMasterIdLst>
    <p:handoutMasterId r:id="rId47"/>
  </p:handoutMasterIdLst>
  <p:sldIdLst>
    <p:sldId id="512" r:id="rId3"/>
    <p:sldId id="424" r:id="rId4"/>
    <p:sldId id="469" r:id="rId5"/>
    <p:sldId id="476" r:id="rId6"/>
    <p:sldId id="333" r:id="rId7"/>
    <p:sldId id="477" r:id="rId8"/>
    <p:sldId id="478" r:id="rId9"/>
    <p:sldId id="479" r:id="rId10"/>
    <p:sldId id="545" r:id="rId11"/>
    <p:sldId id="546" r:id="rId12"/>
    <p:sldId id="429" r:id="rId13"/>
    <p:sldId id="574" r:id="rId14"/>
    <p:sldId id="425" r:id="rId15"/>
    <p:sldId id="427" r:id="rId16"/>
    <p:sldId id="480" r:id="rId17"/>
    <p:sldId id="481" r:id="rId18"/>
    <p:sldId id="575" r:id="rId19"/>
    <p:sldId id="482" r:id="rId20"/>
    <p:sldId id="487" r:id="rId21"/>
    <p:sldId id="483" r:id="rId22"/>
    <p:sldId id="576" r:id="rId23"/>
    <p:sldId id="484" r:id="rId24"/>
    <p:sldId id="485" r:id="rId25"/>
    <p:sldId id="486" r:id="rId26"/>
    <p:sldId id="488" r:id="rId27"/>
    <p:sldId id="489" r:id="rId28"/>
    <p:sldId id="497" r:id="rId29"/>
    <p:sldId id="490" r:id="rId30"/>
    <p:sldId id="577" r:id="rId31"/>
    <p:sldId id="491" r:id="rId32"/>
    <p:sldId id="492" r:id="rId33"/>
    <p:sldId id="493" r:id="rId34"/>
    <p:sldId id="494" r:id="rId35"/>
    <p:sldId id="495" r:id="rId36"/>
    <p:sldId id="496" r:id="rId37"/>
    <p:sldId id="498" r:id="rId38"/>
    <p:sldId id="499" r:id="rId39"/>
    <p:sldId id="578" r:id="rId40"/>
    <p:sldId id="500" r:id="rId41"/>
    <p:sldId id="502" r:id="rId42"/>
    <p:sldId id="501" r:id="rId43"/>
    <p:sldId id="580" r:id="rId44"/>
    <p:sldId id="462" r:id="rId45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97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160"/>
        <p:guide pos="39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commentAuthors" Target="commentAuthors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4" Type="http://schemas.openxmlformats.org/officeDocument/2006/relationships/image" Target="../media/image44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4" Type="http://schemas.openxmlformats.org/officeDocument/2006/relationships/image" Target="../media/image61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1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8A698C74-96FC-44E5-BEC1-6A1C65DF344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FC928E4C-25CE-4AC2-A731-5411767664A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5784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题型六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20题－电学计算题</a:t>
            </a:r>
            <a:endParaRPr lang="zh-CN" altLang="en-US" sz="28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3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FF6632F6-56C5-4DBC-8648-019C0FB6CC8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79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题型六</a:t>
              </a:r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 20题－电学计算题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67F36A87-AFE7-493C-9F70-2017E86CC1D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6F90A5B9-989A-47D8-A3DB-91A5BC42EC6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8" name="图片 1" descr="万唯中考试题研究7.2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65375"/>
            <a:ext cx="2582862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4" name="图片 1" descr="万唯中考试题研究7.2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1425"/>
            <a:ext cx="1903413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5784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题型六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20题－电学计算题</a:t>
            </a:r>
            <a:endParaRPr lang="zh-CN" altLang="en-US" sz="28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8">
            <a:hlinkClick r:id="" action="ppaction://noaction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" action="ppaction://noaction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8" name="图片 1" descr="对对鹿1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51" y="65089"/>
            <a:ext cx="609679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79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题型六</a:t>
              </a:r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  20题－电学计算题</a:t>
              </a:r>
            </a:p>
          </p:txBody>
        </p:sp>
      </p:grpSp>
      <p:sp>
        <p:nvSpPr>
          <p:cNvPr id="6" name="文本框 8">
            <a:hlinkClick r:id="" action="ppaction://noaction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8" name="图片 1" descr="对对鹿1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51" y="65089"/>
            <a:ext cx="609679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" action="ppaction://noaction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8" name="图片 1" descr="对对鹿1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51" y="65089"/>
            <a:ext cx="609679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2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3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5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8.wmf"/><Relationship Id="rId11" Type="http://schemas.openxmlformats.org/officeDocument/2006/relationships/image" Target="../media/image40.wmf"/><Relationship Id="rId5" Type="http://schemas.openxmlformats.org/officeDocument/2006/relationships/oleObject" Target="../embeddings/oleObject20.bin"/><Relationship Id="rId10" Type="http://schemas.openxmlformats.org/officeDocument/2006/relationships/oleObject" Target="../embeddings/oleObject23.bin"/><Relationship Id="rId4" Type="http://schemas.openxmlformats.org/officeDocument/2006/relationships/image" Target="../media/image37.wmf"/><Relationship Id="rId9" Type="http://schemas.openxmlformats.org/officeDocument/2006/relationships/image" Target="../media/image39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44.wmf"/><Relationship Id="rId4" Type="http://schemas.openxmlformats.org/officeDocument/2006/relationships/image" Target="../media/image41.wmf"/><Relationship Id="rId9" Type="http://schemas.openxmlformats.org/officeDocument/2006/relationships/oleObject" Target="../embeddings/oleObject2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0.bin"/><Relationship Id="rId5" Type="http://schemas.openxmlformats.org/officeDocument/2006/relationships/oleObject" Target="../embeddings/oleObject29.bin"/><Relationship Id="rId4" Type="http://schemas.openxmlformats.org/officeDocument/2006/relationships/image" Target="../media/image46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9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57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4.w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56.wmf"/><Relationship Id="rId4" Type="http://schemas.openxmlformats.org/officeDocument/2006/relationships/image" Target="../media/image53.wmf"/><Relationship Id="rId9" Type="http://schemas.openxmlformats.org/officeDocument/2006/relationships/oleObject" Target="../embeddings/oleObject37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61.wmf"/><Relationship Id="rId4" Type="http://schemas.openxmlformats.org/officeDocument/2006/relationships/image" Target="../media/image58.wmf"/><Relationship Id="rId9" Type="http://schemas.openxmlformats.org/officeDocument/2006/relationships/oleObject" Target="../embeddings/oleObject42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44.bin"/><Relationship Id="rId10" Type="http://schemas.openxmlformats.org/officeDocument/2006/relationships/image" Target="../media/image66.wmf"/><Relationship Id="rId4" Type="http://schemas.openxmlformats.org/officeDocument/2006/relationships/image" Target="../media/image63.wmf"/><Relationship Id="rId9" Type="http://schemas.openxmlformats.org/officeDocument/2006/relationships/oleObject" Target="../embeddings/oleObject46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oleObject" Target="../embeddings/oleObject47.bin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68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67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70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NULL" TargetMode="Externa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75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52.bin"/><Relationship Id="rId10" Type="http://schemas.openxmlformats.org/officeDocument/2006/relationships/image" Target="../media/image74.wmf"/><Relationship Id="rId4" Type="http://schemas.openxmlformats.org/officeDocument/2006/relationships/image" Target="../media/image72.wmf"/><Relationship Id="rId9" Type="http://schemas.openxmlformats.org/officeDocument/2006/relationships/oleObject" Target="../embeddings/oleObject54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oleObject" Target="../embeddings/oleObject56.bin"/><Relationship Id="rId7" Type="http://schemas.openxmlformats.org/officeDocument/2006/relationships/oleObject" Target="../embeddings/oleObject58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77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76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NULL" TargetMode="Externa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oleObject" Target="../embeddings/oleObject59.bin"/><Relationship Id="rId7" Type="http://schemas.openxmlformats.org/officeDocument/2006/relationships/oleObject" Target="../embeddings/oleObject6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81.w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80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oleObject" Target="../embeddings/oleObject62.bin"/><Relationship Id="rId7" Type="http://schemas.openxmlformats.org/officeDocument/2006/relationships/oleObject" Target="../embeddings/oleObject64.bin"/><Relationship Id="rId12" Type="http://schemas.openxmlformats.org/officeDocument/2006/relationships/image" Target="../media/image86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84.wmf"/><Relationship Id="rId11" Type="http://schemas.openxmlformats.org/officeDocument/2006/relationships/oleObject" Target="../embeddings/oleObject66.bin"/><Relationship Id="rId5" Type="http://schemas.openxmlformats.org/officeDocument/2006/relationships/oleObject" Target="../embeddings/oleObject63.bin"/><Relationship Id="rId10" Type="http://schemas.openxmlformats.org/officeDocument/2006/relationships/image" Target="../media/image85.wmf"/><Relationship Id="rId4" Type="http://schemas.openxmlformats.org/officeDocument/2006/relationships/image" Target="../media/image83.wmf"/><Relationship Id="rId9" Type="http://schemas.openxmlformats.org/officeDocument/2006/relationships/oleObject" Target="../embeddings/oleObject65.bin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C116E8E3-2903-4D3A-AFD4-DCF4A04E4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F75E19FC-E84D-4905-ADA0-E8CD4BE4E1CD}"/>
              </a:ext>
            </a:extLst>
          </p:cNvPr>
          <p:cNvGrpSpPr/>
          <p:nvPr/>
        </p:nvGrpSpPr>
        <p:grpSpPr bwMode="auto">
          <a:xfrm>
            <a:off x="9335295" y="5012689"/>
            <a:ext cx="2087563" cy="1267780"/>
            <a:chOff x="15634" y="4729"/>
            <a:chExt cx="3034" cy="1996"/>
          </a:xfrm>
        </p:grpSpPr>
        <p:grpSp>
          <p:nvGrpSpPr>
            <p:cNvPr id="13" name="组合 13">
              <a:extLst>
                <a:ext uri="{FF2B5EF4-FFF2-40B4-BE49-F238E27FC236}">
                  <a16:creationId xmlns:a16="http://schemas.microsoft.com/office/drawing/2014/main" id="{62D8B40F-2B5A-4229-B8B3-462F6F007B78}"/>
                </a:ext>
              </a:extLst>
            </p:cNvPr>
            <p:cNvGrpSpPr/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id="{163A2EF5-45CF-41AF-B872-BACE515B3AC0}"/>
                  </a:ext>
                </a:extLst>
              </p:cNvPr>
              <p:cNvSpPr txBox="1"/>
              <p:nvPr userDrawn="1"/>
            </p:nvSpPr>
            <p:spPr>
              <a:xfrm>
                <a:off x="15207" y="8235"/>
                <a:ext cx="3386" cy="9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</a:pPr>
                <a:r>
                  <a:rPr lang="en-US" altLang="zh-CN" sz="2800" b="1" kern="1600" spc="-100" noProof="1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1B3974C8-3632-460A-BD69-3807587C5947}"/>
                  </a:ext>
                </a:extLst>
              </p:cNvPr>
              <p:cNvSpPr txBox="1"/>
              <p:nvPr userDrawn="1"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009B4C"/>
                    </a:solidFill>
                  </a14:hiddenFill>
                </a:ext>
              </a:ex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fontAlgn="auto"/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7" name="直接连接符 16">
                <a:extLst>
                  <a:ext uri="{FF2B5EF4-FFF2-40B4-BE49-F238E27FC236}">
                    <a16:creationId xmlns:a16="http://schemas.microsoft.com/office/drawing/2014/main" id="{9CD09A99-30F4-45D7-B02A-3FC2B5EC0EC1}"/>
                  </a:ext>
                </a:extLst>
              </p:cNvPr>
              <p:cNvCxnSpPr/>
              <p:nvPr userDrawn="1"/>
            </p:nvCxnSpPr>
            <p:spPr>
              <a:xfrm>
                <a:off x="15369" y="10465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0A9288DF-CED2-4E74-B58E-EAD9506C1038}"/>
                </a:ext>
              </a:extLst>
            </p:cNvPr>
            <p:cNvCxnSpPr/>
            <p:nvPr userDrawn="1"/>
          </p:nvCxnSpPr>
          <p:spPr>
            <a:xfrm>
              <a:off x="15779" y="4730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855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6331550" y="2237740"/>
            <a:ext cx="2328291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题型六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078982" y="3325113"/>
            <a:ext cx="6336704" cy="132845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20题－电学计算题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517154"/>
            <a:ext cx="10603235" cy="737235"/>
            <a:chOff x="1027" y="6411"/>
            <a:chExt cx="16698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11"/>
              <a:ext cx="16352" cy="1161"/>
              <a:chOff x="1373" y="2682"/>
              <a:chExt cx="16352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4"/>
                <a:chOff x="2523" y="1360"/>
                <a:chExt cx="1804" cy="824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48" y="2682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纯电路图</a:t>
                </a:r>
                <a:r>
                  <a:rPr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(10年</a:t>
                </a:r>
                <a:r>
                  <a:rPr lang="en-US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95007" y="2460308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r>
              <a:rPr lang="zh-CN" sz="2400" b="1">
                <a:ea typeface="黑体" panose="02010609060101010101" pitchFamily="49" charset="-122"/>
              </a:rPr>
              <a:t>考向一　简单串并联电路类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876300" y="3065145"/>
            <a:ext cx="1027747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重庆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sz="2400" b="1">
                <a:ea typeface="黑体" panose="02010609060101010101" pitchFamily="49" charset="-122"/>
              </a:rPr>
              <a:t>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如图的电路中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Ω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Ω.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后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A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电源电压保持不变．求：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两端的电压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s</a:t>
            </a:r>
            <a:r>
              <a:rPr lang="zh-CN" sz="2400" b="1">
                <a:ea typeface="宋体" panose="02010600030101010101" pitchFamily="2" charset="-122"/>
              </a:rPr>
              <a:t>内所消耗的电能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/>
          </a:p>
        </p:txBody>
      </p:sp>
      <p:pic>
        <p:nvPicPr>
          <p:cNvPr id="9" name="图片 -2147482429" descr="荔广东物理142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7094855" y="4016375"/>
            <a:ext cx="3229610" cy="15703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" name="文本框 29"/>
          <p:cNvSpPr txBox="1"/>
          <p:nvPr/>
        </p:nvSpPr>
        <p:spPr>
          <a:xfrm>
            <a:off x="8026400" y="5828665"/>
            <a:ext cx="16198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27000" indent="-127000" algn="ctr"/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第1题图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633345" y="1809115"/>
            <a:ext cx="610171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串联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两端电压为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A×10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V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在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内消耗的电能为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 A)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×20 Ω×10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200 J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66495" y="1249045"/>
            <a:ext cx="985647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新疆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如图所示的电路中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电源电压为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V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后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通过电阻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的电流为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A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通过电阻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的电流为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A</a:t>
            </a:r>
            <a:r>
              <a:rPr lang="zh-CN" sz="2400" b="1">
                <a:ea typeface="宋体" panose="02010600030101010101" pitchFamily="2" charset="-122"/>
              </a:rPr>
              <a:t>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通过电流表的电流；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电路的总电阻；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整个电路在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s</a:t>
            </a:r>
            <a:r>
              <a:rPr lang="zh-CN" sz="2400" b="1">
                <a:ea typeface="宋体" panose="02010600030101010101" pitchFamily="2" charset="-122"/>
              </a:rPr>
              <a:t>内产生的热量．</a:t>
            </a:r>
            <a:endParaRPr lang="zh-CN" altLang="en-US"/>
          </a:p>
        </p:txBody>
      </p:sp>
      <p:pic>
        <p:nvPicPr>
          <p:cNvPr id="3" name="图片 -2147482428" descr="荔广东物理143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7001510" y="3033395"/>
            <a:ext cx="2548255" cy="1934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929880" y="5534660"/>
            <a:ext cx="16198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27000" indent="-127000" algn="ctr"/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题图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557780" y="1721485"/>
            <a:ext cx="739013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因为电阻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并联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电流表测干路中的电流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根据并联电路的电流规律可知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电流表的示数为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A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电路的总电阻</a:t>
            </a: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整个电路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内产生的热量</a:t>
            </a: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V×3 A×10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180 J</a:t>
            </a:r>
            <a:endParaRPr lang="zh-CN" altLang="en-US"/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828290" y="3925570"/>
          <a:ext cx="2365375" cy="779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r:id="rId4" imgW="1231265" imgH="405765" progId="Equation.DSMT4">
                  <p:embed/>
                </p:oleObj>
              </mc:Choice>
              <mc:Fallback>
                <p:oleObj r:id="rId4" imgW="1231265" imgH="405765" progId="Equation.DSMT4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28290" y="3925570"/>
                        <a:ext cx="2365375" cy="7797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485213" y="6262522"/>
            <a:ext cx="16198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27000" indent="-127000" algn="ctr"/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题图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634365" y="1156335"/>
            <a:ext cx="1093089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河北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小明家在不远处施工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临时用导线将电水壶和电水龙头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打开几秒钟就能流出热水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接入家中电能表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[3 000 r/(kW·h)]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如图所示．电水壶的规格为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“220 V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1 210 W”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电水龙头的规格为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“220 V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2 420 W”</a:t>
            </a:r>
            <a:r>
              <a:rPr lang="zh-CN" sz="2400" b="1">
                <a:ea typeface="宋体" panose="02010600030101010101" pitchFamily="2" charset="-122"/>
              </a:rPr>
              <a:t>．当电路中单独使用电水壶烧水时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铝盘转动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110 r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120 s</a:t>
            </a:r>
            <a:r>
              <a:rPr lang="zh-CN" sz="2400" b="1">
                <a:ea typeface="宋体" panose="02010600030101010101" pitchFamily="2" charset="-122"/>
              </a:rPr>
              <a:t>．在电路中单独使用电水龙头洗漱时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180 s</a:t>
            </a:r>
            <a:r>
              <a:rPr lang="zh-CN" sz="2400" b="1">
                <a:ea typeface="宋体" panose="02010600030101010101" pitchFamily="2" charset="-122"/>
              </a:rPr>
              <a:t>．导线、电水壶和电水龙头的电阻不随温度变化．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求：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电水壶和电水龙头的电阻；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导线的电阻；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在洗漱时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导线上产生的热量．</a:t>
            </a:r>
            <a:endParaRPr lang="zh-CN" altLang="en-US"/>
          </a:p>
        </p:txBody>
      </p:sp>
      <p:pic>
        <p:nvPicPr>
          <p:cNvPr id="2" name="图片 -2147482427" descr="荔广东物理14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6305550" y="4014427"/>
            <a:ext cx="3979212" cy="231652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5510" y="1485265"/>
            <a:ext cx="10694670" cy="3276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根据</a:t>
            </a:r>
            <a:r>
              <a:rPr lang="en-US" sz="1050" b="0">
                <a:latin typeface="宋体" panose="02010600030101010101" pitchFamily="2" charset="-122"/>
              </a:rPr>
              <a:t>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电水壶的电阻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电水龙头的电阻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altLang="en-US"/>
          </a:p>
        </p:txBody>
      </p:sp>
      <p:graphicFrame>
        <p:nvGraphicFramePr>
          <p:cNvPr id="2" name="对象 -2147482566"/>
          <p:cNvGraphicFramePr>
            <a:graphicFrameLocks noChangeAspect="1"/>
          </p:cNvGraphicFramePr>
          <p:nvPr/>
        </p:nvGraphicFramePr>
        <p:xfrm>
          <a:off x="2586355" y="1485265"/>
          <a:ext cx="772160" cy="725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r:id="rId4" imgW="431800" imgH="405765" progId="Equation.DSMT4">
                  <p:embed/>
                </p:oleObj>
              </mc:Choice>
              <mc:Fallback>
                <p:oleObj r:id="rId4" imgW="431800" imgH="4057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86355" y="1485265"/>
                        <a:ext cx="772160" cy="7258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62"/>
          <p:cNvGraphicFramePr>
            <a:graphicFrameLocks noChangeAspect="1"/>
          </p:cNvGraphicFramePr>
          <p:nvPr/>
        </p:nvGraphicFramePr>
        <p:xfrm>
          <a:off x="5583555" y="1445260"/>
          <a:ext cx="973455" cy="783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r:id="rId6" imgW="520700" imgH="419100" progId="Equation.DSMT4">
                  <p:embed/>
                </p:oleObj>
              </mc:Choice>
              <mc:Fallback>
                <p:oleObj r:id="rId6" imgW="520700" imgH="4191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83555" y="1445260"/>
                        <a:ext cx="973455" cy="7835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61"/>
          <p:cNvGraphicFramePr>
            <a:graphicFrameLocks noChangeAspect="1"/>
          </p:cNvGraphicFramePr>
          <p:nvPr/>
        </p:nvGraphicFramePr>
        <p:xfrm>
          <a:off x="2941320" y="2463165"/>
          <a:ext cx="3532505" cy="940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r:id="rId8" imgW="1765300" imgH="469900" progId="Equation.DSMT4">
                  <p:embed/>
                </p:oleObj>
              </mc:Choice>
              <mc:Fallback>
                <p:oleObj r:id="rId8" imgW="1765300" imgH="4699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41320" y="2463165"/>
                        <a:ext cx="3532505" cy="940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-2147482559"/>
          <p:cNvGraphicFramePr>
            <a:graphicFrameLocks noChangeAspect="1"/>
          </p:cNvGraphicFramePr>
          <p:nvPr/>
        </p:nvGraphicFramePr>
        <p:xfrm>
          <a:off x="3126740" y="3761740"/>
          <a:ext cx="3878580" cy="887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r:id="rId10" imgW="2108200" imgH="482600" progId="Equation.DSMT4">
                  <p:embed/>
                </p:oleObj>
              </mc:Choice>
              <mc:Fallback>
                <p:oleObj r:id="rId10" imgW="2108200" imgH="482600" progId="Equation.DSMT4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126740" y="3761740"/>
                        <a:ext cx="3878580" cy="8877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5510" y="1270000"/>
            <a:ext cx="10694670" cy="4939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单独使用电水壶烧水时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导线与电水壶串联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电路消耗的电能 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×3.6×10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1.32×10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电路消耗的功率</a:t>
            </a:r>
            <a:endParaRPr lang="zh-CN" sz="1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路中的电阻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导线的电阻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线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壶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44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Ω</a:t>
            </a:r>
          </a:p>
          <a:p>
            <a:endParaRPr lang="zh-CN" altLang="en-US"/>
          </a:p>
        </p:txBody>
      </p:sp>
      <p:graphicFrame>
        <p:nvGraphicFramePr>
          <p:cNvPr id="2" name="对象 -2147482555"/>
          <p:cNvGraphicFramePr>
            <a:graphicFrameLocks noChangeAspect="1"/>
          </p:cNvGraphicFramePr>
          <p:nvPr/>
        </p:nvGraphicFramePr>
        <p:xfrm>
          <a:off x="3178493" y="1784985"/>
          <a:ext cx="1347470" cy="728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r:id="rId4" imgW="749300" imgH="405765" progId="Equation.DSMT4">
                  <p:embed/>
                </p:oleObj>
              </mc:Choice>
              <mc:Fallback>
                <p:oleObj r:id="rId4" imgW="749300" imgH="405765" progId="Equation.DSMT4">
                  <p:embed/>
                  <p:pic>
                    <p:nvPicPr>
                      <p:cNvPr id="0" name="图片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78493" y="1784985"/>
                        <a:ext cx="1347470" cy="7289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54"/>
          <p:cNvGraphicFramePr>
            <a:graphicFrameLocks noChangeAspect="1"/>
          </p:cNvGraphicFramePr>
          <p:nvPr/>
        </p:nvGraphicFramePr>
        <p:xfrm>
          <a:off x="3178810" y="2900680"/>
          <a:ext cx="3514725" cy="821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r:id="rId6" imgW="1955800" imgH="457200" progId="Equation.DSMT4">
                  <p:embed/>
                </p:oleObj>
              </mc:Choice>
              <mc:Fallback>
                <p:oleObj r:id="rId6" imgW="1955800" imgH="457200" progId="Equation.DSMT4">
                  <p:embed/>
                  <p:pic>
                    <p:nvPicPr>
                      <p:cNvPr id="0" name="图片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78810" y="2900680"/>
                        <a:ext cx="3514725" cy="8216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-2147482566"/>
          <p:cNvGraphicFramePr>
            <a:graphicFrameLocks noChangeAspect="1"/>
          </p:cNvGraphicFramePr>
          <p:nvPr/>
        </p:nvGraphicFramePr>
        <p:xfrm>
          <a:off x="2957830" y="4042410"/>
          <a:ext cx="3169285" cy="805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r:id="rId8" imgW="1651000" imgH="419100" progId="Equation.DSMT4">
                  <p:embed/>
                </p:oleObj>
              </mc:Choice>
              <mc:Fallback>
                <p:oleObj r:id="rId8" imgW="1651000" imgH="419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57830" y="4042410"/>
                        <a:ext cx="3169285" cy="8051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44245" y="1900555"/>
            <a:ext cx="1069467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洗漱时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导线上产生的热量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线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     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线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×4 Ω×180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6.05×10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altLang="en-US"/>
          </a:p>
        </p:txBody>
      </p:sp>
      <p:graphicFrame>
        <p:nvGraphicFramePr>
          <p:cNvPr id="2" name="对象 -2147482565"/>
          <p:cNvGraphicFramePr>
            <a:graphicFrameLocks noChangeAspect="1"/>
          </p:cNvGraphicFramePr>
          <p:nvPr/>
        </p:nvGraphicFramePr>
        <p:xfrm>
          <a:off x="2626360" y="2467610"/>
          <a:ext cx="1889125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r:id="rId4" imgW="952500" imgH="457200" progId="Equation.DSMT4">
                  <p:embed/>
                </p:oleObj>
              </mc:Choice>
              <mc:Fallback>
                <p:oleObj r:id="rId4" imgW="952500" imgH="4572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26360" y="2467610"/>
                        <a:ext cx="1889125" cy="908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5484495" y="2368550"/>
          <a:ext cx="1645285" cy="797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r:id="rId6" imgW="838200" imgH="405765" progId="Equation.DSMT4">
                  <p:embed/>
                </p:oleObj>
              </mc:Choice>
              <mc:Fallback>
                <p:oleObj r:id="rId6" imgW="838200" imgH="405765" progId="Equation.DSMT4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484495" y="2368550"/>
                        <a:ext cx="1645285" cy="797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9159587" y="5669229"/>
            <a:ext cx="9867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38530" y="1973580"/>
            <a:ext cx="103828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大庆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Ω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断开时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A</a:t>
            </a:r>
            <a:r>
              <a:rPr lang="zh-CN" sz="2400" b="1">
                <a:ea typeface="宋体" panose="02010600030101010101" pitchFamily="2" charset="-122"/>
              </a:rPr>
              <a:t>；当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断开时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0.2 A</a:t>
            </a:r>
            <a:r>
              <a:rPr lang="zh-CN" sz="2400" b="1">
                <a:ea typeface="宋体" panose="02010600030101010101" pitchFamily="2" charset="-122"/>
              </a:rPr>
              <a:t>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电源电压．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当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断开时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电路消耗的总功率．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548505" y="1369060"/>
            <a:ext cx="30937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2400" b="1">
                <a:ea typeface="黑体" panose="02010609060101010101" pitchFamily="49" charset="-122"/>
                <a:sym typeface="+mn-ea"/>
              </a:rPr>
              <a:t>考向二　动态电路类</a:t>
            </a:r>
            <a:endParaRPr lang="zh-CN" altLang="en-US" sz="2400" b="1"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2" name="图片 -2147482426" descr="荔广东物理14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8128635" y="3432810"/>
            <a:ext cx="2657475" cy="18008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156970" y="1290955"/>
            <a:ext cx="9722485" cy="4799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的简单电路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电流表测电路中的电流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电源的电压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A×6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V </a:t>
            </a:r>
          </a:p>
          <a:p>
            <a:pPr indent="0">
              <a:lnSpc>
                <a:spcPct val="150000"/>
              </a:lnSpc>
            </a:pPr>
            <a:endParaRPr lang="en-US" sz="1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与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串联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电流表测电路中的电流，此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时电路中的总电阻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30 Ω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因串联电路中总电阻等于各分电阻之和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所以电阻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的阻值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 Ω</a:t>
            </a:r>
            <a:endParaRPr lang="zh-CN" altLang="en-US"/>
          </a:p>
        </p:txBody>
      </p:sp>
      <p:graphicFrame>
        <p:nvGraphicFramePr>
          <p:cNvPr id="2" name="对象 -2147482564"/>
          <p:cNvGraphicFramePr>
            <a:graphicFrameLocks noChangeAspect="1"/>
          </p:cNvGraphicFramePr>
          <p:nvPr/>
        </p:nvGraphicFramePr>
        <p:xfrm>
          <a:off x="3185795" y="1906905"/>
          <a:ext cx="856615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r:id="rId4" imgW="431800" imgH="405765" progId="Equation.DSMT4">
                  <p:embed/>
                </p:oleObj>
              </mc:Choice>
              <mc:Fallback>
                <p:oleObj r:id="rId4" imgW="431800" imgH="4057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85795" y="1906905"/>
                        <a:ext cx="856615" cy="806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63"/>
          <p:cNvGraphicFramePr>
            <a:graphicFrameLocks noChangeAspect="1"/>
          </p:cNvGraphicFramePr>
          <p:nvPr/>
        </p:nvGraphicFramePr>
        <p:xfrm>
          <a:off x="3817938" y="3699510"/>
          <a:ext cx="1889760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r:id="rId6" imgW="952500" imgH="405765" progId="Equation.DSMT4">
                  <p:embed/>
                </p:oleObj>
              </mc:Choice>
              <mc:Fallback>
                <p:oleObj r:id="rId6" imgW="952500" imgH="405765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17938" y="3699510"/>
                        <a:ext cx="1889760" cy="806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252220" y="1898015"/>
            <a:ext cx="933132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与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并联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因并联电路中各支路两端的电压相等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且电路消耗的总功率等于各电阻消耗功率之和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所以电路消耗的总功率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</a:t>
            </a: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7.5 W</a:t>
            </a:r>
            <a:endParaRPr lang="zh-CN" altLang="en-US"/>
          </a:p>
        </p:txBody>
      </p:sp>
      <p:graphicFrame>
        <p:nvGraphicFramePr>
          <p:cNvPr id="2" name="对象 -2147482560"/>
          <p:cNvGraphicFramePr>
            <a:graphicFrameLocks noChangeAspect="1"/>
          </p:cNvGraphicFramePr>
          <p:nvPr/>
        </p:nvGraphicFramePr>
        <p:xfrm>
          <a:off x="3259773" y="4047173"/>
          <a:ext cx="3803650" cy="908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r:id="rId4" imgW="1917065" imgH="457200" progId="Equation.DSMT4">
                  <p:embed/>
                </p:oleObj>
              </mc:Choice>
              <mc:Fallback>
                <p:oleObj r:id="rId4" imgW="1917065" imgH="4572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59773" y="4047173"/>
                        <a:ext cx="3803650" cy="9086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73125" y="1346200"/>
            <a:ext cx="1044384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湖州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方方用图甲所示电路研究电功率和电流的关系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绘制了定值电阻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、滑动变阻器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ea typeface="宋体" panose="02010600030101010101" pitchFamily="2" charset="-122"/>
              </a:rPr>
              <a:t>的功率与电流的关系图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如图乙．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实线表示的是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”)</a:t>
            </a:r>
            <a:r>
              <a:rPr lang="zh-CN" sz="2400" b="1">
                <a:ea typeface="宋体" panose="02010600030101010101" pitchFamily="2" charset="-122"/>
              </a:rPr>
              <a:t>的功率与电流的关系．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的阻值．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当电流表示数为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0.5</a:t>
            </a:r>
            <a:r>
              <a:rPr lang="zh-CN" sz="2400" b="1">
                <a:ea typeface="宋体" panose="02010600030101010101" pitchFamily="2" charset="-122"/>
              </a:rPr>
              <a:t>安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ea typeface="宋体" panose="02010600030101010101" pitchFamily="2" charset="-122"/>
              </a:rPr>
              <a:t>消耗的功率．</a:t>
            </a:r>
            <a:endParaRPr lang="zh-CN" altLang="en-US"/>
          </a:p>
        </p:txBody>
      </p:sp>
      <p:pic>
        <p:nvPicPr>
          <p:cNvPr id="2" name="图片 -2147482425" descr="荔广东物理14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998085" y="3339465"/>
            <a:ext cx="4996815" cy="24720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13"/>
          <p:cNvSpPr txBox="1"/>
          <p:nvPr/>
        </p:nvSpPr>
        <p:spPr>
          <a:xfrm>
            <a:off x="6648162" y="5884494"/>
            <a:ext cx="9867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02965" y="2530475"/>
            <a:ext cx="626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1845" y="1311275"/>
            <a:ext cx="1053147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图乙中实线表示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的功率与电流的关系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32 W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根据电功率计算式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由图乙可知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滑动变阻器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功率为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即滑片位于最左端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滑动变阻器接入电路的电阻为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此时电源电压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  <a:cs typeface="MingLiU_HKSCS" charset="0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 A×8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V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则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sz="24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16 V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V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 V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所以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sz="2400" b="1" i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 V×0.5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W</a:t>
            </a:r>
            <a:endParaRPr lang="zh-CN" altLang="en-US"/>
          </a:p>
        </p:txBody>
      </p:sp>
      <p:graphicFrame>
        <p:nvGraphicFramePr>
          <p:cNvPr id="2" name="对象 -2147482559"/>
          <p:cNvGraphicFramePr>
            <a:graphicFrameLocks noChangeAspect="1"/>
          </p:cNvGraphicFramePr>
          <p:nvPr/>
        </p:nvGraphicFramePr>
        <p:xfrm>
          <a:off x="6917690" y="3581083"/>
          <a:ext cx="2999105" cy="807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r:id="rId3" imgW="1511300" imgH="405765" progId="Equation.DSMT4">
                  <p:embed/>
                </p:oleObj>
              </mc:Choice>
              <mc:Fallback>
                <p:oleObj r:id="rId3" imgW="1511300" imgH="4057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917690" y="3581083"/>
                        <a:ext cx="2999105" cy="8070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58"/>
          <p:cNvGraphicFramePr>
            <a:graphicFrameLocks noChangeAspect="1"/>
          </p:cNvGraphicFramePr>
          <p:nvPr/>
        </p:nvGraphicFramePr>
        <p:xfrm>
          <a:off x="6424930" y="1889443"/>
          <a:ext cx="3024505" cy="859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r:id="rId5" imgW="1524000" imgH="431800" progId="Equation.DSMT4">
                  <p:embed/>
                </p:oleObj>
              </mc:Choice>
              <mc:Fallback>
                <p:oleObj r:id="rId5" imgW="1524000" imgH="4318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24930" y="1889443"/>
                        <a:ext cx="3024505" cy="8591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5663158" y="6309320"/>
            <a:ext cx="9867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6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57885" y="1177925"/>
            <a:ext cx="1041273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(2013</a:t>
            </a:r>
            <a:r>
              <a:rPr lang="zh-CN" sz="2400" b="1">
                <a:ea typeface="黑体" panose="02010609060101010101" pitchFamily="49" charset="-122"/>
              </a:rPr>
              <a:t>广东省卷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如图所示的电路．电源电压为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 V</a:t>
            </a:r>
            <a:r>
              <a:rPr lang="zh-CN" sz="2400" b="1">
                <a:ea typeface="宋体" panose="02010600030101010101" pitchFamily="2" charset="-122"/>
              </a:rPr>
              <a:t>且保持不变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滑动变阻器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标有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“50 Ω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A”</a:t>
            </a:r>
            <a:r>
              <a:rPr lang="zh-CN" sz="2400" b="1">
                <a:ea typeface="宋体" panose="02010600030101010101" pitchFamily="2" charset="-122"/>
              </a:rPr>
              <a:t>字样．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将滑片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移到最右端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断开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求电流表的示数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保持滑片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在最右端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电流表示数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将滑片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移至某一位置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0.68 A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求此时滑动变阻器接入电路的阻值．</a:t>
            </a:r>
            <a:endParaRPr lang="zh-CN" altLang="en-US"/>
          </a:p>
        </p:txBody>
      </p:sp>
      <p:pic>
        <p:nvPicPr>
          <p:cNvPr id="2" name="图片 -2147482424" descr="荔广东物理26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958080" y="4021192"/>
            <a:ext cx="2694940" cy="233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113155" y="1597025"/>
            <a:ext cx="996378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滑片移至最右端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、断开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的简单电路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电流表的示数</a:t>
            </a: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的并联电路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电流表示数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5×0.12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 A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通过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的电流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0.12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0.48 A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的阻值</a:t>
            </a:r>
            <a:endParaRPr lang="zh-CN" altLang="en-US"/>
          </a:p>
        </p:txBody>
      </p:sp>
      <p:graphicFrame>
        <p:nvGraphicFramePr>
          <p:cNvPr id="2" name="对象 -2147482557"/>
          <p:cNvGraphicFramePr>
            <a:graphicFrameLocks noChangeAspect="1"/>
          </p:cNvGraphicFramePr>
          <p:nvPr/>
        </p:nvGraphicFramePr>
        <p:xfrm>
          <a:off x="2588895" y="2242503"/>
          <a:ext cx="2999105" cy="884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r:id="rId3" imgW="1511300" imgH="444500" progId="Equation.DSMT4">
                  <p:embed/>
                </p:oleObj>
              </mc:Choice>
              <mc:Fallback>
                <p:oleObj r:id="rId3" imgW="1511300" imgH="4445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88895" y="2242503"/>
                        <a:ext cx="2999105" cy="8845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55"/>
          <p:cNvGraphicFramePr>
            <a:graphicFrameLocks noChangeAspect="1"/>
          </p:cNvGraphicFramePr>
          <p:nvPr/>
        </p:nvGraphicFramePr>
        <p:xfrm>
          <a:off x="2664143" y="5018723"/>
          <a:ext cx="3302000" cy="884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r:id="rId5" imgW="1663700" imgH="444500" progId="Equation.DSMT4">
                  <p:embed/>
                </p:oleObj>
              </mc:Choice>
              <mc:Fallback>
                <p:oleObj r:id="rId5" imgW="1663700" imgH="4445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64143" y="5018723"/>
                        <a:ext cx="3302000" cy="8845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352550" y="2215515"/>
            <a:ext cx="871474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移动滑片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通过电阻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的电流不变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通过滑动变阻器的电流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滑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0.68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0.48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0.2 A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滑动变阻器接入电路的阻值</a:t>
            </a:r>
            <a:endParaRPr lang="zh-CN" altLang="en-US"/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5239385" y="3365183"/>
          <a:ext cx="3100705" cy="909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r:id="rId3" imgW="1562100" imgH="457200" progId="Equation.DSMT4">
                  <p:embed/>
                </p:oleObj>
              </mc:Choice>
              <mc:Fallback>
                <p:oleObj r:id="rId3" imgW="1562100" imgH="4572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39385" y="3365183"/>
                        <a:ext cx="3100705" cy="9099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694690" y="2778760"/>
            <a:ext cx="1072896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泰州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如图是某型号电饭锅工作原理的简化电路图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电饭锅有两挡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分别是高温烧煮和低温焖饭．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为挡位自动控制开关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为电热丝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的阻值为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80 Ω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高温烧煮挡的功率为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660 W</a:t>
            </a:r>
            <a:r>
              <a:rPr lang="zh-CN" sz="2400" b="1">
                <a:ea typeface="宋体" panose="02010600030101010101" pitchFamily="2" charset="-122"/>
              </a:rPr>
              <a:t>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高温烧煮时干路中的电流；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电阻丝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电饭锅低温焖饭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0.5 h</a:t>
            </a:r>
            <a:r>
              <a:rPr lang="zh-CN" sz="2400" b="1">
                <a:ea typeface="宋体" panose="02010600030101010101" pitchFamily="2" charset="-122"/>
              </a:rPr>
              <a:t>消耗的电能是多少焦耳．</a:t>
            </a:r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50590" y="1230134"/>
            <a:ext cx="10603235" cy="737235"/>
            <a:chOff x="1027" y="6411"/>
            <a:chExt cx="16698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11"/>
              <a:ext cx="16352" cy="1161"/>
              <a:chOff x="1373" y="2682"/>
              <a:chExt cx="16352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48" y="2682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家用电器</a:t>
                </a:r>
                <a:r>
                  <a:rPr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(10年</a:t>
                </a:r>
                <a:r>
                  <a:rPr lang="en-US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70572" y="2102803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r>
              <a:rPr lang="zh-CN" sz="2400" b="1">
                <a:ea typeface="黑体" panose="02010609060101010101" pitchFamily="49" charset="-122"/>
              </a:rPr>
              <a:t>考向一　结合多挡位电路图类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712200" y="6029960"/>
            <a:ext cx="16198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27000" indent="-127000" algn="ctr"/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题图</a:t>
            </a:r>
          </a:p>
        </p:txBody>
      </p:sp>
      <p:pic>
        <p:nvPicPr>
          <p:cNvPr id="9" name="图片 -2147482422" descr="荔广东物理149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8151495" y="4145915"/>
            <a:ext cx="2741295" cy="15792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10870" y="1572895"/>
            <a:ext cx="10884535" cy="4384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高温烧煮时干路中的电流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当开关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都闭合时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两电阻并联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此时总电阻较小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此时电功率最大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为高温烧煮挡；当只闭合开关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的简单电路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此时总电阻较大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此时电功率最小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为低温焖饭挡；当开关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都闭合时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总电阻为</a:t>
            </a:r>
            <a:endParaRPr lang="zh-CN" altLang="en-US"/>
          </a:p>
        </p:txBody>
      </p:sp>
      <p:graphicFrame>
        <p:nvGraphicFramePr>
          <p:cNvPr id="2" name="对象 -2147482551"/>
          <p:cNvGraphicFramePr>
            <a:graphicFrameLocks noChangeAspect="1"/>
          </p:cNvGraphicFramePr>
          <p:nvPr/>
        </p:nvGraphicFramePr>
        <p:xfrm>
          <a:off x="1440815" y="2330450"/>
          <a:ext cx="3606800" cy="897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r:id="rId3" imgW="1688465" imgH="419100" progId="Equation.DSMT4">
                  <p:embed/>
                </p:oleObj>
              </mc:Choice>
              <mc:Fallback>
                <p:oleObj r:id="rId3" imgW="1688465" imgH="419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40815" y="2330450"/>
                        <a:ext cx="3606800" cy="8978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100310" y="3115310"/>
          <a:ext cx="466725" cy="770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5" imgW="254000" imgH="419100" progId="Equation.DSMT4">
                  <p:embed/>
                </p:oleObj>
              </mc:Choice>
              <mc:Fallback>
                <p:oleObj r:id="rId5" imgW="254000" imgH="4191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100310" y="3115310"/>
                        <a:ext cx="466725" cy="7702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371975" y="4276725"/>
          <a:ext cx="466725" cy="770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7" imgW="254000" imgH="419100" progId="Equation.DSMT4">
                  <p:embed/>
                </p:oleObj>
              </mc:Choice>
              <mc:Fallback>
                <p:oleObj r:id="rId7" imgW="254000" imgH="4191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71975" y="4276725"/>
                        <a:ext cx="466725" cy="7702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799523" y="4844415"/>
          <a:ext cx="350520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8" imgW="190500" imgH="405765" progId="Equation.DSMT4">
                  <p:embed/>
                </p:oleObj>
              </mc:Choice>
              <mc:Fallback>
                <p:oleObj r:id="rId8" imgW="190500" imgH="405765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99523" y="4844415"/>
                        <a:ext cx="350520" cy="746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-2147482549"/>
          <p:cNvGraphicFramePr>
            <a:graphicFrameLocks noChangeAspect="1"/>
          </p:cNvGraphicFramePr>
          <p:nvPr/>
        </p:nvGraphicFramePr>
        <p:xfrm>
          <a:off x="6411913" y="4954905"/>
          <a:ext cx="3505200" cy="910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10" imgW="1765300" imgH="457200" progId="Equation.DSMT4">
                  <p:embed/>
                </p:oleObj>
              </mc:Choice>
              <mc:Fallback>
                <p:oleObj r:id="rId10" imgW="1765300" imgH="4572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11913" y="4954905"/>
                        <a:ext cx="3505200" cy="9105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800225" y="1393190"/>
            <a:ext cx="834834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由并联电路电阻关系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endParaRPr lang="en-US" sz="1050" b="0">
              <a:latin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则有</a:t>
            </a:r>
            <a:r>
              <a:rPr lang="en-US" sz="1050" b="0">
                <a:latin typeface="宋体" panose="02010600030101010101" pitchFamily="2" charset="-122"/>
              </a:rPr>
              <a:t>                                           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解得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880 Ω</a:t>
            </a: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低温焖饭挡的功率为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电饭锅低温焖饭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 h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消耗的电能是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低温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55 W×1 800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9.9×10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altLang="en-US"/>
          </a:p>
        </p:txBody>
      </p:sp>
      <p:graphicFrame>
        <p:nvGraphicFramePr>
          <p:cNvPr id="2" name="对象 -2147482549"/>
          <p:cNvGraphicFramePr>
            <a:graphicFrameLocks noChangeAspect="1"/>
          </p:cNvGraphicFramePr>
          <p:nvPr/>
        </p:nvGraphicFramePr>
        <p:xfrm>
          <a:off x="5359400" y="1307783"/>
          <a:ext cx="1840865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r:id="rId3" imgW="927100" imgH="444500" progId="Equation.DSMT4">
                  <p:embed/>
                </p:oleObj>
              </mc:Choice>
              <mc:Fallback>
                <p:oleObj r:id="rId3" imgW="927100" imgH="4445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59400" y="1307783"/>
                        <a:ext cx="1840865" cy="885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676843" y="2193925"/>
          <a:ext cx="2471420" cy="1189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r:id="rId5" imgW="1244600" imgH="596900" progId="Equation.DSMT4">
                  <p:embed/>
                </p:oleObj>
              </mc:Choice>
              <mc:Fallback>
                <p:oleObj r:id="rId5" imgW="1244600" imgH="5969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76843" y="2193925"/>
                        <a:ext cx="2471420" cy="11899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48"/>
          <p:cNvGraphicFramePr>
            <a:graphicFrameLocks noChangeAspect="1"/>
          </p:cNvGraphicFramePr>
          <p:nvPr/>
        </p:nvGraphicFramePr>
        <p:xfrm>
          <a:off x="5148263" y="3544570"/>
          <a:ext cx="3559810" cy="878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5" r:id="rId7" imgW="1854200" imgH="457200" progId="Equation.DSMT4">
                  <p:embed/>
                </p:oleObj>
              </mc:Choice>
              <mc:Fallback>
                <p:oleObj r:id="rId7" imgW="1854200" imgH="457200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48263" y="3544570"/>
                        <a:ext cx="3559810" cy="8788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2199958" y="4616133"/>
          <a:ext cx="951230" cy="780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" r:id="rId9" imgW="495300" imgH="405765" progId="Equation.DSMT4">
                  <p:embed/>
                </p:oleObj>
              </mc:Choice>
              <mc:Fallback>
                <p:oleObj r:id="rId9" imgW="495300" imgH="405765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99958" y="4616133"/>
                        <a:ext cx="951230" cy="7804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7201247" y="5590489"/>
            <a:ext cx="9867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8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6605" y="1279525"/>
            <a:ext cx="103828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盐城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如图甲所示为某电烤箱的内部简化电路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为自动控制开关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均为电热丝．图乙是电烤箱正常工作时电流随时间变化的图像．求：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低温挡工作时的功率．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电热丝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(3)15 min</a:t>
            </a:r>
            <a:r>
              <a:rPr lang="zh-CN" sz="2400" b="1">
                <a:ea typeface="宋体" panose="02010600030101010101" pitchFamily="2" charset="-122"/>
              </a:rPr>
              <a:t>内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消耗的电能．</a:t>
            </a:r>
            <a:endParaRPr lang="zh-CN" altLang="en-US"/>
          </a:p>
        </p:txBody>
      </p:sp>
      <p:pic>
        <p:nvPicPr>
          <p:cNvPr id="2" name="图片 -2147482421" descr="荔广东物理15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838065" y="2922905"/>
            <a:ext cx="5713730" cy="22999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64845" y="1105535"/>
            <a:ext cx="10859770" cy="5354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当开关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电路中只有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工作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电路中的电阻较大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             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电烤箱处于低温挡．由乙图可知通过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的电流值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A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则此时电烤箱的功率为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低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220 V×6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1 320 W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当开关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都闭合时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并联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电路中的总电阻较小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电烤箱处于高温挡．由乙图可知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此时电路中的电流为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A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根据并联电路的电流特点可知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A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根据欧姆定律得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12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15 min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内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消耗的电能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220 V×6 A×15×60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1.188×10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altLang="en-US"/>
          </a:p>
        </p:txBody>
      </p:sp>
      <p:graphicFrame>
        <p:nvGraphicFramePr>
          <p:cNvPr id="2" name="对象 -2147482547"/>
          <p:cNvGraphicFramePr>
            <a:graphicFrameLocks noChangeAspect="1"/>
          </p:cNvGraphicFramePr>
          <p:nvPr/>
        </p:nvGraphicFramePr>
        <p:xfrm>
          <a:off x="774065" y="1604328"/>
          <a:ext cx="1000125" cy="805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r:id="rId3" imgW="520700" imgH="419100" progId="Equation.DSMT4">
                  <p:embed/>
                </p:oleObj>
              </mc:Choice>
              <mc:Fallback>
                <p:oleObj r:id="rId3" imgW="520700" imgH="419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4065" y="1604328"/>
                        <a:ext cx="1000125" cy="8058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9507220" y="2643188"/>
          <a:ext cx="1000125" cy="805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r:id="rId5" imgW="520700" imgH="419100" progId="Equation.DSMT4">
                  <p:embed/>
                </p:oleObj>
              </mc:Choice>
              <mc:Fallback>
                <p:oleObj r:id="rId5" imgW="520700" imgH="4191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07220" y="2643188"/>
                        <a:ext cx="1000125" cy="8058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46"/>
          <p:cNvGraphicFramePr>
            <a:graphicFrameLocks noChangeAspect="1"/>
          </p:cNvGraphicFramePr>
          <p:nvPr/>
        </p:nvGraphicFramePr>
        <p:xfrm>
          <a:off x="3153410" y="4478020"/>
          <a:ext cx="2854325" cy="854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r:id="rId6" imgW="1485900" imgH="444500" progId="Equation.DSMT4">
                  <p:embed/>
                </p:oleObj>
              </mc:Choice>
              <mc:Fallback>
                <p:oleObj r:id="rId6" imgW="1485900" imgH="444500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53410" y="4478020"/>
                        <a:ext cx="2854325" cy="8547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7794337" y="5982284"/>
            <a:ext cx="9867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9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4365" y="1136650"/>
            <a:ext cx="1095184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本溪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图甲是具有高温、低温两挡的电热饭盒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高温挡电功率为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242 W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简化电路如图乙所示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均是发热电阻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且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的阻值是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2400" b="1">
                <a:ea typeface="宋体" panose="02010600030101010101" pitchFamily="2" charset="-122"/>
              </a:rPr>
              <a:t>倍．求：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的阻值是多少？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高温挡加热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min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不计热量损失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kg</a:t>
            </a:r>
            <a:r>
              <a:rPr lang="zh-CN" sz="2400" b="1">
                <a:ea typeface="宋体" panose="02010600030101010101" pitchFamily="2" charset="-122"/>
              </a:rPr>
              <a:t>饭菜升高的温度是多少？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[</a:t>
            </a:r>
            <a:r>
              <a:rPr lang="zh-CN" sz="2400" b="1">
                <a:ea typeface="宋体" panose="02010600030101010101" pitchFamily="2" charset="-122"/>
              </a:rPr>
              <a:t>饭菜的比热容取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3×10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J/(kg·℃)]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如果实际电压是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200 V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温挡工作时的实际功率是多少？</a:t>
            </a:r>
            <a:endParaRPr lang="zh-CN" altLang="en-US"/>
          </a:p>
        </p:txBody>
      </p:sp>
      <p:pic>
        <p:nvPicPr>
          <p:cNvPr id="2" name="图片 -2147482420" descr="荔广东物理15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980430" y="3486785"/>
            <a:ext cx="5113655" cy="2495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9780" y="982980"/>
            <a:ext cx="1116139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当开关接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接入电路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为高温挡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                                                 ，</a:t>
            </a: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4×200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800 Ω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高温挡加热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min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消耗的电能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电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高温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242 W×300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7.26×10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吸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电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7.26×10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饭菜升高的温度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24.2 ℃</a:t>
            </a:r>
          </a:p>
          <a:p>
            <a:pPr indent="0">
              <a:lnSpc>
                <a:spcPct val="150000"/>
              </a:lnSpc>
            </a:pPr>
            <a:endParaRPr lang="en-US" sz="1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当开关接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串联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为低温挡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总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800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1 000 Ω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  <p:graphicFrame>
        <p:nvGraphicFramePr>
          <p:cNvPr id="2" name="对象 -2147482545"/>
          <p:cNvGraphicFramePr>
            <a:graphicFrameLocks noChangeAspect="1"/>
          </p:cNvGraphicFramePr>
          <p:nvPr/>
        </p:nvGraphicFramePr>
        <p:xfrm>
          <a:off x="902970" y="1828800"/>
          <a:ext cx="3792855" cy="963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r:id="rId3" imgW="1854200" imgH="469900" progId="Equation.DSMT4">
                  <p:embed/>
                </p:oleObj>
              </mc:Choice>
              <mc:Fallback>
                <p:oleObj r:id="rId3" imgW="1854200" imgH="469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2970" y="1828800"/>
                        <a:ext cx="3792855" cy="9632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43"/>
          <p:cNvGraphicFramePr>
            <a:graphicFrameLocks noChangeAspect="1"/>
          </p:cNvGraphicFramePr>
          <p:nvPr/>
        </p:nvGraphicFramePr>
        <p:xfrm>
          <a:off x="1037590" y="5778183"/>
          <a:ext cx="3658235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r:id="rId5" imgW="1905000" imgH="457200" progId="Equation.DSMT4">
                  <p:embed/>
                </p:oleObj>
              </mc:Choice>
              <mc:Fallback>
                <p:oleObj r:id="rId5" imgW="1905000" imgH="4572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37590" y="5778183"/>
                        <a:ext cx="3658235" cy="879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42"/>
          <p:cNvGraphicFramePr>
            <a:graphicFrameLocks noChangeAspect="1"/>
          </p:cNvGraphicFramePr>
          <p:nvPr/>
        </p:nvGraphicFramePr>
        <p:xfrm>
          <a:off x="3122930" y="4224973"/>
          <a:ext cx="4050665" cy="855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r:id="rId7" imgW="2108200" imgH="444500" progId="Equation.DSMT4">
                  <p:embed/>
                </p:oleObj>
              </mc:Choice>
              <mc:Fallback>
                <p:oleObj r:id="rId7" imgW="2108200" imgH="4445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22930" y="4224973"/>
                        <a:ext cx="4050665" cy="8553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21055" y="1442720"/>
            <a:ext cx="1048448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甘肃省卷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如图甲、乙所示是某调温型电烤箱和简化电路图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它的工作电压为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220 V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均为电烤箱中的加热元件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70 Ω.</a:t>
            </a:r>
            <a:r>
              <a:rPr lang="zh-CN" sz="2400" b="1">
                <a:ea typeface="宋体" panose="02010600030101010101" pitchFamily="2" charset="-122"/>
              </a:rPr>
              <a:t>当只闭合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时为低温挡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低温挡电烤箱的电功率为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440 W.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低温挡工作时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电路中的电流是多少？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发热电阻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的阻值是多少？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高温挡时应该闭合的开关是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高温挡的电功率是多少？</a:t>
            </a:r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11810" y="1097915"/>
            <a:ext cx="1099058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小余发现傍晚用电高峰时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电烤箱内比平时温度低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他猜想是用电高峰时电压偏低所致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于是他想用电能表和秒表测量家庭电路的实际电压．傍晚用电高峰时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他关闭家里所有用电器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只让电烤箱以高温挡工作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30 s</a:t>
            </a:r>
            <a:r>
              <a:rPr lang="zh-CN" sz="2400" b="1">
                <a:ea typeface="宋体" panose="02010600030101010101" pitchFamily="2" charset="-122"/>
              </a:rPr>
              <a:t>内电能表的转盘转了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sz="2400" b="1">
                <a:ea typeface="宋体" panose="02010600030101010101" pitchFamily="2" charset="-122"/>
              </a:rPr>
              <a:t>转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电能表的铭牌如图丙所示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则用电高峰时家庭电路的实际电压为多少？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不考虑电阻值随温度的变化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/>
          </a:p>
        </p:txBody>
      </p:sp>
      <p:pic>
        <p:nvPicPr>
          <p:cNvPr id="2" name="图片 -2147482419" descr="荔广东物理15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655046" y="3429000"/>
            <a:ext cx="5637530" cy="24422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671270" y="6106160"/>
            <a:ext cx="11106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10</a:t>
            </a:r>
            <a:r>
              <a:rPr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04495" y="868680"/>
            <a:ext cx="11236960" cy="5215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只闭合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时为低温挡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电功率为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440 W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电路中的电流</a:t>
            </a:r>
          </a:p>
          <a:p>
            <a:pPr indent="0">
              <a:lnSpc>
                <a:spcPct val="150000"/>
              </a:lnSpc>
            </a:pPr>
            <a:endParaRPr lang="zh-CN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只闭合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与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串联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电烤箱处于低温挡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电路的总电阻</a:t>
            </a:r>
          </a:p>
          <a:p>
            <a:pPr indent="0">
              <a:lnSpc>
                <a:spcPct val="150000"/>
              </a:lnSpc>
            </a:pPr>
            <a:endParaRPr lang="zh-CN" sz="12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的阻值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110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70 Ω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 Ω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都闭合时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短路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的简单电路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电烤箱处于高温挡．由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烤箱高温挡的电功率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高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1 210 W</a:t>
            </a:r>
          </a:p>
          <a:p>
            <a:endParaRPr lang="zh-CN" altLang="en-US"/>
          </a:p>
        </p:txBody>
      </p:sp>
      <p:graphicFrame>
        <p:nvGraphicFramePr>
          <p:cNvPr id="2" name="对象 -2147482540"/>
          <p:cNvGraphicFramePr>
            <a:graphicFrameLocks noChangeAspect="1"/>
          </p:cNvGraphicFramePr>
          <p:nvPr/>
        </p:nvGraphicFramePr>
        <p:xfrm>
          <a:off x="1221740" y="1600200"/>
          <a:ext cx="275526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r:id="rId3" imgW="1346200" imgH="405765" progId="Equation.DSMT4">
                  <p:embed/>
                </p:oleObj>
              </mc:Choice>
              <mc:Fallback>
                <p:oleObj r:id="rId3" imgW="1346200" imgH="4057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21740" y="1600200"/>
                        <a:ext cx="2755265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7482523" y="2432050"/>
          <a:ext cx="88392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8" r:id="rId5" imgW="431800" imgH="405765" progId="Equation.DSMT4">
                  <p:embed/>
                </p:oleObj>
              </mc:Choice>
              <mc:Fallback>
                <p:oleObj r:id="rId5" imgW="431800" imgH="405765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82523" y="2432050"/>
                        <a:ext cx="883920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-2147482539"/>
          <p:cNvGraphicFramePr>
            <a:graphicFrameLocks noChangeAspect="1"/>
          </p:cNvGraphicFramePr>
          <p:nvPr/>
        </p:nvGraphicFramePr>
        <p:xfrm>
          <a:off x="561340" y="3263900"/>
          <a:ext cx="3042285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9" r:id="rId7" imgW="1485900" imgH="405765" progId="Equation.DSMT4">
                  <p:embed/>
                </p:oleObj>
              </mc:Choice>
              <mc:Fallback>
                <p:oleObj r:id="rId7" imgW="1485900" imgH="405765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1340" y="3263900"/>
                        <a:ext cx="3042285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10575290" y="4449445"/>
          <a:ext cx="1066165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0" r:id="rId9" imgW="520700" imgH="419100" progId="Equation.DSMT4">
                  <p:embed/>
                </p:oleObj>
              </mc:Choice>
              <mc:Fallback>
                <p:oleObj r:id="rId9" imgW="520700" imgH="4191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575290" y="4449445"/>
                        <a:ext cx="1066165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-2147482538"/>
          <p:cNvGraphicFramePr>
            <a:graphicFrameLocks noChangeAspect="1"/>
          </p:cNvGraphicFramePr>
          <p:nvPr/>
        </p:nvGraphicFramePr>
        <p:xfrm>
          <a:off x="4892358" y="4954270"/>
          <a:ext cx="195072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r:id="rId11" imgW="952500" imgH="419100" progId="Equation.DSMT4">
                  <p:embed/>
                </p:oleObj>
              </mc:Choice>
              <mc:Fallback>
                <p:oleObj r:id="rId11" imgW="952500" imgH="419100" progId="Equation.DSMT4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892358" y="4954270"/>
                        <a:ext cx="195072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56590" y="1777365"/>
            <a:ext cx="1050480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由电能表的参数可知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电能表的表盘转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转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电流通过电烤箱做的电功是</a:t>
            </a: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电烤箱的实际电功率为</a:t>
            </a: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实际电压为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实际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                                        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200 V</a:t>
            </a:r>
            <a:endParaRPr lang="zh-CN" altLang="en-US"/>
          </a:p>
        </p:txBody>
      </p:sp>
      <p:graphicFrame>
        <p:nvGraphicFramePr>
          <p:cNvPr id="2" name="对象 -2147482537"/>
          <p:cNvGraphicFramePr>
            <a:graphicFrameLocks noChangeAspect="1"/>
          </p:cNvGraphicFramePr>
          <p:nvPr/>
        </p:nvGraphicFramePr>
        <p:xfrm>
          <a:off x="656590" y="2719705"/>
          <a:ext cx="537718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r:id="rId3" imgW="2933700" imgH="444500" progId="Equation.DSMT4">
                  <p:embed/>
                </p:oleObj>
              </mc:Choice>
              <mc:Fallback>
                <p:oleObj r:id="rId3" imgW="2933700" imgH="4445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6590" y="2719705"/>
                        <a:ext cx="5377180" cy="91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56590" y="3792855"/>
          <a:ext cx="3863340" cy="862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0" r:id="rId5" imgW="1777365" imgH="419100" progId="Equation.DSMT4">
                  <p:embed/>
                </p:oleObj>
              </mc:Choice>
              <mc:Fallback>
                <p:oleObj r:id="rId5" imgW="1777365" imgH="4191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56590" y="3792855"/>
                        <a:ext cx="3863340" cy="8623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1087120" y="4884420"/>
          <a:ext cx="1068705" cy="862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r:id="rId7" imgW="520700" imgH="419100" progId="Equation.DSMT4">
                  <p:embed/>
                </p:oleObj>
              </mc:Choice>
              <mc:Fallback>
                <p:oleObj r:id="rId7" imgW="520700" imgH="419100" progId="Equation.DSMT4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87120" y="4884420"/>
                        <a:ext cx="1068705" cy="8623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5237480" y="5172075"/>
          <a:ext cx="336804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r:id="rId9" imgW="1536700" imgH="266700" progId="Equation.DSMT4">
                  <p:embed/>
                </p:oleObj>
              </mc:Choice>
              <mc:Fallback>
                <p:oleObj r:id="rId9" imgW="1536700" imgH="266700" progId="Equation.DSMT4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237480" y="5172075"/>
                        <a:ext cx="3368040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9091642" y="6142939"/>
            <a:ext cx="98679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9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-2147482418" descr="荔广东物理15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794625" y="4299585"/>
            <a:ext cx="3453130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91160" y="880110"/>
            <a:ext cx="11386820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连云港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连云港兴起的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厕所革命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极大地提升了市民的生活品质．为解决冬天如厕时马桶座冰冷的问题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某兴趣小组为一公厕设计了简易电热马桶座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其电路如图所示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定值电阻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为两电热丝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单刀双掷开关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可接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sz="2400" b="1">
                <a:ea typeface="宋体" panose="02010600030101010101" pitchFamily="2" charset="-122"/>
              </a:rPr>
              <a:t>已知电阻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550 Ω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所加电源电压为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220 V</a:t>
            </a:r>
            <a:r>
              <a:rPr lang="zh-CN" sz="2400" b="1">
                <a:ea typeface="宋体" panose="02010600030101010101" pitchFamily="2" charset="-122"/>
              </a:rPr>
              <a:t>．当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接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电路发热的功率为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22 W.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的阻值；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分别求出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①S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断开、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接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②S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接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两种情况下电路的发热功率．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小明同学对此电路设计进行评估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发现该电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路一直处于工作状态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不利于节能环保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建议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在电路中增加定时开关．老师认为该电路设计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还有不足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请你指出所存在的不足．</a:t>
            </a:r>
            <a:endParaRPr lang="zh-CN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4545" y="941070"/>
            <a:ext cx="1104836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接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的简单电路．由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的阻值</a:t>
            </a:r>
          </a:p>
          <a:p>
            <a:pPr indent="0">
              <a:lnSpc>
                <a:spcPct val="150000"/>
              </a:lnSpc>
            </a:pPr>
            <a:endParaRPr lang="zh-CN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(2)①S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接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两电阻串联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闭合、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接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两电阻并联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当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接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电路消耗的功率为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17.6 W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该挡位与另一挡位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22 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相差不大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没有实际意义．建议根据需要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改变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的阻值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使三个挡位电路的功率适当拉开差距．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其他回答只要合理同样给分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9207183" y="941070"/>
          <a:ext cx="52070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" r:id="rId3" imgW="254000" imgH="419100" progId="Equation.DSMT4">
                  <p:embed/>
                </p:oleObj>
              </mc:Choice>
              <mc:Fallback>
                <p:oleObj r:id="rId3" imgW="254000" imgH="4191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183" y="941070"/>
                        <a:ext cx="52070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-2147482536"/>
          <p:cNvGraphicFramePr>
            <a:graphicFrameLocks noChangeAspect="1"/>
          </p:cNvGraphicFramePr>
          <p:nvPr/>
        </p:nvGraphicFramePr>
        <p:xfrm>
          <a:off x="1281748" y="1658620"/>
          <a:ext cx="377190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4" r:id="rId5" imgW="1841500" imgH="419100" progId="Equation.DSMT4">
                  <p:embed/>
                </p:oleObj>
              </mc:Choice>
              <mc:Fallback>
                <p:oleObj r:id="rId5" imgW="1841500" imgH="419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81748" y="1658620"/>
                        <a:ext cx="377190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5943918" y="2466340"/>
          <a:ext cx="502158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r:id="rId7" imgW="2451100" imgH="457200" progId="Equation.DSMT4">
                  <p:embed/>
                </p:oleObj>
              </mc:Choice>
              <mc:Fallback>
                <p:oleObj r:id="rId7" imgW="2451100" imgH="4572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43918" y="2466340"/>
                        <a:ext cx="5021580" cy="93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5402580" y="3589020"/>
          <a:ext cx="575119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r:id="rId9" imgW="2806700" imgH="457200" progId="Equation.DSMT4">
                  <p:embed/>
                </p:oleObj>
              </mc:Choice>
              <mc:Fallback>
                <p:oleObj r:id="rId9" imgW="2806700" imgH="457200" progId="Equation.DSMT4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402580" y="3589020"/>
                        <a:ext cx="5751195" cy="93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00405" y="1782445"/>
            <a:ext cx="1078865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宁夏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人类正面临能源危机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为了找到更节能的光源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科学家做了大量的实验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实验发现下表中的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ea typeface="宋体" panose="02010600030101010101" pitchFamily="2" charset="-122"/>
              </a:rPr>
              <a:t>灯和白炽灯在正常工作时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光照强度相同．请通过计算回答下列问题：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(1)LED</a:t>
            </a:r>
            <a:r>
              <a:rPr lang="zh-CN" sz="2400" b="1">
                <a:ea typeface="宋体" panose="02010600030101010101" pitchFamily="2" charset="-122"/>
              </a:rPr>
              <a:t>灯正常发光时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的电流是多大？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(2)LED</a:t>
            </a:r>
            <a:r>
              <a:rPr lang="zh-CN" sz="2400" b="1">
                <a:ea typeface="宋体" panose="02010600030101010101" pitchFamily="2" charset="-122"/>
              </a:rPr>
              <a:t>灯正常发光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时的电阻是多大？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正常工作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h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ea typeface="宋体" panose="02010600030101010101" pitchFamily="2" charset="-122"/>
              </a:rPr>
              <a:t>灯比白炽灯要节约多少电能？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68495" y="1261745"/>
            <a:ext cx="232537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2400" b="1">
                <a:ea typeface="黑体" panose="02010609060101010101" pitchFamily="49" charset="-122"/>
                <a:sym typeface="+mn-ea"/>
              </a:rPr>
              <a:t>考向二　铭牌类</a:t>
            </a:r>
            <a:endParaRPr lang="zh-CN" altLang="en-US" sz="2400" b="1">
              <a:ea typeface="黑体" panose="02010609060101010101" pitchFamily="49" charset="-122"/>
              <a:sym typeface="+mn-ea"/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</p:nvPr>
        </p:nvGraphicFramePr>
        <p:xfrm>
          <a:off x="4590415" y="3385185"/>
          <a:ext cx="6657975" cy="1860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5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44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2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类型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LED灯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白炽灯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发光原理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二极管发光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钨丝高温发光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额定电压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24伏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220伏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响应时间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2400" b="1" baseline="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－9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秒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2400" b="1" baseline="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－3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秒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额定功率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12瓦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100瓦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99490" y="1426210"/>
            <a:ext cx="1019048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该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灯正常工作时电流</a:t>
            </a: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由欧姆定律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灯正常发光时的电阻</a:t>
            </a: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正常工作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h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使用一个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灯比使用一个白炽灯可节约电能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白炽灯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(0.1 kW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0.012 kW)×10 h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0.88 kW·h</a:t>
            </a:r>
            <a:endParaRPr lang="zh-CN" altLang="en-US"/>
          </a:p>
        </p:txBody>
      </p:sp>
      <p:graphicFrame>
        <p:nvGraphicFramePr>
          <p:cNvPr id="2" name="对象 -2147482535"/>
          <p:cNvGraphicFramePr>
            <a:graphicFrameLocks noChangeAspect="1"/>
          </p:cNvGraphicFramePr>
          <p:nvPr/>
        </p:nvGraphicFramePr>
        <p:xfrm>
          <a:off x="5635308" y="1426210"/>
          <a:ext cx="2837180" cy="834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r:id="rId3" imgW="1384300" imgH="405765" progId="Equation.DSMT4">
                  <p:embed/>
                </p:oleObj>
              </mc:Choice>
              <mc:Fallback>
                <p:oleObj r:id="rId3" imgW="1384300" imgH="4057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35308" y="1426210"/>
                        <a:ext cx="2837180" cy="834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34"/>
          <p:cNvGraphicFramePr>
            <a:graphicFrameLocks noChangeAspect="1"/>
          </p:cNvGraphicFramePr>
          <p:nvPr/>
        </p:nvGraphicFramePr>
        <p:xfrm>
          <a:off x="7831773" y="2557780"/>
          <a:ext cx="2837180" cy="834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r:id="rId5" imgW="1384300" imgH="405765" progId="Equation.DSMT4">
                  <p:embed/>
                </p:oleObj>
              </mc:Choice>
              <mc:Fallback>
                <p:oleObj r:id="rId5" imgW="1384300" imgH="405765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31773" y="2557780"/>
                        <a:ext cx="2837180" cy="834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913063" y="2557780"/>
          <a:ext cx="937260" cy="834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" r:id="rId7" imgW="457200" imgH="405765" progId="Equation.DSMT4">
                  <p:embed/>
                </p:oleObj>
              </mc:Choice>
              <mc:Fallback>
                <p:oleObj r:id="rId7" imgW="457200" imgH="405765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13063" y="2557780"/>
                        <a:ext cx="937260" cy="834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39115" y="818515"/>
            <a:ext cx="1101280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13.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营口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为预防新型冠状病毒交叉感染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某医院将医疗器械置于消毒柜内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通过对水加热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达到设定压强和工作温度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产生高压饱和蒸汽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从而对医疗器械进行消毒处理．某型号的全自动高压消毒柜部分参数如下表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某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次消毒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将满箱温度是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℃</a:t>
            </a:r>
            <a:r>
              <a:rPr lang="zh-CN" sz="2400" b="1">
                <a:ea typeface="宋体" panose="02010600030101010101" pitchFamily="2" charset="-122"/>
              </a:rPr>
              <a:t>的水加热到工作温度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需正常工作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min.[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4.2×10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J/(kg·℃)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1.0×10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  <a:r>
              <a:rPr lang="zh-CN" sz="2400" b="1">
                <a:ea typeface="宋体" panose="02010600030101010101" pitchFamily="2" charset="-122"/>
              </a:rPr>
              <a:t>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消毒一次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水箱中的水吸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收的热量是多少？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消毒一次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消毒柜消耗的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电能是多少？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该消毒柜的电加热效率是多少？　　</a:t>
            </a:r>
            <a:endParaRPr lang="zh-CN" altLang="en-US"/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5415280" y="4104640"/>
          <a:ext cx="5933440" cy="18751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98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21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电源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 220V　50 Hz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额定功率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kW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水箱容积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L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工作温度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℃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额定压强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0.21 MPa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30910" y="1536700"/>
            <a:ext cx="1044194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水的质量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ρ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1.0×10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kg/m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×120×10</a:t>
            </a:r>
            <a:r>
              <a:rPr lang="zh-CN" sz="2400" b="1" baseline="30000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m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120 kg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水吸收的热量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吸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J/(kg·℃)×120 kg×(120 ℃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 ℃)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5.04×10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消耗的电能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W×50×60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消毒柜的电加热效率</a:t>
            </a:r>
            <a:endParaRPr lang="zh-CN" altLang="en-US"/>
          </a:p>
        </p:txBody>
      </p:sp>
      <p:graphicFrame>
        <p:nvGraphicFramePr>
          <p:cNvPr id="2" name="对象 -2147482532"/>
          <p:cNvGraphicFramePr>
            <a:graphicFrameLocks noChangeAspect="1"/>
          </p:cNvGraphicFramePr>
          <p:nvPr/>
        </p:nvGraphicFramePr>
        <p:xfrm>
          <a:off x="4282123" y="3700780"/>
          <a:ext cx="5778500" cy="862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5" r:id="rId3" imgW="2819400" imgH="419100" progId="Equation.DSMT4">
                  <p:embed/>
                </p:oleObj>
              </mc:Choice>
              <mc:Fallback>
                <p:oleObj r:id="rId3" imgW="2819400" imgH="419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82123" y="3700780"/>
                        <a:ext cx="5778500" cy="8623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12775" y="1033780"/>
            <a:ext cx="1102233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枣庄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如图所示是某款电养生壶及其铭牌的部分参数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当养生壶正常工作时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养生壶正常工作的电阻；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若该养生壶的加热效率为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80%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在标准大气压下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将初温是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 ℃</a:t>
            </a:r>
            <a:r>
              <a:rPr lang="zh-CN" sz="2400" b="1">
                <a:ea typeface="宋体" panose="02010600030101010101" pitchFamily="2" charset="-122"/>
              </a:rPr>
              <a:t>的一壶水烧开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需要多长时间；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[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4.2×10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J/(kg·℃)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1.0×10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]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在物理综合实践活动中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小明和小丽同学利用所学习的物理知识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合作测量养生壶的实际功率．电能表上标着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“1 200 r/(kW·h)”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他们把家中的其他用电器都与电源断开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仅让养生壶接入电路中烧水</a:t>
            </a:r>
            <a:r>
              <a:rPr lang="zh-CN" sz="2400" b="1">
                <a:cs typeface="MingLiU_HKSCS" charset="0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min</a:t>
            </a:r>
            <a:r>
              <a:rPr lang="zh-CN" sz="2400" b="1">
                <a:ea typeface="宋体" panose="02010600030101010101" pitchFamily="2" charset="-122"/>
              </a:rPr>
              <a:t>电能表的转盘转了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40 r</a:t>
            </a:r>
            <a:r>
              <a:rPr lang="zh-CN" sz="2400" b="1">
                <a:ea typeface="宋体" panose="02010600030101010101" pitchFamily="2" charset="-122"/>
              </a:rPr>
              <a:t>．求电养生壶的实际功率．</a:t>
            </a:r>
            <a:endParaRPr lang="zh-CN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-2147482417" descr="荔广东物理15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440180" y="2529840"/>
            <a:ext cx="1845945" cy="1845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807845" y="4618990"/>
            <a:ext cx="11106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14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5133340" y="2859405"/>
          <a:ext cx="5350510" cy="1516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47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5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额定电压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 V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频率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Hz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额定功率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1 100 W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容量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L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38150" y="1207135"/>
            <a:ext cx="11200130" cy="4799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由表格中的数据可知：电养生壶的额定电压为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220 V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额定功率为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1 100 W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根据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44 Ω</a:t>
            </a: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(2)1 L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水的质量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ρV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1.0×10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kg/m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×1×10</a:t>
            </a:r>
            <a:r>
              <a:rPr lang="zh-CN" sz="2400" b="1" baseline="30000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m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kg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水吸收热量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吸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cm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J/(kg·℃)×1 kg×(100 ℃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 ℃)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3.696×10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</a:p>
          <a:p>
            <a:pPr indent="0">
              <a:lnSpc>
                <a:spcPct val="150000"/>
              </a:lnSpc>
            </a:pPr>
            <a:endParaRPr lang="zh-CN" altLang="en-US"/>
          </a:p>
          <a:p>
            <a:pPr indent="0">
              <a:lnSpc>
                <a:spcPct val="150000"/>
              </a:lnSpc>
            </a:pPr>
            <a:endParaRPr lang="zh-CN" altLang="en-US"/>
          </a:p>
        </p:txBody>
      </p:sp>
      <p:graphicFrame>
        <p:nvGraphicFramePr>
          <p:cNvPr id="2" name="对象 -2147482530"/>
          <p:cNvGraphicFramePr>
            <a:graphicFrameLocks noChangeAspect="1"/>
          </p:cNvGraphicFramePr>
          <p:nvPr/>
        </p:nvGraphicFramePr>
        <p:xfrm>
          <a:off x="1101090" y="4510405"/>
          <a:ext cx="3879215" cy="941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7" r:id="rId3" imgW="1892300" imgH="457200" progId="Equation.DSMT4">
                  <p:embed/>
                </p:oleObj>
              </mc:Choice>
              <mc:Fallback>
                <p:oleObj r:id="rId3" imgW="1892300" imgH="4572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01090" y="4510405"/>
                        <a:ext cx="3879215" cy="9410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29"/>
          <p:cNvGraphicFramePr>
            <a:graphicFrameLocks noChangeAspect="1"/>
          </p:cNvGraphicFramePr>
          <p:nvPr/>
        </p:nvGraphicFramePr>
        <p:xfrm>
          <a:off x="595313" y="5571173"/>
          <a:ext cx="4009390" cy="915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r:id="rId5" imgW="1955800" imgH="444500" progId="Equation.DSMT4">
                  <p:embed/>
                </p:oleObj>
              </mc:Choice>
              <mc:Fallback>
                <p:oleObj r:id="rId5" imgW="1955800" imgH="4445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5313" y="5571173"/>
                        <a:ext cx="4009390" cy="915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1685608" y="1710690"/>
          <a:ext cx="52070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9" r:id="rId7" imgW="254000" imgH="419100" progId="Equation.DSMT4">
                  <p:embed/>
                </p:oleObj>
              </mc:Choice>
              <mc:Fallback>
                <p:oleObj r:id="rId7" imgW="254000" imgH="4191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85608" y="1710690"/>
                        <a:ext cx="52070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3755708" y="1710690"/>
          <a:ext cx="52070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r:id="rId9" imgW="254000" imgH="419100" progId="Equation.DSMT4">
                  <p:embed/>
                </p:oleObj>
              </mc:Choice>
              <mc:Fallback>
                <p:oleObj r:id="rId9" imgW="254000" imgH="4191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55708" y="1710690"/>
                        <a:ext cx="52070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4743768" y="1799590"/>
          <a:ext cx="119761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r:id="rId11" imgW="584200" imgH="419100" progId="Equation.DSMT4">
                  <p:embed/>
                </p:oleObj>
              </mc:Choice>
              <mc:Fallback>
                <p:oleObj r:id="rId11" imgW="584200" imgH="4191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743768" y="1799590"/>
                        <a:ext cx="119761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86790" y="1721485"/>
            <a:ext cx="1021651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电能表转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 r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消耗的电能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实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kW·h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×3.6×10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时间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min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120 s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实际功率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实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1 000 W</a:t>
            </a:r>
            <a:endParaRPr lang="zh-CN" altLang="en-US"/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5455921" y="1721168"/>
          <a:ext cx="755015" cy="833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r:id="rId3" imgW="368300" imgH="405765" progId="Equation.DSMT4">
                  <p:embed/>
                </p:oleObj>
              </mc:Choice>
              <mc:Fallback>
                <p:oleObj r:id="rId3" imgW="368300" imgH="405765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55921" y="1721168"/>
                        <a:ext cx="755015" cy="8337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7302819" y="1721168"/>
          <a:ext cx="468630" cy="833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8" r:id="rId5" imgW="228600" imgH="405765" progId="Equation.DSMT4">
                  <p:embed/>
                </p:oleObj>
              </mc:Choice>
              <mc:Fallback>
                <p:oleObj r:id="rId5" imgW="228600" imgH="405765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02819" y="1721168"/>
                        <a:ext cx="468630" cy="8337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-2147482527"/>
          <p:cNvGraphicFramePr>
            <a:graphicFrameLocks noChangeAspect="1"/>
          </p:cNvGraphicFramePr>
          <p:nvPr/>
        </p:nvGraphicFramePr>
        <p:xfrm>
          <a:off x="3068320" y="3847783"/>
          <a:ext cx="2108835" cy="861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r:id="rId7" imgW="1028700" imgH="419100" progId="Equation.DSMT4">
                  <p:embed/>
                </p:oleObj>
              </mc:Choice>
              <mc:Fallback>
                <p:oleObj r:id="rId7" imgW="1028700" imgH="419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68320" y="3847783"/>
                        <a:ext cx="2108835" cy="8616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53720" y="972185"/>
            <a:ext cx="11014094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15.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绥化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小泽家有一新型的电热足浴器．其铭牌上的部分信息如下．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求电热足浴器正常工作时的电阻；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用这个足浴器将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kg</a:t>
            </a:r>
            <a:r>
              <a:rPr lang="zh-CN" sz="2400" b="1">
                <a:ea typeface="宋体" panose="02010600030101010101" pitchFamily="2" charset="-122"/>
              </a:rPr>
              <a:t>的水从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℃</a:t>
            </a:r>
            <a:r>
              <a:rPr lang="zh-CN" sz="2400" b="1">
                <a:ea typeface="宋体" panose="02010600030101010101" pitchFamily="2" charset="-122"/>
              </a:rPr>
              <a:t>加热到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40 ℃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求水吸收的热量；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若此足浴器在额定电压下使用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500 s</a:t>
            </a:r>
            <a:r>
              <a:rPr lang="zh-CN" sz="2400" b="1">
                <a:ea typeface="宋体" panose="02010600030101010101" pitchFamily="2" charset="-122"/>
              </a:rPr>
              <a:t>才能将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问中的水从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℃</a:t>
            </a:r>
            <a:r>
              <a:rPr lang="zh-CN" sz="2400" b="1">
                <a:ea typeface="宋体" panose="02010600030101010101" pitchFamily="2" charset="-122"/>
              </a:rPr>
              <a:t>加热到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40 ℃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求这个电热足浴器的加热效率；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计算结果精确到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0.1%)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小泽家安装的电能表如图所示．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某次小泽断开家中的其他用电器</a:t>
            </a:r>
            <a:r>
              <a:rPr lang="zh-CN" sz="2400" b="1">
                <a:cs typeface="MingLiU_HKSCS" charset="0"/>
              </a:rPr>
              <a:t>，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让电热足浴器单独工作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min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内电能表的转盘转过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r</a:t>
            </a:r>
            <a:r>
              <a:rPr lang="zh-CN" sz="2400" b="1">
                <a:cs typeface="MingLiU_HKSCS" charset="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求此时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该足浴器两端的实际电压．</a:t>
            </a:r>
            <a:endParaRPr lang="zh-CN" altLang="en-US"/>
          </a:p>
        </p:txBody>
      </p:sp>
      <p:pic>
        <p:nvPicPr>
          <p:cNvPr id="2" name="图片 -2147482416" descr="荔广东物理155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825490" y="4009390"/>
            <a:ext cx="1716405" cy="172212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8049260" y="4252595"/>
          <a:ext cx="3667125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4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2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额定电压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 V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额定功率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1 210 W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容积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L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128385" y="5975350"/>
            <a:ext cx="11106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15</a:t>
            </a:r>
            <a:r>
              <a:rPr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题图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17245" y="930275"/>
            <a:ext cx="10518140" cy="5492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UI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电热足浴器正常工作时的电阻</a:t>
            </a: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水吸收的热量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吸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cm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J/(kg·℃)×5 kg×(40 ℃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 ℃)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4.2×10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加热时足浴器消耗的电能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1 210 W×500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6.05×10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电热足浴器的加热效率</a:t>
            </a:r>
          </a:p>
          <a:p>
            <a:pPr indent="0">
              <a:lnSpc>
                <a:spcPct val="150000"/>
              </a:lnSpc>
            </a:pP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3782061" y="929958"/>
          <a:ext cx="390525" cy="833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1" r:id="rId3" imgW="190500" imgH="405765" progId="Equation.DSMT4">
                  <p:embed/>
                </p:oleObj>
              </mc:Choice>
              <mc:Fallback>
                <p:oleObj r:id="rId3" imgW="190500" imgH="405765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82061" y="929958"/>
                        <a:ext cx="390525" cy="8337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-2147482525"/>
          <p:cNvGraphicFramePr>
            <a:graphicFrameLocks noChangeAspect="1"/>
          </p:cNvGraphicFramePr>
          <p:nvPr/>
        </p:nvGraphicFramePr>
        <p:xfrm>
          <a:off x="1212215" y="1570355"/>
          <a:ext cx="3254375" cy="9918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" r:id="rId5" imgW="1587500" imgH="482600" progId="Equation.DSMT4">
                  <p:embed/>
                </p:oleObj>
              </mc:Choice>
              <mc:Fallback>
                <p:oleObj r:id="rId5" imgW="1587500" imgH="4826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12215" y="1570355"/>
                        <a:ext cx="3254375" cy="9918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-2147482524"/>
          <p:cNvGraphicFramePr>
            <a:graphicFrameLocks noChangeAspect="1"/>
          </p:cNvGraphicFramePr>
          <p:nvPr/>
        </p:nvGraphicFramePr>
        <p:xfrm>
          <a:off x="893128" y="5481955"/>
          <a:ext cx="5986780" cy="941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r:id="rId7" imgW="2920365" imgH="457200" progId="Equation.DSMT4">
                  <p:embed/>
                </p:oleObj>
              </mc:Choice>
              <mc:Fallback>
                <p:oleObj r:id="rId7" imgW="2920365" imgH="4572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93128" y="5481955"/>
                        <a:ext cx="5986780" cy="9410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36295" y="1249045"/>
            <a:ext cx="10518140" cy="4799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足浴器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min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消耗的电能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  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×1 kW·h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kW·h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6×10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J</a:t>
            </a:r>
          </a:p>
          <a:p>
            <a:pPr indent="0">
              <a:lnSpc>
                <a:spcPct val="150000"/>
              </a:lnSpc>
            </a:pPr>
            <a:endParaRPr lang="en-US" sz="12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min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 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60 s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足浴器的实际功率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实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         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1 000 W</a:t>
            </a:r>
          </a:p>
          <a:p>
            <a:pPr indent="0">
              <a:lnSpc>
                <a:spcPct val="150000"/>
              </a:lnSpc>
            </a:pP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1050" b="0">
                <a:latin typeface="宋体" panose="02010600030101010101" pitchFamily="2" charset="-122"/>
              </a:rPr>
              <a:t>     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得</a:t>
            </a:r>
            <a:r>
              <a:rPr lang="zh-CN" sz="2400" b="1">
                <a:solidFill>
                  <a:srgbClr val="FF0000"/>
                </a:solidFill>
                <a:cs typeface="MingLiU_HKSCS" charset="0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足浴器两端的实际电压</a:t>
            </a:r>
            <a:endParaRPr lang="en-US" sz="2400" b="1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实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                                     ＝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200 V</a:t>
            </a:r>
            <a:endParaRPr lang="zh-CN" altLang="en-US"/>
          </a:p>
        </p:txBody>
      </p:sp>
      <p:graphicFrame>
        <p:nvGraphicFramePr>
          <p:cNvPr id="2" name="对象 -2147482523"/>
          <p:cNvGraphicFramePr>
            <a:graphicFrameLocks noChangeAspect="1"/>
          </p:cNvGraphicFramePr>
          <p:nvPr/>
        </p:nvGraphicFramePr>
        <p:xfrm>
          <a:off x="1600835" y="1842770"/>
          <a:ext cx="912495" cy="835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r:id="rId3" imgW="444500" imgH="405765" progId="Equation.DSMT4">
                  <p:embed/>
                </p:oleObj>
              </mc:Choice>
              <mc:Fallback>
                <p:oleObj r:id="rId3" imgW="444500" imgH="4057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0835" y="1842770"/>
                        <a:ext cx="912495" cy="8356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056063" y="1842770"/>
          <a:ext cx="443230" cy="835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r:id="rId5" imgW="215900" imgH="405765" progId="Equation.DSMT4">
                  <p:embed/>
                </p:oleObj>
              </mc:Choice>
              <mc:Fallback>
                <p:oleObj r:id="rId5" imgW="215900" imgH="405765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56063" y="1842770"/>
                        <a:ext cx="443230" cy="8356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1796098" y="4669155"/>
          <a:ext cx="520700" cy="861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r:id="rId7" imgW="254000" imgH="419100" progId="Equation.DSMT4">
                  <p:embed/>
                </p:oleObj>
              </mc:Choice>
              <mc:Fallback>
                <p:oleObj r:id="rId7" imgW="254000" imgH="419100" progId="Equation.DSMT4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96098" y="4669155"/>
                        <a:ext cx="520700" cy="861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-2147482521"/>
          <p:cNvGraphicFramePr>
            <a:graphicFrameLocks noChangeAspect="1"/>
          </p:cNvGraphicFramePr>
          <p:nvPr/>
        </p:nvGraphicFramePr>
        <p:xfrm>
          <a:off x="1600835" y="3645853"/>
          <a:ext cx="1900555" cy="940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r:id="rId9" imgW="927100" imgH="457200" progId="Equation.DSMT4">
                  <p:embed/>
                </p:oleObj>
              </mc:Choice>
              <mc:Fallback>
                <p:oleObj r:id="rId9" imgW="927100" imgH="457200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00835" y="3645853"/>
                        <a:ext cx="1900555" cy="940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1796098" y="5530215"/>
          <a:ext cx="2967990" cy="575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r:id="rId11" imgW="1447800" imgH="279400" progId="Equation.DSMT4">
                  <p:embed/>
                </p:oleObj>
              </mc:Choice>
              <mc:Fallback>
                <p:oleObj r:id="rId11" imgW="1447800" imgH="279400" progId="Equation.DSMT4">
                  <p:embed/>
                  <p:pic>
                    <p:nvPicPr>
                      <p:cNvPr id="0" name="图片 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796098" y="5530215"/>
                        <a:ext cx="2967990" cy="575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b6a8055-eab7-4b56-8c41-f014aa81cb96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e191f53-c0d7-44c6-be73-e490eb4ac8a4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d7c3f14-0d46-49cd-94e8-e0e4949c580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e49c482-8ea9-4ee8-9e22-e711b860ab38}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3916</Words>
  <Application>Microsoft Office PowerPoint</Application>
  <PresentationFormat>自定义</PresentationFormat>
  <Paragraphs>281</Paragraphs>
  <Slides>43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2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1_默认设计模板</vt:lpstr>
      <vt:lpstr>MathType 6.0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210</cp:revision>
  <dcterms:created xsi:type="dcterms:W3CDTF">2019-08-11T08:37:00Z</dcterms:created>
  <dcterms:modified xsi:type="dcterms:W3CDTF">2020-11-14T01:45:15Z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2052-11.1.0.10116</vt:lpwstr>
  </property>
</Properties>
</file>