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9A7D448-7232-9112-F541-83ABD3F9C9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F621E40-6FC0-4471-11FF-01BFE219F3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266DA77-B14C-008A-A132-26F4A6C59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DEB0-6EAA-4F06-A0FF-A5DC351D429C}" type="datetimeFigureOut">
              <a:rPr lang="zh-CN" altLang="en-US" smtClean="0"/>
              <a:t>2022/6/16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B076AF-D90C-5F2C-AB57-E59CE6755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2EB758A-149E-46B5-9017-1B840B41F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538BC-AF9F-47C8-87A2-2C6AA61EC6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224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98AADD0-EA50-E710-BA84-B52442FB6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AA63711-4184-80E8-C818-085240754E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ADD35AC-46E4-BD24-2932-BB5C77493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DEB0-6EAA-4F06-A0FF-A5DC351D429C}" type="datetimeFigureOut">
              <a:rPr lang="zh-CN" altLang="en-US" smtClean="0"/>
              <a:t>2022/6/16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519A119-0DC3-5E17-E642-A58DBA1D2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2968AC7-0BA0-5F1C-9AC3-B4249BA22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538BC-AF9F-47C8-87A2-2C6AA61EC6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826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E7EF0F-B87E-410B-0874-5D37C6EB5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D1FC347-842A-97E3-3C27-4F9D3A2D5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7835B59-D9F5-77DD-3870-FC5374C4D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DEB0-6EAA-4F06-A0FF-A5DC351D429C}" type="datetimeFigureOut">
              <a:rPr lang="zh-CN" altLang="en-US" smtClean="0"/>
              <a:t>2022/6/16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44C7820-D044-4187-3956-73C358D10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0762F11-4DE6-16B9-59B2-A06875BDF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538BC-AF9F-47C8-87A2-2C6AA61EC6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509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55A423-E31F-1E0B-FC1E-20263C33C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9B4E5BD-42BE-B6E3-F5A1-878BBF249F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994E08F-41A9-25D2-CA42-42AB9A5BF4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527BE8F-FF55-EDDF-13A3-E2417983B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DEB0-6EAA-4F06-A0FF-A5DC351D429C}" type="datetimeFigureOut">
              <a:rPr lang="zh-CN" altLang="en-US" smtClean="0"/>
              <a:t>2022/6/16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1C945B0-4B4A-CA38-86B6-EF03AAE59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5526D5D-B476-F0C9-EC31-5D79FD413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538BC-AF9F-47C8-87A2-2C6AA61EC6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6818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EA76D0-7E42-4111-5B01-1B81533A1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A673A8F-9C40-0BB4-27FA-052AA7645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C84A712-19BE-38A0-4E88-95870E6FB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F55003B-605B-7403-3A76-B147C11324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C263413-2A2B-6CFC-6289-576856BA52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E01409A-30A1-CB5D-D108-C7DDD1201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DEB0-6EAA-4F06-A0FF-A5DC351D429C}" type="datetimeFigureOut">
              <a:rPr lang="zh-CN" altLang="en-US" smtClean="0"/>
              <a:t>2022/6/16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6076174-D218-AC49-BB35-F9459E2CC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337AA75-4F8C-1924-A4CF-1BB6234BF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538BC-AF9F-47C8-87A2-2C6AA61EC6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960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C566D5-381B-C0CA-CCD4-2BB80F7D4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5AC9F01-151D-8B4D-336F-B29D67E1C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DEB0-6EAA-4F06-A0FF-A5DC351D429C}" type="datetimeFigureOut">
              <a:rPr lang="zh-CN" altLang="en-US" smtClean="0"/>
              <a:t>2022/6/16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2C252BF-548F-3F2C-985C-6DEDFFC80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7ECE44B-AB6D-688E-5532-52C90767C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538BC-AF9F-47C8-87A2-2C6AA61EC6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180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43AB5CE-6E3F-195B-D019-85092A21E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DEB0-6EAA-4F06-A0FF-A5DC351D429C}" type="datetimeFigureOut">
              <a:rPr lang="zh-CN" altLang="en-US" smtClean="0"/>
              <a:t>2022/6/16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E51A982-BD13-2416-25A6-4B835092B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0AEF593-76A5-947D-E23C-293AC1E48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538BC-AF9F-47C8-87A2-2C6AA61EC6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34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69CE519-1A5C-E739-C72B-034D9976D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1E68C34-6BD5-E088-D0E7-985153427D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9395BCF-06B7-ADED-9A85-D0991DB076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A23839E-F373-FED0-EC42-3C961A6DD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DEB0-6EAA-4F06-A0FF-A5DC351D429C}" type="datetimeFigureOut">
              <a:rPr lang="zh-CN" altLang="en-US" smtClean="0"/>
              <a:t>2022/6/16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1E8E71A-1DE9-3D62-56D7-025BDB044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930B745-D14B-B15D-1DBB-C3A8E8610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538BC-AF9F-47C8-87A2-2C6AA61EC6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91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A97A976-6FBE-F5AC-02D7-D6E4F2D6C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44DFA06-2AB8-463F-A57D-A7B967A6E7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C0283D7-7E74-9B2C-B348-C5CF7B32D3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AAA14F7-4CD6-4B53-B217-FA30CD1D0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DEB0-6EAA-4F06-A0FF-A5DC351D429C}" type="datetimeFigureOut">
              <a:rPr lang="zh-CN" altLang="en-US" smtClean="0"/>
              <a:t>2022/6/16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A39D82B-9C9D-99D6-DD1E-10D4DC4ED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19327B1-0442-5368-E04E-07AF286EF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538BC-AF9F-47C8-87A2-2C6AA61EC6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3950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353440-B847-6CB2-20BA-08328F21F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F647F91-5019-3A31-F943-E73D6106B1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2F1D357-6BD3-544F-010D-B36369FB8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DEB0-6EAA-4F06-A0FF-A5DC351D429C}" type="datetimeFigureOut">
              <a:rPr lang="zh-CN" altLang="en-US" smtClean="0"/>
              <a:t>2022/6/16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3EBD0BD-85E0-0FED-4F60-D0F0D74D4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6C808F7-134A-742D-567C-2E3634EFC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538BC-AF9F-47C8-87A2-2C6AA61EC6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350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6C2CD57-5AC1-1DA6-7D8D-0AD4CE45E9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2132CBB-4857-B0D9-EBC8-D9B3102DF1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2542385-E38A-6C2A-0227-87E2E6B59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DEB0-6EAA-4F06-A0FF-A5DC351D429C}" type="datetimeFigureOut">
              <a:rPr lang="zh-CN" altLang="en-US" smtClean="0"/>
              <a:t>2022/6/16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35142B1-57C6-10F9-56DE-86D3724B4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CE9CF0F-E42A-993A-68CF-1B6D23A8A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538BC-AF9F-47C8-87A2-2C6AA61EC6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615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C7EFBBE-5D2E-B5E2-7593-10B20E75B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0F03C1C-4181-6D77-22F3-5DCA680F99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B7A915-6BA0-CC61-1579-DB60264DB7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0DEB0-6EAA-4F06-A0FF-A5DC351D429C}" type="datetimeFigureOut">
              <a:rPr lang="zh-CN" altLang="en-US" smtClean="0"/>
              <a:t>2022/6/16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DE10266-8FFB-15B4-12F5-684266189E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C4C6A3E-081D-C4BE-664D-5F66E02B4A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538BC-AF9F-47C8-87A2-2C6AA61EC6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235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2065A11-747D-07E6-64DA-0C731748D3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47E343D-83E5-359E-D0D6-3D8B8F9C6B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886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622A2E43-A3B3-904F-1156-F6868998A6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07" y="1569660"/>
            <a:ext cx="2745805" cy="1920542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0A1C311A-D26E-62D6-220F-F16441160B7C}"/>
              </a:ext>
            </a:extLst>
          </p:cNvPr>
          <p:cNvSpPr txBox="1"/>
          <p:nvPr/>
        </p:nvSpPr>
        <p:spPr>
          <a:xfrm>
            <a:off x="1398" y="0"/>
            <a:ext cx="1219060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．如图所示，一质点在恒力作用下做曲线运动，从 点运动到 点的过程中，质点的速度方向恰好改变了 ，则</a:t>
            </a: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．质点在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M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点受到的合力方向水平向右  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．质点在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N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点受到的合力方向竖直向下</a:t>
            </a: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．质点从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M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点到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N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点的轨迹是一段圆弧  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．质点从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M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点到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N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点做匀变速曲线运动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3EE138E-2892-F697-82D0-988FC8B3F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636" y="1858418"/>
            <a:ext cx="1958261" cy="2733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id="{E7E5C175-FCFB-4FA5-3881-7DAC85B49522}"/>
              </a:ext>
            </a:extLst>
          </p:cNvPr>
          <p:cNvGrpSpPr/>
          <p:nvPr/>
        </p:nvGrpSpPr>
        <p:grpSpPr>
          <a:xfrm>
            <a:off x="8397381" y="2671686"/>
            <a:ext cx="562061" cy="826740"/>
            <a:chOff x="8397381" y="2671686"/>
            <a:chExt cx="562061" cy="826740"/>
          </a:xfrm>
        </p:grpSpPr>
        <p:cxnSp>
          <p:nvCxnSpPr>
            <p:cNvPr id="8" name="直接箭头连接符 7">
              <a:extLst>
                <a:ext uri="{FF2B5EF4-FFF2-40B4-BE49-F238E27FC236}">
                  <a16:creationId xmlns:a16="http://schemas.microsoft.com/office/drawing/2014/main" id="{BDE2822A-6150-79EA-0EE4-30634D2B7CDD}"/>
                </a:ext>
              </a:extLst>
            </p:cNvPr>
            <p:cNvCxnSpPr>
              <a:cxnSpLocks/>
            </p:cNvCxnSpPr>
            <p:nvPr/>
          </p:nvCxnSpPr>
          <p:spPr>
            <a:xfrm>
              <a:off x="8959442" y="2671686"/>
              <a:ext cx="0" cy="60840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CA6193A5-1E94-D374-75CB-2A3F6EE3E680}"/>
                </a:ext>
              </a:extLst>
            </p:cNvPr>
            <p:cNvSpPr txBox="1"/>
            <p:nvPr/>
          </p:nvSpPr>
          <p:spPr>
            <a:xfrm>
              <a:off x="8397381" y="3129094"/>
              <a:ext cx="4949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文本框 11">
            <a:extLst>
              <a:ext uri="{FF2B5EF4-FFF2-40B4-BE49-F238E27FC236}">
                <a16:creationId xmlns:a16="http://schemas.microsoft.com/office/drawing/2014/main" id="{6BA55671-431C-C565-9E0D-0B4B434E2112}"/>
              </a:ext>
            </a:extLst>
          </p:cNvPr>
          <p:cNvSpPr txBox="1"/>
          <p:nvPr/>
        </p:nvSpPr>
        <p:spPr>
          <a:xfrm>
            <a:off x="7799293" y="4805082"/>
            <a:ext cx="3693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恒力作用下的曲线运动，速度与合外力不共线！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327DDCBF-7D8C-860A-7C70-895CBFB4985A}"/>
              </a:ext>
            </a:extLst>
          </p:cNvPr>
          <p:cNvGrpSpPr/>
          <p:nvPr/>
        </p:nvGrpSpPr>
        <p:grpSpPr>
          <a:xfrm>
            <a:off x="519953" y="2954654"/>
            <a:ext cx="1124206" cy="369332"/>
            <a:chOff x="6312553" y="2487020"/>
            <a:chExt cx="1124206" cy="369332"/>
          </a:xfrm>
        </p:grpSpPr>
        <p:cxnSp>
          <p:nvCxnSpPr>
            <p:cNvPr id="15" name="直接箭头连接符 14">
              <a:extLst>
                <a:ext uri="{FF2B5EF4-FFF2-40B4-BE49-F238E27FC236}">
                  <a16:creationId xmlns:a16="http://schemas.microsoft.com/office/drawing/2014/main" id="{59342D2F-50FE-1718-BBF1-761C9E1FF511}"/>
                </a:ext>
              </a:extLst>
            </p:cNvPr>
            <p:cNvCxnSpPr>
              <a:cxnSpLocks/>
            </p:cNvCxnSpPr>
            <p:nvPr/>
          </p:nvCxnSpPr>
          <p:spPr>
            <a:xfrm>
              <a:off x="6312553" y="2846126"/>
              <a:ext cx="654423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B3658C98-AB26-7D65-FFE4-E04CFCD61360}"/>
                </a:ext>
              </a:extLst>
            </p:cNvPr>
            <p:cNvSpPr txBox="1"/>
            <p:nvPr/>
          </p:nvSpPr>
          <p:spPr>
            <a:xfrm>
              <a:off x="6941809" y="2487020"/>
              <a:ext cx="4949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zh-CN" i="1" baseline="-25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zh-CN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F473F027-581D-0857-E31F-428FF8E8FF87}"/>
              </a:ext>
            </a:extLst>
          </p:cNvPr>
          <p:cNvCxnSpPr/>
          <p:nvPr/>
        </p:nvCxnSpPr>
        <p:spPr>
          <a:xfrm>
            <a:off x="519953" y="2314711"/>
            <a:ext cx="0" cy="1930768"/>
          </a:xfrm>
          <a:prstGeom prst="line">
            <a:avLst/>
          </a:prstGeom>
          <a:ln w="381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5894393F-F471-0240-6782-5DC4BA7ED6F4}"/>
              </a:ext>
            </a:extLst>
          </p:cNvPr>
          <p:cNvCxnSpPr>
            <a:cxnSpLocks/>
          </p:cNvCxnSpPr>
          <p:nvPr/>
        </p:nvCxnSpPr>
        <p:spPr>
          <a:xfrm>
            <a:off x="268542" y="3313760"/>
            <a:ext cx="2001255" cy="0"/>
          </a:xfrm>
          <a:prstGeom prst="line">
            <a:avLst/>
          </a:prstGeom>
          <a:ln w="381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>
            <a:extLst>
              <a:ext uri="{FF2B5EF4-FFF2-40B4-BE49-F238E27FC236}">
                <a16:creationId xmlns:a16="http://schemas.microsoft.com/office/drawing/2014/main" id="{846D6F11-C828-5730-542B-56D011CBA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939" y="2040790"/>
            <a:ext cx="3715243" cy="2176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" name="组合 26">
            <a:extLst>
              <a:ext uri="{FF2B5EF4-FFF2-40B4-BE49-F238E27FC236}">
                <a16:creationId xmlns:a16="http://schemas.microsoft.com/office/drawing/2014/main" id="{A15D8F7A-FC90-63E8-C11A-6BF28AF97698}"/>
              </a:ext>
            </a:extLst>
          </p:cNvPr>
          <p:cNvGrpSpPr/>
          <p:nvPr/>
        </p:nvGrpSpPr>
        <p:grpSpPr>
          <a:xfrm>
            <a:off x="4891106" y="2944428"/>
            <a:ext cx="1124206" cy="369332"/>
            <a:chOff x="6312553" y="2487020"/>
            <a:chExt cx="1124206" cy="369332"/>
          </a:xfrm>
        </p:grpSpPr>
        <p:cxnSp>
          <p:nvCxnSpPr>
            <p:cNvPr id="28" name="直接箭头连接符 27">
              <a:extLst>
                <a:ext uri="{FF2B5EF4-FFF2-40B4-BE49-F238E27FC236}">
                  <a16:creationId xmlns:a16="http://schemas.microsoft.com/office/drawing/2014/main" id="{5CE592FE-679F-F2BA-32CC-6C504EDC1874}"/>
                </a:ext>
              </a:extLst>
            </p:cNvPr>
            <p:cNvCxnSpPr>
              <a:cxnSpLocks/>
            </p:cNvCxnSpPr>
            <p:nvPr/>
          </p:nvCxnSpPr>
          <p:spPr>
            <a:xfrm>
              <a:off x="6312553" y="2846126"/>
              <a:ext cx="654423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76948B6A-17EA-DA70-4042-36A67A545542}"/>
                </a:ext>
              </a:extLst>
            </p:cNvPr>
            <p:cNvSpPr txBox="1"/>
            <p:nvPr/>
          </p:nvSpPr>
          <p:spPr>
            <a:xfrm>
              <a:off x="6941809" y="2487020"/>
              <a:ext cx="4949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zh-CN" i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0x</a:t>
              </a:r>
              <a:endParaRPr lang="zh-CN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1ADC4958-DC14-B127-0ADA-0A55FF2DC5BD}"/>
              </a:ext>
            </a:extLst>
          </p:cNvPr>
          <p:cNvGrpSpPr/>
          <p:nvPr/>
        </p:nvGrpSpPr>
        <p:grpSpPr>
          <a:xfrm>
            <a:off x="4915533" y="3338023"/>
            <a:ext cx="494950" cy="805974"/>
            <a:chOff x="8959442" y="2671686"/>
            <a:chExt cx="494950" cy="805974"/>
          </a:xfrm>
        </p:grpSpPr>
        <p:cxnSp>
          <p:nvCxnSpPr>
            <p:cNvPr id="31" name="直接箭头连接符 30">
              <a:extLst>
                <a:ext uri="{FF2B5EF4-FFF2-40B4-BE49-F238E27FC236}">
                  <a16:creationId xmlns:a16="http://schemas.microsoft.com/office/drawing/2014/main" id="{FEF43643-7675-62C3-4476-9DC49D0AE6DE}"/>
                </a:ext>
              </a:extLst>
            </p:cNvPr>
            <p:cNvCxnSpPr>
              <a:cxnSpLocks/>
            </p:cNvCxnSpPr>
            <p:nvPr/>
          </p:nvCxnSpPr>
          <p:spPr>
            <a:xfrm>
              <a:off x="8959442" y="2671686"/>
              <a:ext cx="0" cy="60840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84AC391D-86B5-7B66-2FDA-AB38183867D1}"/>
                </a:ext>
              </a:extLst>
            </p:cNvPr>
            <p:cNvSpPr txBox="1"/>
            <p:nvPr/>
          </p:nvSpPr>
          <p:spPr>
            <a:xfrm>
              <a:off x="8959442" y="3108328"/>
              <a:ext cx="4949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6995FF93-B5D7-170B-4A36-AA9F3769DBFF}"/>
              </a:ext>
            </a:extLst>
          </p:cNvPr>
          <p:cNvGrpSpPr/>
          <p:nvPr/>
        </p:nvGrpSpPr>
        <p:grpSpPr>
          <a:xfrm>
            <a:off x="4814038" y="2975890"/>
            <a:ext cx="1201271" cy="1250519"/>
            <a:chOff x="4814038" y="2975890"/>
            <a:chExt cx="1201271" cy="1250519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2FD2D319-9B0A-8A81-E85B-62A435D54AB7}"/>
                </a:ext>
              </a:extLst>
            </p:cNvPr>
            <p:cNvSpPr/>
            <p:nvPr/>
          </p:nvSpPr>
          <p:spPr>
            <a:xfrm>
              <a:off x="5410483" y="2975890"/>
              <a:ext cx="604826" cy="45310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id="{96FFB580-3AE7-0DF9-32C5-34C3189762AF}"/>
                </a:ext>
              </a:extLst>
            </p:cNvPr>
            <p:cNvSpPr/>
            <p:nvPr/>
          </p:nvSpPr>
          <p:spPr>
            <a:xfrm>
              <a:off x="4814038" y="3773303"/>
              <a:ext cx="604826" cy="45310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3" name="直接箭头连接符 32">
              <a:extLst>
                <a:ext uri="{FF2B5EF4-FFF2-40B4-BE49-F238E27FC236}">
                  <a16:creationId xmlns:a16="http://schemas.microsoft.com/office/drawing/2014/main" id="{A4B8A814-E4EA-C279-8A3C-0BFFEAB1BA7C}"/>
                </a:ext>
              </a:extLst>
            </p:cNvPr>
            <p:cNvCxnSpPr>
              <a:stCxn id="25" idx="2"/>
              <a:endCxn id="34" idx="3"/>
            </p:cNvCxnSpPr>
            <p:nvPr/>
          </p:nvCxnSpPr>
          <p:spPr>
            <a:xfrm flipH="1">
              <a:off x="5418864" y="3428996"/>
              <a:ext cx="294032" cy="57086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标注: 线形 35">
            <a:extLst>
              <a:ext uri="{FF2B5EF4-FFF2-40B4-BE49-F238E27FC236}">
                <a16:creationId xmlns:a16="http://schemas.microsoft.com/office/drawing/2014/main" id="{8B0E311B-D90A-243F-9CC7-27AFF10BD83F}"/>
              </a:ext>
            </a:extLst>
          </p:cNvPr>
          <p:cNvSpPr/>
          <p:nvPr/>
        </p:nvSpPr>
        <p:spPr>
          <a:xfrm>
            <a:off x="5074024" y="4374776"/>
            <a:ext cx="2142564" cy="777721"/>
          </a:xfrm>
          <a:prstGeom prst="borderCallout1">
            <a:avLst>
              <a:gd name="adj1" fmla="val 3765"/>
              <a:gd name="adj2" fmla="val 51531"/>
              <a:gd name="adj3" fmla="val -82305"/>
              <a:gd name="adj4" fmla="val 245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告诉一个就能确定另外一个</a:t>
            </a:r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8C48F1B2-6354-3E6E-42F7-BE937D855401}"/>
              </a:ext>
            </a:extLst>
          </p:cNvPr>
          <p:cNvGrpSpPr/>
          <p:nvPr/>
        </p:nvGrpSpPr>
        <p:grpSpPr>
          <a:xfrm>
            <a:off x="4509891" y="1112067"/>
            <a:ext cx="2862148" cy="1628258"/>
            <a:chOff x="4509891" y="1112067"/>
            <a:chExt cx="2862148" cy="1628258"/>
          </a:xfrm>
        </p:grpSpPr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DF2D07B4-6B21-E5D3-E50C-7449A62FCEA3}"/>
                </a:ext>
              </a:extLst>
            </p:cNvPr>
            <p:cNvSpPr/>
            <p:nvPr/>
          </p:nvSpPr>
          <p:spPr>
            <a:xfrm>
              <a:off x="4509891" y="1112067"/>
              <a:ext cx="604826" cy="45310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标注: 线形 39">
              <a:extLst>
                <a:ext uri="{FF2B5EF4-FFF2-40B4-BE49-F238E27FC236}">
                  <a16:creationId xmlns:a16="http://schemas.microsoft.com/office/drawing/2014/main" id="{A9EA8D91-5279-F454-2269-FE9E2ADFCD7C}"/>
                </a:ext>
              </a:extLst>
            </p:cNvPr>
            <p:cNvSpPr/>
            <p:nvPr/>
          </p:nvSpPr>
          <p:spPr>
            <a:xfrm>
              <a:off x="4626235" y="1962604"/>
              <a:ext cx="2745804" cy="777721"/>
            </a:xfrm>
            <a:prstGeom prst="borderCallout1">
              <a:avLst>
                <a:gd name="adj1" fmla="val 3765"/>
                <a:gd name="adj2" fmla="val 51531"/>
                <a:gd name="adj3" fmla="val -78847"/>
                <a:gd name="adj4" fmla="val 1801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匀圆的合力不变大小，变方向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5885FA96-4CFB-223E-C52A-126558B6608A}"/>
              </a:ext>
            </a:extLst>
          </p:cNvPr>
          <p:cNvGrpSpPr/>
          <p:nvPr/>
        </p:nvGrpSpPr>
        <p:grpSpPr>
          <a:xfrm>
            <a:off x="8345610" y="1112067"/>
            <a:ext cx="3147136" cy="1202644"/>
            <a:chOff x="4509891" y="1112067"/>
            <a:chExt cx="3147136" cy="1202644"/>
          </a:xfrm>
        </p:grpSpPr>
        <p:sp>
          <p:nvSpPr>
            <p:cNvPr id="43" name="矩形 42">
              <a:extLst>
                <a:ext uri="{FF2B5EF4-FFF2-40B4-BE49-F238E27FC236}">
                  <a16:creationId xmlns:a16="http://schemas.microsoft.com/office/drawing/2014/main" id="{1FC03038-81D1-AF95-F6EA-29A7413DF717}"/>
                </a:ext>
              </a:extLst>
            </p:cNvPr>
            <p:cNvSpPr/>
            <p:nvPr/>
          </p:nvSpPr>
          <p:spPr>
            <a:xfrm>
              <a:off x="4509891" y="1112067"/>
              <a:ext cx="604826" cy="45310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标注: 线形 43">
              <a:extLst>
                <a:ext uri="{FF2B5EF4-FFF2-40B4-BE49-F238E27FC236}">
                  <a16:creationId xmlns:a16="http://schemas.microsoft.com/office/drawing/2014/main" id="{60B59932-00F7-3D57-45C8-520892CF1AC3}"/>
                </a:ext>
              </a:extLst>
            </p:cNvPr>
            <p:cNvSpPr/>
            <p:nvPr/>
          </p:nvSpPr>
          <p:spPr>
            <a:xfrm>
              <a:off x="4626234" y="1962604"/>
              <a:ext cx="3030793" cy="352107"/>
            </a:xfrm>
            <a:prstGeom prst="borderCallout1">
              <a:avLst>
                <a:gd name="adj1" fmla="val 3765"/>
                <a:gd name="adj2" fmla="val 51531"/>
                <a:gd name="adj3" fmla="val -145044"/>
                <a:gd name="adj4" fmla="val 1505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合外力恒定就是匀变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9546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E1C72DBD-60E0-7578-12C7-F237107F02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180" y="2171699"/>
            <a:ext cx="3728291" cy="2002112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CB1C3205-FF57-EC4D-920F-0EB7E8053B93}"/>
              </a:ext>
            </a:extLst>
          </p:cNvPr>
          <p:cNvSpPr txBox="1"/>
          <p:nvPr/>
        </p:nvSpPr>
        <p:spPr>
          <a:xfrm>
            <a:off x="0" y="0"/>
            <a:ext cx="12192000" cy="2047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>
              <a:lnSpc>
                <a:spcPct val="115000"/>
              </a:lnSpc>
              <a:spcAft>
                <a:spcPts val="1000"/>
              </a:spcAft>
            </a:pP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多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．一个质量为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2.5kg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的质点在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平面上运动，在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方向的速度图像和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方向的位移图像分别如图甲、乙所示，下列说法正确的是（　　）</a:t>
            </a:r>
          </a:p>
          <a:p>
            <a:pPr algn="l" fontAlgn="ctr">
              <a:lnSpc>
                <a:spcPct val="115000"/>
              </a:lnSpc>
              <a:spcAft>
                <a:spcPts val="1000"/>
              </a:spcAft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．质点所受合外力大小为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2.5N    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．质点的初速度大小为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4m/s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 fontAlgn="ctr">
              <a:lnSpc>
                <a:spcPct val="115000"/>
              </a:lnSpc>
              <a:spcAft>
                <a:spcPts val="1000"/>
              </a:spcAft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．质点做匀变速曲线运动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D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．质点初速度的方向与合外力的方向间的夹角为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45°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B1981328-7659-1A4A-EFFB-BBEAFA5B8487}"/>
              </a:ext>
            </a:extLst>
          </p:cNvPr>
          <p:cNvGrpSpPr/>
          <p:nvPr/>
        </p:nvGrpSpPr>
        <p:grpSpPr>
          <a:xfrm>
            <a:off x="6221726" y="4285129"/>
            <a:ext cx="3639451" cy="1873009"/>
            <a:chOff x="6221726" y="4285129"/>
            <a:chExt cx="3639451" cy="1873009"/>
          </a:xfrm>
        </p:grpSpPr>
        <p:cxnSp>
          <p:nvCxnSpPr>
            <p:cNvPr id="8" name="直接箭头连接符 7">
              <a:extLst>
                <a:ext uri="{FF2B5EF4-FFF2-40B4-BE49-F238E27FC236}">
                  <a16:creationId xmlns:a16="http://schemas.microsoft.com/office/drawing/2014/main" id="{1BCDE6EA-D21C-1309-D59C-25CF7E5C5AAF}"/>
                </a:ext>
              </a:extLst>
            </p:cNvPr>
            <p:cNvCxnSpPr/>
            <p:nvPr/>
          </p:nvCxnSpPr>
          <p:spPr>
            <a:xfrm>
              <a:off x="6454588" y="4715435"/>
              <a:ext cx="3030071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箭头连接符 8">
              <a:extLst>
                <a:ext uri="{FF2B5EF4-FFF2-40B4-BE49-F238E27FC236}">
                  <a16:creationId xmlns:a16="http://schemas.microsoft.com/office/drawing/2014/main" id="{43653473-B837-4B36-5EF0-7BDD58F560E4}"/>
                </a:ext>
              </a:extLst>
            </p:cNvPr>
            <p:cNvCxnSpPr>
              <a:cxnSpLocks/>
            </p:cNvCxnSpPr>
            <p:nvPr/>
          </p:nvCxnSpPr>
          <p:spPr>
            <a:xfrm>
              <a:off x="6615955" y="4285129"/>
              <a:ext cx="0" cy="177501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64942303-5AD5-8F49-0F2B-4DFC4EFE2D27}"/>
                </a:ext>
              </a:extLst>
            </p:cNvPr>
            <p:cNvSpPr txBox="1"/>
            <p:nvPr/>
          </p:nvSpPr>
          <p:spPr>
            <a:xfrm>
              <a:off x="9484659" y="4579428"/>
              <a:ext cx="3765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x</a:t>
              </a:r>
              <a:endParaRPr lang="zh-CN" altLang="en-US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56E297C6-6F3D-4AD0-C766-E9EE1ED437A7}"/>
                </a:ext>
              </a:extLst>
            </p:cNvPr>
            <p:cNvSpPr txBox="1"/>
            <p:nvPr/>
          </p:nvSpPr>
          <p:spPr>
            <a:xfrm>
              <a:off x="6221726" y="5696473"/>
              <a:ext cx="3765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y</a:t>
              </a:r>
              <a:endParaRPr lang="zh-CN" altLang="en-US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文本框 15">
            <a:extLst>
              <a:ext uri="{FF2B5EF4-FFF2-40B4-BE49-F238E27FC236}">
                <a16:creationId xmlns:a16="http://schemas.microsoft.com/office/drawing/2014/main" id="{6F9C66A8-2891-6B67-E65E-F79094F86827}"/>
              </a:ext>
            </a:extLst>
          </p:cNvPr>
          <p:cNvSpPr txBox="1"/>
          <p:nvPr/>
        </p:nvSpPr>
        <p:spPr>
          <a:xfrm>
            <a:off x="1344706" y="4285129"/>
            <a:ext cx="1891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数学函数图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CA8E335F-3C1D-7BDE-76E5-C2529D897D2C}"/>
              </a:ext>
            </a:extLst>
          </p:cNvPr>
          <p:cNvSpPr txBox="1"/>
          <p:nvPr/>
        </p:nvSpPr>
        <p:spPr>
          <a:xfrm>
            <a:off x="6929717" y="5000733"/>
            <a:ext cx="1891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实物图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45CE5CA6-9614-BD01-19FC-C1B3A526C5A5}"/>
              </a:ext>
            </a:extLst>
          </p:cNvPr>
          <p:cNvGrpSpPr/>
          <p:nvPr/>
        </p:nvGrpSpPr>
        <p:grpSpPr>
          <a:xfrm>
            <a:off x="6606988" y="4346103"/>
            <a:ext cx="1792936" cy="369332"/>
            <a:chOff x="6312553" y="2487020"/>
            <a:chExt cx="1792936" cy="369332"/>
          </a:xfrm>
        </p:grpSpPr>
        <p:cxnSp>
          <p:nvCxnSpPr>
            <p:cNvPr id="19" name="直接箭头连接符 18">
              <a:extLst>
                <a:ext uri="{FF2B5EF4-FFF2-40B4-BE49-F238E27FC236}">
                  <a16:creationId xmlns:a16="http://schemas.microsoft.com/office/drawing/2014/main" id="{F1586328-6A47-DDDF-AF70-054026E6F29D}"/>
                </a:ext>
              </a:extLst>
            </p:cNvPr>
            <p:cNvCxnSpPr>
              <a:cxnSpLocks/>
            </p:cNvCxnSpPr>
            <p:nvPr/>
          </p:nvCxnSpPr>
          <p:spPr>
            <a:xfrm>
              <a:off x="6312553" y="2846126"/>
              <a:ext cx="654423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465939C2-0076-1826-82A8-4157B5A80CBA}"/>
                </a:ext>
              </a:extLst>
            </p:cNvPr>
            <p:cNvSpPr txBox="1"/>
            <p:nvPr/>
          </p:nvSpPr>
          <p:spPr>
            <a:xfrm>
              <a:off x="6941808" y="2487020"/>
              <a:ext cx="11636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zh-CN" i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x0</a:t>
              </a:r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=4m/s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9CBF093E-1845-F262-7909-6D645FF8D2D3}"/>
              </a:ext>
            </a:extLst>
          </p:cNvPr>
          <p:cNvGrpSpPr/>
          <p:nvPr/>
        </p:nvGrpSpPr>
        <p:grpSpPr>
          <a:xfrm>
            <a:off x="6571130" y="3765266"/>
            <a:ext cx="1163681" cy="939943"/>
            <a:chOff x="7325563" y="1115305"/>
            <a:chExt cx="1163681" cy="939943"/>
          </a:xfrm>
        </p:grpSpPr>
        <p:cxnSp>
          <p:nvCxnSpPr>
            <p:cNvPr id="22" name="直接箭头连接符 21">
              <a:extLst>
                <a:ext uri="{FF2B5EF4-FFF2-40B4-BE49-F238E27FC236}">
                  <a16:creationId xmlns:a16="http://schemas.microsoft.com/office/drawing/2014/main" id="{E047044D-A5E9-E151-9888-11736267298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370388" y="1489749"/>
              <a:ext cx="0" cy="56549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DA2BDBDE-8240-0F44-0300-02971753C6FE}"/>
                </a:ext>
              </a:extLst>
            </p:cNvPr>
            <p:cNvSpPr txBox="1"/>
            <p:nvPr/>
          </p:nvSpPr>
          <p:spPr>
            <a:xfrm>
              <a:off x="7325563" y="1115305"/>
              <a:ext cx="11636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zh-CN" i="1" baseline="-25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</a:t>
              </a:r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=4m/s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2FFCD291-7E93-0578-2D76-E8852C3C0B09}"/>
              </a:ext>
            </a:extLst>
          </p:cNvPr>
          <p:cNvGrpSpPr/>
          <p:nvPr/>
        </p:nvGrpSpPr>
        <p:grpSpPr>
          <a:xfrm>
            <a:off x="6571130" y="3504386"/>
            <a:ext cx="884085" cy="1805648"/>
            <a:chOff x="6571130" y="3504386"/>
            <a:chExt cx="884085" cy="1805648"/>
          </a:xfrm>
        </p:grpSpPr>
        <p:cxnSp>
          <p:nvCxnSpPr>
            <p:cNvPr id="29" name="直接连接符 28">
              <a:extLst>
                <a:ext uri="{FF2B5EF4-FFF2-40B4-BE49-F238E27FC236}">
                  <a16:creationId xmlns:a16="http://schemas.microsoft.com/office/drawing/2014/main" id="{A365A5BE-60D1-A666-804B-70F81FFBF07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571130" y="4155992"/>
              <a:ext cx="884085" cy="12707"/>
            </a:xfrm>
            <a:prstGeom prst="line">
              <a:avLst/>
            </a:prstGeom>
            <a:ln w="3810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>
              <a:extLst>
                <a:ext uri="{FF2B5EF4-FFF2-40B4-BE49-F238E27FC236}">
                  <a16:creationId xmlns:a16="http://schemas.microsoft.com/office/drawing/2014/main" id="{494132C3-EB4C-B585-D815-CB4BFF04C46E}"/>
                </a:ext>
              </a:extLst>
            </p:cNvPr>
            <p:cNvCxnSpPr>
              <a:cxnSpLocks/>
            </p:cNvCxnSpPr>
            <p:nvPr/>
          </p:nvCxnSpPr>
          <p:spPr>
            <a:xfrm>
              <a:off x="7268245" y="3504386"/>
              <a:ext cx="0" cy="1805648"/>
            </a:xfrm>
            <a:prstGeom prst="line">
              <a:avLst/>
            </a:prstGeom>
            <a:ln w="3810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0E05787B-357F-F9E5-8C78-208B087C598F}"/>
              </a:ext>
            </a:extLst>
          </p:cNvPr>
          <p:cNvGrpSpPr/>
          <p:nvPr/>
        </p:nvGrpSpPr>
        <p:grpSpPr>
          <a:xfrm>
            <a:off x="6615955" y="3937557"/>
            <a:ext cx="2216413" cy="767652"/>
            <a:chOff x="6588733" y="1522641"/>
            <a:chExt cx="2216413" cy="767652"/>
          </a:xfrm>
        </p:grpSpPr>
        <p:cxnSp>
          <p:nvCxnSpPr>
            <p:cNvPr id="34" name="直接箭头连接符 33">
              <a:extLst>
                <a:ext uri="{FF2B5EF4-FFF2-40B4-BE49-F238E27FC236}">
                  <a16:creationId xmlns:a16="http://schemas.microsoft.com/office/drawing/2014/main" id="{5335FB50-94B6-358E-1484-AC1CA33EB19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588733" y="1753783"/>
              <a:ext cx="651429" cy="53651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文本框 34">
                  <a:extLst>
                    <a:ext uri="{FF2B5EF4-FFF2-40B4-BE49-F238E27FC236}">
                      <a16:creationId xmlns:a16="http://schemas.microsoft.com/office/drawing/2014/main" id="{DF5C3E22-34DE-A4DD-63A8-CD12A8892E3E}"/>
                    </a:ext>
                  </a:extLst>
                </p:cNvPr>
                <p:cNvSpPr txBox="1"/>
                <p:nvPr/>
              </p:nvSpPr>
              <p:spPr>
                <a:xfrm>
                  <a:off x="7272164" y="1522641"/>
                  <a:ext cx="1532982" cy="39632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v</a:t>
                  </a:r>
                  <a:r>
                    <a:rPr lang="en-US" altLang="zh-CN" i="1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0</a:t>
                  </a:r>
                  <a:r>
                    <a:rPr lang="en-US" altLang="zh-CN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=4</a:t>
                  </a:r>
                  <a14:m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altLang="zh-CN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</m:rad>
                    </m:oMath>
                  </a14:m>
                  <a:r>
                    <a:rPr lang="en-US" altLang="zh-CN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m/s</a:t>
                  </a:r>
                  <a:endParaRPr lang="zh-CN" alt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35" name="文本框 34">
                  <a:extLst>
                    <a:ext uri="{FF2B5EF4-FFF2-40B4-BE49-F238E27FC236}">
                      <a16:creationId xmlns:a16="http://schemas.microsoft.com/office/drawing/2014/main" id="{DF5C3E22-34DE-A4DD-63A8-CD12A8892E3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72164" y="1522641"/>
                  <a:ext cx="1532982" cy="396327"/>
                </a:xfrm>
                <a:prstGeom prst="rect">
                  <a:avLst/>
                </a:prstGeom>
                <a:blipFill>
                  <a:blip r:embed="rId3"/>
                  <a:stretch>
                    <a:fillRect l="-3175" t="-1538" b="-24615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9" name="文本框 38">
            <a:extLst>
              <a:ext uri="{FF2B5EF4-FFF2-40B4-BE49-F238E27FC236}">
                <a16:creationId xmlns:a16="http://schemas.microsoft.com/office/drawing/2014/main" id="{2B22B87A-B622-EEAD-1239-0420A65D04D3}"/>
              </a:ext>
            </a:extLst>
          </p:cNvPr>
          <p:cNvSpPr txBox="1"/>
          <p:nvPr/>
        </p:nvSpPr>
        <p:spPr>
          <a:xfrm>
            <a:off x="5957266" y="3378783"/>
            <a:ext cx="60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匀速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DBC4E7ED-B5E2-A6DD-3E56-8323DBEEC088}"/>
              </a:ext>
            </a:extLst>
          </p:cNvPr>
          <p:cNvSpPr txBox="1"/>
          <p:nvPr/>
        </p:nvSpPr>
        <p:spPr>
          <a:xfrm>
            <a:off x="8375273" y="4407210"/>
            <a:ext cx="89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匀加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A21EE33E-17BF-18C8-515E-3E58CC22156F}"/>
              </a:ext>
            </a:extLst>
          </p:cNvPr>
          <p:cNvGrpSpPr/>
          <p:nvPr/>
        </p:nvGrpSpPr>
        <p:grpSpPr>
          <a:xfrm>
            <a:off x="6633667" y="4641626"/>
            <a:ext cx="2526131" cy="369332"/>
            <a:chOff x="6312553" y="2597877"/>
            <a:chExt cx="2526131" cy="369332"/>
          </a:xfrm>
        </p:grpSpPr>
        <p:cxnSp>
          <p:nvCxnSpPr>
            <p:cNvPr id="43" name="直接箭头连接符 42">
              <a:extLst>
                <a:ext uri="{FF2B5EF4-FFF2-40B4-BE49-F238E27FC236}">
                  <a16:creationId xmlns:a16="http://schemas.microsoft.com/office/drawing/2014/main" id="{BB15781E-E268-D6A6-E0A1-CC511146A5E2}"/>
                </a:ext>
              </a:extLst>
            </p:cNvPr>
            <p:cNvCxnSpPr>
              <a:cxnSpLocks/>
            </p:cNvCxnSpPr>
            <p:nvPr/>
          </p:nvCxnSpPr>
          <p:spPr>
            <a:xfrm>
              <a:off x="6312553" y="2846126"/>
              <a:ext cx="986333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BFEDB21F-B502-8325-D263-D535B952D55F}"/>
                </a:ext>
              </a:extLst>
            </p:cNvPr>
            <p:cNvSpPr txBox="1"/>
            <p:nvPr/>
          </p:nvSpPr>
          <p:spPr>
            <a:xfrm>
              <a:off x="7388891" y="2597877"/>
              <a:ext cx="14497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altLang="zh-CN" i="1" baseline="-25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=ma</a:t>
              </a:r>
              <a:r>
                <a:rPr lang="en-US" altLang="zh-CN" i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=5N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4654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BC473CC-C806-E4DC-6B2B-A2213DB5473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971" y="1614288"/>
            <a:ext cx="4575223" cy="16142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AC30DB81-4C77-6B4F-E78A-7E62834BB4C6}"/>
                  </a:ext>
                </a:extLst>
              </p:cNvPr>
              <p:cNvSpPr txBox="1"/>
              <p:nvPr/>
            </p:nvSpPr>
            <p:spPr>
              <a:xfrm>
                <a:off x="0" y="0"/>
                <a:ext cx="12192000" cy="32285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多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8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．某无人机从地面起飞测试时通过传感器获得其水平方向的速度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、竖直方向的速度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，（取竖直向上为正方向）与飞行时间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t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的关系分别如图甲、乙所示。下列说法正确的是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 font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．前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5s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内，无人机做曲线运动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 font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10s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后无人机做匀变速直线运动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 font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10s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末，无人机的速度大小为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10</m:t>
                    </m:r>
                    <m:rad>
                      <m:radPr>
                        <m:degHide m:val="on"/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</m:rad>
                    <m:r>
                      <m:rPr>
                        <m:nor/>
                      </m:rPr>
                      <a:rPr lang="en-US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m</m:t>
                    </m:r>
                    <m:r>
                      <m:rPr>
                        <m:nor/>
                      </m:rPr>
                      <a:rPr lang="en-US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/</m:t>
                    </m:r>
                    <m:r>
                      <m:rPr>
                        <m:nor/>
                      </m:rPr>
                      <a:rPr lang="en-US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s</m:t>
                    </m:r>
                  </m:oMath>
                </a14:m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 font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D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20s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末，无人机运动到最高点，高度为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125m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AC30DB81-4C77-6B4F-E78A-7E62834BB4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12192000" cy="3228576"/>
              </a:xfrm>
              <a:prstGeom prst="rect">
                <a:avLst/>
              </a:prstGeom>
              <a:blipFill>
                <a:blip r:embed="rId3"/>
                <a:stretch>
                  <a:fillRect l="-750" r="-450" b="-339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7276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9ED8EA28-2717-6F5D-A33D-AD13F8CD1F0D}"/>
                  </a:ext>
                </a:extLst>
              </p:cNvPr>
              <p:cNvSpPr txBox="1"/>
              <p:nvPr/>
            </p:nvSpPr>
            <p:spPr>
              <a:xfrm>
                <a:off x="0" y="0"/>
                <a:ext cx="12111318" cy="162300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10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．一条河宽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120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，水流速度为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m/s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，一条小船在静水中的速度为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4</m:t>
                    </m:r>
                  </m:oMath>
                </a14:m>
                <a:r>
                  <a:rPr lang="en-US" altLang="zh-CN" kern="1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m/s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，关于小船过河的过程，下列说法中不正确的是（　　）</a:t>
                </a:r>
                <a:endParaRPr lang="zh-CN" altLang="zh-CN" sz="18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 fontAlgn="ctr">
                  <a:lnSpc>
                    <a:spcPct val="115000"/>
                  </a:lnSpc>
                  <a:spcAft>
                    <a:spcPts val="1000"/>
                  </a:spcAft>
                  <a:tabLst>
                    <a:tab pos="2238375" algn="l"/>
                  </a:tabLst>
                </a:pP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．船过河的时间可能是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30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𝑠</m:t>
                    </m:r>
                  </m:oMath>
                </a14:m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．船过河的时间可能是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20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𝑠</m:t>
                    </m:r>
                  </m:oMath>
                </a14:m>
                <a:endParaRPr lang="zh-CN" altLang="zh-CN" sz="18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fontAlgn="ctr">
                  <a:lnSpc>
                    <a:spcPct val="115000"/>
                  </a:lnSpc>
                  <a:spcAft>
                    <a:spcPts val="1000"/>
                  </a:spcAft>
                  <a:tabLst>
                    <a:tab pos="2238375" algn="l"/>
                  </a:tabLst>
                </a:pP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．船的实际速度可能为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r>
                  <a:rPr lang="en-US" altLang="zh-CN" kern="1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m/s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．船的实际位移可能为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120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endParaRPr lang="zh-CN" altLang="zh-CN" sz="18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9ED8EA28-2717-6F5D-A33D-AD13F8CD1F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12111318" cy="1623008"/>
              </a:xfrm>
              <a:prstGeom prst="rect">
                <a:avLst/>
              </a:prstGeom>
              <a:blipFill>
                <a:blip r:embed="rId2"/>
                <a:stretch>
                  <a:fillRect l="-403" b="-5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文本框 5">
            <a:extLst>
              <a:ext uri="{FF2B5EF4-FFF2-40B4-BE49-F238E27FC236}">
                <a16:creationId xmlns:a16="http://schemas.microsoft.com/office/drawing/2014/main" id="{2DF3E8C6-8577-F6BE-8C5D-AB4F8F0D5B77}"/>
              </a:ext>
            </a:extLst>
          </p:cNvPr>
          <p:cNvSpPr txBox="1"/>
          <p:nvPr/>
        </p:nvSpPr>
        <p:spPr>
          <a:xfrm>
            <a:off x="6544234" y="2034988"/>
            <a:ext cx="4428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分解的基本原则是不相互干扰！</a:t>
            </a:r>
          </a:p>
        </p:txBody>
      </p:sp>
    </p:spTree>
    <p:extLst>
      <p:ext uri="{BB962C8B-B14F-4D97-AF65-F5344CB8AC3E}">
        <p14:creationId xmlns:p14="http://schemas.microsoft.com/office/powerpoint/2010/main" val="1885700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9A8EE9D3-BA78-B31C-3FE6-CE0309514F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720" y="2113430"/>
            <a:ext cx="4370573" cy="23888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D265034A-5621-8384-8FA1-AA4519F2171A}"/>
                  </a:ext>
                </a:extLst>
              </p:cNvPr>
              <p:cNvSpPr txBox="1"/>
              <p:nvPr/>
            </p:nvSpPr>
            <p:spPr>
              <a:xfrm>
                <a:off x="0" y="0"/>
                <a:ext cx="12192000" cy="16530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多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13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．如图所示，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物体通过轻质细绳绕过光滑的定滑轮相连，在水平力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F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作用下，物体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沿水平面向右匀速运动，物体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竖直上升，设绳子与水平方向的夹角为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，此过程中（　　）</a:t>
                </a:r>
                <a:endParaRPr lang="zh-CN" altLang="zh-CN" sz="18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 font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．当绳子与水平方向夹角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=30°</m:t>
                    </m:r>
                  </m:oMath>
                </a14:m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时，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:</m:t>
                    </m:r>
                    <m:sSub>
                      <m:sSub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</m:sSub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</m:rad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:2</m:t>
                    </m:r>
                  </m:oMath>
                </a14:m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 B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．绳子对物体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的拉力大于物体重力</a:t>
                </a:r>
                <a:endParaRPr lang="zh-CN" altLang="zh-CN" sz="18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 font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．绳子对物体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的拉力等于物体重力</a:t>
                </a:r>
                <a:r>
                  <a:rPr lang="zh-CN" altLang="zh-CN" sz="1800" kern="100" dirty="0">
                    <a:effectLst/>
                    <a:latin typeface="等线" panose="02010600030101010101" pitchFamily="2" charset="-122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sz="1800" kern="100" dirty="0">
                    <a:effectLst/>
                    <a:latin typeface="等线" panose="02010600030101010101" pitchFamily="2" charset="-122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D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物体所受合外力在增大</a:t>
                </a:r>
                <a:endParaRPr lang="zh-CN" altLang="zh-CN" sz="18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D265034A-5621-8384-8FA1-AA4519F217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12192000" cy="1653017"/>
              </a:xfrm>
              <a:prstGeom prst="rect">
                <a:avLst/>
              </a:prstGeom>
              <a:blipFill>
                <a:blip r:embed="rId3"/>
                <a:stretch>
                  <a:fillRect l="-400" b="-516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组合 6">
            <a:extLst>
              <a:ext uri="{FF2B5EF4-FFF2-40B4-BE49-F238E27FC236}">
                <a16:creationId xmlns:a16="http://schemas.microsoft.com/office/drawing/2014/main" id="{489AEB2F-23F6-795C-93AE-0377FB6F636C}"/>
              </a:ext>
            </a:extLst>
          </p:cNvPr>
          <p:cNvGrpSpPr/>
          <p:nvPr/>
        </p:nvGrpSpPr>
        <p:grpSpPr>
          <a:xfrm>
            <a:off x="6965576" y="3844078"/>
            <a:ext cx="1799663" cy="461665"/>
            <a:chOff x="6312553" y="2702172"/>
            <a:chExt cx="1799663" cy="461665"/>
          </a:xfrm>
        </p:grpSpPr>
        <p:cxnSp>
          <p:nvCxnSpPr>
            <p:cNvPr id="8" name="直接箭头连接符 7">
              <a:extLst>
                <a:ext uri="{FF2B5EF4-FFF2-40B4-BE49-F238E27FC236}">
                  <a16:creationId xmlns:a16="http://schemas.microsoft.com/office/drawing/2014/main" id="{6AA1BCBF-056B-61A2-266E-94822FA498B1}"/>
                </a:ext>
              </a:extLst>
            </p:cNvPr>
            <p:cNvCxnSpPr>
              <a:cxnSpLocks/>
            </p:cNvCxnSpPr>
            <p:nvPr/>
          </p:nvCxnSpPr>
          <p:spPr>
            <a:xfrm>
              <a:off x="6312553" y="2846126"/>
              <a:ext cx="1066800" cy="10226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75CF94DB-E23B-051A-9CD8-13407E5415E3}"/>
                </a:ext>
              </a:extLst>
            </p:cNvPr>
            <p:cNvSpPr txBox="1"/>
            <p:nvPr/>
          </p:nvSpPr>
          <p:spPr>
            <a:xfrm>
              <a:off x="7379353" y="2702172"/>
              <a:ext cx="7328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zh-CN" sz="2400" i="1" baseline="-25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zh-CN" altLang="en-US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12" name="直接箭头连接符 11">
            <a:extLst>
              <a:ext uri="{FF2B5EF4-FFF2-40B4-BE49-F238E27FC236}">
                <a16:creationId xmlns:a16="http://schemas.microsoft.com/office/drawing/2014/main" id="{9773E625-C7A6-F02E-1FD0-B7153599F280}"/>
              </a:ext>
            </a:extLst>
          </p:cNvPr>
          <p:cNvCxnSpPr>
            <a:cxnSpLocks/>
          </p:cNvCxnSpPr>
          <p:nvPr/>
        </p:nvCxnSpPr>
        <p:spPr>
          <a:xfrm>
            <a:off x="6965576" y="3998258"/>
            <a:ext cx="627530" cy="54880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>
            <a:extLst>
              <a:ext uri="{FF2B5EF4-FFF2-40B4-BE49-F238E27FC236}">
                <a16:creationId xmlns:a16="http://schemas.microsoft.com/office/drawing/2014/main" id="{9C04BFCB-896F-FAC1-878E-C4DC25A97369}"/>
              </a:ext>
            </a:extLst>
          </p:cNvPr>
          <p:cNvCxnSpPr>
            <a:cxnSpLocks/>
          </p:cNvCxnSpPr>
          <p:nvPr/>
        </p:nvCxnSpPr>
        <p:spPr>
          <a:xfrm flipV="1">
            <a:off x="6965576" y="3429000"/>
            <a:ext cx="466165" cy="55903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986DEBEC-DC58-E28F-8FCC-F8A662A5F655}"/>
              </a:ext>
            </a:extLst>
          </p:cNvPr>
          <p:cNvCxnSpPr>
            <a:cxnSpLocks/>
          </p:cNvCxnSpPr>
          <p:nvPr/>
        </p:nvCxnSpPr>
        <p:spPr>
          <a:xfrm flipH="1">
            <a:off x="7265894" y="3708516"/>
            <a:ext cx="959224" cy="1365563"/>
          </a:xfrm>
          <a:prstGeom prst="line">
            <a:avLst/>
          </a:prstGeom>
          <a:ln w="381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0B11F0AF-83E4-251B-8963-730AEF5BAC0C}"/>
              </a:ext>
            </a:extLst>
          </p:cNvPr>
          <p:cNvCxnSpPr>
            <a:cxnSpLocks/>
          </p:cNvCxnSpPr>
          <p:nvPr/>
        </p:nvCxnSpPr>
        <p:spPr>
          <a:xfrm>
            <a:off x="7037297" y="3074894"/>
            <a:ext cx="1620367" cy="1427421"/>
          </a:xfrm>
          <a:prstGeom prst="line">
            <a:avLst/>
          </a:prstGeom>
          <a:ln w="381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69D1B761-67D5-BCBC-B83B-25A37F98BF4E}"/>
              </a:ext>
            </a:extLst>
          </p:cNvPr>
          <p:cNvSpPr txBox="1"/>
          <p:nvPr/>
        </p:nvSpPr>
        <p:spPr>
          <a:xfrm>
            <a:off x="7593107" y="4369769"/>
            <a:ext cx="5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en-US" sz="2400" i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标注: 线形 24">
            <a:extLst>
              <a:ext uri="{FF2B5EF4-FFF2-40B4-BE49-F238E27FC236}">
                <a16:creationId xmlns:a16="http://schemas.microsoft.com/office/drawing/2014/main" id="{31B25DDF-7779-5477-FB60-22C92CA766AD}"/>
              </a:ext>
            </a:extLst>
          </p:cNvPr>
          <p:cNvSpPr/>
          <p:nvPr/>
        </p:nvSpPr>
        <p:spPr>
          <a:xfrm>
            <a:off x="8771960" y="4912659"/>
            <a:ext cx="1766047" cy="1120588"/>
          </a:xfrm>
          <a:prstGeom prst="borderCallout1">
            <a:avLst>
              <a:gd name="adj1" fmla="val 18750"/>
              <a:gd name="adj2" fmla="val -8333"/>
              <a:gd name="adj3" fmla="val -17900"/>
              <a:gd name="adj4" fmla="val -4696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这个速度决定绳子长短变化</a:t>
            </a:r>
          </a:p>
        </p:txBody>
      </p:sp>
      <p:sp>
        <p:nvSpPr>
          <p:cNvPr id="26" name="标注: 线形 25">
            <a:extLst>
              <a:ext uri="{FF2B5EF4-FFF2-40B4-BE49-F238E27FC236}">
                <a16:creationId xmlns:a16="http://schemas.microsoft.com/office/drawing/2014/main" id="{AE487382-7675-DF26-3184-0817F5DE2A93}"/>
              </a:ext>
            </a:extLst>
          </p:cNvPr>
          <p:cNvSpPr/>
          <p:nvPr/>
        </p:nvSpPr>
        <p:spPr>
          <a:xfrm>
            <a:off x="7431741" y="1968532"/>
            <a:ext cx="1766047" cy="1120588"/>
          </a:xfrm>
          <a:prstGeom prst="borderCallout1">
            <a:avLst>
              <a:gd name="adj1" fmla="val 18750"/>
              <a:gd name="adj2" fmla="val -8333"/>
              <a:gd name="adj3" fmla="val 121300"/>
              <a:gd name="adj4" fmla="val -12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这个速度是绳子转动的原因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76ED1863-6597-B28B-01F3-90444AF77B11}"/>
              </a:ext>
            </a:extLst>
          </p:cNvPr>
          <p:cNvSpPr txBox="1"/>
          <p:nvPr/>
        </p:nvSpPr>
        <p:spPr>
          <a:xfrm>
            <a:off x="929668" y="2113430"/>
            <a:ext cx="1640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en-US" altLang="zh-CN" sz="2400" i="1" baseline="-250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en-US" altLang="zh-CN" sz="2400" i="1" baseline="-250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cos</a:t>
            </a:r>
            <a:r>
              <a:rPr lang="el-GR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α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201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483E87C0-33A1-781D-7981-292157E13F2A}"/>
              </a:ext>
            </a:extLst>
          </p:cNvPr>
          <p:cNvSpPr txBox="1"/>
          <p:nvPr/>
        </p:nvSpPr>
        <p:spPr>
          <a:xfrm>
            <a:off x="1398" y="0"/>
            <a:ext cx="12190602" cy="14405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3025" marR="96520" indent="-266700" algn="just">
              <a:lnSpc>
                <a:spcPct val="126000"/>
              </a:lnSpc>
              <a:spcAft>
                <a:spcPts val="0"/>
              </a:spcAft>
              <a:tabLst>
                <a:tab pos="340360" algn="l"/>
              </a:tabLst>
            </a:pPr>
            <a:r>
              <a:rPr lang="zh-CN" altLang="zh-CN" sz="2400" spc="-5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6.</a:t>
            </a:r>
            <a:r>
              <a:rPr lang="zh-CN" altLang="zh-CN" sz="2400" spc="-5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跳台滑雪是</a:t>
            </a:r>
            <a:r>
              <a:rPr lang="zh-CN" altLang="zh-CN" sz="2400" spc="-5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 </a:t>
            </a:r>
            <a:r>
              <a:rPr lang="zh-CN" altLang="zh-CN" sz="240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2022</a:t>
            </a:r>
            <a:r>
              <a:rPr lang="zh-CN" altLang="zh-CN" sz="2400" spc="-55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 </a:t>
            </a:r>
            <a:r>
              <a:rPr lang="zh-CN" altLang="zh-CN" sz="2400" spc="-5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年北京冬奥会的比赛项目之一。如图所示，设可视为质点的滑雪运动员，从斜</a:t>
            </a:r>
            <a:r>
              <a:rPr lang="zh-CN" altLang="zh-CN" sz="2400" spc="-12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坡顶端</a:t>
            </a:r>
            <a:r>
              <a:rPr lang="zh-CN" altLang="zh-CN" sz="2400" spc="-125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 </a:t>
            </a:r>
            <a:r>
              <a:rPr lang="zh-CN" altLang="zh-CN" sz="2400" i="1" spc="-3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O</a:t>
            </a:r>
            <a:r>
              <a:rPr lang="zh-CN" altLang="zh-CN" sz="2400" spc="-2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处水平滑出，在空中恰好通过</a:t>
            </a:r>
            <a:r>
              <a:rPr lang="zh-CN" altLang="zh-CN" sz="2400" spc="-25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 </a:t>
            </a:r>
            <a:r>
              <a:rPr lang="zh-CN" altLang="zh-CN" sz="2400" i="1" spc="-2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P</a:t>
            </a:r>
            <a:r>
              <a:rPr lang="zh-CN" altLang="zh-CN" sz="2400" spc="-7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点，</a:t>
            </a:r>
            <a:r>
              <a:rPr lang="zh-CN" altLang="zh-CN" sz="2400" i="1" spc="-14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OP</a:t>
            </a:r>
            <a:r>
              <a:rPr lang="zh-CN" altLang="zh-CN" sz="2400" spc="-3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连线与水平方向夹角为</a:t>
            </a:r>
            <a:r>
              <a:rPr lang="zh-CN" altLang="zh-CN" sz="2400" spc="-3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 </a:t>
            </a:r>
            <a:r>
              <a:rPr lang="zh-CN" altLang="zh-CN" sz="240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37°</a:t>
            </a:r>
            <a:r>
              <a:rPr lang="zh-CN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，不计空气阻力，</a:t>
            </a:r>
            <a:r>
              <a:rPr lang="zh-CN" altLang="zh-CN" sz="240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 sin37°=0.6</a:t>
            </a:r>
            <a:r>
              <a:rPr lang="zh-CN" altLang="zh-CN" sz="2400" spc="-3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，则滑雪运动员到达</a:t>
            </a:r>
            <a:r>
              <a:rPr lang="zh-CN" altLang="zh-CN" sz="2400" spc="-35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 </a:t>
            </a:r>
            <a:r>
              <a:rPr lang="zh-CN" altLang="zh-CN" sz="2400" i="1" spc="-2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P</a:t>
            </a:r>
            <a:r>
              <a:rPr lang="zh-CN" altLang="zh-CN" sz="2400" spc="-3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点时的动能与滑出</a:t>
            </a:r>
            <a:r>
              <a:rPr lang="zh-CN" altLang="zh-CN" sz="2400" spc="-35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 </a:t>
            </a:r>
            <a:r>
              <a:rPr lang="zh-CN" altLang="zh-CN" sz="2400" i="1" spc="-2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O</a:t>
            </a:r>
            <a:r>
              <a:rPr lang="zh-CN" altLang="zh-CN" sz="2400" spc="4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点时的动能比值为</a:t>
            </a:r>
            <a:endParaRPr lang="zh-CN" altLang="zh-CN" sz="2400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56150E9E-A4B5-0983-0C6F-0D575910BBCE}"/>
              </a:ext>
            </a:extLst>
          </p:cNvPr>
          <p:cNvGrpSpPr>
            <a:grpSpLocks/>
          </p:cNvGrpSpPr>
          <p:nvPr/>
        </p:nvGrpSpPr>
        <p:grpSpPr bwMode="auto">
          <a:xfrm>
            <a:off x="6630823" y="1668932"/>
            <a:ext cx="2689345" cy="2173226"/>
            <a:chOff x="8471" y="-305"/>
            <a:chExt cx="1537" cy="1316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4C4F2155-71DF-01C3-C0ED-86FBE0BF5A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71" y="-305"/>
              <a:ext cx="1537" cy="1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任意多边形 10">
              <a:extLst>
                <a:ext uri="{FF2B5EF4-FFF2-40B4-BE49-F238E27FC236}">
                  <a16:creationId xmlns:a16="http://schemas.microsoft.com/office/drawing/2014/main" id="{B716F7F2-3F03-7718-FFAD-70C33672E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5" y="682"/>
              <a:ext cx="72" cy="68"/>
            </a:xfrm>
            <a:custGeom>
              <a:avLst/>
              <a:gdLst>
                <a:gd name="T0" fmla="+- 0 9778 9706"/>
                <a:gd name="T1" fmla="*/ T0 w 72"/>
                <a:gd name="T2" fmla="+- 0 717 683"/>
                <a:gd name="T3" fmla="*/ 717 h 68"/>
                <a:gd name="T4" fmla="+- 0 9776 9706"/>
                <a:gd name="T5" fmla="*/ T4 w 72"/>
                <a:gd name="T6" fmla="+- 0 707 683"/>
                <a:gd name="T7" fmla="*/ 707 h 68"/>
                <a:gd name="T8" fmla="+- 0 9776 9706"/>
                <a:gd name="T9" fmla="*/ T8 w 72"/>
                <a:gd name="T10" fmla="+- 0 706 683"/>
                <a:gd name="T11" fmla="*/ 706 h 68"/>
                <a:gd name="T12" fmla="+- 0 9775 9706"/>
                <a:gd name="T13" fmla="*/ T12 w 72"/>
                <a:gd name="T14" fmla="+- 0 704 683"/>
                <a:gd name="T15" fmla="*/ 704 h 68"/>
                <a:gd name="T16" fmla="+- 0 9775 9706"/>
                <a:gd name="T17" fmla="*/ T16 w 72"/>
                <a:gd name="T18" fmla="+- 0 703 683"/>
                <a:gd name="T19" fmla="*/ 703 h 68"/>
                <a:gd name="T20" fmla="+- 0 9774 9706"/>
                <a:gd name="T21" fmla="*/ T20 w 72"/>
                <a:gd name="T22" fmla="+- 0 702 683"/>
                <a:gd name="T23" fmla="*/ 702 h 68"/>
                <a:gd name="T24" fmla="+- 0 9774 9706"/>
                <a:gd name="T25" fmla="*/ T24 w 72"/>
                <a:gd name="T26" fmla="+- 0 701 683"/>
                <a:gd name="T27" fmla="*/ 701 h 68"/>
                <a:gd name="T28" fmla="+- 0 9773 9706"/>
                <a:gd name="T29" fmla="*/ T28 w 72"/>
                <a:gd name="T30" fmla="+- 0 700 683"/>
                <a:gd name="T31" fmla="*/ 700 h 68"/>
                <a:gd name="T32" fmla="+- 0 9773 9706"/>
                <a:gd name="T33" fmla="*/ T32 w 72"/>
                <a:gd name="T34" fmla="+- 0 700 683"/>
                <a:gd name="T35" fmla="*/ 700 h 68"/>
                <a:gd name="T36" fmla="+- 0 9773 9706"/>
                <a:gd name="T37" fmla="*/ T36 w 72"/>
                <a:gd name="T38" fmla="+- 0 699 683"/>
                <a:gd name="T39" fmla="*/ 699 h 68"/>
                <a:gd name="T40" fmla="+- 0 9772 9706"/>
                <a:gd name="T41" fmla="*/ T40 w 72"/>
                <a:gd name="T42" fmla="+- 0 699 683"/>
                <a:gd name="T43" fmla="*/ 699 h 68"/>
                <a:gd name="T44" fmla="+- 0 9772 9706"/>
                <a:gd name="T45" fmla="*/ T44 w 72"/>
                <a:gd name="T46" fmla="+- 0 698 683"/>
                <a:gd name="T47" fmla="*/ 698 h 68"/>
                <a:gd name="T48" fmla="+- 0 9772 9706"/>
                <a:gd name="T49" fmla="*/ T48 w 72"/>
                <a:gd name="T50" fmla="+- 0 698 683"/>
                <a:gd name="T51" fmla="*/ 698 h 68"/>
                <a:gd name="T52" fmla="+- 0 9742 9706"/>
                <a:gd name="T53" fmla="*/ T52 w 72"/>
                <a:gd name="T54" fmla="+- 0 683 683"/>
                <a:gd name="T55" fmla="*/ 683 h 68"/>
                <a:gd name="T56" fmla="+- 0 9738 9706"/>
                <a:gd name="T57" fmla="*/ T56 w 72"/>
                <a:gd name="T58" fmla="+- 0 683 683"/>
                <a:gd name="T59" fmla="*/ 683 h 68"/>
                <a:gd name="T60" fmla="+- 0 9706 9706"/>
                <a:gd name="T61" fmla="*/ T60 w 72"/>
                <a:gd name="T62" fmla="+- 0 715 683"/>
                <a:gd name="T63" fmla="*/ 715 h 68"/>
                <a:gd name="T64" fmla="+- 0 9706 9706"/>
                <a:gd name="T65" fmla="*/ T64 w 72"/>
                <a:gd name="T66" fmla="+- 0 720 683"/>
                <a:gd name="T67" fmla="*/ 720 h 68"/>
                <a:gd name="T68" fmla="+- 0 9742 9706"/>
                <a:gd name="T69" fmla="*/ T68 w 72"/>
                <a:gd name="T70" fmla="+- 0 750 683"/>
                <a:gd name="T71" fmla="*/ 750 h 68"/>
                <a:gd name="T72" fmla="+- 0 9745 9706"/>
                <a:gd name="T73" fmla="*/ T72 w 72"/>
                <a:gd name="T74" fmla="+- 0 750 683"/>
                <a:gd name="T75" fmla="*/ 750 h 68"/>
                <a:gd name="T76" fmla="+- 0 9772 9706"/>
                <a:gd name="T77" fmla="*/ T76 w 72"/>
                <a:gd name="T78" fmla="+- 0 735 683"/>
                <a:gd name="T79" fmla="*/ 735 h 68"/>
                <a:gd name="T80" fmla="+- 0 9766 9706"/>
                <a:gd name="T81" fmla="*/ T80 w 72"/>
                <a:gd name="T82" fmla="+- 0 735 683"/>
                <a:gd name="T83" fmla="*/ 735 h 68"/>
                <a:gd name="T84" fmla="+- 0 9772 9706"/>
                <a:gd name="T85" fmla="*/ T84 w 72"/>
                <a:gd name="T86" fmla="+- 0 735 683"/>
                <a:gd name="T87" fmla="*/ 735 h 68"/>
                <a:gd name="T88" fmla="+- 0 9772 9706"/>
                <a:gd name="T89" fmla="*/ T88 w 72"/>
                <a:gd name="T90" fmla="+- 0 735 683"/>
                <a:gd name="T91" fmla="*/ 735 h 68"/>
                <a:gd name="T92" fmla="+- 0 9772 9706"/>
                <a:gd name="T93" fmla="*/ T92 w 72"/>
                <a:gd name="T94" fmla="+- 0 734 683"/>
                <a:gd name="T95" fmla="*/ 734 h 68"/>
                <a:gd name="T96" fmla="+- 0 9773 9706"/>
                <a:gd name="T97" fmla="*/ T96 w 72"/>
                <a:gd name="T98" fmla="+- 0 734 683"/>
                <a:gd name="T99" fmla="*/ 734 h 68"/>
                <a:gd name="T100" fmla="+- 0 9773 9706"/>
                <a:gd name="T101" fmla="*/ T100 w 72"/>
                <a:gd name="T102" fmla="+- 0 733 683"/>
                <a:gd name="T103" fmla="*/ 733 h 68"/>
                <a:gd name="T104" fmla="+- 0 9774 9706"/>
                <a:gd name="T105" fmla="*/ T104 w 72"/>
                <a:gd name="T106" fmla="+- 0 732 683"/>
                <a:gd name="T107" fmla="*/ 732 h 68"/>
                <a:gd name="T108" fmla="+- 0 9774 9706"/>
                <a:gd name="T109" fmla="*/ T108 w 72"/>
                <a:gd name="T110" fmla="+- 0 731 683"/>
                <a:gd name="T111" fmla="*/ 731 h 68"/>
                <a:gd name="T112" fmla="+- 0 9775 9706"/>
                <a:gd name="T113" fmla="*/ T112 w 72"/>
                <a:gd name="T114" fmla="+- 0 730 683"/>
                <a:gd name="T115" fmla="*/ 730 h 68"/>
                <a:gd name="T116" fmla="+- 0 9776 9706"/>
                <a:gd name="T117" fmla="*/ T116 w 72"/>
                <a:gd name="T118" fmla="+- 0 727 683"/>
                <a:gd name="T119" fmla="*/ 727 h 68"/>
                <a:gd name="T120" fmla="+- 0 9776 9706"/>
                <a:gd name="T121" fmla="*/ T120 w 72"/>
                <a:gd name="T122" fmla="+- 0 727 683"/>
                <a:gd name="T123" fmla="*/ 727 h 68"/>
                <a:gd name="T124" fmla="+- 0 9776 9706"/>
                <a:gd name="T125" fmla="*/ T124 w 72"/>
                <a:gd name="T126" fmla="+- 0 725 683"/>
                <a:gd name="T127" fmla="*/ 725 h 68"/>
                <a:gd name="T128" fmla="+- 0 9777 9706"/>
                <a:gd name="T129" fmla="*/ T128 w 72"/>
                <a:gd name="T130" fmla="+- 0 724 683"/>
                <a:gd name="T131" fmla="*/ 724 h 68"/>
                <a:gd name="T132" fmla="+- 0 9777 9706"/>
                <a:gd name="T133" fmla="*/ T132 w 72"/>
                <a:gd name="T134" fmla="+- 0 723 683"/>
                <a:gd name="T135" fmla="*/ 723 h 68"/>
                <a:gd name="T136" fmla="+- 0 9777 9706"/>
                <a:gd name="T137" fmla="*/ T136 w 72"/>
                <a:gd name="T138" fmla="+- 0 722 683"/>
                <a:gd name="T139" fmla="*/ 722 h 68"/>
                <a:gd name="T140" fmla="+- 0 9777 9706"/>
                <a:gd name="T141" fmla="*/ T140 w 72"/>
                <a:gd name="T142" fmla="+- 0 720 683"/>
                <a:gd name="T143" fmla="*/ 720 h 68"/>
                <a:gd name="T144" fmla="+- 0 9778 9706"/>
                <a:gd name="T145" fmla="*/ T144 w 72"/>
                <a:gd name="T146" fmla="+- 0 719 683"/>
                <a:gd name="T147" fmla="*/ 719 h 68"/>
                <a:gd name="T148" fmla="+- 0 9778 9706"/>
                <a:gd name="T149" fmla="*/ T148 w 72"/>
                <a:gd name="T150" fmla="+- 0 717 683"/>
                <a:gd name="T151" fmla="*/ 717 h 6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</a:cxnLst>
              <a:rect l="0" t="0" r="r" b="b"/>
              <a:pathLst>
                <a:path w="72" h="68">
                  <a:moveTo>
                    <a:pt x="72" y="34"/>
                  </a:moveTo>
                  <a:lnTo>
                    <a:pt x="70" y="24"/>
                  </a:lnTo>
                  <a:lnTo>
                    <a:pt x="70" y="23"/>
                  </a:lnTo>
                  <a:lnTo>
                    <a:pt x="69" y="21"/>
                  </a:lnTo>
                  <a:lnTo>
                    <a:pt x="69" y="20"/>
                  </a:lnTo>
                  <a:lnTo>
                    <a:pt x="68" y="19"/>
                  </a:lnTo>
                  <a:lnTo>
                    <a:pt x="68" y="18"/>
                  </a:lnTo>
                  <a:lnTo>
                    <a:pt x="67" y="17"/>
                  </a:lnTo>
                  <a:lnTo>
                    <a:pt x="67" y="16"/>
                  </a:lnTo>
                  <a:lnTo>
                    <a:pt x="66" y="16"/>
                  </a:lnTo>
                  <a:lnTo>
                    <a:pt x="66" y="15"/>
                  </a:lnTo>
                  <a:lnTo>
                    <a:pt x="36" y="0"/>
                  </a:lnTo>
                  <a:lnTo>
                    <a:pt x="32" y="0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66" y="52"/>
                  </a:lnTo>
                  <a:lnTo>
                    <a:pt x="60" y="52"/>
                  </a:lnTo>
                  <a:lnTo>
                    <a:pt x="66" y="52"/>
                  </a:lnTo>
                  <a:lnTo>
                    <a:pt x="66" y="51"/>
                  </a:lnTo>
                  <a:lnTo>
                    <a:pt x="67" y="51"/>
                  </a:lnTo>
                  <a:lnTo>
                    <a:pt x="67" y="50"/>
                  </a:lnTo>
                  <a:lnTo>
                    <a:pt x="68" y="49"/>
                  </a:lnTo>
                  <a:lnTo>
                    <a:pt x="68" y="48"/>
                  </a:lnTo>
                  <a:lnTo>
                    <a:pt x="69" y="47"/>
                  </a:lnTo>
                  <a:lnTo>
                    <a:pt x="70" y="44"/>
                  </a:lnTo>
                  <a:lnTo>
                    <a:pt x="70" y="42"/>
                  </a:lnTo>
                  <a:lnTo>
                    <a:pt x="71" y="41"/>
                  </a:lnTo>
                  <a:lnTo>
                    <a:pt x="71" y="40"/>
                  </a:lnTo>
                  <a:lnTo>
                    <a:pt x="71" y="39"/>
                  </a:lnTo>
                  <a:lnTo>
                    <a:pt x="71" y="37"/>
                  </a:lnTo>
                  <a:lnTo>
                    <a:pt x="72" y="36"/>
                  </a:lnTo>
                  <a:lnTo>
                    <a:pt x="72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zh-CN" altLang="en-US"/>
            </a:p>
          </p:txBody>
        </p:sp>
      </p:grpSp>
      <p:sp>
        <p:nvSpPr>
          <p:cNvPr id="9" name="标注: 线形 8">
            <a:extLst>
              <a:ext uri="{FF2B5EF4-FFF2-40B4-BE49-F238E27FC236}">
                <a16:creationId xmlns:a16="http://schemas.microsoft.com/office/drawing/2014/main" id="{D024BD53-ACBB-A8EB-E61B-82A00398E37A}"/>
              </a:ext>
            </a:extLst>
          </p:cNvPr>
          <p:cNvSpPr/>
          <p:nvPr/>
        </p:nvSpPr>
        <p:spPr>
          <a:xfrm>
            <a:off x="5117284" y="2525086"/>
            <a:ext cx="880844" cy="327171"/>
          </a:xfrm>
          <a:prstGeom prst="borderCallout1">
            <a:avLst>
              <a:gd name="adj1" fmla="val 26442"/>
              <a:gd name="adj2" fmla="val 101191"/>
              <a:gd name="adj3" fmla="val -51603"/>
              <a:gd name="adj4" fmla="val 2083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起点</a:t>
            </a:r>
          </a:p>
        </p:txBody>
      </p:sp>
      <p:sp>
        <p:nvSpPr>
          <p:cNvPr id="10" name="标注: 线形 9">
            <a:extLst>
              <a:ext uri="{FF2B5EF4-FFF2-40B4-BE49-F238E27FC236}">
                <a16:creationId xmlns:a16="http://schemas.microsoft.com/office/drawing/2014/main" id="{F06CB7EA-9032-C7FE-D5B9-AD6CF131BB9F}"/>
              </a:ext>
            </a:extLst>
          </p:cNvPr>
          <p:cNvSpPr/>
          <p:nvPr/>
        </p:nvSpPr>
        <p:spPr>
          <a:xfrm>
            <a:off x="7094651" y="3591886"/>
            <a:ext cx="880844" cy="327171"/>
          </a:xfrm>
          <a:prstGeom prst="borderCallout1">
            <a:avLst>
              <a:gd name="adj1" fmla="val 26442"/>
              <a:gd name="adj2" fmla="val 101191"/>
              <a:gd name="adj3" fmla="val -51603"/>
              <a:gd name="adj4" fmla="val 2083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末点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7C6AC4D-C9FB-BEDF-899B-4B789B7B0DDC}"/>
              </a:ext>
            </a:extLst>
          </p:cNvPr>
          <p:cNvSpPr txBox="1"/>
          <p:nvPr/>
        </p:nvSpPr>
        <p:spPr>
          <a:xfrm>
            <a:off x="679508" y="1728132"/>
            <a:ext cx="4018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位移条件：</a:t>
            </a:r>
            <a:r>
              <a:rPr lang="zh-CN" altLang="zh-CN" sz="240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 37°</a:t>
            </a:r>
            <a:r>
              <a:rPr lang="zh-CN" altLang="en-US" sz="2400" dirty="0">
                <a:effectLst/>
                <a:latin typeface="宋体" panose="02010600030101010101" pitchFamily="2" charset="-122"/>
                <a:ea typeface="Times New Roman" panose="02020603050405020304" pitchFamily="18" charset="0"/>
                <a:cs typeface="宋体" panose="02010600030101010101" pitchFamily="2" charset="-122"/>
              </a:rPr>
              <a:t>是位移夹角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E0127F18-6E82-2BE5-7ABF-A43869BEA437}"/>
                  </a:ext>
                </a:extLst>
              </p:cNvPr>
              <p:cNvSpPr txBox="1"/>
              <p:nvPr/>
            </p:nvSpPr>
            <p:spPr>
              <a:xfrm>
                <a:off x="679508" y="2477342"/>
                <a:ext cx="4018326" cy="813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tan</a:t>
                </a:r>
                <a:r>
                  <a:rPr lang="zh-CN" altLang="zh-CN" sz="2400" dirty="0">
                    <a:latin typeface="宋体" panose="02010600030101010101" pitchFamily="2" charset="-122"/>
                    <a:ea typeface="Times New Roman" panose="02020603050405020304" pitchFamily="18" charset="0"/>
                    <a:cs typeface="宋体" panose="02010600030101010101" pitchFamily="2" charset="-122"/>
                  </a:rPr>
                  <a:t>37</a:t>
                </a:r>
                <a:r>
                  <a:rPr lang="zh-CN" altLang="zh-CN" sz="2400" i="1" dirty="0">
                    <a:latin typeface="宋体" panose="02010600030101010101" pitchFamily="2" charset="-122"/>
                    <a:ea typeface="Times New Roman" panose="02020603050405020304" pitchFamily="18" charset="0"/>
                    <a:cs typeface="宋体" panose="02010600030101010101" pitchFamily="2" charset="-122"/>
                  </a:rPr>
                  <a:t>°</a:t>
                </a:r>
                <a:r>
                  <a:rPr lang="en-US" altLang="zh-CN" sz="2400" dirty="0">
                    <a:latin typeface="宋体" panose="02010600030101010101" pitchFamily="2" charset="-122"/>
                    <a:ea typeface="Times New Roman" panose="02020603050405020304" pitchFamily="18" charset="0"/>
                    <a:cs typeface="宋体" panose="02010600030101010101" pitchFamily="2" charset="-122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  <m:sSup>
                          <m:sSup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𝑔𝑡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sSub>
                          <m:sSub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E0127F18-6E82-2BE5-7ABF-A43869BEA4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508" y="2477342"/>
                <a:ext cx="4018326" cy="81310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EA4BC98F-59B5-6CC5-705B-839522CAA847}"/>
                  </a:ext>
                </a:extLst>
              </p:cNvPr>
              <p:cNvSpPr txBox="1"/>
              <p:nvPr/>
            </p:nvSpPr>
            <p:spPr>
              <a:xfrm>
                <a:off x="679508" y="3288353"/>
                <a:ext cx="1241571" cy="6587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t</a:t>
                </a:r>
                <a:r>
                  <a:rPr lang="en-US" altLang="zh-CN" sz="24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den>
                    </m:f>
                  </m:oMath>
                </a14:m>
                <a:endPara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EA4BC98F-59B5-6CC5-705B-839522CAA8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508" y="3288353"/>
                <a:ext cx="1241571" cy="658770"/>
              </a:xfrm>
              <a:prstGeom prst="rect">
                <a:avLst/>
              </a:prstGeom>
              <a:blipFill>
                <a:blip r:embed="rId4"/>
                <a:stretch>
                  <a:fillRect l="-7353" b="-370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62DAC715-2C71-4483-8D95-21B2C6341869}"/>
                  </a:ext>
                </a:extLst>
              </p:cNvPr>
              <p:cNvSpPr txBox="1"/>
              <p:nvPr/>
            </p:nvSpPr>
            <p:spPr>
              <a:xfrm>
                <a:off x="2003751" y="3260223"/>
                <a:ext cx="1669409" cy="61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 err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i="1" baseline="-25000" dirty="0" err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y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i="1" dirty="0" err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gt</a:t>
                </a:r>
                <a:r>
                  <a:rPr lang="en-US" altLang="zh-CN" sz="24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</m:oMath>
                </a14:m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0</a:t>
                </a:r>
                <a:endParaRPr lang="zh-CN" altLang="en-US" sz="2400" baseline="-250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62DAC715-2C71-4483-8D95-21B2C63418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3751" y="3260223"/>
                <a:ext cx="1669409" cy="614655"/>
              </a:xfrm>
              <a:prstGeom prst="rect">
                <a:avLst/>
              </a:prstGeom>
              <a:blipFill>
                <a:blip r:embed="rId5"/>
                <a:stretch>
                  <a:fillRect l="-5839" b="-1089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id="{22438DD6-7EC7-F4AF-F745-E11F34470399}"/>
              </a:ext>
            </a:extLst>
          </p:cNvPr>
          <p:cNvCxnSpPr>
            <a:cxnSpLocks/>
          </p:cNvCxnSpPr>
          <p:nvPr/>
        </p:nvCxnSpPr>
        <p:spPr>
          <a:xfrm>
            <a:off x="8852988" y="2003260"/>
            <a:ext cx="0" cy="1807321"/>
          </a:xfrm>
          <a:prstGeom prst="line">
            <a:avLst/>
          </a:prstGeom>
          <a:ln w="38100">
            <a:prstDash val="lg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518313D1-D37C-C239-BE9F-C5858803D7B5}"/>
              </a:ext>
            </a:extLst>
          </p:cNvPr>
          <p:cNvCxnSpPr>
            <a:cxnSpLocks/>
          </p:cNvCxnSpPr>
          <p:nvPr/>
        </p:nvCxnSpPr>
        <p:spPr>
          <a:xfrm>
            <a:off x="7794473" y="2176931"/>
            <a:ext cx="1345299" cy="1459978"/>
          </a:xfrm>
          <a:prstGeom prst="line">
            <a:avLst/>
          </a:prstGeom>
          <a:ln w="38100">
            <a:prstDash val="lg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组合 47">
            <a:extLst>
              <a:ext uri="{FF2B5EF4-FFF2-40B4-BE49-F238E27FC236}">
                <a16:creationId xmlns:a16="http://schemas.microsoft.com/office/drawing/2014/main" id="{11F50439-5E69-6098-2B3D-490A29CEA09E}"/>
              </a:ext>
            </a:extLst>
          </p:cNvPr>
          <p:cNvGrpSpPr/>
          <p:nvPr/>
        </p:nvGrpSpPr>
        <p:grpSpPr>
          <a:xfrm>
            <a:off x="8467123" y="3051730"/>
            <a:ext cx="1494624" cy="1474233"/>
            <a:chOff x="8467123" y="3051730"/>
            <a:chExt cx="1494624" cy="1474233"/>
          </a:xfrm>
        </p:grpSpPr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CE130C6-931F-FAAB-E94E-64816583B6FA}"/>
                </a:ext>
              </a:extLst>
            </p:cNvPr>
            <p:cNvGrpSpPr/>
            <p:nvPr/>
          </p:nvGrpSpPr>
          <p:grpSpPr>
            <a:xfrm>
              <a:off x="8467123" y="3354999"/>
              <a:ext cx="457020" cy="756441"/>
              <a:chOff x="8467123" y="2390381"/>
              <a:chExt cx="457020" cy="756441"/>
            </a:xfrm>
          </p:grpSpPr>
          <p:cxnSp>
            <p:nvCxnSpPr>
              <p:cNvPr id="23" name="直接箭头连接符 22">
                <a:extLst>
                  <a:ext uri="{FF2B5EF4-FFF2-40B4-BE49-F238E27FC236}">
                    <a16:creationId xmlns:a16="http://schemas.microsoft.com/office/drawing/2014/main" id="{501191C2-4438-5532-BCCE-5F9A1F2724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852988" y="2390381"/>
                <a:ext cx="0" cy="663328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id="{F67FDF91-7E17-6D23-E846-43A408C74072}"/>
                  </a:ext>
                </a:extLst>
              </p:cNvPr>
              <p:cNvSpPr txBox="1"/>
              <p:nvPr/>
            </p:nvSpPr>
            <p:spPr>
              <a:xfrm>
                <a:off x="8467123" y="2685157"/>
                <a:ext cx="4570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altLang="zh-CN" sz="2400" i="1" dirty="0" err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baseline="-25000" dirty="0" err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y</a:t>
                </a:r>
                <a:endParaRPr lang="zh-CN" altLang="en-US" sz="2400" baseline="-250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id="{D10527AB-DF32-37C4-8F0E-49161E462681}"/>
                </a:ext>
              </a:extLst>
            </p:cNvPr>
            <p:cNvGrpSpPr/>
            <p:nvPr/>
          </p:nvGrpSpPr>
          <p:grpSpPr>
            <a:xfrm>
              <a:off x="8686762" y="3051730"/>
              <a:ext cx="1274985" cy="1474233"/>
              <a:chOff x="8686762" y="3051730"/>
              <a:chExt cx="1274985" cy="1474233"/>
            </a:xfrm>
          </p:grpSpPr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id="{A8B79A37-68C7-2552-7EE3-118826F76D92}"/>
                  </a:ext>
                </a:extLst>
              </p:cNvPr>
              <p:cNvGrpSpPr/>
              <p:nvPr/>
            </p:nvGrpSpPr>
            <p:grpSpPr>
              <a:xfrm>
                <a:off x="8852988" y="3105885"/>
                <a:ext cx="1108759" cy="461665"/>
                <a:chOff x="8852988" y="3105885"/>
                <a:chExt cx="1108759" cy="461665"/>
              </a:xfrm>
            </p:grpSpPr>
            <p:cxnSp>
              <p:nvCxnSpPr>
                <p:cNvPr id="19" name="直接箭头连接符 18">
                  <a:extLst>
                    <a:ext uri="{FF2B5EF4-FFF2-40B4-BE49-F238E27FC236}">
                      <a16:creationId xmlns:a16="http://schemas.microsoft.com/office/drawing/2014/main" id="{849AF38D-D46E-1574-720D-796907F057B6}"/>
                    </a:ext>
                  </a:extLst>
                </p:cNvPr>
                <p:cNvCxnSpPr/>
                <p:nvPr/>
              </p:nvCxnSpPr>
              <p:spPr>
                <a:xfrm>
                  <a:off x="8852988" y="3354999"/>
                  <a:ext cx="651739" cy="0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" name="文本框 19">
                  <a:extLst>
                    <a:ext uri="{FF2B5EF4-FFF2-40B4-BE49-F238E27FC236}">
                      <a16:creationId xmlns:a16="http://schemas.microsoft.com/office/drawing/2014/main" id="{CFBDB096-48D7-6A35-C0BE-CA565AD113F7}"/>
                    </a:ext>
                  </a:extLst>
                </p:cNvPr>
                <p:cNvSpPr txBox="1"/>
                <p:nvPr/>
              </p:nvSpPr>
              <p:spPr>
                <a:xfrm>
                  <a:off x="9504727" y="3105885"/>
                  <a:ext cx="45702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en-US" altLang="zh-CN" sz="2400" i="1" dirty="0"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v</a:t>
                  </a:r>
                  <a:r>
                    <a:rPr lang="en-US" altLang="zh-CN" sz="2400" baseline="-25000" dirty="0"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0</a:t>
                  </a:r>
                  <a:endParaRPr lang="zh-CN" altLang="en-US" sz="2400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</p:grpSp>
          <p:cxnSp>
            <p:nvCxnSpPr>
              <p:cNvPr id="28" name="直接连接符 27">
                <a:extLst>
                  <a:ext uri="{FF2B5EF4-FFF2-40B4-BE49-F238E27FC236}">
                    <a16:creationId xmlns:a16="http://schemas.microsoft.com/office/drawing/2014/main" id="{DD192F92-510B-4E83-9856-31C5B0C6D0BE}"/>
                  </a:ext>
                </a:extLst>
              </p:cNvPr>
              <p:cNvCxnSpPr/>
              <p:nvPr/>
            </p:nvCxnSpPr>
            <p:spPr>
              <a:xfrm>
                <a:off x="9504727" y="3051730"/>
                <a:ext cx="0" cy="1474233"/>
              </a:xfrm>
              <a:prstGeom prst="line">
                <a:avLst/>
              </a:prstGeom>
              <a:ln w="38100">
                <a:prstDash val="lgDash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id="{CF6A59CA-6095-19CE-1963-775C5FE4C8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686762" y="4009552"/>
                <a:ext cx="1198168" cy="0"/>
              </a:xfrm>
              <a:prstGeom prst="line">
                <a:avLst/>
              </a:prstGeom>
              <a:ln w="38100">
                <a:prstDash val="lgDash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2" name="组合 41">
                <a:extLst>
                  <a:ext uri="{FF2B5EF4-FFF2-40B4-BE49-F238E27FC236}">
                    <a16:creationId xmlns:a16="http://schemas.microsoft.com/office/drawing/2014/main" id="{4CCEE88B-86ED-6D7C-7FE6-F4AFFAAA1775}"/>
                  </a:ext>
                </a:extLst>
              </p:cNvPr>
              <p:cNvGrpSpPr/>
              <p:nvPr/>
            </p:nvGrpSpPr>
            <p:grpSpPr>
              <a:xfrm>
                <a:off x="8852988" y="3354999"/>
                <a:ext cx="1031942" cy="809261"/>
                <a:chOff x="6706878" y="2273206"/>
                <a:chExt cx="1031942" cy="809261"/>
              </a:xfrm>
            </p:grpSpPr>
            <p:cxnSp>
              <p:nvCxnSpPr>
                <p:cNvPr id="43" name="直接箭头连接符 42">
                  <a:extLst>
                    <a:ext uri="{FF2B5EF4-FFF2-40B4-BE49-F238E27FC236}">
                      <a16:creationId xmlns:a16="http://schemas.microsoft.com/office/drawing/2014/main" id="{64BA0265-7476-705C-C849-F9BED5D2388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706878" y="2273206"/>
                  <a:ext cx="651739" cy="663328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4" name="文本框 43">
                  <a:extLst>
                    <a:ext uri="{FF2B5EF4-FFF2-40B4-BE49-F238E27FC236}">
                      <a16:creationId xmlns:a16="http://schemas.microsoft.com/office/drawing/2014/main" id="{3C6FCA21-7A80-5AF9-2413-AF7EA013281B}"/>
                    </a:ext>
                  </a:extLst>
                </p:cNvPr>
                <p:cNvSpPr txBox="1"/>
                <p:nvPr/>
              </p:nvSpPr>
              <p:spPr>
                <a:xfrm>
                  <a:off x="7366059" y="2620802"/>
                  <a:ext cx="37276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en-US" altLang="zh-CN" sz="2400" i="1" dirty="0"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v</a:t>
                  </a:r>
                  <a:endParaRPr lang="zh-CN" altLang="en-US" sz="2400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</p:grpSp>
      <p:sp>
        <p:nvSpPr>
          <p:cNvPr id="50" name="文本框 49">
            <a:extLst>
              <a:ext uri="{FF2B5EF4-FFF2-40B4-BE49-F238E27FC236}">
                <a16:creationId xmlns:a16="http://schemas.microsoft.com/office/drawing/2014/main" id="{E1157214-3560-A15A-287E-75E73B42E5ED}"/>
              </a:ext>
            </a:extLst>
          </p:cNvPr>
          <p:cNvSpPr txBox="1"/>
          <p:nvPr/>
        </p:nvSpPr>
        <p:spPr>
          <a:xfrm>
            <a:off x="678108" y="4018327"/>
            <a:ext cx="4018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从位移条件计算出速度问题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文本框 50">
                <a:extLst>
                  <a:ext uri="{FF2B5EF4-FFF2-40B4-BE49-F238E27FC236}">
                    <a16:creationId xmlns:a16="http://schemas.microsoft.com/office/drawing/2014/main" id="{70CE5D87-72B5-5030-0BEE-7D00ACA6D59E}"/>
                  </a:ext>
                </a:extLst>
              </p:cNvPr>
              <p:cNvSpPr txBox="1"/>
              <p:nvPr/>
            </p:nvSpPr>
            <p:spPr>
              <a:xfrm>
                <a:off x="673255" y="4500796"/>
                <a:ext cx="3168902" cy="61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en-US" altLang="zh-CN" sz="24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sub>
                      <m:sup>
                        <m: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sz="24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24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13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</m:oMath>
                </a14:m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0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lang="zh-CN" altLang="en-US" sz="2400" baseline="300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1" name="文本框 50">
                <a:extLst>
                  <a:ext uri="{FF2B5EF4-FFF2-40B4-BE49-F238E27FC236}">
                    <a16:creationId xmlns:a16="http://schemas.microsoft.com/office/drawing/2014/main" id="{70CE5D87-72B5-5030-0BEE-7D00ACA6D5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55" y="4500796"/>
                <a:ext cx="3168902" cy="614655"/>
              </a:xfrm>
              <a:prstGeom prst="rect">
                <a:avLst/>
              </a:prstGeom>
              <a:blipFill>
                <a:blip r:embed="rId6"/>
                <a:stretch>
                  <a:fillRect l="-2885" b="-1089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6845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  <p:bldP spid="16" grpId="0"/>
      <p:bldP spid="17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ED07C9B1-D08C-C868-08CA-2C238C90427A}"/>
                  </a:ext>
                </a:extLst>
              </p:cNvPr>
              <p:cNvSpPr txBox="1"/>
              <p:nvPr/>
            </p:nvSpPr>
            <p:spPr>
              <a:xfrm>
                <a:off x="1398" y="0"/>
                <a:ext cx="12190602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多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．如图所示为某喷灌机的喷头正在进行农田喷灌，喷头出水速度的大小和方向可以调节，已知图示出水速度与水平方向夹角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𝜃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=30°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，假设喷头贴近农作物表面，忽略空气阻力，下列哪种调整方式会使水喷得更远（　　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 fontAlgn="ctr">
                  <a:tabLst>
                    <a:tab pos="2637155" algn="l"/>
                  </a:tabLst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．减小出水速度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．增大出水速度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．适当减小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𝜃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角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D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．适当增大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𝜃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角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ED07C9B1-D08C-C868-08CA-2C238C9042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8" y="0"/>
                <a:ext cx="12190602" cy="1569660"/>
              </a:xfrm>
              <a:prstGeom prst="rect">
                <a:avLst/>
              </a:prstGeom>
              <a:blipFill>
                <a:blip r:embed="rId2"/>
                <a:stretch>
                  <a:fillRect l="-750" t="-3113" r="-3300" b="-81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图片 12">
            <a:extLst>
              <a:ext uri="{FF2B5EF4-FFF2-40B4-BE49-F238E27FC236}">
                <a16:creationId xmlns:a16="http://schemas.microsoft.com/office/drawing/2014/main" id="{D42E5F32-40CE-8B48-0FA0-ADB9DAE884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06" y="1876905"/>
            <a:ext cx="2774134" cy="2080601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CEB1505E-F90F-DBED-D981-41FED7A7DBD0}"/>
              </a:ext>
            </a:extLst>
          </p:cNvPr>
          <p:cNvSpPr txBox="1"/>
          <p:nvPr/>
        </p:nvSpPr>
        <p:spPr>
          <a:xfrm>
            <a:off x="813731" y="1803633"/>
            <a:ext cx="6308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初速度大小不变，改变方向，合适射程最远</a:t>
            </a:r>
          </a:p>
        </p:txBody>
      </p:sp>
      <p:pic>
        <p:nvPicPr>
          <p:cNvPr id="15" name="Picture 3">
            <a:extLst>
              <a:ext uri="{FF2B5EF4-FFF2-40B4-BE49-F238E27FC236}">
                <a16:creationId xmlns:a16="http://schemas.microsoft.com/office/drawing/2014/main" id="{4D148A3A-9C8E-4B3A-590A-19369E26C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48" y="2340696"/>
            <a:ext cx="3715243" cy="2176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0F50C514-2F63-48A3-C3FA-42C6BD3A72B5}"/>
              </a:ext>
            </a:extLst>
          </p:cNvPr>
          <p:cNvSpPr txBox="1"/>
          <p:nvPr/>
        </p:nvSpPr>
        <p:spPr>
          <a:xfrm>
            <a:off x="3624043" y="2416029"/>
            <a:ext cx="3582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lang="en-US" altLang="zh-CN" sz="2400" i="1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=v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sin</a:t>
            </a:r>
            <a:r>
              <a:rPr lang="el-GR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v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lang="en-US" altLang="zh-CN" sz="2400" i="1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=v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cos</a:t>
            </a:r>
            <a:r>
              <a:rPr lang="el-GR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D3CF0E92-8118-B161-620C-4A1135CE97BD}"/>
              </a:ext>
            </a:extLst>
          </p:cNvPr>
          <p:cNvSpPr txBox="1"/>
          <p:nvPr/>
        </p:nvSpPr>
        <p:spPr>
          <a:xfrm>
            <a:off x="3624044" y="2998280"/>
            <a:ext cx="2471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v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lang="en-US" altLang="zh-CN" sz="2400" i="1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 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t= v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cos</a:t>
            </a:r>
            <a:r>
              <a:rPr lang="el-GR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θ 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7C446377-0856-D1CF-369D-FA79D07B4C82}"/>
                  </a:ext>
                </a:extLst>
              </p:cNvPr>
              <p:cNvSpPr txBox="1"/>
              <p:nvPr/>
            </p:nvSpPr>
            <p:spPr>
              <a:xfrm>
                <a:off x="3875714" y="3460483"/>
                <a:ext cx="2857850" cy="7303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先求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t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0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𝑔</m:t>
                        </m:r>
                      </m:den>
                    </m:f>
                  </m:oMath>
                </a14:m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i="1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v</m:t>
                        </m:r>
                        <m:r>
                          <m:rPr>
                            <m:nor/>
                          </m:rPr>
                          <a:rPr lang="en-US" altLang="zh-CN" sz="2400" baseline="-25000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en-US" altLang="zh-CN" sz="2400" i="1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sin</m:t>
                        </m:r>
                        <m:r>
                          <m:rPr>
                            <m:nor/>
                          </m:rPr>
                          <a:rPr lang="el-GR" altLang="zh-CN" sz="2400" i="1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θ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𝑔</m:t>
                        </m:r>
                      </m:den>
                    </m:f>
                  </m:oMath>
                </a14:m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7C446377-0856-D1CF-369D-FA79D07B4C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5714" y="3460483"/>
                <a:ext cx="2857850" cy="730393"/>
              </a:xfrm>
              <a:prstGeom prst="rect">
                <a:avLst/>
              </a:prstGeom>
              <a:blipFill>
                <a:blip r:embed="rId5"/>
                <a:stretch>
                  <a:fillRect l="-3412" b="-168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文本框 18">
                <a:extLst>
                  <a:ext uri="{FF2B5EF4-FFF2-40B4-BE49-F238E27FC236}">
                    <a16:creationId xmlns:a16="http://schemas.microsoft.com/office/drawing/2014/main" id="{BEA0B979-D2D4-E7B3-BC70-B2AA379F5B0D}"/>
                  </a:ext>
                </a:extLst>
              </p:cNvPr>
              <p:cNvSpPr txBox="1"/>
              <p:nvPr/>
            </p:nvSpPr>
            <p:spPr>
              <a:xfrm>
                <a:off x="4068661" y="4187566"/>
                <a:ext cx="2424418" cy="7303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x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0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cos</a:t>
                </a:r>
                <a:r>
                  <a:rPr lang="el-GR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θ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i="1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v</m:t>
                        </m:r>
                        <m:r>
                          <m:rPr>
                            <m:nor/>
                          </m:rPr>
                          <a:rPr lang="en-US" altLang="zh-CN" sz="2400" baseline="-25000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en-US" altLang="zh-CN" sz="2400" i="1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sin</m:t>
                        </m:r>
                        <m:r>
                          <m:rPr>
                            <m:nor/>
                          </m:rPr>
                          <a:rPr lang="el-GR" altLang="zh-CN" sz="2400" i="1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θ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𝑔</m:t>
                        </m:r>
                      </m:den>
                    </m:f>
                  </m:oMath>
                </a14:m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9" name="文本框 18">
                <a:extLst>
                  <a:ext uri="{FF2B5EF4-FFF2-40B4-BE49-F238E27FC236}">
                    <a16:creationId xmlns:a16="http://schemas.microsoft.com/office/drawing/2014/main" id="{BEA0B979-D2D4-E7B3-BC70-B2AA379F5B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8661" y="4187566"/>
                <a:ext cx="2424418" cy="730393"/>
              </a:xfrm>
              <a:prstGeom prst="rect">
                <a:avLst/>
              </a:prstGeom>
              <a:blipFill>
                <a:blip r:embed="rId6"/>
                <a:stretch>
                  <a:fillRect l="-3769" b="-8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id="{2C760D6C-BF0D-23CE-66A7-80C363D2C828}"/>
                  </a:ext>
                </a:extLst>
              </p:cNvPr>
              <p:cNvSpPr txBox="1"/>
              <p:nvPr/>
            </p:nvSpPr>
            <p:spPr>
              <a:xfrm>
                <a:off x="4068661" y="4793852"/>
                <a:ext cx="2424418" cy="7303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x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0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i="1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sin</m:t>
                        </m:r>
                        <m:r>
                          <m:rPr>
                            <m:nor/>
                          </m:rPr>
                          <a:rPr lang="el-GR" altLang="zh-CN" sz="2400" i="1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θ</m:t>
                        </m:r>
                        <m:r>
                          <m:rPr>
                            <m:nor/>
                          </m:rPr>
                          <a:rPr lang="en-US" altLang="zh-CN" sz="2400" i="1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cos</m:t>
                        </m:r>
                        <m:r>
                          <m:rPr>
                            <m:nor/>
                          </m:rPr>
                          <a:rPr lang="el-GR" altLang="zh-CN" sz="2400" i="1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θ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𝑔</m:t>
                        </m:r>
                      </m:den>
                    </m:f>
                  </m:oMath>
                </a14:m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id="{2C760D6C-BF0D-23CE-66A7-80C363D2C8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8661" y="4793852"/>
                <a:ext cx="2424418" cy="730393"/>
              </a:xfrm>
              <a:prstGeom prst="rect">
                <a:avLst/>
              </a:prstGeom>
              <a:blipFill>
                <a:blip r:embed="rId7"/>
                <a:stretch>
                  <a:fillRect l="-3769" b="-8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78250D23-2839-BE40-F7D3-D89B63FE5144}"/>
                  </a:ext>
                </a:extLst>
              </p:cNvPr>
              <p:cNvSpPr txBox="1"/>
              <p:nvPr/>
            </p:nvSpPr>
            <p:spPr>
              <a:xfrm>
                <a:off x="4068661" y="5593959"/>
                <a:ext cx="2424418" cy="7303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x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0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i="1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sin</m:t>
                        </m:r>
                        <m:r>
                          <m:rPr>
                            <m:nor/>
                          </m:rPr>
                          <a:rPr lang="en-US" altLang="zh-CN" sz="2400" b="0" i="1" dirty="0" smtClean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l-GR" altLang="zh-CN" sz="2400" i="1" dirty="0">
                            <a:latin typeface="Times New Roman" panose="020206030504050203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θ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𝑔</m:t>
                        </m:r>
                      </m:den>
                    </m:f>
                  </m:oMath>
                </a14:m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78250D23-2839-BE40-F7D3-D89B63FE51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8661" y="5593959"/>
                <a:ext cx="2424418" cy="730393"/>
              </a:xfrm>
              <a:prstGeom prst="rect">
                <a:avLst/>
              </a:prstGeom>
              <a:blipFill>
                <a:blip r:embed="rId8"/>
                <a:stretch>
                  <a:fillRect l="-3769" b="-168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文本框 21">
            <a:extLst>
              <a:ext uri="{FF2B5EF4-FFF2-40B4-BE49-F238E27FC236}">
                <a16:creationId xmlns:a16="http://schemas.microsoft.com/office/drawing/2014/main" id="{8786C3E9-EA10-974C-72B0-9F43A762D264}"/>
              </a:ext>
            </a:extLst>
          </p:cNvPr>
          <p:cNvSpPr txBox="1"/>
          <p:nvPr/>
        </p:nvSpPr>
        <p:spPr>
          <a:xfrm>
            <a:off x="7206142" y="4006391"/>
            <a:ext cx="4001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sin2</a:t>
            </a:r>
            <a:r>
              <a:rPr lang="el-GR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zh-CN" altLang="en-US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有最大值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711B1F4B-7664-F682-E2C4-6CF201F98177}"/>
              </a:ext>
            </a:extLst>
          </p:cNvPr>
          <p:cNvSpPr txBox="1"/>
          <p:nvPr/>
        </p:nvSpPr>
        <p:spPr>
          <a:xfrm>
            <a:off x="7229998" y="4536211"/>
            <a:ext cx="4001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45</a:t>
            </a:r>
            <a:r>
              <a:rPr lang="en-US" altLang="zh-CN" sz="2400" baseline="30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zh-CN" altLang="en-US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有最大值</a:t>
            </a:r>
          </a:p>
        </p:txBody>
      </p:sp>
    </p:spTree>
    <p:extLst>
      <p:ext uri="{BB962C8B-B14F-4D97-AF65-F5344CB8AC3E}">
        <p14:creationId xmlns:p14="http://schemas.microsoft.com/office/powerpoint/2010/main" val="699784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38100"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sz="2400" dirty="0" smtClean="0">
            <a:latin typeface="Times New Roman" panose="02020603050405020304" pitchFamily="18" charset="0"/>
            <a:ea typeface="宋体" panose="02010600030101010101" pitchFamily="2" charset="-122"/>
            <a:cs typeface="Times New Roman" panose="02020603050405020304" pitchFamily="18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851</Words>
  <Application>Microsoft Office PowerPoint</Application>
  <PresentationFormat>宽屏</PresentationFormat>
  <Paragraphs>64</Paragraphs>
  <Slides>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等线</vt:lpstr>
      <vt:lpstr>等线 Light</vt:lpstr>
      <vt:lpstr>宋体</vt:lpstr>
      <vt:lpstr>Arial</vt:lpstr>
      <vt:lpstr>Cambria Math</vt:lpstr>
      <vt:lpstr>Times New Roman</vt:lpstr>
      <vt:lpstr>Office 主题​​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3</cp:revision>
  <dcterms:created xsi:type="dcterms:W3CDTF">2022-06-15T08:29:23Z</dcterms:created>
  <dcterms:modified xsi:type="dcterms:W3CDTF">2022-06-16T01:10:12Z</dcterms:modified>
</cp:coreProperties>
</file>